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  <p:sldMasterId id="2147483772" r:id="rId2"/>
  </p:sldMasterIdLst>
  <p:notesMasterIdLst>
    <p:notesMasterId r:id="rId16"/>
  </p:notesMasterIdLst>
  <p:handoutMasterIdLst>
    <p:handoutMasterId r:id="rId17"/>
  </p:handoutMasterIdLst>
  <p:sldIdLst>
    <p:sldId id="260" r:id="rId3"/>
    <p:sldId id="287" r:id="rId4"/>
    <p:sldId id="286" r:id="rId5"/>
    <p:sldId id="297" r:id="rId6"/>
    <p:sldId id="289" r:id="rId7"/>
    <p:sldId id="298" r:id="rId8"/>
    <p:sldId id="299" r:id="rId9"/>
    <p:sldId id="291" r:id="rId10"/>
    <p:sldId id="292" r:id="rId11"/>
    <p:sldId id="300" r:id="rId12"/>
    <p:sldId id="294" r:id="rId13"/>
    <p:sldId id="295" r:id="rId14"/>
    <p:sldId id="301" r:id="rId15"/>
  </p:sldIdLst>
  <p:sldSz cx="9144000" cy="5143500" type="screen16x9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5852C3B-9182-FB48-B3A9-79A53E9DF4FC}">
          <p14:sldIdLst>
            <p14:sldId id="260"/>
            <p14:sldId id="287"/>
            <p14:sldId id="286"/>
            <p14:sldId id="297"/>
            <p14:sldId id="289"/>
            <p14:sldId id="298"/>
            <p14:sldId id="299"/>
            <p14:sldId id="291"/>
            <p14:sldId id="292"/>
            <p14:sldId id="300"/>
            <p14:sldId id="294"/>
            <p14:sldId id="295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2" pos="5522">
          <p15:clr>
            <a:srgbClr val="A4A3A4"/>
          </p15:clr>
        </p15:guide>
        <p15:guide id="3" orient="horz" pos="29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F"/>
    <a:srgbClr val="FF6600"/>
    <a:srgbClr val="0099BF"/>
    <a:srgbClr val="2A6D81"/>
    <a:srgbClr val="E4ECEC"/>
    <a:srgbClr val="325A53"/>
    <a:srgbClr val="54958B"/>
    <a:srgbClr val="004354"/>
    <a:srgbClr val="005C72"/>
    <a:srgbClr val="007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4739" autoAdjust="0"/>
  </p:normalViewPr>
  <p:slideViewPr>
    <p:cSldViewPr snapToGrid="0" snapToObjects="1" showGuides="1">
      <p:cViewPr varScale="1">
        <p:scale>
          <a:sx n="90" d="100"/>
          <a:sy n="90" d="100"/>
        </p:scale>
        <p:origin x="84" y="102"/>
      </p:cViewPr>
      <p:guideLst>
        <p:guide pos="5522"/>
        <p:guide orient="horz" pos="2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A9113-20F8-45ED-97E7-D82438E18E2A}" type="doc">
      <dgm:prSet loTypeId="urn:microsoft.com/office/officeart/2005/8/layout/vProcess5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CD784E7-F599-4266-BCE6-97734539B31F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File structure on server: for each day all datasets in one folder</a:t>
          </a:r>
          <a:endParaRPr lang="en-US" sz="1400" dirty="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7FD3BB67-8F85-470F-8E3A-7BEB4513AF19}" type="parTrans" cxnId="{66CE09BE-0C7D-49D3-8F9E-9FC40C092401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31869C11-0544-41AE-8DA3-8B72E3DA9313}" type="sibTrans" cxnId="{66CE09BE-0C7D-49D3-8F9E-9FC40C092401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sz="140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019B1E6C-D14A-409F-B498-68380C38981C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Separation btw. MODIS - Aqua / Terra; btw. MODIS and others (ATSR and Sentinel-3 SLSTR)</a:t>
          </a:r>
          <a:endParaRPr lang="en-US" sz="1400" dirty="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F1423770-79B5-4169-9FAE-873A179F9A00}" type="parTrans" cxnId="{72E1E0E5-DBB6-44B5-90A9-F70FA26BE92B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0EC6147E-5EC9-44E5-B329-B4F7E24B2507}" type="sibTrans" cxnId="{72E1E0E5-DBB6-44B5-90A9-F70FA26BE92B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sz="140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52A32A37-891B-48FC-AD8E-9748177C0D3F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Distinguish btw. day and night observation; calculating overpass times in UTC</a:t>
          </a:r>
          <a:endParaRPr lang="en-US" sz="1400" dirty="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E727DFC5-57E3-4491-A10D-6EBB5943B581}" type="parTrans" cxnId="{0756A1C8-2222-4F67-94BE-660429F15B28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F27C3016-4C28-4B28-8886-8732623374B9}" type="sibTrans" cxnId="{0756A1C8-2222-4F67-94BE-660429F15B28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sz="140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63574F9D-9848-4376-BA47-FAE2F2580B50}">
      <dgm:prSet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Unclear geo-location in the filename</a:t>
          </a:r>
        </a:p>
        <a:p>
          <a:r>
            <a:rPr lang="en-US" sz="1400" u="sng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Strategy</a:t>
          </a:r>
          <a:r>
            <a:rPr lang="en-US" sz="14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: Mosaic all images of each sensor to a respective daily day- and night-time pan-Australian LST mosaic to extract the test sites. </a:t>
          </a:r>
        </a:p>
        <a:p>
          <a:r>
            <a:rPr lang="en-US" sz="1400" b="1" u="sng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At the end 4 pan-Australian mosaics for each day</a:t>
          </a:r>
          <a:r>
            <a:rPr lang="en-US" sz="14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 </a:t>
          </a:r>
        </a:p>
      </dgm:t>
    </dgm:pt>
    <dgm:pt modelId="{07965DD4-E8F2-4E79-9BE4-A0C523CFD70A}" type="parTrans" cxnId="{C9DDF5F2-9BCC-44CC-B6C1-3CDFECC3D687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53CE8FEC-CA60-45E0-A630-780BAB35B910}" type="sibTrans" cxnId="{C9DDF5F2-9BCC-44CC-B6C1-3CDFECC3D687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sz="140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419CAC37-F258-448B-B2C3-CF2670259B8B}" type="pres">
      <dgm:prSet presAssocID="{1C3A9113-20F8-45ED-97E7-D82438E18E2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7D676F-F3F2-4E4C-B079-16D0E1E48FAF}" type="pres">
      <dgm:prSet presAssocID="{1C3A9113-20F8-45ED-97E7-D82438E18E2A}" presName="dummyMaxCanvas" presStyleCnt="0">
        <dgm:presLayoutVars/>
      </dgm:prSet>
      <dgm:spPr/>
    </dgm:pt>
    <dgm:pt modelId="{5E64024F-B7E2-42DF-8F3D-58160F61BCE7}" type="pres">
      <dgm:prSet presAssocID="{1C3A9113-20F8-45ED-97E7-D82438E18E2A}" presName="FourNodes_1" presStyleLbl="node1" presStyleIdx="0" presStyleCnt="4" custScaleY="71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4FDE5-C067-44B5-BF5E-6DBE78851EDF}" type="pres">
      <dgm:prSet presAssocID="{1C3A9113-20F8-45ED-97E7-D82438E18E2A}" presName="FourNodes_2" presStyleLbl="node1" presStyleIdx="1" presStyleCnt="4" custLinFactNeighborY="-13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347EE-A9EC-4847-AE62-8D77818DEE56}" type="pres">
      <dgm:prSet presAssocID="{1C3A9113-20F8-45ED-97E7-D82438E18E2A}" presName="FourNodes_3" presStyleLbl="node1" presStyleIdx="2" presStyleCnt="4" custScaleY="70596" custLinFactNeighborY="-18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954B4-3ED4-4B41-AE7F-72B920B27D4D}" type="pres">
      <dgm:prSet presAssocID="{1C3A9113-20F8-45ED-97E7-D82438E18E2A}" presName="FourNodes_4" presStyleLbl="node1" presStyleIdx="3" presStyleCnt="4" custScaleY="147973" custLinFactNeighborY="-2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07AEB-F46D-446E-BF9A-2E4D5E65C591}" type="pres">
      <dgm:prSet presAssocID="{1C3A9113-20F8-45ED-97E7-D82438E18E2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F5FED-D9B4-4745-91D6-6A4413D70671}" type="pres">
      <dgm:prSet presAssocID="{1C3A9113-20F8-45ED-97E7-D82438E18E2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40C40-78DD-4B31-8562-C0AE82A3E4C6}" type="pres">
      <dgm:prSet presAssocID="{1C3A9113-20F8-45ED-97E7-D82438E18E2A}" presName="FourConn_3-4" presStyleLbl="fgAccFollowNode1" presStyleIdx="2" presStyleCnt="3" custLinFactNeighborY="-36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E9201-C9AE-4B18-A124-6A215EF08651}" type="pres">
      <dgm:prSet presAssocID="{1C3A9113-20F8-45ED-97E7-D82438E18E2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DF671-F2A9-4C5A-BDC2-ABE1AFCB6D3C}" type="pres">
      <dgm:prSet presAssocID="{1C3A9113-20F8-45ED-97E7-D82438E18E2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B8E5C-7F93-4573-AD17-1250446D06A3}" type="pres">
      <dgm:prSet presAssocID="{1C3A9113-20F8-45ED-97E7-D82438E18E2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ADD03-2CB3-4FD1-A273-24F05A1584A3}" type="pres">
      <dgm:prSet presAssocID="{1C3A9113-20F8-45ED-97E7-D82438E18E2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0168C9-B26B-47B7-8920-10515F31B12E}" type="presOf" srcId="{BCD784E7-F599-4266-BCE6-97734539B31F}" destId="{C3EE9201-C9AE-4B18-A124-6A215EF08651}" srcOrd="1" destOrd="0" presId="urn:microsoft.com/office/officeart/2005/8/layout/vProcess5"/>
    <dgm:cxn modelId="{967A39B8-D6E6-4694-BF50-50222F429B37}" type="presOf" srcId="{F27C3016-4C28-4B28-8886-8732623374B9}" destId="{CD140C40-78DD-4B31-8562-C0AE82A3E4C6}" srcOrd="0" destOrd="0" presId="urn:microsoft.com/office/officeart/2005/8/layout/vProcess5"/>
    <dgm:cxn modelId="{66B29267-A655-46A9-8FEE-FC4493BA79CE}" type="presOf" srcId="{0EC6147E-5EC9-44E5-B329-B4F7E24B2507}" destId="{8E6F5FED-D9B4-4745-91D6-6A4413D70671}" srcOrd="0" destOrd="0" presId="urn:microsoft.com/office/officeart/2005/8/layout/vProcess5"/>
    <dgm:cxn modelId="{66CE09BE-0C7D-49D3-8F9E-9FC40C092401}" srcId="{1C3A9113-20F8-45ED-97E7-D82438E18E2A}" destId="{BCD784E7-F599-4266-BCE6-97734539B31F}" srcOrd="0" destOrd="0" parTransId="{7FD3BB67-8F85-470F-8E3A-7BEB4513AF19}" sibTransId="{31869C11-0544-41AE-8DA3-8B72E3DA9313}"/>
    <dgm:cxn modelId="{6B2F57FB-CE5C-4C99-B09C-39CB8D2AFD32}" type="presOf" srcId="{31869C11-0544-41AE-8DA3-8B72E3DA9313}" destId="{46F07AEB-F46D-446E-BF9A-2E4D5E65C591}" srcOrd="0" destOrd="0" presId="urn:microsoft.com/office/officeart/2005/8/layout/vProcess5"/>
    <dgm:cxn modelId="{C9DDF5F2-9BCC-44CC-B6C1-3CDFECC3D687}" srcId="{1C3A9113-20F8-45ED-97E7-D82438E18E2A}" destId="{63574F9D-9848-4376-BA47-FAE2F2580B50}" srcOrd="3" destOrd="0" parTransId="{07965DD4-E8F2-4E79-9BE4-A0C523CFD70A}" sibTransId="{53CE8FEC-CA60-45E0-A630-780BAB35B910}"/>
    <dgm:cxn modelId="{A5198FE9-C3AE-4C24-AD06-D54A28EDBCEE}" type="presOf" srcId="{BCD784E7-F599-4266-BCE6-97734539B31F}" destId="{5E64024F-B7E2-42DF-8F3D-58160F61BCE7}" srcOrd="0" destOrd="0" presId="urn:microsoft.com/office/officeart/2005/8/layout/vProcess5"/>
    <dgm:cxn modelId="{6BE28316-19C1-4374-AE19-285D85B05602}" type="presOf" srcId="{52A32A37-891B-48FC-AD8E-9748177C0D3F}" destId="{B49B8E5C-7F93-4573-AD17-1250446D06A3}" srcOrd="1" destOrd="0" presId="urn:microsoft.com/office/officeart/2005/8/layout/vProcess5"/>
    <dgm:cxn modelId="{72E1E0E5-DBB6-44B5-90A9-F70FA26BE92B}" srcId="{1C3A9113-20F8-45ED-97E7-D82438E18E2A}" destId="{019B1E6C-D14A-409F-B498-68380C38981C}" srcOrd="1" destOrd="0" parTransId="{F1423770-79B5-4169-9FAE-873A179F9A00}" sibTransId="{0EC6147E-5EC9-44E5-B329-B4F7E24B2507}"/>
    <dgm:cxn modelId="{C6BACC1D-18C3-4642-879A-A7A530FB42C5}" type="presOf" srcId="{1C3A9113-20F8-45ED-97E7-D82438E18E2A}" destId="{419CAC37-F258-448B-B2C3-CF2670259B8B}" srcOrd="0" destOrd="0" presId="urn:microsoft.com/office/officeart/2005/8/layout/vProcess5"/>
    <dgm:cxn modelId="{5E8DA247-7711-4297-9EB3-19BCE8B59137}" type="presOf" srcId="{63574F9D-9848-4376-BA47-FAE2F2580B50}" destId="{2D5ADD03-2CB3-4FD1-A273-24F05A1584A3}" srcOrd="1" destOrd="0" presId="urn:microsoft.com/office/officeart/2005/8/layout/vProcess5"/>
    <dgm:cxn modelId="{6AD8217F-2DA6-4F44-AFC9-8CF72D19BDBF}" type="presOf" srcId="{019B1E6C-D14A-409F-B498-68380C38981C}" destId="{611DF671-F2A9-4C5A-BDC2-ABE1AFCB6D3C}" srcOrd="1" destOrd="0" presId="urn:microsoft.com/office/officeart/2005/8/layout/vProcess5"/>
    <dgm:cxn modelId="{0756A1C8-2222-4F67-94BE-660429F15B28}" srcId="{1C3A9113-20F8-45ED-97E7-D82438E18E2A}" destId="{52A32A37-891B-48FC-AD8E-9748177C0D3F}" srcOrd="2" destOrd="0" parTransId="{E727DFC5-57E3-4491-A10D-6EBB5943B581}" sibTransId="{F27C3016-4C28-4B28-8886-8732623374B9}"/>
    <dgm:cxn modelId="{199FB408-5DD0-4453-97E8-2D1E5B47274F}" type="presOf" srcId="{63574F9D-9848-4376-BA47-FAE2F2580B50}" destId="{F9F954B4-3ED4-4B41-AE7F-72B920B27D4D}" srcOrd="0" destOrd="0" presId="urn:microsoft.com/office/officeart/2005/8/layout/vProcess5"/>
    <dgm:cxn modelId="{9A908338-A6F8-4BE8-AD5F-EE38F4D875F5}" type="presOf" srcId="{52A32A37-891B-48FC-AD8E-9748177C0D3F}" destId="{6CE347EE-A9EC-4847-AE62-8D77818DEE56}" srcOrd="0" destOrd="0" presId="urn:microsoft.com/office/officeart/2005/8/layout/vProcess5"/>
    <dgm:cxn modelId="{6DBE6B6E-7700-491A-BE66-D9A9D2EE8D6C}" type="presOf" srcId="{019B1E6C-D14A-409F-B498-68380C38981C}" destId="{FA54FDE5-C067-44B5-BF5E-6DBE78851EDF}" srcOrd="0" destOrd="0" presId="urn:microsoft.com/office/officeart/2005/8/layout/vProcess5"/>
    <dgm:cxn modelId="{21D544EF-940E-4C78-BA0B-67E062599B43}" type="presParOf" srcId="{419CAC37-F258-448B-B2C3-CF2670259B8B}" destId="{7B7D676F-F3F2-4E4C-B079-16D0E1E48FAF}" srcOrd="0" destOrd="0" presId="urn:microsoft.com/office/officeart/2005/8/layout/vProcess5"/>
    <dgm:cxn modelId="{4F0AF7D0-12A3-4DD5-9AFD-9925AE5936AC}" type="presParOf" srcId="{419CAC37-F258-448B-B2C3-CF2670259B8B}" destId="{5E64024F-B7E2-42DF-8F3D-58160F61BCE7}" srcOrd="1" destOrd="0" presId="urn:microsoft.com/office/officeart/2005/8/layout/vProcess5"/>
    <dgm:cxn modelId="{14FF6101-B3C1-4551-AE0D-041FEF9112E9}" type="presParOf" srcId="{419CAC37-F258-448B-B2C3-CF2670259B8B}" destId="{FA54FDE5-C067-44B5-BF5E-6DBE78851EDF}" srcOrd="2" destOrd="0" presId="urn:microsoft.com/office/officeart/2005/8/layout/vProcess5"/>
    <dgm:cxn modelId="{F8F4C608-0C8E-4285-B50A-BC589069A70A}" type="presParOf" srcId="{419CAC37-F258-448B-B2C3-CF2670259B8B}" destId="{6CE347EE-A9EC-4847-AE62-8D77818DEE56}" srcOrd="3" destOrd="0" presId="urn:microsoft.com/office/officeart/2005/8/layout/vProcess5"/>
    <dgm:cxn modelId="{C03C6B4E-F63B-40A6-96BC-9A7D4F1EFD2F}" type="presParOf" srcId="{419CAC37-F258-448B-B2C3-CF2670259B8B}" destId="{F9F954B4-3ED4-4B41-AE7F-72B920B27D4D}" srcOrd="4" destOrd="0" presId="urn:microsoft.com/office/officeart/2005/8/layout/vProcess5"/>
    <dgm:cxn modelId="{DA5CCFC8-F24A-4BDA-99DF-5BB5916D3BCC}" type="presParOf" srcId="{419CAC37-F258-448B-B2C3-CF2670259B8B}" destId="{46F07AEB-F46D-446E-BF9A-2E4D5E65C591}" srcOrd="5" destOrd="0" presId="urn:microsoft.com/office/officeart/2005/8/layout/vProcess5"/>
    <dgm:cxn modelId="{61163F58-6759-4F89-89A2-C6351903C839}" type="presParOf" srcId="{419CAC37-F258-448B-B2C3-CF2670259B8B}" destId="{8E6F5FED-D9B4-4745-91D6-6A4413D70671}" srcOrd="6" destOrd="0" presId="urn:microsoft.com/office/officeart/2005/8/layout/vProcess5"/>
    <dgm:cxn modelId="{658CC6D7-E0BE-4987-A0EF-56B8EB0E1283}" type="presParOf" srcId="{419CAC37-F258-448B-B2C3-CF2670259B8B}" destId="{CD140C40-78DD-4B31-8562-C0AE82A3E4C6}" srcOrd="7" destOrd="0" presId="urn:microsoft.com/office/officeart/2005/8/layout/vProcess5"/>
    <dgm:cxn modelId="{E2F45EC8-BD7B-4AF3-BBC2-DD24316B5702}" type="presParOf" srcId="{419CAC37-F258-448B-B2C3-CF2670259B8B}" destId="{C3EE9201-C9AE-4B18-A124-6A215EF08651}" srcOrd="8" destOrd="0" presId="urn:microsoft.com/office/officeart/2005/8/layout/vProcess5"/>
    <dgm:cxn modelId="{0D7C185E-E6F2-44F9-9E7E-E8E90818F7B4}" type="presParOf" srcId="{419CAC37-F258-448B-B2C3-CF2670259B8B}" destId="{611DF671-F2A9-4C5A-BDC2-ABE1AFCB6D3C}" srcOrd="9" destOrd="0" presId="urn:microsoft.com/office/officeart/2005/8/layout/vProcess5"/>
    <dgm:cxn modelId="{C6D46665-1B3A-4BA6-98EC-069E331FCDB2}" type="presParOf" srcId="{419CAC37-F258-448B-B2C3-CF2670259B8B}" destId="{B49B8E5C-7F93-4573-AD17-1250446D06A3}" srcOrd="10" destOrd="0" presId="urn:microsoft.com/office/officeart/2005/8/layout/vProcess5"/>
    <dgm:cxn modelId="{C78E1EC8-2915-4057-80A1-BE64152B6926}" type="presParOf" srcId="{419CAC37-F258-448B-B2C3-CF2670259B8B}" destId="{2D5ADD03-2CB3-4FD1-A273-24F05A1584A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E200B-FCB3-4297-88DB-8961CC5E8387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4321902-6B6C-44F0-A67F-970820F02FCC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+mj-lt"/>
            </a:rPr>
            <a:t>Data transfer</a:t>
          </a:r>
          <a:endParaRPr lang="en-US" sz="2400" dirty="0">
            <a:solidFill>
              <a:srgbClr val="002060"/>
            </a:solidFill>
            <a:latin typeface="+mj-lt"/>
          </a:endParaRPr>
        </a:p>
      </dgm:t>
    </dgm:pt>
    <dgm:pt modelId="{8D249998-851C-4D8F-AD31-700811C3BB39}" type="parTrans" cxnId="{30BACCB2-784E-4F06-BF80-BAF1E78E8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3A82EAB-EB4E-45FE-93A4-20B2960DBC1E}" type="sibTrans" cxnId="{30BACCB2-784E-4F06-BF80-BAF1E78E8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C252C37-6499-4652-9891-BDA060D47F15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Data downloaded for each day; consisting of MODIS </a:t>
          </a:r>
          <a:r>
            <a:rPr lang="en-150" dirty="0" smtClean="0">
              <a:latin typeface="+mj-lt"/>
            </a:rPr>
            <a:t>–</a:t>
          </a:r>
          <a:r>
            <a:rPr lang="en-US" dirty="0" smtClean="0">
              <a:latin typeface="+mj-lt"/>
            </a:rPr>
            <a:t> A / T and  ATSR and SLSTRA (first 2016-10-29)</a:t>
          </a:r>
        </a:p>
      </dgm:t>
    </dgm:pt>
    <dgm:pt modelId="{FBAB0DA9-85E0-400E-A066-443B1E4334A2}" type="parTrans" cxnId="{4B9D16E1-39D1-4765-843F-38A0050CB2B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F958F27-C1A1-4B41-B875-C4E0D76C5440}" type="sibTrans" cxnId="{4B9D16E1-39D1-4765-843F-38A0050CB2B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064A19C-7DFE-4154-81D9-D54F3A8D0F3E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Filenames consisting name of satellite, platform, date and time (UTC)</a:t>
          </a:r>
          <a:endParaRPr lang="en-US" dirty="0">
            <a:latin typeface="+mj-lt"/>
          </a:endParaRPr>
        </a:p>
      </dgm:t>
    </dgm:pt>
    <dgm:pt modelId="{E7264E89-0749-4AB9-9062-5DA4826BA462}" type="parTrans" cxnId="{4C322C0A-5C9D-479C-92EB-9DCB135638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184F7F1-DE70-4E84-8A12-D37D4C68F7EC}" type="sibTrans" cxnId="{4C322C0A-5C9D-479C-92EB-9DCB135638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5F30C7D-DCFC-4586-8AA4-4EBD8F04A155}" type="pres">
      <dgm:prSet presAssocID="{334E200B-FCB3-4297-88DB-8961CC5E83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D921B62-7074-4E6B-A56E-BF8572AD145F}" type="pres">
      <dgm:prSet presAssocID="{C4321902-6B6C-44F0-A67F-970820F02FCC}" presName="root" presStyleCnt="0"/>
      <dgm:spPr/>
      <dgm:t>
        <a:bodyPr/>
        <a:lstStyle/>
        <a:p>
          <a:endParaRPr lang="en-US"/>
        </a:p>
      </dgm:t>
    </dgm:pt>
    <dgm:pt modelId="{8668FADC-7F95-4A2C-8135-6A86C1355D51}" type="pres">
      <dgm:prSet presAssocID="{C4321902-6B6C-44F0-A67F-970820F02FCC}" presName="rootComposite" presStyleCnt="0"/>
      <dgm:spPr/>
      <dgm:t>
        <a:bodyPr/>
        <a:lstStyle/>
        <a:p>
          <a:endParaRPr lang="en-US"/>
        </a:p>
      </dgm:t>
    </dgm:pt>
    <dgm:pt modelId="{C3418531-634B-4CF5-8AE4-E1308DB20D8B}" type="pres">
      <dgm:prSet presAssocID="{C4321902-6B6C-44F0-A67F-970820F02FCC}" presName="rootText" presStyleLbl="node1" presStyleIdx="0" presStyleCnt="1"/>
      <dgm:spPr/>
      <dgm:t>
        <a:bodyPr/>
        <a:lstStyle/>
        <a:p>
          <a:endParaRPr lang="en-US"/>
        </a:p>
      </dgm:t>
    </dgm:pt>
    <dgm:pt modelId="{A939E631-069B-4B00-BB51-F24610705DE8}" type="pres">
      <dgm:prSet presAssocID="{C4321902-6B6C-44F0-A67F-970820F02FCC}" presName="rootConnector" presStyleLbl="node1" presStyleIdx="0" presStyleCnt="1"/>
      <dgm:spPr/>
      <dgm:t>
        <a:bodyPr/>
        <a:lstStyle/>
        <a:p>
          <a:endParaRPr lang="en-US"/>
        </a:p>
      </dgm:t>
    </dgm:pt>
    <dgm:pt modelId="{E1777948-C98E-49DA-A008-C7E446411A4D}" type="pres">
      <dgm:prSet presAssocID="{C4321902-6B6C-44F0-A67F-970820F02FCC}" presName="childShape" presStyleCnt="0"/>
      <dgm:spPr/>
      <dgm:t>
        <a:bodyPr/>
        <a:lstStyle/>
        <a:p>
          <a:endParaRPr lang="en-US"/>
        </a:p>
      </dgm:t>
    </dgm:pt>
    <dgm:pt modelId="{F1940CBC-5FB0-4085-8B7D-A6BB04C385A5}" type="pres">
      <dgm:prSet presAssocID="{FBAB0DA9-85E0-400E-A066-443B1E4334A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6D7F9FCA-7D4C-48FF-A2B1-37CD2FDE75E0}" type="pres">
      <dgm:prSet presAssocID="{1C252C37-6499-4652-9891-BDA060D47F1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C93A7-26F3-444B-B87B-90DC922364B4}" type="pres">
      <dgm:prSet presAssocID="{E7264E89-0749-4AB9-9062-5DA4826BA462}" presName="Name13" presStyleLbl="parChTrans1D2" presStyleIdx="1" presStyleCnt="2"/>
      <dgm:spPr/>
      <dgm:t>
        <a:bodyPr/>
        <a:lstStyle/>
        <a:p>
          <a:endParaRPr lang="en-US"/>
        </a:p>
      </dgm:t>
    </dgm:pt>
    <dgm:pt modelId="{5D9E1DDA-BF29-45E5-8C22-4A2D9BB5DF1F}" type="pres">
      <dgm:prSet presAssocID="{7064A19C-7DFE-4154-81D9-D54F3A8D0F3E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9D16E1-39D1-4765-843F-38A0050CB2BC}" srcId="{C4321902-6B6C-44F0-A67F-970820F02FCC}" destId="{1C252C37-6499-4652-9891-BDA060D47F15}" srcOrd="0" destOrd="0" parTransId="{FBAB0DA9-85E0-400E-A066-443B1E4334A2}" sibTransId="{2F958F27-C1A1-4B41-B875-C4E0D76C5440}"/>
    <dgm:cxn modelId="{F434AAD3-8497-4ABD-9EC3-851C457CA932}" type="presOf" srcId="{FBAB0DA9-85E0-400E-A066-443B1E4334A2}" destId="{F1940CBC-5FB0-4085-8B7D-A6BB04C385A5}" srcOrd="0" destOrd="0" presId="urn:microsoft.com/office/officeart/2005/8/layout/hierarchy3"/>
    <dgm:cxn modelId="{6207246E-E5E9-45FB-9136-06D78BE83AB8}" type="presOf" srcId="{C4321902-6B6C-44F0-A67F-970820F02FCC}" destId="{A939E631-069B-4B00-BB51-F24610705DE8}" srcOrd="1" destOrd="0" presId="urn:microsoft.com/office/officeart/2005/8/layout/hierarchy3"/>
    <dgm:cxn modelId="{4C322C0A-5C9D-479C-92EB-9DCB135638BB}" srcId="{C4321902-6B6C-44F0-A67F-970820F02FCC}" destId="{7064A19C-7DFE-4154-81D9-D54F3A8D0F3E}" srcOrd="1" destOrd="0" parTransId="{E7264E89-0749-4AB9-9062-5DA4826BA462}" sibTransId="{4184F7F1-DE70-4E84-8A12-D37D4C68F7EC}"/>
    <dgm:cxn modelId="{30BACCB2-784E-4F06-BF80-BAF1E78E8575}" srcId="{334E200B-FCB3-4297-88DB-8961CC5E8387}" destId="{C4321902-6B6C-44F0-A67F-970820F02FCC}" srcOrd="0" destOrd="0" parTransId="{8D249998-851C-4D8F-AD31-700811C3BB39}" sibTransId="{33A82EAB-EB4E-45FE-93A4-20B2960DBC1E}"/>
    <dgm:cxn modelId="{7BF81D8F-4AA3-4A5C-A018-24A6E318B2F4}" type="presOf" srcId="{334E200B-FCB3-4297-88DB-8961CC5E8387}" destId="{B5F30C7D-DCFC-4586-8AA4-4EBD8F04A155}" srcOrd="0" destOrd="0" presId="urn:microsoft.com/office/officeart/2005/8/layout/hierarchy3"/>
    <dgm:cxn modelId="{5BD159AE-19A3-4425-B74F-037C52AA4CC7}" type="presOf" srcId="{1C252C37-6499-4652-9891-BDA060D47F15}" destId="{6D7F9FCA-7D4C-48FF-A2B1-37CD2FDE75E0}" srcOrd="0" destOrd="0" presId="urn:microsoft.com/office/officeart/2005/8/layout/hierarchy3"/>
    <dgm:cxn modelId="{D6C9600A-C8FE-4563-8D52-E0E9B6F77ECA}" type="presOf" srcId="{C4321902-6B6C-44F0-A67F-970820F02FCC}" destId="{C3418531-634B-4CF5-8AE4-E1308DB20D8B}" srcOrd="0" destOrd="0" presId="urn:microsoft.com/office/officeart/2005/8/layout/hierarchy3"/>
    <dgm:cxn modelId="{00E93B06-0553-4956-82D2-A55D4793CE42}" type="presOf" srcId="{E7264E89-0749-4AB9-9062-5DA4826BA462}" destId="{C11C93A7-26F3-444B-B87B-90DC922364B4}" srcOrd="0" destOrd="0" presId="urn:microsoft.com/office/officeart/2005/8/layout/hierarchy3"/>
    <dgm:cxn modelId="{A953CAA5-B01C-43C8-A80F-2E5FBD9ECFD5}" type="presOf" srcId="{7064A19C-7DFE-4154-81D9-D54F3A8D0F3E}" destId="{5D9E1DDA-BF29-45E5-8C22-4A2D9BB5DF1F}" srcOrd="0" destOrd="0" presId="urn:microsoft.com/office/officeart/2005/8/layout/hierarchy3"/>
    <dgm:cxn modelId="{ABD1C13F-0CBC-4571-AA45-9DB7A1733989}" type="presParOf" srcId="{B5F30C7D-DCFC-4586-8AA4-4EBD8F04A155}" destId="{4D921B62-7074-4E6B-A56E-BF8572AD145F}" srcOrd="0" destOrd="0" presId="urn:microsoft.com/office/officeart/2005/8/layout/hierarchy3"/>
    <dgm:cxn modelId="{6E5D44E6-9E62-4219-A693-074AAB86E0B3}" type="presParOf" srcId="{4D921B62-7074-4E6B-A56E-BF8572AD145F}" destId="{8668FADC-7F95-4A2C-8135-6A86C1355D51}" srcOrd="0" destOrd="0" presId="urn:microsoft.com/office/officeart/2005/8/layout/hierarchy3"/>
    <dgm:cxn modelId="{76BE4E19-92EC-406B-9C2A-5716827EBE43}" type="presParOf" srcId="{8668FADC-7F95-4A2C-8135-6A86C1355D51}" destId="{C3418531-634B-4CF5-8AE4-E1308DB20D8B}" srcOrd="0" destOrd="0" presId="urn:microsoft.com/office/officeart/2005/8/layout/hierarchy3"/>
    <dgm:cxn modelId="{9A4B44EF-5949-43DD-95A8-41BA3A194041}" type="presParOf" srcId="{8668FADC-7F95-4A2C-8135-6A86C1355D51}" destId="{A939E631-069B-4B00-BB51-F24610705DE8}" srcOrd="1" destOrd="0" presId="urn:microsoft.com/office/officeart/2005/8/layout/hierarchy3"/>
    <dgm:cxn modelId="{AF74BF62-22DA-43CA-9A71-789A807B2C79}" type="presParOf" srcId="{4D921B62-7074-4E6B-A56E-BF8572AD145F}" destId="{E1777948-C98E-49DA-A008-C7E446411A4D}" srcOrd="1" destOrd="0" presId="urn:microsoft.com/office/officeart/2005/8/layout/hierarchy3"/>
    <dgm:cxn modelId="{72B9279B-839F-4509-9766-6EA0EC93321D}" type="presParOf" srcId="{E1777948-C98E-49DA-A008-C7E446411A4D}" destId="{F1940CBC-5FB0-4085-8B7D-A6BB04C385A5}" srcOrd="0" destOrd="0" presId="urn:microsoft.com/office/officeart/2005/8/layout/hierarchy3"/>
    <dgm:cxn modelId="{00A2C089-E333-477F-9EE1-9C813F7AD5F6}" type="presParOf" srcId="{E1777948-C98E-49DA-A008-C7E446411A4D}" destId="{6D7F9FCA-7D4C-48FF-A2B1-37CD2FDE75E0}" srcOrd="1" destOrd="0" presId="urn:microsoft.com/office/officeart/2005/8/layout/hierarchy3"/>
    <dgm:cxn modelId="{5D053219-67D7-42C6-B2A2-3EAF6A5592CA}" type="presParOf" srcId="{E1777948-C98E-49DA-A008-C7E446411A4D}" destId="{C11C93A7-26F3-444B-B87B-90DC922364B4}" srcOrd="2" destOrd="0" presId="urn:microsoft.com/office/officeart/2005/8/layout/hierarchy3"/>
    <dgm:cxn modelId="{075EC1B1-3BE5-4DBA-961B-4CFBEDAF05E3}" type="presParOf" srcId="{E1777948-C98E-49DA-A008-C7E446411A4D}" destId="{5D9E1DDA-BF29-45E5-8C22-4A2D9BB5DF1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4E200B-FCB3-4297-88DB-8961CC5E8387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4321902-6B6C-44F0-A67F-970820F02FCC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+mj-lt"/>
            </a:rPr>
            <a:t>Sorting/structuring</a:t>
          </a:r>
          <a:endParaRPr lang="en-US" sz="2000" dirty="0">
            <a:solidFill>
              <a:srgbClr val="002060"/>
            </a:solidFill>
            <a:latin typeface="+mj-lt"/>
          </a:endParaRPr>
        </a:p>
      </dgm:t>
    </dgm:pt>
    <dgm:pt modelId="{8D249998-851C-4D8F-AD31-700811C3BB39}" type="parTrans" cxnId="{30BACCB2-784E-4F06-BF80-BAF1E78E8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3A82EAB-EB4E-45FE-93A4-20B2960DBC1E}" type="sibTrans" cxnId="{30BACCB2-784E-4F06-BF80-BAF1E78E8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C252C37-6499-4652-9891-BDA060D47F15}">
      <dgm:prSet phldrT="[Text]"/>
      <dgm:spPr/>
      <dgm:t>
        <a:bodyPr/>
        <a:lstStyle/>
        <a:p>
          <a:r>
            <a:rPr lang="en-US" dirty="0" smtClean="0"/>
            <a:t>Structure needed: Sorting for each sensor and day / night observation</a:t>
          </a:r>
          <a:endParaRPr lang="en-US" dirty="0" smtClean="0">
            <a:latin typeface="+mj-lt"/>
          </a:endParaRPr>
        </a:p>
      </dgm:t>
    </dgm:pt>
    <dgm:pt modelId="{FBAB0DA9-85E0-400E-A066-443B1E4334A2}" type="parTrans" cxnId="{4B9D16E1-39D1-4765-843F-38A0050CB2B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F958F27-C1A1-4B41-B875-C4E0D76C5440}" type="sibTrans" cxnId="{4B9D16E1-39D1-4765-843F-38A0050CB2B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064A19C-7DFE-4154-81D9-D54F3A8D0F3E}">
      <dgm:prSet phldrT="[Text]"/>
      <dgm:spPr/>
      <dgm:t>
        <a:bodyPr/>
        <a:lstStyle/>
        <a:p>
          <a:r>
            <a:rPr lang="en-US" dirty="0" smtClean="0"/>
            <a:t>Sensor separation relatively easy with splitting the filename and moving the file into a separate folder</a:t>
          </a:r>
          <a:endParaRPr lang="en-US" dirty="0">
            <a:latin typeface="+mj-lt"/>
          </a:endParaRPr>
        </a:p>
      </dgm:t>
    </dgm:pt>
    <dgm:pt modelId="{E7264E89-0749-4AB9-9062-5DA4826BA462}" type="parTrans" cxnId="{4C322C0A-5C9D-479C-92EB-9DCB135638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184F7F1-DE70-4E84-8A12-D37D4C68F7EC}" type="sibTrans" cxnId="{4C322C0A-5C9D-479C-92EB-9DCB135638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5F30C7D-DCFC-4586-8AA4-4EBD8F04A155}" type="pres">
      <dgm:prSet presAssocID="{334E200B-FCB3-4297-88DB-8961CC5E83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D921B62-7074-4E6B-A56E-BF8572AD145F}" type="pres">
      <dgm:prSet presAssocID="{C4321902-6B6C-44F0-A67F-970820F02FCC}" presName="root" presStyleCnt="0"/>
      <dgm:spPr/>
      <dgm:t>
        <a:bodyPr/>
        <a:lstStyle/>
        <a:p>
          <a:endParaRPr lang="en-US"/>
        </a:p>
      </dgm:t>
    </dgm:pt>
    <dgm:pt modelId="{8668FADC-7F95-4A2C-8135-6A86C1355D51}" type="pres">
      <dgm:prSet presAssocID="{C4321902-6B6C-44F0-A67F-970820F02FCC}" presName="rootComposite" presStyleCnt="0"/>
      <dgm:spPr/>
      <dgm:t>
        <a:bodyPr/>
        <a:lstStyle/>
        <a:p>
          <a:endParaRPr lang="en-US"/>
        </a:p>
      </dgm:t>
    </dgm:pt>
    <dgm:pt modelId="{C3418531-634B-4CF5-8AE4-E1308DB20D8B}" type="pres">
      <dgm:prSet presAssocID="{C4321902-6B6C-44F0-A67F-970820F02FCC}" presName="rootText" presStyleLbl="node1" presStyleIdx="0" presStyleCnt="1"/>
      <dgm:spPr/>
      <dgm:t>
        <a:bodyPr/>
        <a:lstStyle/>
        <a:p>
          <a:endParaRPr lang="en-US"/>
        </a:p>
      </dgm:t>
    </dgm:pt>
    <dgm:pt modelId="{A939E631-069B-4B00-BB51-F24610705DE8}" type="pres">
      <dgm:prSet presAssocID="{C4321902-6B6C-44F0-A67F-970820F02FCC}" presName="rootConnector" presStyleLbl="node1" presStyleIdx="0" presStyleCnt="1"/>
      <dgm:spPr/>
      <dgm:t>
        <a:bodyPr/>
        <a:lstStyle/>
        <a:p>
          <a:endParaRPr lang="en-US"/>
        </a:p>
      </dgm:t>
    </dgm:pt>
    <dgm:pt modelId="{E1777948-C98E-49DA-A008-C7E446411A4D}" type="pres">
      <dgm:prSet presAssocID="{C4321902-6B6C-44F0-A67F-970820F02FCC}" presName="childShape" presStyleCnt="0"/>
      <dgm:spPr/>
      <dgm:t>
        <a:bodyPr/>
        <a:lstStyle/>
        <a:p>
          <a:endParaRPr lang="en-US"/>
        </a:p>
      </dgm:t>
    </dgm:pt>
    <dgm:pt modelId="{F1940CBC-5FB0-4085-8B7D-A6BB04C385A5}" type="pres">
      <dgm:prSet presAssocID="{FBAB0DA9-85E0-400E-A066-443B1E4334A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6D7F9FCA-7D4C-48FF-A2B1-37CD2FDE75E0}" type="pres">
      <dgm:prSet presAssocID="{1C252C37-6499-4652-9891-BDA060D47F1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C93A7-26F3-444B-B87B-90DC922364B4}" type="pres">
      <dgm:prSet presAssocID="{E7264E89-0749-4AB9-9062-5DA4826BA462}" presName="Name13" presStyleLbl="parChTrans1D2" presStyleIdx="1" presStyleCnt="2"/>
      <dgm:spPr/>
      <dgm:t>
        <a:bodyPr/>
        <a:lstStyle/>
        <a:p>
          <a:endParaRPr lang="en-US"/>
        </a:p>
      </dgm:t>
    </dgm:pt>
    <dgm:pt modelId="{5D9E1DDA-BF29-45E5-8C22-4A2D9BB5DF1F}" type="pres">
      <dgm:prSet presAssocID="{7064A19C-7DFE-4154-81D9-D54F3A8D0F3E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9D16E1-39D1-4765-843F-38A0050CB2BC}" srcId="{C4321902-6B6C-44F0-A67F-970820F02FCC}" destId="{1C252C37-6499-4652-9891-BDA060D47F15}" srcOrd="0" destOrd="0" parTransId="{FBAB0DA9-85E0-400E-A066-443B1E4334A2}" sibTransId="{2F958F27-C1A1-4B41-B875-C4E0D76C5440}"/>
    <dgm:cxn modelId="{F434AAD3-8497-4ABD-9EC3-851C457CA932}" type="presOf" srcId="{FBAB0DA9-85E0-400E-A066-443B1E4334A2}" destId="{F1940CBC-5FB0-4085-8B7D-A6BB04C385A5}" srcOrd="0" destOrd="0" presId="urn:microsoft.com/office/officeart/2005/8/layout/hierarchy3"/>
    <dgm:cxn modelId="{6207246E-E5E9-45FB-9136-06D78BE83AB8}" type="presOf" srcId="{C4321902-6B6C-44F0-A67F-970820F02FCC}" destId="{A939E631-069B-4B00-BB51-F24610705DE8}" srcOrd="1" destOrd="0" presId="urn:microsoft.com/office/officeart/2005/8/layout/hierarchy3"/>
    <dgm:cxn modelId="{4C322C0A-5C9D-479C-92EB-9DCB135638BB}" srcId="{C4321902-6B6C-44F0-A67F-970820F02FCC}" destId="{7064A19C-7DFE-4154-81D9-D54F3A8D0F3E}" srcOrd="1" destOrd="0" parTransId="{E7264E89-0749-4AB9-9062-5DA4826BA462}" sibTransId="{4184F7F1-DE70-4E84-8A12-D37D4C68F7EC}"/>
    <dgm:cxn modelId="{30BACCB2-784E-4F06-BF80-BAF1E78E8575}" srcId="{334E200B-FCB3-4297-88DB-8961CC5E8387}" destId="{C4321902-6B6C-44F0-A67F-970820F02FCC}" srcOrd="0" destOrd="0" parTransId="{8D249998-851C-4D8F-AD31-700811C3BB39}" sibTransId="{33A82EAB-EB4E-45FE-93A4-20B2960DBC1E}"/>
    <dgm:cxn modelId="{7BF81D8F-4AA3-4A5C-A018-24A6E318B2F4}" type="presOf" srcId="{334E200B-FCB3-4297-88DB-8961CC5E8387}" destId="{B5F30C7D-DCFC-4586-8AA4-4EBD8F04A155}" srcOrd="0" destOrd="0" presId="urn:microsoft.com/office/officeart/2005/8/layout/hierarchy3"/>
    <dgm:cxn modelId="{5BD159AE-19A3-4425-B74F-037C52AA4CC7}" type="presOf" srcId="{1C252C37-6499-4652-9891-BDA060D47F15}" destId="{6D7F9FCA-7D4C-48FF-A2B1-37CD2FDE75E0}" srcOrd="0" destOrd="0" presId="urn:microsoft.com/office/officeart/2005/8/layout/hierarchy3"/>
    <dgm:cxn modelId="{D6C9600A-C8FE-4563-8D52-E0E9B6F77ECA}" type="presOf" srcId="{C4321902-6B6C-44F0-A67F-970820F02FCC}" destId="{C3418531-634B-4CF5-8AE4-E1308DB20D8B}" srcOrd="0" destOrd="0" presId="urn:microsoft.com/office/officeart/2005/8/layout/hierarchy3"/>
    <dgm:cxn modelId="{00E93B06-0553-4956-82D2-A55D4793CE42}" type="presOf" srcId="{E7264E89-0749-4AB9-9062-5DA4826BA462}" destId="{C11C93A7-26F3-444B-B87B-90DC922364B4}" srcOrd="0" destOrd="0" presId="urn:microsoft.com/office/officeart/2005/8/layout/hierarchy3"/>
    <dgm:cxn modelId="{A953CAA5-B01C-43C8-A80F-2E5FBD9ECFD5}" type="presOf" srcId="{7064A19C-7DFE-4154-81D9-D54F3A8D0F3E}" destId="{5D9E1DDA-BF29-45E5-8C22-4A2D9BB5DF1F}" srcOrd="0" destOrd="0" presId="urn:microsoft.com/office/officeart/2005/8/layout/hierarchy3"/>
    <dgm:cxn modelId="{ABD1C13F-0CBC-4571-AA45-9DB7A1733989}" type="presParOf" srcId="{B5F30C7D-DCFC-4586-8AA4-4EBD8F04A155}" destId="{4D921B62-7074-4E6B-A56E-BF8572AD145F}" srcOrd="0" destOrd="0" presId="urn:microsoft.com/office/officeart/2005/8/layout/hierarchy3"/>
    <dgm:cxn modelId="{6E5D44E6-9E62-4219-A693-074AAB86E0B3}" type="presParOf" srcId="{4D921B62-7074-4E6B-A56E-BF8572AD145F}" destId="{8668FADC-7F95-4A2C-8135-6A86C1355D51}" srcOrd="0" destOrd="0" presId="urn:microsoft.com/office/officeart/2005/8/layout/hierarchy3"/>
    <dgm:cxn modelId="{76BE4E19-92EC-406B-9C2A-5716827EBE43}" type="presParOf" srcId="{8668FADC-7F95-4A2C-8135-6A86C1355D51}" destId="{C3418531-634B-4CF5-8AE4-E1308DB20D8B}" srcOrd="0" destOrd="0" presId="urn:microsoft.com/office/officeart/2005/8/layout/hierarchy3"/>
    <dgm:cxn modelId="{9A4B44EF-5949-43DD-95A8-41BA3A194041}" type="presParOf" srcId="{8668FADC-7F95-4A2C-8135-6A86C1355D51}" destId="{A939E631-069B-4B00-BB51-F24610705DE8}" srcOrd="1" destOrd="0" presId="urn:microsoft.com/office/officeart/2005/8/layout/hierarchy3"/>
    <dgm:cxn modelId="{AF74BF62-22DA-43CA-9A71-789A807B2C79}" type="presParOf" srcId="{4D921B62-7074-4E6B-A56E-BF8572AD145F}" destId="{E1777948-C98E-49DA-A008-C7E446411A4D}" srcOrd="1" destOrd="0" presId="urn:microsoft.com/office/officeart/2005/8/layout/hierarchy3"/>
    <dgm:cxn modelId="{72B9279B-839F-4509-9766-6EA0EC93321D}" type="presParOf" srcId="{E1777948-C98E-49DA-A008-C7E446411A4D}" destId="{F1940CBC-5FB0-4085-8B7D-A6BB04C385A5}" srcOrd="0" destOrd="0" presId="urn:microsoft.com/office/officeart/2005/8/layout/hierarchy3"/>
    <dgm:cxn modelId="{00A2C089-E333-477F-9EE1-9C813F7AD5F6}" type="presParOf" srcId="{E1777948-C98E-49DA-A008-C7E446411A4D}" destId="{6D7F9FCA-7D4C-48FF-A2B1-37CD2FDE75E0}" srcOrd="1" destOrd="0" presId="urn:microsoft.com/office/officeart/2005/8/layout/hierarchy3"/>
    <dgm:cxn modelId="{5D053219-67D7-42C6-B2A2-3EAF6A5592CA}" type="presParOf" srcId="{E1777948-C98E-49DA-A008-C7E446411A4D}" destId="{C11C93A7-26F3-444B-B87B-90DC922364B4}" srcOrd="2" destOrd="0" presId="urn:microsoft.com/office/officeart/2005/8/layout/hierarchy3"/>
    <dgm:cxn modelId="{075EC1B1-3BE5-4DBA-961B-4CFBEDAF05E3}" type="presParOf" srcId="{E1777948-C98E-49DA-A008-C7E446411A4D}" destId="{5D9E1DDA-BF29-45E5-8C22-4A2D9BB5DF1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3A9113-20F8-45ED-97E7-D82438E18E2A}" type="doc">
      <dgm:prSet loTypeId="urn:microsoft.com/office/officeart/2005/8/layout/vProcess5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CD784E7-F599-4266-BCE6-97734539B31F}">
      <dgm:prSet phldrT="[Text]" custT="1"/>
      <dgm:spPr/>
      <dgm:t>
        <a:bodyPr/>
        <a:lstStyle/>
        <a:p>
          <a:r>
            <a:rPr lang="en-GB" sz="14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All files (MODIS A/T) have the same geographic extent. </a:t>
          </a:r>
          <a:endParaRPr lang="en-US" sz="1400" dirty="0" smtClean="0">
            <a:solidFill>
              <a:srgbClr val="002060"/>
            </a:solidFill>
            <a:latin typeface="Candara" panose="020E0502030303020204" pitchFamily="34" charset="0"/>
            <a:cs typeface="Arial" panose="020B0604020202020204" pitchFamily="34" charset="0"/>
          </a:endParaRPr>
        </a:p>
      </dgm:t>
    </dgm:pt>
    <dgm:pt modelId="{7FD3BB67-8F85-470F-8E3A-7BEB4513AF19}" type="parTrans" cxnId="{66CE09BE-0C7D-49D3-8F9E-9FC40C092401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31869C11-0544-41AE-8DA3-8B72E3DA9313}" type="sibTrans" cxnId="{66CE09BE-0C7D-49D3-8F9E-9FC40C092401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sz="140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019B1E6C-D14A-409F-B498-68380C38981C}">
      <dgm:prSet phldrT="[Text]" custT="1"/>
      <dgm:spPr/>
      <dgm:t>
        <a:bodyPr/>
        <a:lstStyle/>
        <a:p>
          <a:r>
            <a:rPr lang="en-GB" sz="14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Each day consists of four observations MODIS-Aqua / Terra and day / night</a:t>
          </a:r>
          <a:endParaRPr lang="en-US" sz="1400" dirty="0" smtClean="0">
            <a:solidFill>
              <a:srgbClr val="002060"/>
            </a:solidFill>
            <a:latin typeface="Candara" panose="020E0502030303020204" pitchFamily="34" charset="0"/>
            <a:cs typeface="Arial" panose="020B0604020202020204" pitchFamily="34" charset="0"/>
          </a:endParaRPr>
        </a:p>
      </dgm:t>
    </dgm:pt>
    <dgm:pt modelId="{F1423770-79B5-4169-9FAE-873A179F9A00}" type="parTrans" cxnId="{72E1E0E5-DBB6-44B5-90A9-F70FA26BE92B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0EC6147E-5EC9-44E5-B329-B4F7E24B2507}" type="sibTrans" cxnId="{72E1E0E5-DBB6-44B5-90A9-F70FA26BE92B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sz="140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52A32A37-891B-48FC-AD8E-9748177C0D3F}">
      <dgm:prSet phldrT="[Text]" custT="1"/>
      <dgm:spPr/>
      <dgm:t>
        <a:bodyPr/>
        <a:lstStyle/>
        <a:p>
          <a:pPr algn="just"/>
          <a:r>
            <a:rPr lang="en-GB" sz="1400" u="sng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Method</a:t>
          </a:r>
          <a:r>
            <a:rPr lang="en-GB" sz="14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: Replace </a:t>
          </a:r>
          <a:r>
            <a:rPr lang="en-GB" sz="1400" dirty="0" err="1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NaN</a:t>
          </a:r>
          <a:r>
            <a:rPr lang="en-GB" sz="14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 values of the first LST file with LST values of the other datasets in the respective folder (Aqua day / night; Terra day / night)</a:t>
          </a:r>
          <a:endParaRPr lang="en-US" sz="1400" dirty="0" smtClean="0">
            <a:solidFill>
              <a:srgbClr val="002060"/>
            </a:solidFill>
            <a:latin typeface="Candara" panose="020E0502030303020204" pitchFamily="34" charset="0"/>
            <a:cs typeface="Arial" panose="020B0604020202020204" pitchFamily="34" charset="0"/>
          </a:endParaRPr>
        </a:p>
        <a:p>
          <a:pPr algn="l"/>
          <a:r>
            <a:rPr lang="en-GB" sz="14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- With each iteration the search for </a:t>
          </a:r>
          <a:r>
            <a:rPr lang="en-GB" sz="1400" dirty="0" err="1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NaN</a:t>
          </a:r>
          <a:r>
            <a:rPr lang="en-GB" sz="14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 values is updated</a:t>
          </a:r>
          <a:endParaRPr lang="en-US" sz="1400" dirty="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E727DFC5-57E3-4491-A10D-6EBB5943B581}" type="parTrans" cxnId="{0756A1C8-2222-4F67-94BE-660429F15B28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F27C3016-4C28-4B28-8886-8732623374B9}" type="sibTrans" cxnId="{0756A1C8-2222-4F67-94BE-660429F15B28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sz="1400">
            <a:solidFill>
              <a:srgbClr val="002060"/>
            </a:solidFill>
            <a:latin typeface="Candara" panose="020E0502030303020204" pitchFamily="34" charset="0"/>
          </a:endParaRPr>
        </a:p>
      </dgm:t>
    </dgm:pt>
    <dgm:pt modelId="{419CAC37-F258-448B-B2C3-CF2670259B8B}" type="pres">
      <dgm:prSet presAssocID="{1C3A9113-20F8-45ED-97E7-D82438E18E2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7D676F-F3F2-4E4C-B079-16D0E1E48FAF}" type="pres">
      <dgm:prSet presAssocID="{1C3A9113-20F8-45ED-97E7-D82438E18E2A}" presName="dummyMaxCanvas" presStyleCnt="0">
        <dgm:presLayoutVars/>
      </dgm:prSet>
      <dgm:spPr/>
    </dgm:pt>
    <dgm:pt modelId="{617E5358-77A9-4FCB-872F-67843109AE47}" type="pres">
      <dgm:prSet presAssocID="{1C3A9113-20F8-45ED-97E7-D82438E18E2A}" presName="ThreeNodes_1" presStyleLbl="node1" presStyleIdx="0" presStyleCnt="3" custScaleY="69546" custLinFactNeighborY="-10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24A11-2929-49CA-9AD3-2CC1932FB68F}" type="pres">
      <dgm:prSet presAssocID="{1C3A9113-20F8-45ED-97E7-D82438E18E2A}" presName="ThreeNodes_2" presStyleLbl="node1" presStyleIdx="1" presStyleCnt="3" custScaleY="64732" custLinFactNeighborY="-42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8A28A-58A7-48F6-B730-28002C774BF0}" type="pres">
      <dgm:prSet presAssocID="{1C3A9113-20F8-45ED-97E7-D82438E18E2A}" presName="ThreeNodes_3" presStyleLbl="node1" presStyleIdx="2" presStyleCnt="3" custScaleY="179933" custLinFactNeighborY="-27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E4D8B-CED8-43A6-9C7D-0195421F4767}" type="pres">
      <dgm:prSet presAssocID="{1C3A9113-20F8-45ED-97E7-D82438E18E2A}" presName="ThreeConn_1-2" presStyleLbl="fgAccFollowNode1" presStyleIdx="0" presStyleCnt="2" custLinFactNeighborY="-32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43C8-FA45-4C0B-A869-E389DBFD7BB5}" type="pres">
      <dgm:prSet presAssocID="{1C3A9113-20F8-45ED-97E7-D82438E18E2A}" presName="ThreeConn_2-3" presStyleLbl="fgAccFollowNode1" presStyleIdx="1" presStyleCnt="2" custLinFactNeighborX="2989" custLinFactNeighborY="-81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3292A-7B40-4E77-A5FB-EDAF9459CCF1}" type="pres">
      <dgm:prSet presAssocID="{1C3A9113-20F8-45ED-97E7-D82438E18E2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01309-3D91-4B5F-9655-686054FFBD71}" type="pres">
      <dgm:prSet presAssocID="{1C3A9113-20F8-45ED-97E7-D82438E18E2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FCA1D-7299-4CA5-8456-D8F00CD2D5A3}" type="pres">
      <dgm:prSet presAssocID="{1C3A9113-20F8-45ED-97E7-D82438E18E2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68E0E1-D33B-4772-B58D-23C41A430FC1}" type="presOf" srcId="{BCD784E7-F599-4266-BCE6-97734539B31F}" destId="{BB13292A-7B40-4E77-A5FB-EDAF9459CCF1}" srcOrd="1" destOrd="0" presId="urn:microsoft.com/office/officeart/2005/8/layout/vProcess5"/>
    <dgm:cxn modelId="{66CE09BE-0C7D-49D3-8F9E-9FC40C092401}" srcId="{1C3A9113-20F8-45ED-97E7-D82438E18E2A}" destId="{BCD784E7-F599-4266-BCE6-97734539B31F}" srcOrd="0" destOrd="0" parTransId="{7FD3BB67-8F85-470F-8E3A-7BEB4513AF19}" sibTransId="{31869C11-0544-41AE-8DA3-8B72E3DA9313}"/>
    <dgm:cxn modelId="{5FE4E593-EA9B-48B3-B731-094724941FC2}" type="presOf" srcId="{0EC6147E-5EC9-44E5-B329-B4F7E24B2507}" destId="{139F43C8-FA45-4C0B-A869-E389DBFD7BB5}" srcOrd="0" destOrd="0" presId="urn:microsoft.com/office/officeart/2005/8/layout/vProcess5"/>
    <dgm:cxn modelId="{89B03FEA-8D38-41D3-B220-CE9157368BE6}" type="presOf" srcId="{BCD784E7-F599-4266-BCE6-97734539B31F}" destId="{617E5358-77A9-4FCB-872F-67843109AE47}" srcOrd="0" destOrd="0" presId="urn:microsoft.com/office/officeart/2005/8/layout/vProcess5"/>
    <dgm:cxn modelId="{04495EF8-CA98-4B48-8457-B0AF81C8F230}" type="presOf" srcId="{31869C11-0544-41AE-8DA3-8B72E3DA9313}" destId="{BC6E4D8B-CED8-43A6-9C7D-0195421F4767}" srcOrd="0" destOrd="0" presId="urn:microsoft.com/office/officeart/2005/8/layout/vProcess5"/>
    <dgm:cxn modelId="{327F6D2D-3411-4AE3-963B-559635B1015A}" type="presOf" srcId="{52A32A37-891B-48FC-AD8E-9748177C0D3F}" destId="{BF58A28A-58A7-48F6-B730-28002C774BF0}" srcOrd="0" destOrd="0" presId="urn:microsoft.com/office/officeart/2005/8/layout/vProcess5"/>
    <dgm:cxn modelId="{4B2492AD-328B-4342-92FB-17F90A792FC7}" type="presOf" srcId="{019B1E6C-D14A-409F-B498-68380C38981C}" destId="{DB424A11-2929-49CA-9AD3-2CC1932FB68F}" srcOrd="0" destOrd="0" presId="urn:microsoft.com/office/officeart/2005/8/layout/vProcess5"/>
    <dgm:cxn modelId="{72E1E0E5-DBB6-44B5-90A9-F70FA26BE92B}" srcId="{1C3A9113-20F8-45ED-97E7-D82438E18E2A}" destId="{019B1E6C-D14A-409F-B498-68380C38981C}" srcOrd="1" destOrd="0" parTransId="{F1423770-79B5-4169-9FAE-873A179F9A00}" sibTransId="{0EC6147E-5EC9-44E5-B329-B4F7E24B2507}"/>
    <dgm:cxn modelId="{C6BACC1D-18C3-4642-879A-A7A530FB42C5}" type="presOf" srcId="{1C3A9113-20F8-45ED-97E7-D82438E18E2A}" destId="{419CAC37-F258-448B-B2C3-CF2670259B8B}" srcOrd="0" destOrd="0" presId="urn:microsoft.com/office/officeart/2005/8/layout/vProcess5"/>
    <dgm:cxn modelId="{3FD7CDD6-1787-4A68-82A1-759EE1336856}" type="presOf" srcId="{019B1E6C-D14A-409F-B498-68380C38981C}" destId="{82101309-3D91-4B5F-9655-686054FFBD71}" srcOrd="1" destOrd="0" presId="urn:microsoft.com/office/officeart/2005/8/layout/vProcess5"/>
    <dgm:cxn modelId="{8B65BAD3-894F-4AF1-9641-BB7255F79AF9}" type="presOf" srcId="{52A32A37-891B-48FC-AD8E-9748177C0D3F}" destId="{AA5FCA1D-7299-4CA5-8456-D8F00CD2D5A3}" srcOrd="1" destOrd="0" presId="urn:microsoft.com/office/officeart/2005/8/layout/vProcess5"/>
    <dgm:cxn modelId="{0756A1C8-2222-4F67-94BE-660429F15B28}" srcId="{1C3A9113-20F8-45ED-97E7-D82438E18E2A}" destId="{52A32A37-891B-48FC-AD8E-9748177C0D3F}" srcOrd="2" destOrd="0" parTransId="{E727DFC5-57E3-4491-A10D-6EBB5943B581}" sibTransId="{F27C3016-4C28-4B28-8886-8732623374B9}"/>
    <dgm:cxn modelId="{21D544EF-940E-4C78-BA0B-67E062599B43}" type="presParOf" srcId="{419CAC37-F258-448B-B2C3-CF2670259B8B}" destId="{7B7D676F-F3F2-4E4C-B079-16D0E1E48FAF}" srcOrd="0" destOrd="0" presId="urn:microsoft.com/office/officeart/2005/8/layout/vProcess5"/>
    <dgm:cxn modelId="{451CE0CD-E625-47F2-BAAE-E6B0EFB28EC5}" type="presParOf" srcId="{419CAC37-F258-448B-B2C3-CF2670259B8B}" destId="{617E5358-77A9-4FCB-872F-67843109AE47}" srcOrd="1" destOrd="0" presId="urn:microsoft.com/office/officeart/2005/8/layout/vProcess5"/>
    <dgm:cxn modelId="{0B22ECA6-4CCA-4DB1-9835-D157A27EF72F}" type="presParOf" srcId="{419CAC37-F258-448B-B2C3-CF2670259B8B}" destId="{DB424A11-2929-49CA-9AD3-2CC1932FB68F}" srcOrd="2" destOrd="0" presId="urn:microsoft.com/office/officeart/2005/8/layout/vProcess5"/>
    <dgm:cxn modelId="{2010F6A9-11CB-4C07-90ED-C99125D27B24}" type="presParOf" srcId="{419CAC37-F258-448B-B2C3-CF2670259B8B}" destId="{BF58A28A-58A7-48F6-B730-28002C774BF0}" srcOrd="3" destOrd="0" presId="urn:microsoft.com/office/officeart/2005/8/layout/vProcess5"/>
    <dgm:cxn modelId="{E31EBC90-3F66-4DC6-B7CB-92C055FD8C43}" type="presParOf" srcId="{419CAC37-F258-448B-B2C3-CF2670259B8B}" destId="{BC6E4D8B-CED8-43A6-9C7D-0195421F4767}" srcOrd="4" destOrd="0" presId="urn:microsoft.com/office/officeart/2005/8/layout/vProcess5"/>
    <dgm:cxn modelId="{C6B9130C-777A-4824-957F-32657F7919F1}" type="presParOf" srcId="{419CAC37-F258-448B-B2C3-CF2670259B8B}" destId="{139F43C8-FA45-4C0B-A869-E389DBFD7BB5}" srcOrd="5" destOrd="0" presId="urn:microsoft.com/office/officeart/2005/8/layout/vProcess5"/>
    <dgm:cxn modelId="{04EBACB2-B442-43CE-A949-352E9616F46D}" type="presParOf" srcId="{419CAC37-F258-448B-B2C3-CF2670259B8B}" destId="{BB13292A-7B40-4E77-A5FB-EDAF9459CCF1}" srcOrd="6" destOrd="0" presId="urn:microsoft.com/office/officeart/2005/8/layout/vProcess5"/>
    <dgm:cxn modelId="{6433973D-03FB-4D6D-9F77-6D3CF801A126}" type="presParOf" srcId="{419CAC37-F258-448B-B2C3-CF2670259B8B}" destId="{82101309-3D91-4B5F-9655-686054FFBD71}" srcOrd="7" destOrd="0" presId="urn:microsoft.com/office/officeart/2005/8/layout/vProcess5"/>
    <dgm:cxn modelId="{12D28DAC-1E2E-4CFB-9609-46558335E4D7}" type="presParOf" srcId="{419CAC37-F258-448B-B2C3-CF2670259B8B}" destId="{AA5FCA1D-7299-4CA5-8456-D8F00CD2D5A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4024F-B7E2-42DF-8F3D-58160F61BCE7}">
      <dsp:nvSpPr>
        <dsp:cNvPr id="0" name=""/>
        <dsp:cNvSpPr/>
      </dsp:nvSpPr>
      <dsp:spPr>
        <a:xfrm>
          <a:off x="0" y="18081"/>
          <a:ext cx="5745480" cy="607058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File structure on server: for each day all datasets in one folder</a:t>
          </a:r>
          <a:endParaRPr lang="en-US" sz="1400" kern="1200" dirty="0">
            <a:solidFill>
              <a:srgbClr val="002060"/>
            </a:solidFill>
            <a:latin typeface="Candara" panose="020E0502030303020204" pitchFamily="34" charset="0"/>
          </a:endParaRPr>
        </a:p>
      </dsp:txBody>
      <dsp:txXfrm>
        <a:off x="17780" y="35861"/>
        <a:ext cx="4774877" cy="571498"/>
      </dsp:txXfrm>
    </dsp:sp>
    <dsp:sp modelId="{FA54FDE5-C067-44B5-BF5E-6DBE78851EDF}">
      <dsp:nvSpPr>
        <dsp:cNvPr id="0" name=""/>
        <dsp:cNvSpPr/>
      </dsp:nvSpPr>
      <dsp:spPr>
        <a:xfrm>
          <a:off x="481183" y="782952"/>
          <a:ext cx="5745480" cy="846192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2687"/>
            <a:lumOff val="37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Separation btw. MODIS - Aqua / Terra; btw. MODIS and others (ATSR and Sentinel-3 SLSTR)</a:t>
          </a:r>
          <a:endParaRPr lang="en-US" sz="1400" kern="1200" dirty="0">
            <a:solidFill>
              <a:srgbClr val="002060"/>
            </a:solidFill>
            <a:latin typeface="Candara" panose="020E0502030303020204" pitchFamily="34" charset="0"/>
          </a:endParaRPr>
        </a:p>
      </dsp:txBody>
      <dsp:txXfrm>
        <a:off x="505967" y="807736"/>
        <a:ext cx="4664703" cy="796624"/>
      </dsp:txXfrm>
    </dsp:sp>
    <dsp:sp modelId="{6CE347EE-A9EC-4847-AE62-8D77818DEE56}">
      <dsp:nvSpPr>
        <dsp:cNvPr id="0" name=""/>
        <dsp:cNvSpPr/>
      </dsp:nvSpPr>
      <dsp:spPr>
        <a:xfrm>
          <a:off x="955186" y="1865366"/>
          <a:ext cx="5745480" cy="59737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5374"/>
            <a:lumOff val="75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Distinguish btw. day and night observation; calculating overpass times in UTC</a:t>
          </a:r>
          <a:endParaRPr lang="en-US" sz="1400" kern="1200" dirty="0">
            <a:solidFill>
              <a:srgbClr val="002060"/>
            </a:solidFill>
            <a:latin typeface="Candara" panose="020E0502030303020204" pitchFamily="34" charset="0"/>
          </a:endParaRPr>
        </a:p>
      </dsp:txBody>
      <dsp:txXfrm>
        <a:off x="972683" y="1882863"/>
        <a:ext cx="4686458" cy="562383"/>
      </dsp:txXfrm>
    </dsp:sp>
    <dsp:sp modelId="{F9F954B4-3ED4-4B41-AE7F-72B920B27D4D}">
      <dsp:nvSpPr>
        <dsp:cNvPr id="0" name=""/>
        <dsp:cNvSpPr/>
      </dsp:nvSpPr>
      <dsp:spPr>
        <a:xfrm>
          <a:off x="1436369" y="2674658"/>
          <a:ext cx="5745480" cy="1252135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8061"/>
            <a:lumOff val="113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Unclear geo-location in the filename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sng" kern="1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Strategy</a:t>
          </a:r>
          <a:r>
            <a:rPr lang="en-US" sz="1400" kern="1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: Mosaic all images of each sensor to a respective daily day- and night-time pan-Australian LST mosaic to extract the test sites.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At the end 4 pan-Australian mosaics for each day</a:t>
          </a:r>
          <a:r>
            <a:rPr lang="en-US" sz="1400" kern="1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 </a:t>
          </a:r>
        </a:p>
      </dsp:txBody>
      <dsp:txXfrm>
        <a:off x="1473043" y="2711332"/>
        <a:ext cx="4640923" cy="1178787"/>
      </dsp:txXfrm>
    </dsp:sp>
    <dsp:sp modelId="{46F07AEB-F46D-446E-BF9A-2E4D5E65C591}">
      <dsp:nvSpPr>
        <dsp:cNvPr id="0" name=""/>
        <dsp:cNvSpPr/>
      </dsp:nvSpPr>
      <dsp:spPr>
        <a:xfrm>
          <a:off x="5195455" y="546620"/>
          <a:ext cx="550024" cy="550024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rgbClr val="002060"/>
            </a:solidFill>
            <a:latin typeface="Candara" panose="020E0502030303020204" pitchFamily="34" charset="0"/>
          </a:endParaRPr>
        </a:p>
      </dsp:txBody>
      <dsp:txXfrm>
        <a:off x="5319210" y="546620"/>
        <a:ext cx="302514" cy="413893"/>
      </dsp:txXfrm>
    </dsp:sp>
    <dsp:sp modelId="{8E6F5FED-D9B4-4745-91D6-6A4413D70671}">
      <dsp:nvSpPr>
        <dsp:cNvPr id="0" name=""/>
        <dsp:cNvSpPr/>
      </dsp:nvSpPr>
      <dsp:spPr>
        <a:xfrm>
          <a:off x="5676639" y="1546665"/>
          <a:ext cx="550024" cy="550024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rgbClr val="002060"/>
            </a:solidFill>
            <a:latin typeface="Candara" panose="020E0502030303020204" pitchFamily="34" charset="0"/>
          </a:endParaRPr>
        </a:p>
      </dsp:txBody>
      <dsp:txXfrm>
        <a:off x="5800394" y="1546665"/>
        <a:ext cx="302514" cy="413893"/>
      </dsp:txXfrm>
    </dsp:sp>
    <dsp:sp modelId="{CD140C40-78DD-4B31-8562-C0AE82A3E4C6}">
      <dsp:nvSpPr>
        <dsp:cNvPr id="0" name=""/>
        <dsp:cNvSpPr/>
      </dsp:nvSpPr>
      <dsp:spPr>
        <a:xfrm>
          <a:off x="6150641" y="2347002"/>
          <a:ext cx="550024" cy="550024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rgbClr val="002060"/>
            </a:solidFill>
            <a:latin typeface="Candara" panose="020E0502030303020204" pitchFamily="34" charset="0"/>
          </a:endParaRPr>
        </a:p>
      </dsp:txBody>
      <dsp:txXfrm>
        <a:off x="6274396" y="2347002"/>
        <a:ext cx="302514" cy="413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18531-634B-4CF5-8AE4-E1308DB20D8B}">
      <dsp:nvSpPr>
        <dsp:cNvPr id="0" name=""/>
        <dsp:cNvSpPr/>
      </dsp:nvSpPr>
      <dsp:spPr>
        <a:xfrm>
          <a:off x="168782" y="764"/>
          <a:ext cx="2321412" cy="11607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+mj-lt"/>
            </a:rPr>
            <a:t>Data transfer</a:t>
          </a:r>
          <a:endParaRPr lang="en-US" sz="2400" kern="1200" dirty="0">
            <a:solidFill>
              <a:srgbClr val="002060"/>
            </a:solidFill>
            <a:latin typeface="+mj-lt"/>
          </a:endParaRPr>
        </a:p>
      </dsp:txBody>
      <dsp:txXfrm>
        <a:off x="202778" y="34760"/>
        <a:ext cx="2253420" cy="1092714"/>
      </dsp:txXfrm>
    </dsp:sp>
    <dsp:sp modelId="{F1940CBC-5FB0-4085-8B7D-A6BB04C385A5}">
      <dsp:nvSpPr>
        <dsp:cNvPr id="0" name=""/>
        <dsp:cNvSpPr/>
      </dsp:nvSpPr>
      <dsp:spPr>
        <a:xfrm>
          <a:off x="400924" y="1161470"/>
          <a:ext cx="232141" cy="870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529"/>
              </a:lnTo>
              <a:lnTo>
                <a:pt x="232141" y="87052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9FCA-7D4C-48FF-A2B1-37CD2FDE75E0}">
      <dsp:nvSpPr>
        <dsp:cNvPr id="0" name=""/>
        <dsp:cNvSpPr/>
      </dsp:nvSpPr>
      <dsp:spPr>
        <a:xfrm>
          <a:off x="633065" y="1451646"/>
          <a:ext cx="1857129" cy="1160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Data downloaded for each day; consisting of MODIS </a:t>
          </a:r>
          <a:r>
            <a:rPr lang="en-150" sz="1400" kern="1200" dirty="0" smtClean="0">
              <a:latin typeface="+mj-lt"/>
            </a:rPr>
            <a:t>–</a:t>
          </a:r>
          <a:r>
            <a:rPr lang="en-US" sz="1400" kern="1200" dirty="0" smtClean="0">
              <a:latin typeface="+mj-lt"/>
            </a:rPr>
            <a:t> A / T and  ATSR and SLSTRA (first 2016-10-29)</a:t>
          </a:r>
        </a:p>
      </dsp:txBody>
      <dsp:txXfrm>
        <a:off x="667061" y="1485642"/>
        <a:ext cx="1789137" cy="1092714"/>
      </dsp:txXfrm>
    </dsp:sp>
    <dsp:sp modelId="{C11C93A7-26F3-444B-B87B-90DC922364B4}">
      <dsp:nvSpPr>
        <dsp:cNvPr id="0" name=""/>
        <dsp:cNvSpPr/>
      </dsp:nvSpPr>
      <dsp:spPr>
        <a:xfrm>
          <a:off x="400924" y="1161470"/>
          <a:ext cx="232141" cy="2321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412"/>
              </a:lnTo>
              <a:lnTo>
                <a:pt x="232141" y="23214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E1DDA-BF29-45E5-8C22-4A2D9BB5DF1F}">
      <dsp:nvSpPr>
        <dsp:cNvPr id="0" name=""/>
        <dsp:cNvSpPr/>
      </dsp:nvSpPr>
      <dsp:spPr>
        <a:xfrm>
          <a:off x="633065" y="2902529"/>
          <a:ext cx="1857129" cy="1160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600000"/>
              <a:satOff val="-15037"/>
              <a:lumOff val="-2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Filenames consisting name of satellite, platform, date and time (UTC)</a:t>
          </a:r>
          <a:endParaRPr lang="en-US" sz="1400" kern="1200" dirty="0">
            <a:latin typeface="+mj-lt"/>
          </a:endParaRPr>
        </a:p>
      </dsp:txBody>
      <dsp:txXfrm>
        <a:off x="667061" y="2936525"/>
        <a:ext cx="1789137" cy="1092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18531-634B-4CF5-8AE4-E1308DB20D8B}">
      <dsp:nvSpPr>
        <dsp:cNvPr id="0" name=""/>
        <dsp:cNvSpPr/>
      </dsp:nvSpPr>
      <dsp:spPr>
        <a:xfrm>
          <a:off x="168782" y="764"/>
          <a:ext cx="2321412" cy="11607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+mj-lt"/>
            </a:rPr>
            <a:t>Sorting/structuring</a:t>
          </a:r>
          <a:endParaRPr lang="en-US" sz="2000" kern="1200" dirty="0">
            <a:solidFill>
              <a:srgbClr val="002060"/>
            </a:solidFill>
            <a:latin typeface="+mj-lt"/>
          </a:endParaRPr>
        </a:p>
      </dsp:txBody>
      <dsp:txXfrm>
        <a:off x="202778" y="34760"/>
        <a:ext cx="2253420" cy="1092714"/>
      </dsp:txXfrm>
    </dsp:sp>
    <dsp:sp modelId="{F1940CBC-5FB0-4085-8B7D-A6BB04C385A5}">
      <dsp:nvSpPr>
        <dsp:cNvPr id="0" name=""/>
        <dsp:cNvSpPr/>
      </dsp:nvSpPr>
      <dsp:spPr>
        <a:xfrm>
          <a:off x="400924" y="1161470"/>
          <a:ext cx="232141" cy="870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529"/>
              </a:lnTo>
              <a:lnTo>
                <a:pt x="232141" y="87052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9FCA-7D4C-48FF-A2B1-37CD2FDE75E0}">
      <dsp:nvSpPr>
        <dsp:cNvPr id="0" name=""/>
        <dsp:cNvSpPr/>
      </dsp:nvSpPr>
      <dsp:spPr>
        <a:xfrm>
          <a:off x="633065" y="1451646"/>
          <a:ext cx="1857129" cy="1160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Structure needed: Sorting for each sensor and day / night observation</a:t>
          </a:r>
          <a:endParaRPr lang="en-US" sz="1400" kern="1200" dirty="0" smtClean="0">
            <a:latin typeface="+mj-lt"/>
          </a:endParaRPr>
        </a:p>
      </dsp:txBody>
      <dsp:txXfrm>
        <a:off x="667061" y="1485642"/>
        <a:ext cx="1789137" cy="1092714"/>
      </dsp:txXfrm>
    </dsp:sp>
    <dsp:sp modelId="{C11C93A7-26F3-444B-B87B-90DC922364B4}">
      <dsp:nvSpPr>
        <dsp:cNvPr id="0" name=""/>
        <dsp:cNvSpPr/>
      </dsp:nvSpPr>
      <dsp:spPr>
        <a:xfrm>
          <a:off x="400924" y="1161470"/>
          <a:ext cx="232141" cy="2321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412"/>
              </a:lnTo>
              <a:lnTo>
                <a:pt x="232141" y="23214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E1DDA-BF29-45E5-8C22-4A2D9BB5DF1F}">
      <dsp:nvSpPr>
        <dsp:cNvPr id="0" name=""/>
        <dsp:cNvSpPr/>
      </dsp:nvSpPr>
      <dsp:spPr>
        <a:xfrm>
          <a:off x="633065" y="2902529"/>
          <a:ext cx="1857129" cy="1160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600000"/>
              <a:satOff val="-15037"/>
              <a:lumOff val="-2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Sensor separation relatively easy with splitting the filename and moving the file into a separate folder</a:t>
          </a:r>
          <a:endParaRPr lang="en-US" sz="1400" kern="1200" dirty="0">
            <a:latin typeface="+mj-lt"/>
          </a:endParaRPr>
        </a:p>
      </dsp:txBody>
      <dsp:txXfrm>
        <a:off x="667061" y="2936525"/>
        <a:ext cx="1789137" cy="1092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E5358-77A9-4FCB-872F-67843109AE47}">
      <dsp:nvSpPr>
        <dsp:cNvPr id="0" name=""/>
        <dsp:cNvSpPr/>
      </dsp:nvSpPr>
      <dsp:spPr>
        <a:xfrm>
          <a:off x="0" y="-54882"/>
          <a:ext cx="3461366" cy="802490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All files (MODIS A/T) have the same geographic extent. </a:t>
          </a:r>
          <a:endParaRPr lang="en-US" sz="1400" kern="1200" dirty="0" smtClean="0">
            <a:solidFill>
              <a:srgbClr val="002060"/>
            </a:solidFill>
            <a:latin typeface="Candara" panose="020E0502030303020204" pitchFamily="34" charset="0"/>
            <a:cs typeface="Arial" panose="020B0604020202020204" pitchFamily="34" charset="0"/>
          </a:endParaRPr>
        </a:p>
      </dsp:txBody>
      <dsp:txXfrm>
        <a:off x="23504" y="-31378"/>
        <a:ext cx="2236805" cy="755482"/>
      </dsp:txXfrm>
    </dsp:sp>
    <dsp:sp modelId="{DB424A11-2929-49CA-9AD3-2CC1932FB68F}">
      <dsp:nvSpPr>
        <dsp:cNvPr id="0" name=""/>
        <dsp:cNvSpPr/>
      </dsp:nvSpPr>
      <dsp:spPr>
        <a:xfrm>
          <a:off x="305414" y="829830"/>
          <a:ext cx="3461366" cy="746941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4030"/>
            <a:lumOff val="56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Each day consists of four observations MODIS-Aqua / Terra and day / night</a:t>
          </a:r>
          <a:endParaRPr lang="en-US" sz="1400" kern="1200" dirty="0" smtClean="0">
            <a:solidFill>
              <a:srgbClr val="002060"/>
            </a:solidFill>
            <a:latin typeface="Candara" panose="020E0502030303020204" pitchFamily="34" charset="0"/>
            <a:cs typeface="Arial" panose="020B0604020202020204" pitchFamily="34" charset="0"/>
          </a:endParaRPr>
        </a:p>
      </dsp:txBody>
      <dsp:txXfrm>
        <a:off x="327291" y="851707"/>
        <a:ext cx="2362163" cy="703187"/>
      </dsp:txXfrm>
    </dsp:sp>
    <dsp:sp modelId="{BF58A28A-58A7-48F6-B730-28002C774BF0}">
      <dsp:nvSpPr>
        <dsp:cNvPr id="0" name=""/>
        <dsp:cNvSpPr/>
      </dsp:nvSpPr>
      <dsp:spPr>
        <a:xfrm>
          <a:off x="610829" y="1681652"/>
          <a:ext cx="3461366" cy="2076244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8061"/>
            <a:lumOff val="113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u="sng" kern="1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Method</a:t>
          </a:r>
          <a:r>
            <a:rPr lang="en-GB" sz="1400" kern="1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: Replace </a:t>
          </a:r>
          <a:r>
            <a:rPr lang="en-GB" sz="1400" kern="1200" dirty="0" err="1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NaN</a:t>
          </a:r>
          <a:r>
            <a:rPr lang="en-GB" sz="1400" kern="1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 values of the first LST file with LST values of the other datasets in the respective folder (Aqua day / night; Terra day / night)</a:t>
          </a:r>
          <a:endParaRPr lang="en-US" sz="1400" kern="1200" dirty="0" smtClean="0">
            <a:solidFill>
              <a:srgbClr val="002060"/>
            </a:solidFill>
            <a:latin typeface="Candara" panose="020E0502030303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- With each iteration the search for </a:t>
          </a:r>
          <a:r>
            <a:rPr lang="en-GB" sz="1400" kern="1200" dirty="0" err="1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NaN</a:t>
          </a:r>
          <a:r>
            <a:rPr lang="en-GB" sz="1400" kern="1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rPr>
            <a:t> values is updated</a:t>
          </a:r>
          <a:endParaRPr lang="en-US" sz="1400" kern="1200" dirty="0">
            <a:solidFill>
              <a:srgbClr val="002060"/>
            </a:solidFill>
            <a:latin typeface="Candara" panose="020E0502030303020204" pitchFamily="34" charset="0"/>
          </a:endParaRPr>
        </a:p>
      </dsp:txBody>
      <dsp:txXfrm>
        <a:off x="671640" y="1742463"/>
        <a:ext cx="2284295" cy="1954622"/>
      </dsp:txXfrm>
    </dsp:sp>
    <dsp:sp modelId="{BC6E4D8B-CED8-43A6-9C7D-0195421F4767}">
      <dsp:nvSpPr>
        <dsp:cNvPr id="0" name=""/>
        <dsp:cNvSpPr/>
      </dsp:nvSpPr>
      <dsp:spPr>
        <a:xfrm>
          <a:off x="2711332" y="399837"/>
          <a:ext cx="750033" cy="750033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rgbClr val="002060"/>
            </a:solidFill>
            <a:latin typeface="Candara" panose="020E0502030303020204" pitchFamily="34" charset="0"/>
          </a:endParaRPr>
        </a:p>
      </dsp:txBody>
      <dsp:txXfrm>
        <a:off x="2880089" y="399837"/>
        <a:ext cx="412519" cy="564400"/>
      </dsp:txXfrm>
    </dsp:sp>
    <dsp:sp modelId="{139F43C8-FA45-4C0B-A869-E389DBFD7BB5}">
      <dsp:nvSpPr>
        <dsp:cNvPr id="0" name=""/>
        <dsp:cNvSpPr/>
      </dsp:nvSpPr>
      <dsp:spPr>
        <a:xfrm>
          <a:off x="3039165" y="1369417"/>
          <a:ext cx="750033" cy="750033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rgbClr val="002060"/>
            </a:solidFill>
            <a:latin typeface="Candara" panose="020E0502030303020204" pitchFamily="34" charset="0"/>
          </a:endParaRPr>
        </a:p>
      </dsp:txBody>
      <dsp:txXfrm>
        <a:off x="3207922" y="1369417"/>
        <a:ext cx="412519" cy="56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57865B-581A-2041-9FAB-16FB9832E3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44754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EFA453-B733-2448-925F-649EDF3878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38848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FA453-B733-2448-925F-649EDF3878D2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33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3FDEC-E577-4ABC-AA24-DFFA2DADFB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7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UTC</a:t>
            </a:r>
            <a:r>
              <a:rPr lang="en-US" baseline="0" dirty="0" smtClean="0"/>
              <a:t> + 8 hours W to UTC + 10/11 hours E; </a:t>
            </a:r>
            <a:r>
              <a:rPr lang="en-US" dirty="0" err="1" smtClean="0"/>
              <a:t>Matlab</a:t>
            </a:r>
            <a:r>
              <a:rPr lang="en-US" dirty="0" smtClean="0"/>
              <a:t> function: getOverpassTime2.m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3FDEC-E577-4ABC-AA24-DFFA2DADFB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Easier</a:t>
            </a:r>
            <a:r>
              <a:rPr lang="en-US" baseline="0" dirty="0" smtClean="0"/>
              <a:t> to extract the test sides, as we were not able to figure out the extent of each raw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3FDEC-E577-4ABC-AA24-DFFA2DADFB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4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6300" cy="5143500"/>
          </a:xfrm>
          <a:prstGeom prst="rect">
            <a:avLst/>
          </a:prstGeom>
        </p:spPr>
      </p:pic>
      <p:sp>
        <p:nvSpPr>
          <p:cNvPr id="10" name="Titre 7"/>
          <p:cNvSpPr>
            <a:spLocks noGrp="1"/>
          </p:cNvSpPr>
          <p:nvPr>
            <p:ph type="title" hasCustomPrompt="1"/>
          </p:nvPr>
        </p:nvSpPr>
        <p:spPr>
          <a:xfrm>
            <a:off x="1070995" y="2730500"/>
            <a:ext cx="4922127" cy="105680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2000" b="1" i="0" cap="none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pic>
        <p:nvPicPr>
          <p:cNvPr id="14" name="Imag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"/>
          <a:stretch/>
        </p:blipFill>
        <p:spPr bwMode="auto">
          <a:xfrm>
            <a:off x="7051590" y="4445027"/>
            <a:ext cx="1810433" cy="3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26510" y="752049"/>
            <a:ext cx="5209594" cy="164448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1584325" y="4819012"/>
            <a:ext cx="1135339" cy="273844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287338" y="4823027"/>
            <a:ext cx="783657" cy="273844"/>
          </a:xfrm>
        </p:spPr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22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4325" y="1080000"/>
            <a:ext cx="7170096" cy="3645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584325" y="544276"/>
            <a:ext cx="5299028" cy="329510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4512" y="128858"/>
            <a:ext cx="5298842" cy="406519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88100" y="4823027"/>
            <a:ext cx="1061016" cy="273844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2"/>
                </a:solidFill>
                <a:latin typeface="+mn-lt"/>
                <a:cs typeface="BentonSans Book" charset="0"/>
              </a:defRPr>
            </a:lvl1pPr>
          </a:lstStyle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49384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584323" y="1079897"/>
            <a:ext cx="7170739" cy="363344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288099" y="4823027"/>
            <a:ext cx="1061016" cy="273844"/>
          </a:xfrm>
        </p:spPr>
        <p:txBody>
          <a:bodyPr/>
          <a:lstStyle/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58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3605-F9DC-4448-85F0-65DBA3FDC52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653F-8BA6-426B-ABC1-E81A8DB5E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0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2"/>
            <a:ext cx="9144000" cy="5143499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50789" y="1186103"/>
            <a:ext cx="8104274" cy="979976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2800" b="1" i="0" baseline="0">
                <a:solidFill>
                  <a:schemeClr val="tx2"/>
                </a:solidFill>
                <a:latin typeface="+mn-lt"/>
                <a:ea typeface="Bebas Neue" charset="0"/>
                <a:cs typeface="Bebas Neue" charset="0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fr-FR" dirty="0"/>
          </a:p>
        </p:txBody>
      </p:sp>
      <p:pic>
        <p:nvPicPr>
          <p:cNvPr id="10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9537" y="360418"/>
            <a:ext cx="2226638" cy="46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650789" y="2825653"/>
            <a:ext cx="288000" cy="0"/>
          </a:xfrm>
          <a:prstGeom prst="line">
            <a:avLst/>
          </a:prstGeom>
          <a:ln w="38100">
            <a:solidFill>
              <a:srgbClr val="2A6D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34226" y="1186102"/>
            <a:ext cx="0" cy="432000"/>
          </a:xfrm>
          <a:prstGeom prst="line">
            <a:avLst/>
          </a:prstGeom>
          <a:ln w="12700">
            <a:solidFill>
              <a:srgbClr val="2A6D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584325" y="4819012"/>
            <a:ext cx="1239581" cy="273844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287339" y="4818219"/>
            <a:ext cx="723452" cy="274637"/>
          </a:xfrm>
        </p:spPr>
        <p:txBody>
          <a:bodyPr/>
          <a:lstStyle/>
          <a:p>
            <a:fld id="{9A4C1D31-8393-DE43-ADE8-004380581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0790" y="2606413"/>
            <a:ext cx="7744273" cy="1817025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338" y="1080000"/>
            <a:ext cx="8467083" cy="3351957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 dirty="0" smtClean="0"/>
              <a:t>Click to </a:t>
            </a:r>
            <a:r>
              <a:rPr lang="fr-CH" dirty="0" err="1" smtClean="0"/>
              <a:t>edit</a:t>
            </a:r>
            <a:r>
              <a:rPr lang="fr-CH" dirty="0" smtClean="0"/>
              <a:t> Master </a:t>
            </a:r>
            <a:r>
              <a:rPr lang="fr-CH" dirty="0" err="1" smtClean="0"/>
              <a:t>text</a:t>
            </a:r>
            <a:r>
              <a:rPr lang="fr-CH" dirty="0" smtClean="0"/>
              <a:t> styles</a:t>
            </a:r>
          </a:p>
          <a:p>
            <a:pPr lvl="1"/>
            <a:r>
              <a:rPr lang="fr-CH" dirty="0" smtClean="0"/>
              <a:t>Second </a:t>
            </a:r>
            <a:r>
              <a:rPr lang="fr-CH" dirty="0" err="1" smtClean="0"/>
              <a:t>level</a:t>
            </a:r>
            <a:endParaRPr lang="fr-CH" dirty="0" smtClean="0"/>
          </a:p>
          <a:p>
            <a:pPr lvl="2"/>
            <a:r>
              <a:rPr lang="fr-CH" dirty="0" err="1" smtClean="0"/>
              <a:t>Third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fr-CH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4C1D31-8393-DE43-ADE8-0043805816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3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336" y="1080000"/>
            <a:ext cx="4068563" cy="3351957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 dirty="0" smtClean="0"/>
              <a:t>Click to </a:t>
            </a:r>
            <a:r>
              <a:rPr lang="fr-CH" dirty="0" err="1" smtClean="0"/>
              <a:t>edit</a:t>
            </a:r>
            <a:r>
              <a:rPr lang="fr-CH" dirty="0" smtClean="0"/>
              <a:t> Master </a:t>
            </a:r>
            <a:r>
              <a:rPr lang="fr-CH" dirty="0" err="1" smtClean="0"/>
              <a:t>text</a:t>
            </a:r>
            <a:r>
              <a:rPr lang="fr-CH" dirty="0" smtClean="0"/>
              <a:t> styles</a:t>
            </a:r>
          </a:p>
          <a:p>
            <a:pPr lvl="1"/>
            <a:r>
              <a:rPr lang="fr-CH" dirty="0" smtClean="0"/>
              <a:t>Second </a:t>
            </a:r>
            <a:r>
              <a:rPr lang="fr-CH" dirty="0" err="1" smtClean="0"/>
              <a:t>level</a:t>
            </a:r>
            <a:endParaRPr lang="fr-CH" dirty="0" smtClean="0"/>
          </a:p>
          <a:p>
            <a:pPr lvl="2"/>
            <a:r>
              <a:rPr lang="fr-CH" dirty="0" err="1" smtClean="0"/>
              <a:t>Third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fr-CH" dirty="0" smtClean="0"/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4614420" y="1079897"/>
            <a:ext cx="4140000" cy="3351957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 dirty="0" smtClean="0"/>
              <a:t>Click to </a:t>
            </a:r>
            <a:r>
              <a:rPr lang="fr-CH" dirty="0" err="1" smtClean="0"/>
              <a:t>edit</a:t>
            </a:r>
            <a:r>
              <a:rPr lang="fr-CH" dirty="0" smtClean="0"/>
              <a:t> Master </a:t>
            </a:r>
            <a:r>
              <a:rPr lang="fr-CH" dirty="0" err="1" smtClean="0"/>
              <a:t>text</a:t>
            </a:r>
            <a:r>
              <a:rPr lang="fr-CH" dirty="0" smtClean="0"/>
              <a:t> styles</a:t>
            </a:r>
          </a:p>
          <a:p>
            <a:pPr lvl="1"/>
            <a:r>
              <a:rPr lang="fr-CH" dirty="0" smtClean="0"/>
              <a:t>Second </a:t>
            </a:r>
            <a:r>
              <a:rPr lang="fr-CH" dirty="0" err="1" smtClean="0"/>
              <a:t>level</a:t>
            </a:r>
            <a:endParaRPr lang="fr-CH" dirty="0" smtClean="0"/>
          </a:p>
          <a:p>
            <a:pPr lvl="2"/>
            <a:r>
              <a:rPr lang="fr-CH" dirty="0" err="1" smtClean="0"/>
              <a:t>Third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fr-CH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4C1D31-8393-DE43-ADE8-004380581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4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338" y="1657350"/>
            <a:ext cx="4068562" cy="2774607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4607900" y="1657351"/>
            <a:ext cx="4140000" cy="2774514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4614418" y="1058018"/>
            <a:ext cx="4140000" cy="465879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7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fr-CH" dirty="0" smtClean="0"/>
              <a:t>Click to </a:t>
            </a:r>
            <a:r>
              <a:rPr lang="fr-CH" dirty="0" err="1" smtClean="0"/>
              <a:t>edit</a:t>
            </a:r>
            <a:r>
              <a:rPr lang="fr-CH" dirty="0" smtClean="0"/>
              <a:t> Master </a:t>
            </a:r>
            <a:r>
              <a:rPr lang="fr-CH" dirty="0" err="1" smtClean="0"/>
              <a:t>text</a:t>
            </a:r>
            <a:r>
              <a:rPr lang="fr-CH" dirty="0" smtClean="0"/>
              <a:t> styles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287338" y="1058018"/>
            <a:ext cx="4075590" cy="465879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7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fr-CH" smtClean="0"/>
              <a:t>Click to </a:t>
            </a:r>
            <a:r>
              <a:rPr lang="fr-CH" dirty="0" err="1" smtClean="0"/>
              <a:t>edit</a:t>
            </a:r>
            <a:r>
              <a:rPr lang="fr-CH" dirty="0" smtClean="0"/>
              <a:t> Master </a:t>
            </a:r>
            <a:r>
              <a:rPr lang="fr-CH" dirty="0" err="1" smtClean="0"/>
              <a:t>text</a:t>
            </a:r>
            <a:r>
              <a:rPr lang="fr-CH" dirty="0" smtClean="0"/>
              <a:t>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4C1D31-8393-DE43-ADE8-004380581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5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287337" y="1079897"/>
            <a:ext cx="8467726" cy="33602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4C1D31-8393-DE43-ADE8-004380581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8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5143501"/>
          </a:xfrm>
          <a:prstGeom prst="rect">
            <a:avLst/>
          </a:prstGeom>
        </p:spPr>
      </p:pic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584325" y="1076325"/>
            <a:ext cx="7181850" cy="34219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88099" y="4823027"/>
            <a:ext cx="1061016" cy="273844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2"/>
                </a:solidFill>
                <a:latin typeface="+mn-lt"/>
                <a:cs typeface="BentonSans Book" charset="0"/>
              </a:defRPr>
            </a:lvl1pPr>
          </a:lstStyle>
          <a:p>
            <a:pPr>
              <a:defRPr/>
            </a:pPr>
            <a:fld id="{6DC00E11-1B0A-A541-ACEC-A8CD1341FED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7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762" y="364685"/>
            <a:ext cx="1632868" cy="34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84324" y="4819012"/>
            <a:ext cx="1135339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2"/>
                </a:solidFill>
                <a:latin typeface="+mn-lt"/>
                <a:cs typeface="BentonSans Book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50632" y="4819012"/>
            <a:ext cx="4026417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tx2"/>
                </a:solidFill>
                <a:latin typeface="+mn-lt"/>
                <a:ea typeface="+mn-ea"/>
                <a:cs typeface="BentonSans Book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4325" y="123825"/>
            <a:ext cx="5299028" cy="755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9" r:id="rId3"/>
    <p:sldLayoutId id="214748380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 cap="all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9pPr>
    </p:titleStyle>
    <p:bodyStyle>
      <a:lvl1pPr marL="184150" indent="-18415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60363" indent="-176213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41338" indent="-18415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BentonSans Condensed Book" charset="0"/>
          <a:cs typeface="Arial"/>
        </a:defRPr>
      </a:lvl3pPr>
      <a:lvl4pPr marL="901700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BentonSans Condensed Book" charset="0"/>
          <a:cs typeface="Arial"/>
        </a:defRPr>
      </a:lvl4pPr>
      <a:lvl5pPr marL="1076325" indent="-174625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BentonSans Condensed Book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2" pos="99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23929"/>
            <a:ext cx="9144001" cy="723900"/>
          </a:xfrm>
          <a:prstGeom prst="rect">
            <a:avLst/>
          </a:prstGeom>
        </p:spPr>
      </p:pic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87338" y="1076326"/>
            <a:ext cx="8594726" cy="33473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6473" y="116206"/>
            <a:ext cx="0" cy="841845"/>
          </a:xfrm>
          <a:prstGeom prst="line">
            <a:avLst/>
          </a:prstGeom>
          <a:ln w="12700">
            <a:solidFill>
              <a:srgbClr val="2A6D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762" y="364685"/>
            <a:ext cx="1632868" cy="34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84325" y="4819012"/>
            <a:ext cx="1135339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tx2"/>
                </a:solidFill>
                <a:latin typeface="+mn-lt"/>
                <a:cs typeface="BentonSans Book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287338" y="116206"/>
            <a:ext cx="6589712" cy="8418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28949" y="4819012"/>
            <a:ext cx="30861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87337" y="4818219"/>
            <a:ext cx="1038103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A4C1D31-8393-DE43-ADE8-00438058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+mj-lt"/>
          <a:ea typeface="Bebas Neue" charset="0"/>
          <a:cs typeface="Bebas Neue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ebas Neue" charset="0"/>
          <a:ea typeface="ＭＳ Ｐゴシック" charset="0"/>
        </a:defRPr>
      </a:lvl9pPr>
    </p:titleStyle>
    <p:bodyStyle>
      <a:lvl1pPr marL="184150" indent="-18415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60363" indent="-176213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41338" indent="-184150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1800" kern="1200">
          <a:solidFill>
            <a:schemeClr val="tx1"/>
          </a:solidFill>
          <a:latin typeface="Arial"/>
          <a:ea typeface="BentonSans Condensed Book" charset="0"/>
          <a:cs typeface="Arial"/>
        </a:defRPr>
      </a:lvl3pPr>
      <a:lvl4pPr marL="901700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BentonSans Condensed Book" charset="0"/>
          <a:cs typeface="Arial"/>
        </a:defRPr>
      </a:lvl4pPr>
      <a:lvl5pPr marL="1076325" indent="-174625" algn="l" defTabSz="457200" rtl="0" eaLnBrk="1" fontAlgn="base" hangingPunct="1">
        <a:spcBef>
          <a:spcPct val="20000"/>
        </a:spcBef>
        <a:spcAft>
          <a:spcPct val="0"/>
        </a:spcAft>
        <a:buClr>
          <a:srgbClr val="00A0AF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BentonSans Condensed Book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2" pos="9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e_in_Australia#/media/File:Australia-states-timezones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789" y="1133553"/>
            <a:ext cx="8104274" cy="979976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sz="3300" cap="none" spc="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Constructing seamless MODIS LST maps for Australia from swath </a:t>
            </a:r>
            <a:r>
              <a:rPr lang="en-GB" sz="3300" cap="none" spc="1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data</a:t>
            </a:r>
            <a:r>
              <a:rPr lang="en-GB" sz="2400" cap="none" spc="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400" cap="none" spc="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400" spc="1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400" spc="1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400" cap="none" spc="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C. Bossung; </a:t>
            </a:r>
            <a:r>
              <a:rPr lang="en-GB" sz="2400" u="sng" cap="none" spc="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K. Mallick</a:t>
            </a:r>
            <a:r>
              <a:rPr lang="en-GB" sz="2400" cap="none" spc="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; M. Schlerf</a:t>
            </a:r>
            <a:r>
              <a:rPr lang="en-GB" sz="2400" cap="none" spc="1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400" cap="none" spc="1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400" cap="none" spc="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xfrm>
            <a:off x="569356" y="3794234"/>
            <a:ext cx="4086728" cy="1102169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CCI LST User Workshop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24-26 June 2020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31" y="3785190"/>
            <a:ext cx="2690780" cy="10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2927"/>
          <a:stretch/>
        </p:blipFill>
        <p:spPr>
          <a:xfrm>
            <a:off x="5759155" y="1403651"/>
            <a:ext cx="3336702" cy="31364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75787" y="2906970"/>
            <a:ext cx="1697065" cy="2568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cap="none" dirty="0">
                <a:solidFill>
                  <a:srgbClr val="00A0AF"/>
                </a:solidFill>
                <a:latin typeface="Century Gothic" panose="020B0502020202020204" pitchFamily="34" charset="0"/>
              </a:rPr>
              <a:t>Processing-step </a:t>
            </a:r>
            <a:r>
              <a:rPr lang="en-GB" b="0" cap="none" dirty="0" smtClean="0">
                <a:solidFill>
                  <a:srgbClr val="00A0AF"/>
                </a:solidFill>
                <a:latin typeface="Century Gothic" panose="020B0502020202020204" pitchFamily="34" charset="0"/>
              </a:rPr>
              <a:t>2: generating daily </a:t>
            </a:r>
            <a:r>
              <a:rPr lang="en-GB" b="0" cap="none" dirty="0">
                <a:solidFill>
                  <a:srgbClr val="00A0AF"/>
                </a:solidFill>
                <a:latin typeface="Century Gothic" panose="020B0502020202020204" pitchFamily="34" charset="0"/>
              </a:rPr>
              <a:t>pan-Australian mosaics</a:t>
            </a:r>
            <a:endParaRPr lang="en-GB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760974"/>
              </p:ext>
            </p:extLst>
          </p:nvPr>
        </p:nvGraphicFramePr>
        <p:xfrm>
          <a:off x="1584325" y="1190847"/>
          <a:ext cx="4072196" cy="384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30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00588" y="577845"/>
            <a:ext cx="4823987" cy="4550672"/>
            <a:chOff x="2278501" y="445691"/>
            <a:chExt cx="6431981" cy="6067557"/>
          </a:xfrm>
        </p:grpSpPr>
        <p:sp>
          <p:nvSpPr>
            <p:cNvPr id="5" name="TextBox 4"/>
            <p:cNvSpPr txBox="1"/>
            <p:nvPr/>
          </p:nvSpPr>
          <p:spPr>
            <a:xfrm>
              <a:off x="4731219" y="475639"/>
              <a:ext cx="160394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Day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3674" y="445691"/>
              <a:ext cx="160394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Night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78501" y="1443817"/>
              <a:ext cx="1808616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Jan 07, 2016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78501" y="2748558"/>
              <a:ext cx="1917620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Apr 04, 2016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78501" y="4120866"/>
              <a:ext cx="1731672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Jul 10, 2016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78501" y="5482685"/>
              <a:ext cx="1917620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Oct 04, 2016</a:t>
              </a:r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8" r="15612" b="16284"/>
            <a:stretch/>
          </p:blipFill>
          <p:spPr>
            <a:xfrm>
              <a:off x="4618023" y="896027"/>
              <a:ext cx="4092459" cy="561722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06" y="1192386"/>
            <a:ext cx="1316627" cy="36329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1675" y="123825"/>
            <a:ext cx="5299028" cy="755651"/>
          </a:xfrm>
        </p:spPr>
        <p:txBody>
          <a:bodyPr/>
          <a:lstStyle/>
          <a:p>
            <a:r>
              <a:rPr lang="en-GB" sz="2400" b="0" cap="none" dirty="0" smtClean="0">
                <a:solidFill>
                  <a:srgbClr val="00A0AF"/>
                </a:solidFill>
                <a:latin typeface="Century Gothic" panose="020B0502020202020204" pitchFamily="34" charset="0"/>
              </a:rPr>
              <a:t>Examples: MODIS Terra LST</a:t>
            </a:r>
            <a:endParaRPr lang="en-GB" sz="2400" b="0" cap="none" dirty="0">
              <a:solidFill>
                <a:srgbClr val="00A0A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025233" y="604399"/>
            <a:ext cx="5058489" cy="4548016"/>
            <a:chOff x="1870624" y="805866"/>
            <a:chExt cx="6744658" cy="6064018"/>
          </a:xfrm>
        </p:grpSpPr>
        <p:grpSp>
          <p:nvGrpSpPr>
            <p:cNvPr id="12" name="Group 11"/>
            <p:cNvGrpSpPr/>
            <p:nvPr/>
          </p:nvGrpSpPr>
          <p:grpSpPr>
            <a:xfrm>
              <a:off x="1870624" y="805866"/>
              <a:ext cx="6366907" cy="5427252"/>
              <a:chOff x="2335315" y="805866"/>
              <a:chExt cx="6366907" cy="542725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948180" y="805905"/>
                <a:ext cx="1603947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Day 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98275" y="805866"/>
                <a:ext cx="1603947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Night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364344" y="1637500"/>
                <a:ext cx="1808616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Jan 07, 2016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35315" y="3021916"/>
                <a:ext cx="1917618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Apr 04, 2016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36916" y="4374043"/>
                <a:ext cx="1731670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Jul 10, 2016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48008" y="5740676"/>
                <a:ext cx="1919442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Oct 04, 2016</a:t>
                </a:r>
                <a:endParaRPr lang="en-US" dirty="0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5" r="10670" b="15629"/>
            <a:stretch/>
          </p:blipFill>
          <p:spPr>
            <a:xfrm>
              <a:off x="4283155" y="1237709"/>
              <a:ext cx="4332127" cy="563217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52" y="1160849"/>
            <a:ext cx="1214223" cy="3632916"/>
          </a:xfrm>
          <a:prstGeom prst="rect">
            <a:avLst/>
          </a:prstGeo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551675" y="123825"/>
            <a:ext cx="5299028" cy="755651"/>
          </a:xfrm>
        </p:spPr>
        <p:txBody>
          <a:bodyPr/>
          <a:lstStyle/>
          <a:p>
            <a:r>
              <a:rPr lang="en-GB" sz="2400" b="0" cap="none" dirty="0" smtClean="0">
                <a:solidFill>
                  <a:srgbClr val="00A0AF"/>
                </a:solidFill>
                <a:latin typeface="Century Gothic" panose="020B0502020202020204" pitchFamily="34" charset="0"/>
              </a:rPr>
              <a:t>Examples: MODIS Aqua LST</a:t>
            </a:r>
            <a:endParaRPr lang="en-GB" sz="2400" b="0" cap="none" dirty="0">
              <a:solidFill>
                <a:srgbClr val="00A0A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0" cap="none" dirty="0" smtClean="0">
                <a:solidFill>
                  <a:srgbClr val="00A0AF"/>
                </a:solidFill>
                <a:latin typeface="Century Gothic" panose="020B0502020202020204" pitchFamily="34" charset="0"/>
              </a:rPr>
              <a:t>Conclusions and Follow up work</a:t>
            </a:r>
            <a:endParaRPr lang="en-US" sz="2600" b="0" cap="none" dirty="0">
              <a:solidFill>
                <a:srgbClr val="00A0A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Seamless mosaics of MODIS Terra and Aqua day and night LST for Australia were produced for the period of 1 </a:t>
            </a:r>
            <a:r>
              <a:rPr lang="en-US" dirty="0" smtClean="0"/>
              <a:t>Jan 2001 </a:t>
            </a:r>
            <a:r>
              <a:rPr lang="en-US" dirty="0" smtClean="0"/>
              <a:t>– 31 Dec 2016.</a:t>
            </a:r>
          </a:p>
          <a:p>
            <a:pPr marL="0" indent="0">
              <a:buNone/>
            </a:pPr>
            <a:r>
              <a:rPr lang="en-US" dirty="0" smtClean="0"/>
              <a:t>The mosaics</a:t>
            </a:r>
          </a:p>
          <a:p>
            <a:pPr>
              <a:buFontTx/>
              <a:buChar char="-"/>
            </a:pPr>
            <a:r>
              <a:rPr lang="en-US" dirty="0" smtClean="0"/>
              <a:t>Serve as input to further SEB modelling and stress index calculations</a:t>
            </a:r>
          </a:p>
          <a:p>
            <a:pPr>
              <a:buFontTx/>
              <a:buChar char="-"/>
            </a:pPr>
            <a:r>
              <a:rPr lang="en-US" dirty="0" smtClean="0"/>
              <a:t>Allow to analyze LST and ET patterns along aridity gradients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Post lockdown:</a:t>
            </a:r>
          </a:p>
          <a:p>
            <a:pPr marL="0" indent="0">
              <a:buNone/>
            </a:pPr>
            <a:r>
              <a:rPr lang="en-US" dirty="0" smtClean="0"/>
              <a:t>Subsetting at least two sites in the north and the south Australia; Insert LST data into a non-parametric surface energy balance model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0" cap="none" dirty="0" smtClean="0">
                <a:solidFill>
                  <a:srgbClr val="00A0AF"/>
                </a:solidFill>
                <a:latin typeface="Century Gothic" panose="020B0502020202020204" pitchFamily="34" charset="0"/>
              </a:rPr>
              <a:t>Original user case idea</a:t>
            </a:r>
            <a:endParaRPr lang="en-US" sz="2600" b="0" cap="none" dirty="0">
              <a:solidFill>
                <a:srgbClr val="00A0A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466" y="1098097"/>
            <a:ext cx="4502875" cy="387488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000" dirty="0">
                <a:latin typeface="Candara" panose="020E0502030303020204" pitchFamily="34" charset="0"/>
              </a:rPr>
              <a:t>Integration of CCI+ LST in a SEB model for simultaneous estimation of evaporation, transpiration and water stress, and validation across </a:t>
            </a:r>
            <a:r>
              <a:rPr lang="en-GB" sz="2000" dirty="0" smtClean="0">
                <a:latin typeface="Candara" panose="020E0502030303020204" pitchFamily="34" charset="0"/>
              </a:rPr>
              <a:t>an aridity </a:t>
            </a:r>
            <a:r>
              <a:rPr lang="en-GB" sz="2000" dirty="0">
                <a:latin typeface="Candara" panose="020E0502030303020204" pitchFamily="34" charset="0"/>
              </a:rPr>
              <a:t>gradient and multiple biomes</a:t>
            </a:r>
            <a:r>
              <a:rPr lang="en-GB" sz="2000" dirty="0" smtClean="0">
                <a:latin typeface="Candara" panose="020E0502030303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latin typeface="Candara" panose="020E0502030303020204" pitchFamily="34" charset="0"/>
              </a:rPr>
              <a:t>Evaluation of SEB model in the context of multi-sensor CCI+ LST data uncertainty and spatio-temporal stability</a:t>
            </a:r>
            <a:r>
              <a:rPr lang="en-GB" sz="2000" dirty="0" smtClean="0">
                <a:latin typeface="Candara" panose="020E0502030303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GB" sz="2000" dirty="0" smtClean="0">
                <a:latin typeface="Candara" panose="020E0502030303020204" pitchFamily="34" charset="0"/>
              </a:rPr>
              <a:t>Comparing multi-sensor CCI+ LST with Insitu LST</a:t>
            </a:r>
            <a:endParaRPr lang="en-US" sz="20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00" y="881108"/>
            <a:ext cx="3026093" cy="3587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4779" y="4435846"/>
            <a:ext cx="284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+mj-lt"/>
              </a:rPr>
              <a:t>Source: Rogers, C. &amp; Beringer, J. (2017), </a:t>
            </a:r>
            <a:r>
              <a:rPr lang="en-US" sz="1200" dirty="0" err="1" smtClean="0">
                <a:latin typeface="+mj-lt"/>
              </a:rPr>
              <a:t>Biogeosciences</a:t>
            </a:r>
            <a:r>
              <a:rPr lang="en-US" sz="1200" dirty="0">
                <a:latin typeface="+mj-lt"/>
              </a:rPr>
              <a:t>,</a:t>
            </a:r>
            <a:r>
              <a:rPr lang="en-US" sz="1200" dirty="0" smtClean="0">
                <a:latin typeface="+mj-lt"/>
              </a:rPr>
              <a:t> 14, 597-615, 10.5194/bg-14-597-2017. 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06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cap="none" dirty="0" smtClean="0">
                <a:solidFill>
                  <a:srgbClr val="00A0AF"/>
                </a:solidFill>
                <a:latin typeface="Century Gothic" panose="020B0502020202020204" pitchFamily="34" charset="0"/>
                <a:ea typeface="Gadugi" panose="020B0502040204020203" pitchFamily="34" charset="0"/>
                <a:cs typeface="Tahoma" panose="020B0604030504040204" pitchFamily="34" charset="0"/>
              </a:rPr>
              <a:t>Outline</a:t>
            </a:r>
            <a:endParaRPr lang="en-US" sz="2800" b="0" cap="none" dirty="0">
              <a:solidFill>
                <a:srgbClr val="00A0AF"/>
              </a:solidFill>
              <a:latin typeface="Century Gothic" panose="020B0502020202020204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latin typeface="Candara" panose="020E0502030303020204" pitchFamily="34" charset="0"/>
              </a:rPr>
              <a:t>Project overview</a:t>
            </a:r>
          </a:p>
          <a:p>
            <a:r>
              <a:rPr lang="en-US" sz="2200" dirty="0" smtClean="0">
                <a:latin typeface="Candara" panose="020E0502030303020204" pitchFamily="34" charset="0"/>
              </a:rPr>
              <a:t>Challenges for the creation of the daily mosaics</a:t>
            </a:r>
          </a:p>
          <a:p>
            <a:r>
              <a:rPr lang="en-US" sz="2200" dirty="0" smtClean="0">
                <a:latin typeface="Candara" panose="020E0502030303020204" pitchFamily="34" charset="0"/>
              </a:rPr>
              <a:t>Processing-Step 1: Re-ordering/structuring the data files</a:t>
            </a:r>
          </a:p>
          <a:p>
            <a:r>
              <a:rPr lang="en-US" sz="2200" dirty="0" smtClean="0">
                <a:latin typeface="Candara" panose="020E0502030303020204" pitchFamily="34" charset="0"/>
              </a:rPr>
              <a:t>Processing-Step 2: Generating of daily pan-</a:t>
            </a:r>
            <a:r>
              <a:rPr lang="en-US" sz="2200" dirty="0">
                <a:latin typeface="Candara" panose="020E0502030303020204" pitchFamily="34" charset="0"/>
              </a:rPr>
              <a:t>A</a:t>
            </a:r>
            <a:r>
              <a:rPr lang="en-US" sz="2200" dirty="0" smtClean="0">
                <a:latin typeface="Candara" panose="020E0502030303020204" pitchFamily="34" charset="0"/>
              </a:rPr>
              <a:t>ustralian mosaics</a:t>
            </a:r>
          </a:p>
          <a:p>
            <a:r>
              <a:rPr lang="en-US" sz="2200" dirty="0" smtClean="0">
                <a:latin typeface="Candara" panose="020E0502030303020204" pitchFamily="34" charset="0"/>
              </a:rPr>
              <a:t>Pan </a:t>
            </a:r>
            <a:r>
              <a:rPr lang="en-150" sz="2200" dirty="0" smtClean="0">
                <a:latin typeface="Candara" panose="020E0502030303020204" pitchFamily="34" charset="0"/>
              </a:rPr>
              <a:t>–</a:t>
            </a:r>
            <a:r>
              <a:rPr lang="en-US" sz="2200" dirty="0" smtClean="0">
                <a:latin typeface="Candara" panose="020E0502030303020204" pitchFamily="34" charset="0"/>
              </a:rPr>
              <a:t> Australian mosaics: first </a:t>
            </a:r>
            <a:r>
              <a:rPr lang="en-US" sz="2200" dirty="0" smtClean="0">
                <a:latin typeface="Candara" panose="020E0502030303020204" pitchFamily="34" charset="0"/>
              </a:rPr>
              <a:t>impressions</a:t>
            </a:r>
          </a:p>
          <a:p>
            <a:r>
              <a:rPr lang="en-US" sz="2200" dirty="0" smtClean="0">
                <a:latin typeface="Candara" panose="020E0502030303020204" pitchFamily="34" charset="0"/>
              </a:rPr>
              <a:t>Conclusions</a:t>
            </a:r>
            <a:endParaRPr lang="en-US" sz="2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4325" y="123825"/>
            <a:ext cx="5299028" cy="875635"/>
          </a:xfrm>
        </p:spPr>
        <p:txBody>
          <a:bodyPr/>
          <a:lstStyle/>
          <a:p>
            <a:r>
              <a:rPr lang="en-GB" sz="2600" b="0" u="sng" cap="none" dirty="0" smtClean="0">
                <a:solidFill>
                  <a:srgbClr val="00A0AF"/>
                </a:solidFill>
                <a:latin typeface="Century Gothic" panose="020B0502020202020204" pitchFamily="34" charset="0"/>
              </a:rPr>
              <a:t>Challenges</a:t>
            </a:r>
            <a:r>
              <a:rPr lang="en-GB" sz="2600" b="0" cap="none" dirty="0" smtClean="0">
                <a:solidFill>
                  <a:srgbClr val="00A0AF"/>
                </a:solidFill>
                <a:latin typeface="Century Gothic" panose="020B0502020202020204" pitchFamily="34" charset="0"/>
              </a:rPr>
              <a:t>: </a:t>
            </a:r>
            <a:r>
              <a:rPr lang="en-GB" sz="2600" b="0" cap="none" dirty="0">
                <a:solidFill>
                  <a:srgbClr val="00A0AF"/>
                </a:solidFill>
                <a:latin typeface="Century Gothic" panose="020B0502020202020204" pitchFamily="34" charset="0"/>
              </a:rPr>
              <a:t>creation </a:t>
            </a:r>
            <a:r>
              <a:rPr lang="en-GB" sz="2600" b="0" cap="none" dirty="0" smtClean="0">
                <a:solidFill>
                  <a:srgbClr val="00A0AF"/>
                </a:solidFill>
                <a:latin typeface="Century Gothic" panose="020B0502020202020204" pitchFamily="34" charset="0"/>
              </a:rPr>
              <a:t>of </a:t>
            </a:r>
            <a:r>
              <a:rPr lang="en-GB" sz="2600" b="0" cap="none" dirty="0">
                <a:solidFill>
                  <a:srgbClr val="00A0AF"/>
                </a:solidFill>
                <a:latin typeface="Century Gothic" panose="020B0502020202020204" pitchFamily="34" charset="0"/>
              </a:rPr>
              <a:t>daily pan – Australian mosaics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616528"/>
              </p:ext>
            </p:extLst>
          </p:nvPr>
        </p:nvGraphicFramePr>
        <p:xfrm>
          <a:off x="1584325" y="1190847"/>
          <a:ext cx="7181850" cy="384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86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7"/>
          <a:stretch/>
        </p:blipFill>
        <p:spPr>
          <a:xfrm>
            <a:off x="1415403" y="963836"/>
            <a:ext cx="5708177" cy="4067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9506" y="991451"/>
            <a:ext cx="18474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Example of the file structure: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ndara" panose="020E0502030303020204" pitchFamily="34" charset="0"/>
              </a:rPr>
              <a:t>For each day all files are in one folder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ndara" panose="020E0502030303020204" pitchFamily="34" charset="0"/>
              </a:rPr>
              <a:t>Filenames does not indicate the geolocation to search directly for the sampling sites.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4323" y="123825"/>
            <a:ext cx="6655787" cy="755651"/>
          </a:xfrm>
        </p:spPr>
        <p:txBody>
          <a:bodyPr/>
          <a:lstStyle/>
          <a:p>
            <a:r>
              <a:rPr lang="en-GB" sz="2600" b="0" cap="none" dirty="0" smtClean="0">
                <a:solidFill>
                  <a:srgbClr val="00A0AF"/>
                </a:solidFill>
                <a:latin typeface="Century Gothic" panose="020B0502020202020204" pitchFamily="34" charset="0"/>
              </a:rPr>
              <a:t>Processing-step 1.1: Re-ordering /structuring </a:t>
            </a:r>
            <a:r>
              <a:rPr lang="en-GB" sz="2600" b="0" cap="none" dirty="0">
                <a:solidFill>
                  <a:srgbClr val="00A0AF"/>
                </a:solidFill>
                <a:latin typeface="Century Gothic" panose="020B0502020202020204" pitchFamily="34" charset="0"/>
              </a:rPr>
              <a:t>the data</a:t>
            </a:r>
          </a:p>
        </p:txBody>
      </p:sp>
    </p:spTree>
    <p:extLst>
      <p:ext uri="{BB962C8B-B14F-4D97-AF65-F5344CB8AC3E}">
        <p14:creationId xmlns:p14="http://schemas.microsoft.com/office/powerpoint/2010/main" val="1800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" r="5407"/>
          <a:stretch/>
        </p:blipFill>
        <p:spPr>
          <a:xfrm>
            <a:off x="4217741" y="1053798"/>
            <a:ext cx="4453123" cy="1682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4657"/>
          <a:stretch/>
        </p:blipFill>
        <p:spPr>
          <a:xfrm>
            <a:off x="4059237" y="2151515"/>
            <a:ext cx="3982784" cy="1107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24" y="123825"/>
            <a:ext cx="5567589" cy="755651"/>
          </a:xfrm>
        </p:spPr>
        <p:txBody>
          <a:bodyPr/>
          <a:lstStyle/>
          <a:p>
            <a:r>
              <a:rPr lang="en-GB" sz="2600" b="0" cap="none" dirty="0">
                <a:solidFill>
                  <a:srgbClr val="00A0AF"/>
                </a:solidFill>
                <a:latin typeface="Century Gothic" panose="020B0502020202020204" pitchFamily="34" charset="0"/>
              </a:rPr>
              <a:t>Processing-step </a:t>
            </a:r>
            <a:r>
              <a:rPr lang="en-GB" sz="2600" b="0" cap="none" dirty="0" smtClean="0">
                <a:solidFill>
                  <a:srgbClr val="00A0AF"/>
                </a:solidFill>
                <a:latin typeface="Century Gothic" panose="020B0502020202020204" pitchFamily="34" charset="0"/>
              </a:rPr>
              <a:t>1.2: Sensor separation</a:t>
            </a:r>
            <a:endParaRPr lang="en-GB" sz="2600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474187497"/>
              </p:ext>
            </p:extLst>
          </p:nvPr>
        </p:nvGraphicFramePr>
        <p:xfrm>
          <a:off x="1411152" y="1053190"/>
          <a:ext cx="26589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976547" y="3128922"/>
            <a:ext cx="5053251" cy="1927478"/>
            <a:chOff x="557051" y="2242939"/>
            <a:chExt cx="8422089" cy="32124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7051" y="2670864"/>
              <a:ext cx="8422089" cy="278453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610386" y="2670864"/>
              <a:ext cx="1146875" cy="278453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57261" y="2670864"/>
              <a:ext cx="843689" cy="278453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19822" y="2670864"/>
              <a:ext cx="1146875" cy="278453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73701" y="2242939"/>
              <a:ext cx="1208869" cy="53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Sensor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42215" y="2242939"/>
              <a:ext cx="1006560" cy="53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Date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48776" y="2242939"/>
              <a:ext cx="1045165" cy="53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78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" r="5407"/>
          <a:stretch/>
        </p:blipFill>
        <p:spPr>
          <a:xfrm>
            <a:off x="4217741" y="1053798"/>
            <a:ext cx="4453123" cy="1682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4657"/>
          <a:stretch/>
        </p:blipFill>
        <p:spPr>
          <a:xfrm>
            <a:off x="4059237" y="2151515"/>
            <a:ext cx="3982784" cy="1107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24" y="123825"/>
            <a:ext cx="5567589" cy="755651"/>
          </a:xfrm>
        </p:spPr>
        <p:txBody>
          <a:bodyPr/>
          <a:lstStyle/>
          <a:p>
            <a:r>
              <a:rPr lang="en-GB" sz="2600" b="0" cap="none" dirty="0">
                <a:solidFill>
                  <a:srgbClr val="00A0AF"/>
                </a:solidFill>
                <a:latin typeface="Century Gothic" panose="020B0502020202020204" pitchFamily="34" charset="0"/>
              </a:rPr>
              <a:t>Processing-step </a:t>
            </a:r>
            <a:r>
              <a:rPr lang="en-GB" sz="2600" b="0" cap="none" dirty="0" smtClean="0">
                <a:solidFill>
                  <a:srgbClr val="00A0AF"/>
                </a:solidFill>
                <a:latin typeface="Century Gothic" panose="020B0502020202020204" pitchFamily="34" charset="0"/>
              </a:rPr>
              <a:t>1.2: Sensor separation</a:t>
            </a:r>
            <a:endParaRPr lang="en-GB" sz="2600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24750262"/>
              </p:ext>
            </p:extLst>
          </p:nvPr>
        </p:nvGraphicFramePr>
        <p:xfrm>
          <a:off x="1411152" y="1053190"/>
          <a:ext cx="26589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976547" y="3128922"/>
            <a:ext cx="5053251" cy="1927478"/>
            <a:chOff x="557051" y="2242939"/>
            <a:chExt cx="8422089" cy="32124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7051" y="2670864"/>
              <a:ext cx="8422089" cy="278453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610386" y="2670864"/>
              <a:ext cx="1146875" cy="278453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57261" y="2670864"/>
              <a:ext cx="843689" cy="278453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19822" y="2670864"/>
              <a:ext cx="1146875" cy="278453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73701" y="2242939"/>
              <a:ext cx="1208869" cy="53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Sensor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42215" y="2242939"/>
              <a:ext cx="1006560" cy="53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Date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48776" y="2242939"/>
              <a:ext cx="1045165" cy="53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2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925" y="1201698"/>
            <a:ext cx="4338084" cy="3827502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Candara" panose="020E0502030303020204" pitchFamily="34" charset="0"/>
              </a:rPr>
              <a:t>Main problem: day / night separation; Filenames contain start time of the granule in UTC</a:t>
            </a:r>
          </a:p>
          <a:p>
            <a:r>
              <a:rPr lang="en-US" sz="1600" dirty="0" smtClean="0">
                <a:latin typeface="Candara" panose="020E0502030303020204" pitchFamily="34" charset="0"/>
              </a:rPr>
              <a:t>Filenames in UTC, time in Australia: </a:t>
            </a:r>
          </a:p>
          <a:p>
            <a:pPr lvl="1"/>
            <a:r>
              <a:rPr lang="en-US" sz="1600" dirty="0" smtClean="0">
                <a:latin typeface="Candara" panose="020E0502030303020204" pitchFamily="34" charset="0"/>
              </a:rPr>
              <a:t>UTC </a:t>
            </a:r>
            <a:r>
              <a:rPr lang="en-GB" sz="1600" b="1" dirty="0">
                <a:latin typeface="Candara" panose="020E0502030303020204" pitchFamily="34" charset="0"/>
              </a:rPr>
              <a:t>:</a:t>
            </a:r>
            <a:r>
              <a:rPr lang="en-US" sz="1600" dirty="0" smtClean="0">
                <a:latin typeface="Candara" panose="020E0502030303020204" pitchFamily="34" charset="0"/>
              </a:rPr>
              <a:t> </a:t>
            </a:r>
            <a:r>
              <a:rPr lang="en-US" sz="1600" dirty="0" err="1">
                <a:latin typeface="Candara" panose="020E0502030303020204" pitchFamily="34" charset="0"/>
              </a:rPr>
              <a:t>x</a:t>
            </a:r>
            <a:r>
              <a:rPr lang="en-US" sz="1600" dirty="0" err="1" smtClean="0">
                <a:latin typeface="Candara" panose="020E0502030303020204" pitchFamily="34" charset="0"/>
              </a:rPr>
              <a:t>hours</a:t>
            </a:r>
            <a:r>
              <a:rPr lang="en-US" sz="1600" dirty="0" smtClean="0">
                <a:latin typeface="Candara" panose="020E0502030303020204" pitchFamily="34" charset="0"/>
              </a:rPr>
              <a:t>, MODIS equatorial crossing time: Terra: 10:30, Aqua: 13:30 (local time)</a:t>
            </a:r>
          </a:p>
          <a:p>
            <a:pPr lvl="1"/>
            <a:r>
              <a:rPr lang="en-US" sz="1600" dirty="0" smtClean="0">
                <a:latin typeface="Candara" panose="020E0502030303020204" pitchFamily="34" charset="0"/>
              </a:rPr>
              <a:t>Australia time range:</a:t>
            </a:r>
          </a:p>
          <a:p>
            <a:pPr lvl="2"/>
            <a:r>
              <a:rPr lang="en-US" sz="1600" dirty="0" smtClean="0">
                <a:latin typeface="Candara" panose="020E0502030303020204" pitchFamily="34" charset="0"/>
              </a:rPr>
              <a:t>Terra (Day): 23:30 </a:t>
            </a:r>
            <a:r>
              <a:rPr lang="en-150" sz="1600" dirty="0" smtClean="0">
                <a:latin typeface="Candara" panose="020E0502030303020204" pitchFamily="34" charset="0"/>
              </a:rPr>
              <a:t>–</a:t>
            </a:r>
            <a:r>
              <a:rPr lang="en-US" sz="1600" dirty="0" smtClean="0">
                <a:latin typeface="Candara" panose="020E0502030303020204" pitchFamily="34" charset="0"/>
              </a:rPr>
              <a:t> 02:30 UTC </a:t>
            </a:r>
          </a:p>
          <a:p>
            <a:pPr lvl="2"/>
            <a:r>
              <a:rPr lang="en-US" sz="1600" dirty="0" smtClean="0">
                <a:latin typeface="Candara" panose="020E0502030303020204" pitchFamily="34" charset="0"/>
              </a:rPr>
              <a:t>Aqua (Day): 02:30 </a:t>
            </a:r>
            <a:r>
              <a:rPr lang="en-150" sz="1600" dirty="0" smtClean="0">
                <a:latin typeface="Candara" panose="020E0502030303020204" pitchFamily="34" charset="0"/>
              </a:rPr>
              <a:t>–</a:t>
            </a:r>
            <a:r>
              <a:rPr lang="en-US" sz="1600" dirty="0" smtClean="0">
                <a:latin typeface="Candara" panose="020E0502030303020204" pitchFamily="34" charset="0"/>
              </a:rPr>
              <a:t> 05:30 UTC</a:t>
            </a:r>
          </a:p>
          <a:p>
            <a:pPr lvl="2"/>
            <a:r>
              <a:rPr lang="en-US" sz="1600" dirty="0" smtClean="0">
                <a:latin typeface="Candara" panose="020E0502030303020204" pitchFamily="34" charset="0"/>
              </a:rPr>
              <a:t>Terra (Night): 11:30 </a:t>
            </a:r>
            <a:r>
              <a:rPr lang="en-150" sz="1600" dirty="0" smtClean="0">
                <a:latin typeface="Candara" panose="020E0502030303020204" pitchFamily="34" charset="0"/>
              </a:rPr>
              <a:t>–</a:t>
            </a:r>
            <a:r>
              <a:rPr lang="en-US" sz="1600" dirty="0" smtClean="0">
                <a:latin typeface="Candara" panose="020E0502030303020204" pitchFamily="34" charset="0"/>
              </a:rPr>
              <a:t> 14:30 UTC</a:t>
            </a:r>
          </a:p>
          <a:p>
            <a:pPr lvl="2"/>
            <a:r>
              <a:rPr lang="en-US" sz="1600" dirty="0" smtClean="0">
                <a:latin typeface="Candara" panose="020E0502030303020204" pitchFamily="34" charset="0"/>
              </a:rPr>
              <a:t>Aqua (Night): 14:30 </a:t>
            </a:r>
            <a:r>
              <a:rPr lang="en-150" sz="1600" dirty="0" smtClean="0">
                <a:latin typeface="Candara" panose="020E0502030303020204" pitchFamily="34" charset="0"/>
              </a:rPr>
              <a:t>–</a:t>
            </a:r>
            <a:r>
              <a:rPr lang="en-US" sz="1600" dirty="0" smtClean="0">
                <a:latin typeface="Candara" panose="020E0502030303020204" pitchFamily="34" charset="0"/>
              </a:rPr>
              <a:t> 17:30 UTC</a:t>
            </a:r>
          </a:p>
          <a:p>
            <a:r>
              <a:rPr lang="en-US" sz="1600" dirty="0" smtClean="0">
                <a:latin typeface="Candara" panose="020E0502030303020204" pitchFamily="34" charset="0"/>
                <a:sym typeface="Wingdings" panose="05000000000000000000" pitchFamily="2" charset="2"/>
              </a:rPr>
              <a:t>Strategy: Calculate the potential overpass time for day / night observations in Australia in UTC time and search for this time range in the filenames</a:t>
            </a:r>
            <a:endParaRPr lang="en-US" sz="1600" dirty="0" smtClean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</p:txBody>
      </p:sp>
      <p:pic>
        <p:nvPicPr>
          <p:cNvPr id="5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270" y="1201698"/>
            <a:ext cx="3360000" cy="3085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5222" y="4263180"/>
            <a:ext cx="21479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Source: </a:t>
            </a:r>
            <a:r>
              <a:rPr lang="en-US" sz="750" dirty="0">
                <a:hlinkClick r:id="rId3"/>
              </a:rPr>
              <a:t>https://en.wikipedia.org/wiki/Time_in_Australia#/media/File:Australia-states-timezones.png</a:t>
            </a:r>
            <a:r>
              <a:rPr lang="en-US" sz="75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4325" y="123825"/>
            <a:ext cx="5635182" cy="755651"/>
          </a:xfrm>
        </p:spPr>
        <p:txBody>
          <a:bodyPr/>
          <a:lstStyle/>
          <a:p>
            <a:r>
              <a:rPr lang="en-GB" sz="2200" b="0" cap="none" dirty="0">
                <a:solidFill>
                  <a:srgbClr val="00A0AF"/>
                </a:solidFill>
                <a:latin typeface="Century Gothic" panose="020B0502020202020204" pitchFamily="34" charset="0"/>
              </a:rPr>
              <a:t>Processing-step </a:t>
            </a:r>
            <a:r>
              <a:rPr lang="en-GB" sz="2200" b="0" cap="none" dirty="0" smtClean="0">
                <a:solidFill>
                  <a:srgbClr val="00A0AF"/>
                </a:solidFill>
                <a:latin typeface="Century Gothic" panose="020B0502020202020204" pitchFamily="34" charset="0"/>
              </a:rPr>
              <a:t>1.3: Calculating overpass in UTC; Day-night separation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9623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7926" y="1412103"/>
            <a:ext cx="19375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Calculate Australian local time range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Search for the files MODIS A / T in the day time-range and night time-range within the filenames (UTC)</a:t>
            </a:r>
          </a:p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541995" y="937472"/>
            <a:ext cx="5485481" cy="3940531"/>
            <a:chOff x="4907867" y="1882804"/>
            <a:chExt cx="6916115" cy="48012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7867" y="1882804"/>
              <a:ext cx="6916115" cy="4801270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8694298" y="4781035"/>
              <a:ext cx="2917582" cy="1680618"/>
              <a:chOff x="8979108" y="4241389"/>
              <a:chExt cx="2917582" cy="168061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l="8751" t="15659" r="68128" b="40209"/>
              <a:stretch/>
            </p:blipFill>
            <p:spPr>
              <a:xfrm>
                <a:off x="10144144" y="4241389"/>
                <a:ext cx="1752546" cy="1680618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 flipV="1">
                <a:off x="8979108" y="5306518"/>
                <a:ext cx="1274164" cy="41972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8979108" y="4769735"/>
                <a:ext cx="1274164" cy="341019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cap="none" dirty="0">
                <a:solidFill>
                  <a:srgbClr val="00A0AF"/>
                </a:solidFill>
                <a:latin typeface="Century Gothic" panose="020B0502020202020204" pitchFamily="34" charset="0"/>
              </a:rPr>
              <a:t>Processing-step </a:t>
            </a:r>
            <a:r>
              <a:rPr lang="en-GB" b="0" cap="none" dirty="0" smtClean="0">
                <a:solidFill>
                  <a:srgbClr val="00A0AF"/>
                </a:solidFill>
                <a:latin typeface="Century Gothic" panose="020B0502020202020204" pitchFamily="34" charset="0"/>
              </a:rPr>
              <a:t>1.3: </a:t>
            </a:r>
            <a:r>
              <a:rPr lang="en-GB" b="0" cap="none" dirty="0">
                <a:solidFill>
                  <a:srgbClr val="00A0AF"/>
                </a:solidFill>
                <a:latin typeface="Century Gothic" panose="020B0502020202020204" pitchFamily="34" charset="0"/>
              </a:rPr>
              <a:t>Calculating overpass in UTC; Day-night separation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6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T_PPT_Template_Vertical">
  <a:themeElements>
    <a:clrScheme name="2017_LIST_Color_Theme_RGB">
      <a:dk1>
        <a:srgbClr val="141313"/>
      </a:dk1>
      <a:lt1>
        <a:srgbClr val="FFFFFF"/>
      </a:lt1>
      <a:dk2>
        <a:srgbClr val="537992"/>
      </a:dk2>
      <a:lt2>
        <a:srgbClr val="EAF4F8"/>
      </a:lt2>
      <a:accent1>
        <a:srgbClr val="00AFC8"/>
      </a:accent1>
      <a:accent2>
        <a:srgbClr val="537992"/>
      </a:accent2>
      <a:accent3>
        <a:srgbClr val="572A4B"/>
      </a:accent3>
      <a:accent4>
        <a:srgbClr val="E5ECEC"/>
      </a:accent4>
      <a:accent5>
        <a:srgbClr val="9E9F9E"/>
      </a:accent5>
      <a:accent6>
        <a:srgbClr val="D91F53"/>
      </a:accent6>
      <a:hlink>
        <a:srgbClr val="00A0AE"/>
      </a:hlink>
      <a:folHlink>
        <a:srgbClr val="CE004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_LIST_PPT_Template_16_9.potx" id="{91BB67E2-7047-6040-B112-9B250065D5F7}" vid="{9EE86393-E7D1-EE44-B9E3-67F7156B3F1E}"/>
    </a:ext>
  </a:extLst>
</a:theme>
</file>

<file path=ppt/theme/theme2.xml><?xml version="1.0" encoding="utf-8"?>
<a:theme xmlns:a="http://schemas.openxmlformats.org/drawingml/2006/main" name="LIST_PPT_Template_Horizontal">
  <a:themeElements>
    <a:clrScheme name="2017_LIST_Color_Theme_RGB">
      <a:dk1>
        <a:srgbClr val="141313"/>
      </a:dk1>
      <a:lt1>
        <a:srgbClr val="FFFFFF"/>
      </a:lt1>
      <a:dk2>
        <a:srgbClr val="537992"/>
      </a:dk2>
      <a:lt2>
        <a:srgbClr val="EAF4F8"/>
      </a:lt2>
      <a:accent1>
        <a:srgbClr val="00AFC8"/>
      </a:accent1>
      <a:accent2>
        <a:srgbClr val="537992"/>
      </a:accent2>
      <a:accent3>
        <a:srgbClr val="572A4B"/>
      </a:accent3>
      <a:accent4>
        <a:srgbClr val="E5ECEC"/>
      </a:accent4>
      <a:accent5>
        <a:srgbClr val="9E9F9E"/>
      </a:accent5>
      <a:accent6>
        <a:srgbClr val="D91F53"/>
      </a:accent6>
      <a:hlink>
        <a:srgbClr val="00A0AE"/>
      </a:hlink>
      <a:folHlink>
        <a:srgbClr val="CE004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_LIST_PPT_Template_16_9.potx" id="{91BB67E2-7047-6040-B112-9B250065D5F7}" vid="{AB40ABC9-0DBA-CC45-9CB5-BFD8D910890F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2017_LIST_PPT_Template_16_9</Template>
  <TotalTime>2818</TotalTime>
  <Words>764</Words>
  <Application>Microsoft Office PowerPoint</Application>
  <PresentationFormat>On-screen Show (16:9)</PresentationFormat>
  <Paragraphs>89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ＭＳ Ｐゴシック</vt:lpstr>
      <vt:lpstr>Arial</vt:lpstr>
      <vt:lpstr>Bebas Neue</vt:lpstr>
      <vt:lpstr>BentonSans Book</vt:lpstr>
      <vt:lpstr>BentonSans Condensed Book</vt:lpstr>
      <vt:lpstr>Calibri</vt:lpstr>
      <vt:lpstr>Candara</vt:lpstr>
      <vt:lpstr>Century Gothic</vt:lpstr>
      <vt:lpstr>Gadugi</vt:lpstr>
      <vt:lpstr>Open Sans Light</vt:lpstr>
      <vt:lpstr>Tahoma</vt:lpstr>
      <vt:lpstr>Wingdings</vt:lpstr>
      <vt:lpstr>LIST_PPT_Template_Vertical</vt:lpstr>
      <vt:lpstr>LIST_PPT_Template_Horizontal</vt:lpstr>
      <vt:lpstr>Constructing seamless MODIS LST maps for Australia from swath data  C. Bossung; K. Mallick; M. Schlerf </vt:lpstr>
      <vt:lpstr>Original user case idea</vt:lpstr>
      <vt:lpstr>Outline</vt:lpstr>
      <vt:lpstr>Challenges: creation of daily pan – Australian mosaics</vt:lpstr>
      <vt:lpstr>Processing-step 1.1: Re-ordering /structuring the data</vt:lpstr>
      <vt:lpstr>Processing-step 1.2: Sensor separation</vt:lpstr>
      <vt:lpstr>Processing-step 1.2: Sensor separation</vt:lpstr>
      <vt:lpstr>Processing-step 1.3: Calculating overpass in UTC; Day-night separation</vt:lpstr>
      <vt:lpstr>Processing-step 1.3: Calculating overpass in UTC; Day-night separation</vt:lpstr>
      <vt:lpstr>Processing-step 2: generating daily pan-Australian mosaics</vt:lpstr>
      <vt:lpstr>Examples: MODIS Terra LST</vt:lpstr>
      <vt:lpstr>Examples: MODIS Aqua LST</vt:lpstr>
      <vt:lpstr>Conclusions and Follow up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Luxembourg Institute  of Science and Technology</dc:title>
  <dc:creator>Microsoft Office User</dc:creator>
  <cp:lastModifiedBy>Kaniska Mallick</cp:lastModifiedBy>
  <cp:revision>87</cp:revision>
  <cp:lastPrinted>2018-07-04T13:29:58Z</cp:lastPrinted>
  <dcterms:created xsi:type="dcterms:W3CDTF">2018-04-30T11:51:43Z</dcterms:created>
  <dcterms:modified xsi:type="dcterms:W3CDTF">2020-06-24T15:22:15Z</dcterms:modified>
</cp:coreProperties>
</file>