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</p:sldMasterIdLst>
  <p:notesMasterIdLst>
    <p:notesMasterId r:id="rId12"/>
  </p:notesMasterIdLst>
  <p:handoutMasterIdLst>
    <p:handoutMasterId r:id="rId13"/>
  </p:handoutMasterIdLst>
  <p:sldIdLst>
    <p:sldId id="256" r:id="rId6"/>
    <p:sldId id="258" r:id="rId7"/>
    <p:sldId id="259" r:id="rId8"/>
    <p:sldId id="260" r:id="rId9"/>
    <p:sldId id="257" r:id="rId10"/>
    <p:sldId id="360" r:id="rId11"/>
  </p:sldIdLst>
  <p:sldSz cx="9144000" cy="5143500" type="screen16x9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DADA77-2F7E-4161-9D32-A1DD2DB6C152}" v="23" dt="2024-12-03T11:30:17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1566" y="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zie Good" userId="6781c18b-e49e-4918-96ed-f7dc03545375" providerId="ADAL" clId="{76DADA77-2F7E-4161-9D32-A1DD2DB6C152}"/>
    <pc:docChg chg="undo custSel addSld delSld modSld">
      <pc:chgData name="Lizzie Good" userId="6781c18b-e49e-4918-96ed-f7dc03545375" providerId="ADAL" clId="{76DADA77-2F7E-4161-9D32-A1DD2DB6C152}" dt="2024-12-03T11:33:46.052" v="835" actId="20577"/>
      <pc:docMkLst>
        <pc:docMk/>
      </pc:docMkLst>
      <pc:sldChg chg="addSp modSp mod">
        <pc:chgData name="Lizzie Good" userId="6781c18b-e49e-4918-96ed-f7dc03545375" providerId="ADAL" clId="{76DADA77-2F7E-4161-9D32-A1DD2DB6C152}" dt="2024-12-03T11:22:28.925" v="105" actId="1036"/>
        <pc:sldMkLst>
          <pc:docMk/>
          <pc:sldMk cId="0" sldId="256"/>
        </pc:sldMkLst>
        <pc:spChg chg="mod">
          <ac:chgData name="Lizzie Good" userId="6781c18b-e49e-4918-96ed-f7dc03545375" providerId="ADAL" clId="{76DADA77-2F7E-4161-9D32-A1DD2DB6C152}" dt="2024-12-03T11:20:08.528" v="55" actId="14100"/>
          <ac:spMkLst>
            <pc:docMk/>
            <pc:sldMk cId="0" sldId="256"/>
            <ac:spMk id="4" creationId="{00000000-0000-0000-0000-000000000000}"/>
          </ac:spMkLst>
        </pc:spChg>
        <pc:spChg chg="mod">
          <ac:chgData name="Lizzie Good" userId="6781c18b-e49e-4918-96ed-f7dc03545375" providerId="ADAL" clId="{76DADA77-2F7E-4161-9D32-A1DD2DB6C152}" dt="2024-12-03T11:20:21.442" v="93" actId="20577"/>
          <ac:spMkLst>
            <pc:docMk/>
            <pc:sldMk cId="0" sldId="256"/>
            <ac:spMk id="5122" creationId="{00000000-0000-0000-0000-000000000000}"/>
          </ac:spMkLst>
        </pc:spChg>
        <pc:picChg chg="add mod">
          <ac:chgData name="Lizzie Good" userId="6781c18b-e49e-4918-96ed-f7dc03545375" providerId="ADAL" clId="{76DADA77-2F7E-4161-9D32-A1DD2DB6C152}" dt="2024-12-03T11:22:28.925" v="105" actId="1036"/>
          <ac:picMkLst>
            <pc:docMk/>
            <pc:sldMk cId="0" sldId="256"/>
            <ac:picMk id="2" creationId="{B80FFD5F-F22F-BA7C-ED29-D6C95416DDEB}"/>
          </ac:picMkLst>
        </pc:picChg>
      </pc:sldChg>
      <pc:sldChg chg="addSp modSp new mod">
        <pc:chgData name="Lizzie Good" userId="6781c18b-e49e-4918-96ed-f7dc03545375" providerId="ADAL" clId="{76DADA77-2F7E-4161-9D32-A1DD2DB6C152}" dt="2024-12-03T11:33:46.052" v="835" actId="20577"/>
        <pc:sldMkLst>
          <pc:docMk/>
          <pc:sldMk cId="2083813833" sldId="257"/>
        </pc:sldMkLst>
        <pc:spChg chg="mod">
          <ac:chgData name="Lizzie Good" userId="6781c18b-e49e-4918-96ed-f7dc03545375" providerId="ADAL" clId="{76DADA77-2F7E-4161-9D32-A1DD2DB6C152}" dt="2024-12-03T11:22:51.545" v="170" actId="20577"/>
          <ac:spMkLst>
            <pc:docMk/>
            <pc:sldMk cId="2083813833" sldId="257"/>
            <ac:spMk id="2" creationId="{314841BF-3953-0AD8-15B1-C3A0BE7E6EE8}"/>
          </ac:spMkLst>
        </pc:spChg>
        <pc:spChg chg="mod">
          <ac:chgData name="Lizzie Good" userId="6781c18b-e49e-4918-96ed-f7dc03545375" providerId="ADAL" clId="{76DADA77-2F7E-4161-9D32-A1DD2DB6C152}" dt="2024-12-03T11:33:46.052" v="835" actId="20577"/>
          <ac:spMkLst>
            <pc:docMk/>
            <pc:sldMk cId="2083813833" sldId="257"/>
            <ac:spMk id="3" creationId="{F89AD665-1272-4A60-93F3-C40A5A71583C}"/>
          </ac:spMkLst>
        </pc:spChg>
        <pc:spChg chg="add mod">
          <ac:chgData name="Lizzie Good" userId="6781c18b-e49e-4918-96ed-f7dc03545375" providerId="ADAL" clId="{76DADA77-2F7E-4161-9D32-A1DD2DB6C152}" dt="2024-12-03T11:27:41.334" v="702" actId="114"/>
          <ac:spMkLst>
            <pc:docMk/>
            <pc:sldMk cId="2083813833" sldId="257"/>
            <ac:spMk id="4" creationId="{7430F186-AF71-73F8-3510-DDBED7B3E6D8}"/>
          </ac:spMkLst>
        </pc:spChg>
      </pc:sldChg>
      <pc:sldChg chg="addSp delSp modSp new mod">
        <pc:chgData name="Lizzie Good" userId="6781c18b-e49e-4918-96ed-f7dc03545375" providerId="ADAL" clId="{76DADA77-2F7E-4161-9D32-A1DD2DB6C152}" dt="2024-12-03T11:28:36.728" v="741" actId="20577"/>
        <pc:sldMkLst>
          <pc:docMk/>
          <pc:sldMk cId="895603777" sldId="258"/>
        </pc:sldMkLst>
        <pc:spChg chg="mod">
          <ac:chgData name="Lizzie Good" userId="6781c18b-e49e-4918-96ed-f7dc03545375" providerId="ADAL" clId="{76DADA77-2F7E-4161-9D32-A1DD2DB6C152}" dt="2024-12-03T11:28:36.728" v="741" actId="20577"/>
          <ac:spMkLst>
            <pc:docMk/>
            <pc:sldMk cId="895603777" sldId="258"/>
            <ac:spMk id="2" creationId="{BBB9A8DB-7CCC-10CD-B255-D700DE31DB33}"/>
          </ac:spMkLst>
        </pc:spChg>
        <pc:spChg chg="add del">
          <ac:chgData name="Lizzie Good" userId="6781c18b-e49e-4918-96ed-f7dc03545375" providerId="ADAL" clId="{76DADA77-2F7E-4161-9D32-A1DD2DB6C152}" dt="2024-12-03T11:28:19.533" v="706"/>
          <ac:spMkLst>
            <pc:docMk/>
            <pc:sldMk cId="895603777" sldId="258"/>
            <ac:spMk id="3" creationId="{0AA9AADB-6137-6543-C5C8-B77C59F60BE2}"/>
          </ac:spMkLst>
        </pc:spChg>
        <pc:graphicFrameChg chg="add mod">
          <ac:chgData name="Lizzie Good" userId="6781c18b-e49e-4918-96ed-f7dc03545375" providerId="ADAL" clId="{76DADA77-2F7E-4161-9D32-A1DD2DB6C152}" dt="2024-12-03T11:28:16.897" v="705"/>
          <ac:graphicFrameMkLst>
            <pc:docMk/>
            <pc:sldMk cId="895603777" sldId="258"/>
            <ac:graphicFrameMk id="4" creationId="{41303821-A88F-3CD7-4068-00CEDF1A7342}"/>
          </ac:graphicFrameMkLst>
        </pc:graphicFrameChg>
        <pc:graphicFrameChg chg="add mod">
          <ac:chgData name="Lizzie Good" userId="6781c18b-e49e-4918-96ed-f7dc03545375" providerId="ADAL" clId="{76DADA77-2F7E-4161-9D32-A1DD2DB6C152}" dt="2024-12-03T11:28:19.533" v="706"/>
          <ac:graphicFrameMkLst>
            <pc:docMk/>
            <pc:sldMk cId="895603777" sldId="258"/>
            <ac:graphicFrameMk id="5" creationId="{E08C3A31-CA97-599F-E54F-6035D93BA279}"/>
          </ac:graphicFrameMkLst>
        </pc:graphicFrameChg>
      </pc:sldChg>
      <pc:sldChg chg="addSp delSp modSp add mod">
        <pc:chgData name="Lizzie Good" userId="6781c18b-e49e-4918-96ed-f7dc03545375" providerId="ADAL" clId="{76DADA77-2F7E-4161-9D32-A1DD2DB6C152}" dt="2024-12-03T11:29:27.926" v="784"/>
        <pc:sldMkLst>
          <pc:docMk/>
          <pc:sldMk cId="123638746" sldId="259"/>
        </pc:sldMkLst>
        <pc:spChg chg="mod">
          <ac:chgData name="Lizzie Good" userId="6781c18b-e49e-4918-96ed-f7dc03545375" providerId="ADAL" clId="{76DADA77-2F7E-4161-9D32-A1DD2DB6C152}" dt="2024-12-03T11:29:04.991" v="781" actId="20577"/>
          <ac:spMkLst>
            <pc:docMk/>
            <pc:sldMk cId="123638746" sldId="259"/>
            <ac:spMk id="2" creationId="{BBB9A8DB-7CCC-10CD-B255-D700DE31DB33}"/>
          </ac:spMkLst>
        </pc:spChg>
        <pc:spChg chg="add del mod">
          <ac:chgData name="Lizzie Good" userId="6781c18b-e49e-4918-96ed-f7dc03545375" providerId="ADAL" clId="{76DADA77-2F7E-4161-9D32-A1DD2DB6C152}" dt="2024-12-03T11:29:25.507" v="783" actId="478"/>
          <ac:spMkLst>
            <pc:docMk/>
            <pc:sldMk cId="123638746" sldId="259"/>
            <ac:spMk id="4" creationId="{B02F71BA-E63E-1D59-74CD-3E598D0A0C3B}"/>
          </ac:spMkLst>
        </pc:spChg>
        <pc:graphicFrameChg chg="del">
          <ac:chgData name="Lizzie Good" userId="6781c18b-e49e-4918-96ed-f7dc03545375" providerId="ADAL" clId="{76DADA77-2F7E-4161-9D32-A1DD2DB6C152}" dt="2024-12-03T11:29:08.183" v="782" actId="478"/>
          <ac:graphicFrameMkLst>
            <pc:docMk/>
            <pc:sldMk cId="123638746" sldId="259"/>
            <ac:graphicFrameMk id="5" creationId="{E08C3A31-CA97-599F-E54F-6035D93BA279}"/>
          </ac:graphicFrameMkLst>
        </pc:graphicFrameChg>
        <pc:graphicFrameChg chg="add mod">
          <ac:chgData name="Lizzie Good" userId="6781c18b-e49e-4918-96ed-f7dc03545375" providerId="ADAL" clId="{76DADA77-2F7E-4161-9D32-A1DD2DB6C152}" dt="2024-12-03T11:29:27.926" v="784"/>
          <ac:graphicFrameMkLst>
            <pc:docMk/>
            <pc:sldMk cId="123638746" sldId="259"/>
            <ac:graphicFrameMk id="6" creationId="{F10CC112-8A93-F01D-A7CB-17E44958ADBC}"/>
          </ac:graphicFrameMkLst>
        </pc:graphicFrameChg>
      </pc:sldChg>
      <pc:sldChg chg="addSp delSp modSp new mod">
        <pc:chgData name="Lizzie Good" userId="6781c18b-e49e-4918-96ed-f7dc03545375" providerId="ADAL" clId="{76DADA77-2F7E-4161-9D32-A1DD2DB6C152}" dt="2024-12-03T11:30:17.757" v="832"/>
        <pc:sldMkLst>
          <pc:docMk/>
          <pc:sldMk cId="4084032142" sldId="260"/>
        </pc:sldMkLst>
        <pc:spChg chg="mod">
          <ac:chgData name="Lizzie Good" userId="6781c18b-e49e-4918-96ed-f7dc03545375" providerId="ADAL" clId="{76DADA77-2F7E-4161-9D32-A1DD2DB6C152}" dt="2024-12-03T11:29:45.093" v="829" actId="20577"/>
          <ac:spMkLst>
            <pc:docMk/>
            <pc:sldMk cId="4084032142" sldId="260"/>
            <ac:spMk id="2" creationId="{F802FF56-1157-3489-72D9-41BFD3D7AC29}"/>
          </ac:spMkLst>
        </pc:spChg>
        <pc:spChg chg="del">
          <ac:chgData name="Lizzie Good" userId="6781c18b-e49e-4918-96ed-f7dc03545375" providerId="ADAL" clId="{76DADA77-2F7E-4161-9D32-A1DD2DB6C152}" dt="2024-12-03T11:30:11.437" v="830" actId="478"/>
          <ac:spMkLst>
            <pc:docMk/>
            <pc:sldMk cId="4084032142" sldId="260"/>
            <ac:spMk id="3" creationId="{A7AFB59F-513F-D092-3150-FA0F4912A61F}"/>
          </ac:spMkLst>
        </pc:spChg>
        <pc:graphicFrameChg chg="add mod">
          <ac:chgData name="Lizzie Good" userId="6781c18b-e49e-4918-96ed-f7dc03545375" providerId="ADAL" clId="{76DADA77-2F7E-4161-9D32-A1DD2DB6C152}" dt="2024-12-03T11:30:11.970" v="831"/>
          <ac:graphicFrameMkLst>
            <pc:docMk/>
            <pc:sldMk cId="4084032142" sldId="260"/>
            <ac:graphicFrameMk id="4" creationId="{D5D4E12D-9F7E-8F3C-279A-BB3B18BA6926}"/>
          </ac:graphicFrameMkLst>
        </pc:graphicFrameChg>
        <pc:graphicFrameChg chg="add mod">
          <ac:chgData name="Lizzie Good" userId="6781c18b-e49e-4918-96ed-f7dc03545375" providerId="ADAL" clId="{76DADA77-2F7E-4161-9D32-A1DD2DB6C152}" dt="2024-12-03T11:30:17.757" v="832"/>
          <ac:graphicFrameMkLst>
            <pc:docMk/>
            <pc:sldMk cId="4084032142" sldId="260"/>
            <ac:graphicFrameMk id="5" creationId="{32F2B7D7-7165-16FF-BF3F-65B8546E073B}"/>
          </ac:graphicFrameMkLst>
        </pc:graphicFrameChg>
      </pc:sldChg>
      <pc:sldChg chg="del">
        <pc:chgData name="Lizzie Good" userId="6781c18b-e49e-4918-96ed-f7dc03545375" providerId="ADAL" clId="{76DADA77-2F7E-4161-9D32-A1DD2DB6C152}" dt="2024-12-03T11:19:50.151" v="0" actId="47"/>
        <pc:sldMkLst>
          <pc:docMk/>
          <pc:sldMk cId="355421226" sldId="275"/>
        </pc:sldMkLst>
      </pc:sldChg>
      <pc:sldChg chg="del">
        <pc:chgData name="Lizzie Good" userId="6781c18b-e49e-4918-96ed-f7dc03545375" providerId="ADAL" clId="{76DADA77-2F7E-4161-9D32-A1DD2DB6C152}" dt="2024-12-03T11:19:50.151" v="0" actId="47"/>
        <pc:sldMkLst>
          <pc:docMk/>
          <pc:sldMk cId="2059280380" sldId="276"/>
        </pc:sldMkLst>
      </pc:sldChg>
      <pc:sldChg chg="del">
        <pc:chgData name="Lizzie Good" userId="6781c18b-e49e-4918-96ed-f7dc03545375" providerId="ADAL" clId="{76DADA77-2F7E-4161-9D32-A1DD2DB6C152}" dt="2024-12-03T11:19:50.151" v="0" actId="47"/>
        <pc:sldMkLst>
          <pc:docMk/>
          <pc:sldMk cId="283772123" sldId="284"/>
        </pc:sldMkLst>
      </pc:sldChg>
      <pc:sldChg chg="del">
        <pc:chgData name="Lizzie Good" userId="6781c18b-e49e-4918-96ed-f7dc03545375" providerId="ADAL" clId="{76DADA77-2F7E-4161-9D32-A1DD2DB6C152}" dt="2024-12-03T11:19:50.151" v="0" actId="47"/>
        <pc:sldMkLst>
          <pc:docMk/>
          <pc:sldMk cId="806944793" sldId="288"/>
        </pc:sldMkLst>
      </pc:sldChg>
      <pc:sldChg chg="del">
        <pc:chgData name="Lizzie Good" userId="6781c18b-e49e-4918-96ed-f7dc03545375" providerId="ADAL" clId="{76DADA77-2F7E-4161-9D32-A1DD2DB6C152}" dt="2024-12-03T11:19:50.151" v="0" actId="47"/>
        <pc:sldMkLst>
          <pc:docMk/>
          <pc:sldMk cId="3999059809" sldId="289"/>
        </pc:sldMkLst>
      </pc:sldChg>
      <pc:sldChg chg="del">
        <pc:chgData name="Lizzie Good" userId="6781c18b-e49e-4918-96ed-f7dc03545375" providerId="ADAL" clId="{76DADA77-2F7E-4161-9D32-A1DD2DB6C152}" dt="2024-12-03T11:19:50.151" v="0" actId="47"/>
        <pc:sldMkLst>
          <pc:docMk/>
          <pc:sldMk cId="2754990835" sldId="290"/>
        </pc:sldMkLst>
      </pc:sldChg>
      <pc:sldChg chg="del">
        <pc:chgData name="Lizzie Good" userId="6781c18b-e49e-4918-96ed-f7dc03545375" providerId="ADAL" clId="{76DADA77-2F7E-4161-9D32-A1DD2DB6C152}" dt="2024-12-03T11:19:50.151" v="0" actId="47"/>
        <pc:sldMkLst>
          <pc:docMk/>
          <pc:sldMk cId="1036700747" sldId="291"/>
        </pc:sldMkLst>
      </pc:sldChg>
      <pc:sldChg chg="del">
        <pc:chgData name="Lizzie Good" userId="6781c18b-e49e-4918-96ed-f7dc03545375" providerId="ADAL" clId="{76DADA77-2F7E-4161-9D32-A1DD2DB6C152}" dt="2024-12-03T11:19:50.151" v="0" actId="47"/>
        <pc:sldMkLst>
          <pc:docMk/>
          <pc:sldMk cId="3871221270" sldId="1540"/>
        </pc:sldMkLst>
      </pc:sldChg>
      <pc:sldChg chg="del">
        <pc:chgData name="Lizzie Good" userId="6781c18b-e49e-4918-96ed-f7dc03545375" providerId="ADAL" clId="{76DADA77-2F7E-4161-9D32-A1DD2DB6C152}" dt="2024-12-03T11:19:50.151" v="0" actId="47"/>
        <pc:sldMkLst>
          <pc:docMk/>
          <pc:sldMk cId="1341224941" sldId="1541"/>
        </pc:sldMkLst>
      </pc:sldChg>
      <pc:sldChg chg="del">
        <pc:chgData name="Lizzie Good" userId="6781c18b-e49e-4918-96ed-f7dc03545375" providerId="ADAL" clId="{76DADA77-2F7E-4161-9D32-A1DD2DB6C152}" dt="2024-12-03T11:19:50.151" v="0" actId="47"/>
        <pc:sldMkLst>
          <pc:docMk/>
          <pc:sldMk cId="3120363906" sldId="1542"/>
        </pc:sldMkLst>
      </pc:sldChg>
      <pc:sldChg chg="del">
        <pc:chgData name="Lizzie Good" userId="6781c18b-e49e-4918-96ed-f7dc03545375" providerId="ADAL" clId="{76DADA77-2F7E-4161-9D32-A1DD2DB6C152}" dt="2024-12-03T11:19:50.151" v="0" actId="47"/>
        <pc:sldMkLst>
          <pc:docMk/>
          <pc:sldMk cId="950694967" sldId="1546"/>
        </pc:sldMkLst>
      </pc:sldChg>
      <pc:sldChg chg="del">
        <pc:chgData name="Lizzie Good" userId="6781c18b-e49e-4918-96ed-f7dc03545375" providerId="ADAL" clId="{76DADA77-2F7E-4161-9D32-A1DD2DB6C152}" dt="2024-12-03T11:19:50.151" v="0" actId="47"/>
        <pc:sldMkLst>
          <pc:docMk/>
          <pc:sldMk cId="1223140381" sldId="1547"/>
        </pc:sldMkLst>
      </pc:sldChg>
      <pc:sldMasterChg chg="delSldLayout">
        <pc:chgData name="Lizzie Good" userId="6781c18b-e49e-4918-96ed-f7dc03545375" providerId="ADAL" clId="{76DADA77-2F7E-4161-9D32-A1DD2DB6C152}" dt="2024-12-03T11:19:50.151" v="0" actId="47"/>
        <pc:sldMasterMkLst>
          <pc:docMk/>
          <pc:sldMasterMk cId="0" sldId="2147483928"/>
        </pc:sldMasterMkLst>
        <pc:sldLayoutChg chg="del">
          <pc:chgData name="Lizzie Good" userId="6781c18b-e49e-4918-96ed-f7dc03545375" providerId="ADAL" clId="{76DADA77-2F7E-4161-9D32-A1DD2DB6C152}" dt="2024-12-03T11:19:50.151" v="0" actId="47"/>
          <pc:sldLayoutMkLst>
            <pc:docMk/>
            <pc:sldMasterMk cId="0" sldId="2147483928"/>
            <pc:sldLayoutMk cId="2661009025" sldId="214748395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</a:defRPr>
            </a:lvl1pPr>
          </a:lstStyle>
          <a:p>
            <a:fld id="{A1FAB338-4618-4BBB-B3F4-1D86E124D84C}" type="slidenum">
              <a:rPr lang="it-IT" altLang="fr-FR"/>
              <a:pPr/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811964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CE0A1A16-4297-4754-9F25-E170D41B45E1}" type="datetimeFigureOut">
              <a:rPr lang="en-US" altLang="fr-FR"/>
              <a:pPr/>
              <a:t>12/3/2024</a:t>
            </a:fld>
            <a:endParaRPr lang="en-US" alt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D4D0DD51-4268-469F-A172-A4A0DA350D60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23737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7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8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CCI_ppt_edits_landSurfaceTem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31825" y="482282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/>
          </a:p>
        </p:txBody>
      </p:sp>
      <p:pic>
        <p:nvPicPr>
          <p:cNvPr id="6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63513" y="45720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D9D9D9"/>
                </a:solidFill>
              </a:rPr>
              <a:t>ESA UNCLASSIFIED - For Official Use</a:t>
            </a:r>
          </a:p>
        </p:txBody>
      </p:sp>
      <p:pic>
        <p:nvPicPr>
          <p:cNvPr id="8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9863" y="4899025"/>
            <a:ext cx="1195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39"/>
          <p:cNvCxnSpPr/>
          <p:nvPr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1" name="Picture 68" descr="a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9" descr="b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0" descr="ca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1" descr="ch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2" descr="cz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3" descr="d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dk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ee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6" descr="es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7" descr="fi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8" descr="fr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9" descr="gr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0" descr="hu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1" descr="i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2" descr="i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3" descr="lu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4" descr="nl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5" descr="no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6" descr="pl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7" descr="p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8" descr="ro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9" descr="se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0" descr="uk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1" descr="si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Modifiez le style du titre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14310061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5200" y="202885"/>
            <a:ext cx="8737997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03596" y="653058"/>
            <a:ext cx="8737997" cy="3862909"/>
          </a:xfrm>
        </p:spPr>
        <p:txBody>
          <a:bodyPr/>
          <a:lstStyle>
            <a:lvl1pPr>
              <a:defRPr/>
            </a:lvl1pPr>
            <a:lvl2pPr marL="170100" indent="-170100">
              <a:spcBef>
                <a:spcPts val="75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/>
            </a:lvl2pPr>
            <a:lvl3pPr marL="491400" indent="-170100">
              <a:spcBef>
                <a:spcPts val="75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/>
            </a:lvl3pPr>
            <a:lvl4pPr marL="818100" indent="-170100">
              <a:spcBef>
                <a:spcPts val="75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/>
            </a:lvl4pPr>
            <a:lvl5pPr marL="1142100" indent="-170100">
              <a:spcBef>
                <a:spcPts val="75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/>
            </a:lvl5pPr>
          </a:lstStyle>
          <a:p>
            <a:pPr lvl="0"/>
            <a:r>
              <a:rPr lang="en-GB" noProof="0" dirty="0"/>
              <a:t>Insert content</a:t>
            </a:r>
          </a:p>
          <a:p>
            <a:pPr lvl="1"/>
            <a:r>
              <a:rPr lang="en-GB" noProof="0" dirty="0"/>
              <a:t>Bullet list 2</a:t>
            </a:r>
          </a:p>
          <a:p>
            <a:pPr lvl="2"/>
            <a:r>
              <a:rPr lang="en-GB" noProof="0" dirty="0"/>
              <a:t>Bullet list 3</a:t>
            </a:r>
          </a:p>
          <a:p>
            <a:pPr lvl="3"/>
            <a:r>
              <a:rPr lang="en-GB" noProof="0" dirty="0"/>
              <a:t>Bullet list 4</a:t>
            </a:r>
          </a:p>
          <a:p>
            <a:pPr lvl="4"/>
            <a:r>
              <a:rPr lang="en-GB" noProof="0" dirty="0"/>
              <a:t>Bullet list 5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CDD860C-EA71-505B-F39E-701CB8A00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500" y="4515967"/>
            <a:ext cx="4369500" cy="152475"/>
          </a:xfrm>
        </p:spPr>
        <p:txBody>
          <a:bodyPr anchor="b"/>
          <a:lstStyle>
            <a:lvl1pPr>
              <a:lnSpc>
                <a:spcPct val="109000"/>
              </a:lnSpc>
              <a:defRPr sz="90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en-GB" noProof="0" dirty="0"/>
              <a:t>Insert source</a:t>
            </a:r>
          </a:p>
        </p:txBody>
      </p:sp>
    </p:spTree>
    <p:extLst>
      <p:ext uri="{BB962C8B-B14F-4D97-AF65-F5344CB8AC3E}">
        <p14:creationId xmlns:p14="http://schemas.microsoft.com/office/powerpoint/2010/main" val="425779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3481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0501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1378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694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61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51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8625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384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38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CI_ppt_edits_landSurfaceTemp2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038" y="792163"/>
            <a:ext cx="87471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1028" name="Text Box DG"/>
          <p:cNvSpPr txBox="1">
            <a:spLocks noChangeArrowheads="1"/>
          </p:cNvSpPr>
          <p:nvPr/>
        </p:nvSpPr>
        <p:spPr bwMode="auto">
          <a:xfrm>
            <a:off x="577850" y="334963"/>
            <a:ext cx="501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158750"/>
            <a:ext cx="6956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pic>
        <p:nvPicPr>
          <p:cNvPr id="1030" name="Picture 11" descr="PPT_Foote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7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8"/>
          <p:cNvSpPr txBox="1">
            <a:spLocks noChangeArrowheads="1"/>
          </p:cNvSpPr>
          <p:nvPr/>
        </p:nvSpPr>
        <p:spPr bwMode="auto">
          <a:xfrm>
            <a:off x="165100" y="45751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404040"/>
                </a:solidFill>
              </a:rPr>
              <a:t>ESA UNCLASSIFIED - For Official Use</a:t>
            </a:r>
          </a:p>
        </p:txBody>
      </p:sp>
      <p:sp>
        <p:nvSpPr>
          <p:cNvPr id="1032" name="Text Box 34"/>
          <p:cNvSpPr txBox="1">
            <a:spLocks noChangeAspect="1" noChangeArrowheads="1"/>
          </p:cNvSpPr>
          <p:nvPr/>
        </p:nvSpPr>
        <p:spPr bwMode="auto">
          <a:xfrm>
            <a:off x="4479925" y="4579938"/>
            <a:ext cx="4521200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altLang="fr-FR" sz="800" noProof="1">
                <a:solidFill>
                  <a:schemeClr val="bg2"/>
                </a:solidFill>
              </a:rPr>
              <a:t>ESA | 05/12/2024 | Slide  </a:t>
            </a:r>
            <a:fld id="{7413FDCA-0F06-4063-887E-9DB05E30A5CA}" type="slidenum">
              <a:rPr altLang="fr-FR" sz="800" noProof="1">
                <a:solidFill>
                  <a:schemeClr val="bg2"/>
                </a:solidFill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fr-FR" altLang="fr-FR" sz="800" noProof="1">
              <a:solidFill>
                <a:schemeClr val="bg2"/>
              </a:solidFill>
            </a:endParaRPr>
          </a:p>
        </p:txBody>
      </p:sp>
      <p:grpSp>
        <p:nvGrpSpPr>
          <p:cNvPr id="1033" name="Group 39"/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035" name="Picture 40" descr="at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41" descr="b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42" descr="ca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43" descr="ch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44" descr="cz.pn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45" descr="de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6" descr="dk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7" descr="ee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48" descr="es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49" descr="fi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50" descr="fr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51" descr="gr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52" descr="hu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53" descr="ie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54" descr="it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55" descr="lu.png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56" descr="nl.png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57" descr="no.png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58" descr="pl.png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59" descr="pt.png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60" descr="ro.png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61" descr="se.png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62" descr="uk.png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63" descr="si.png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34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9" r:id="rId10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dirty="0">
          <a:solidFill>
            <a:srgbClr val="FFFFFF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6858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defRPr lang="en-GB" sz="1600" dirty="0">
          <a:solidFill>
            <a:schemeClr val="bg2"/>
          </a:solidFill>
          <a:latin typeface="Verdana"/>
          <a:ea typeface="MS PGothic" pitchFamily="34" charset="-128"/>
          <a:cs typeface="Verdana"/>
        </a:defRPr>
      </a:lvl1pPr>
      <a:lvl2pPr marL="809625" indent="-3524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defRPr lang="en-GB" sz="1600" dirty="0">
          <a:solidFill>
            <a:schemeClr val="bg2"/>
          </a:solidFill>
          <a:latin typeface="Verdana"/>
          <a:ea typeface="MS PGothic" pitchFamily="34" charset="-128"/>
          <a:cs typeface="Verdana"/>
        </a:defRPr>
      </a:lvl2pPr>
      <a:lvl3pPr marL="1406525" indent="-4921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defRPr lang="en-GB" sz="1600" dirty="0">
          <a:solidFill>
            <a:schemeClr val="bg2"/>
          </a:solidFill>
          <a:latin typeface="Verdana"/>
          <a:ea typeface="MS PGothic" pitchFamily="34" charset="-128"/>
          <a:cs typeface="Verdana"/>
        </a:defRPr>
      </a:lvl3pPr>
      <a:lvl4pPr marL="2005013" indent="-6334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defRPr lang="en-GB" sz="1600" dirty="0">
          <a:solidFill>
            <a:schemeClr val="bg2"/>
          </a:solidFill>
          <a:latin typeface="Verdana"/>
          <a:ea typeface="MS PGothic" pitchFamily="34" charset="-128"/>
          <a:cs typeface="Verdana"/>
        </a:defRPr>
      </a:lvl4pPr>
      <a:lvl5pPr marL="2601913" indent="-7731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defRPr lang="en-GB" sz="1600" dirty="0">
          <a:solidFill>
            <a:schemeClr val="bg2"/>
          </a:solidFill>
          <a:latin typeface="Verdana"/>
          <a:ea typeface="MS PGothic" pitchFamily="34" charset="-128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3400" y="1779013"/>
            <a:ext cx="84263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Welcome to the 2024 LST_cci Workshop</a:t>
            </a:r>
          </a:p>
        </p:txBody>
      </p:sp>
      <p:sp>
        <p:nvSpPr>
          <p:cNvPr id="5122" name="Text Box 24"/>
          <p:cNvSpPr txBox="1">
            <a:spLocks noChangeArrowheads="1"/>
          </p:cNvSpPr>
          <p:nvPr/>
        </p:nvSpPr>
        <p:spPr bwMode="auto">
          <a:xfrm>
            <a:off x="615950" y="2794000"/>
            <a:ext cx="7209602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1800" dirty="0">
                <a:solidFill>
                  <a:schemeClr val="bg1"/>
                </a:solidFill>
              </a:rPr>
              <a:t>   Lizzie Good (Met Office) &amp; Karen Veal (U. Leicester/NCEO)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10CA73-0A91-AA3C-7AB7-BCAB4E264D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148" y="7088"/>
            <a:ext cx="1803781" cy="7876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0FFD5F-F22F-BA7C-ED29-D6C95416D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89" y="187311"/>
            <a:ext cx="1544159" cy="412982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9A8DB-7CCC-10CD-B255-D700DE31D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day 1: The LST_cci Project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08C3A31-CA97-599F-E54F-6035D93BA2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70009" y="792163"/>
          <a:ext cx="5553183" cy="3824288"/>
        </p:xfrm>
        <a:graphic>
          <a:graphicData uri="http://schemas.openxmlformats.org/drawingml/2006/table">
            <a:tbl>
              <a:tblPr/>
              <a:tblGrid>
                <a:gridCol w="390256">
                  <a:extLst>
                    <a:ext uri="{9D8B030D-6E8A-4147-A177-3AD203B41FA5}">
                      <a16:colId xmlns:a16="http://schemas.microsoft.com/office/drawing/2014/main" val="873607333"/>
                    </a:ext>
                  </a:extLst>
                </a:gridCol>
                <a:gridCol w="382291">
                  <a:extLst>
                    <a:ext uri="{9D8B030D-6E8A-4147-A177-3AD203B41FA5}">
                      <a16:colId xmlns:a16="http://schemas.microsoft.com/office/drawing/2014/main" val="1664423434"/>
                    </a:ext>
                  </a:extLst>
                </a:gridCol>
                <a:gridCol w="2335563">
                  <a:extLst>
                    <a:ext uri="{9D8B030D-6E8A-4147-A177-3AD203B41FA5}">
                      <a16:colId xmlns:a16="http://schemas.microsoft.com/office/drawing/2014/main" val="400749018"/>
                    </a:ext>
                  </a:extLst>
                </a:gridCol>
                <a:gridCol w="1688455">
                  <a:extLst>
                    <a:ext uri="{9D8B030D-6E8A-4147-A177-3AD203B41FA5}">
                      <a16:colId xmlns:a16="http://schemas.microsoft.com/office/drawing/2014/main" val="431700078"/>
                    </a:ext>
                  </a:extLst>
                </a:gridCol>
                <a:gridCol w="382291">
                  <a:extLst>
                    <a:ext uri="{9D8B030D-6E8A-4147-A177-3AD203B41FA5}">
                      <a16:colId xmlns:a16="http://schemas.microsoft.com/office/drawing/2014/main" val="29426123"/>
                    </a:ext>
                  </a:extLst>
                </a:gridCol>
                <a:gridCol w="374327">
                  <a:extLst>
                    <a:ext uri="{9D8B030D-6E8A-4147-A177-3AD203B41FA5}">
                      <a16:colId xmlns:a16="http://schemas.microsoft.com/office/drawing/2014/main" val="3982828744"/>
                    </a:ext>
                  </a:extLst>
                </a:gridCol>
              </a:tblGrid>
              <a:tr h="119509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05-Dec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854400"/>
                  </a:ext>
                </a:extLst>
              </a:tr>
              <a:tr h="11950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UK time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Topic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Speaker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Duration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35294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08:00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Registration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01:00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309823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09:05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Fire and safety briefing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SPL Staff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00:05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962214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09:05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09:05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Introduction to CCI and LST_cci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Chair: Claire Bulgin (U. Reading)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114010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Arrival and welcome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Welcome from U. Leicester &amp; Lizzie Good 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00:10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008902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Overview of the LST_cci Project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Lizzie Good (Met Office)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51926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09:45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LST in ESA's climate programme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Simon Pinnock (ESA)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606218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09:45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Poster Lightning Presentations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Poster Presenters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00:30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846237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10:45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Break &amp; Poster Viewing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00:30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082850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10:45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10:45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LST_cci Products (1)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Chair: Abigail Waring (U. Leicester)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742511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10:45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11:00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Polar orbiting Infrared LST_cci Products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Karen Veal (U. Leicester)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03739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11:00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Geostationary Infrared LST_cci Products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Sofia Ermida (IPMA)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445826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11:30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High-resolution Infrared LST_cci Products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Charlotte Paton (U. Leicester)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614545"/>
                  </a:ext>
                </a:extLst>
              </a:tr>
              <a:tr h="23901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11:30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11:45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UCS#2: Assessment of ESA LST_cci Sea-Ice Surface Temperatures (IST) in the Arctic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Ioanna Karagali (DMI)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038711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11:45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12:00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Microwave LST_cci Products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Carlos Jiménez (Estellus)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847242"/>
                  </a:ext>
                </a:extLst>
              </a:tr>
              <a:tr h="23901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12:00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13:30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Lunch Break and Poster Viewing</a:t>
                      </a:r>
                      <a:b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(+ Group Photo)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01:30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350952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13:30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13:30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LST_cci Products (2)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Chair: Carlos Jiménez (Estellus)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60024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13:30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13:45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Merged Infrared &amp; Microwave product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Abigail Waring (U. Leicester)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426459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13:45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14:00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Uncertainties in the LST_cci products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Claire Bulgin (U. Reading)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997832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14:00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Validation of the LST_cci products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Lluis Pérez-Planells (KIT)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500813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User Requirements Discussion Session &amp; Slido Questions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Lizzie Good &amp; Karen Veal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01:00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500560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15:45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Break &amp; Poster Viewing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00:30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82910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15:45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15:45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User Case Studies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Chair: Lluis Pérez-Planells (KIT)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680779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15:45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16:00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UCS#1: Moderate extremes indices based on LST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Josh Blannin (Met Office)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116386"/>
                  </a:ext>
                </a:extLst>
              </a:tr>
              <a:tr h="23901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16:00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UCS#3: Urban Nighttime Warming Trends derived from LST_cci MODIS Data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Panagiotis Sismanidis (RUB)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95782"/>
                  </a:ext>
                </a:extLst>
              </a:tr>
              <a:tr h="23901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16:30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UCS#5: Analyzing Seasonal Patterns and Temperature Extremes in Urban Areas Using MODIS Data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Irina Ontel (MeteoRomania)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339921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16:30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Finish 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830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60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9A8DB-7CCC-10CD-B255-D700DE31D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day 2: User Presentations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0CC112-8A93-F01D-A7CB-17E44958ADBC}"/>
              </a:ext>
            </a:extLst>
          </p:cNvPr>
          <p:cNvGraphicFramePr>
            <a:graphicFrameLocks noGrp="1"/>
          </p:cNvGraphicFramePr>
          <p:nvPr/>
        </p:nvGraphicFramePr>
        <p:xfrm>
          <a:off x="1770009" y="792163"/>
          <a:ext cx="5553183" cy="3824288"/>
        </p:xfrm>
        <a:graphic>
          <a:graphicData uri="http://schemas.openxmlformats.org/drawingml/2006/table">
            <a:tbl>
              <a:tblPr/>
              <a:tblGrid>
                <a:gridCol w="390256">
                  <a:extLst>
                    <a:ext uri="{9D8B030D-6E8A-4147-A177-3AD203B41FA5}">
                      <a16:colId xmlns:a16="http://schemas.microsoft.com/office/drawing/2014/main" val="3213113571"/>
                    </a:ext>
                  </a:extLst>
                </a:gridCol>
                <a:gridCol w="382291">
                  <a:extLst>
                    <a:ext uri="{9D8B030D-6E8A-4147-A177-3AD203B41FA5}">
                      <a16:colId xmlns:a16="http://schemas.microsoft.com/office/drawing/2014/main" val="1031784357"/>
                    </a:ext>
                  </a:extLst>
                </a:gridCol>
                <a:gridCol w="2335563">
                  <a:extLst>
                    <a:ext uri="{9D8B030D-6E8A-4147-A177-3AD203B41FA5}">
                      <a16:colId xmlns:a16="http://schemas.microsoft.com/office/drawing/2014/main" val="2338149713"/>
                    </a:ext>
                  </a:extLst>
                </a:gridCol>
                <a:gridCol w="1688455">
                  <a:extLst>
                    <a:ext uri="{9D8B030D-6E8A-4147-A177-3AD203B41FA5}">
                      <a16:colId xmlns:a16="http://schemas.microsoft.com/office/drawing/2014/main" val="2214990039"/>
                    </a:ext>
                  </a:extLst>
                </a:gridCol>
                <a:gridCol w="382291">
                  <a:extLst>
                    <a:ext uri="{9D8B030D-6E8A-4147-A177-3AD203B41FA5}">
                      <a16:colId xmlns:a16="http://schemas.microsoft.com/office/drawing/2014/main" val="1414398561"/>
                    </a:ext>
                  </a:extLst>
                </a:gridCol>
                <a:gridCol w="374327">
                  <a:extLst>
                    <a:ext uri="{9D8B030D-6E8A-4147-A177-3AD203B41FA5}">
                      <a16:colId xmlns:a16="http://schemas.microsoft.com/office/drawing/2014/main" val="3651900666"/>
                    </a:ext>
                  </a:extLst>
                </a:gridCol>
              </a:tblGrid>
              <a:tr h="119509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06-Dec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20382"/>
                  </a:ext>
                </a:extLst>
              </a:tr>
              <a:tr h="11950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UK time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Topic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Speaker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Duration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07299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08:00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Registration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01:00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126826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Fire and safety briefing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SPL Staff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00:05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900867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09:05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09:05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LST Applications (1)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Chair: Lizzie Good (Met Office)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163294"/>
                  </a:ext>
                </a:extLst>
              </a:tr>
              <a:tr h="23901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09:20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constellr HiVE, a land surface temperature monitoring mission for better resource accountability 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Christophe Lerot (constellr)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90207"/>
                  </a:ext>
                </a:extLst>
              </a:tr>
              <a:tr h="23901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09:20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 new methodology to generate infrared Land Surface Emissivity including directional effects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Sofia Ermida (IPMA)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365114"/>
                  </a:ext>
                </a:extLst>
              </a:tr>
              <a:tr h="23901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09:50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Identification, characterization and correction of directional effects in high-resolution LST 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Louis Snyders (VITO)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778283"/>
                  </a:ext>
                </a:extLst>
              </a:tr>
              <a:tr h="4780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09:50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10:05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Improving Satellite-based Land Surface Temperature Estimates in Dust-Contaminated Atmospheres: A Generalized Split-Window Algorithm Dependent on Dust Aerosol Optical Depth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Francesco Stante (IPMA)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376981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10:05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11:05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LST_cci data training session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ESA Knowledge Exchange Team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01:00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228237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11:05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11:25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Break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00:20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250019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11:25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11:25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LST Applications (2)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Chair: Sofia Ermida (IPMA)</a:t>
                      </a: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306160"/>
                  </a:ext>
                </a:extLst>
              </a:tr>
              <a:tr h="23901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11:25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11:40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Long-term Trends of LST from a new Daytime-normalized AVHRR Time Series over Central and Southern Europe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Philipp Reiners (DLR, DFD)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734095"/>
                  </a:ext>
                </a:extLst>
              </a:tr>
              <a:tr h="23901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11:40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11:55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Intercomparison of SEVIRI Land Surface Temperature with ERA5 reanalysis over Africa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Riccardo Monfardini (U. Reading)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495923"/>
                  </a:ext>
                </a:extLst>
              </a:tr>
              <a:tr h="23901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11:55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12:10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Use of LST data for producing data for the FAO-WaPOR portal: past, present and future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Henk Pelgrum (eLEAF)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20123"/>
                  </a:ext>
                </a:extLst>
              </a:tr>
              <a:tr h="23901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12:10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12:25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Using LST to better understand land atmosphere interactions and improve predictions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Christopher Taylor (CEH)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116659"/>
                  </a:ext>
                </a:extLst>
              </a:tr>
              <a:tr h="35852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12:25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12:40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 multi-layer perceptron approach on downscaling land surface temperature for the study of surface urban heat islands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Alexandra Hurduc (IDL)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49404"/>
                  </a:ext>
                </a:extLst>
              </a:tr>
              <a:tr h="23901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12:40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12:55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Analysis of urban surface temperature from satellite data with modelled 3D surface temperature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Maria Gkolemi (FORTH)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00:15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506793"/>
                  </a:ext>
                </a:extLst>
              </a:tr>
              <a:tr h="1195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12:55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13:00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Wrap up and close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Lizzie Good &amp; Karen Veal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75" marR="5975" marT="597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890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3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2FF56-1157-3489-72D9-41BFD3D7A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Posters: Available to view in all the breaks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F2B7D7-7165-16FF-BF3F-65B8546E073B}"/>
              </a:ext>
            </a:extLst>
          </p:cNvPr>
          <p:cNvGraphicFramePr>
            <a:graphicFrameLocks noGrp="1"/>
          </p:cNvGraphicFramePr>
          <p:nvPr/>
        </p:nvGraphicFramePr>
        <p:xfrm>
          <a:off x="1595035" y="792163"/>
          <a:ext cx="5903130" cy="3824288"/>
        </p:xfrm>
        <a:graphic>
          <a:graphicData uri="http://schemas.openxmlformats.org/drawingml/2006/table">
            <a:tbl>
              <a:tblPr/>
              <a:tblGrid>
                <a:gridCol w="948717">
                  <a:extLst>
                    <a:ext uri="{9D8B030D-6E8A-4147-A177-3AD203B41FA5}">
                      <a16:colId xmlns:a16="http://schemas.microsoft.com/office/drawing/2014/main" val="2478005265"/>
                    </a:ext>
                  </a:extLst>
                </a:gridCol>
                <a:gridCol w="2875570">
                  <a:extLst>
                    <a:ext uri="{9D8B030D-6E8A-4147-A177-3AD203B41FA5}">
                      <a16:colId xmlns:a16="http://schemas.microsoft.com/office/drawing/2014/main" val="4009990332"/>
                    </a:ext>
                  </a:extLst>
                </a:gridCol>
                <a:gridCol w="2078843">
                  <a:extLst>
                    <a:ext uri="{9D8B030D-6E8A-4147-A177-3AD203B41FA5}">
                      <a16:colId xmlns:a16="http://schemas.microsoft.com/office/drawing/2014/main" val="833937071"/>
                    </a:ext>
                  </a:extLst>
                </a:gridCol>
              </a:tblGrid>
              <a:tr h="1470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Towards subdaily Land Surface Temperature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Christian Mollière (OroraTech GmbH)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612778"/>
                  </a:ext>
                </a:extLst>
              </a:tr>
              <a:tr h="4412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Assessing the accuracy of LST_cci products and analyzing LST trends in the Iberian Peninsula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Raquel Niclos, presented by Sara Arribas (Departament of Earth Physics and Thermodynamics, University of Valencia) 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199481"/>
                  </a:ext>
                </a:extLst>
              </a:tr>
              <a:tr h="29417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Hyperspectral Soil Property Mapping Using Thermal Infrared (LWIR) Imagery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Helge Daempfling (GFZ Potsdam)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688340"/>
                  </a:ext>
                </a:extLst>
              </a:tr>
              <a:tr h="4412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Emissivity correction of 3D thermal model based on image processing and deep learning 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Shaojuan Xu (Research Institute for Regional and Urban Development, Dortmund, Germany)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35448"/>
                  </a:ext>
                </a:extLst>
              </a:tr>
              <a:tr h="29417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 the suitability of different satellite land surface temperature products to study surface urban heat islands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Alexandra Hurduc (Instituto Dom Luiz - IDL)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175015"/>
                  </a:ext>
                </a:extLst>
              </a:tr>
              <a:tr h="4412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Downscaling urban Land Surface Temperature variations across different land cover types using high-resolution satellite imagery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Liliia Hebryn Baidy (Scott Polar Research Institute, University of Cambridge)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367972"/>
                  </a:ext>
                </a:extLst>
              </a:tr>
              <a:tr h="1470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Performance validation of a commercial radiometer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Tom Snelling (STFC RAL Space)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072029"/>
                  </a:ext>
                </a:extLst>
              </a:tr>
              <a:tr h="1470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Towards subdaily Land Surface Temperature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Abigail Waring (University of Leicester)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490817"/>
                  </a:ext>
                </a:extLst>
              </a:tr>
              <a:tr h="5883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 low  cost, small satellite constellation approach to rapidly monitor Land Surface Temperature for Urban and Agricultural applications over UK and Europe, with optimised cross calibration to ESA and Copernicus missions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Robert Elliott (Surrey Satellite Technology Ltd)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46063"/>
                  </a:ext>
                </a:extLst>
              </a:tr>
              <a:tr h="5883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Nationwide surface thermal analysis to detect priority areas for urban mitigation interventions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Giulia Guerri (Istituto per la BioEconomia (IBE) - Consiglio Nazionale delle Ricerche</a:t>
                      </a:r>
                      <a:b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Institute of BioEconomy (IBE) - National Research Council)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99234"/>
                  </a:ext>
                </a:extLst>
              </a:tr>
              <a:tr h="29417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Development of a Climate Web Application on the EO Data Hub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Dan Ormsby (</a:t>
                      </a:r>
                      <a:r>
                        <a:rPr lang="en-GB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Sparkgeo</a:t>
                      </a: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)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355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03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841BF-3953-0AD8-15B1-C3A0BE7E6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Reminders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AD665-1272-4A60-93F3-C40A5A715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38" y="792164"/>
            <a:ext cx="8747125" cy="2014832"/>
          </a:xfrm>
        </p:spPr>
        <p:txBody>
          <a:bodyPr/>
          <a:lstStyle/>
          <a:p>
            <a:pPr indent="-360000">
              <a:buFont typeface="Arial" panose="020B0604020202020204" pitchFamily="34" charset="0"/>
              <a:buChar char="•"/>
              <a:tabLst>
                <a:tab pos="361950" algn="l"/>
                <a:tab pos="808038" algn="l"/>
              </a:tabLst>
            </a:pPr>
            <a:r>
              <a:rPr lang="en-GB" dirty="0"/>
              <a:t>Registration is required on both workshop days for health and safety reasons</a:t>
            </a:r>
          </a:p>
          <a:p>
            <a:pPr indent="-360000">
              <a:buFont typeface="Arial" panose="020B0604020202020204" pitchFamily="34" charset="0"/>
              <a:buChar char="•"/>
              <a:tabLst>
                <a:tab pos="361950" algn="l"/>
                <a:tab pos="808038" algn="l"/>
              </a:tabLst>
            </a:pPr>
            <a:r>
              <a:rPr lang="en-GB" dirty="0"/>
              <a:t>Registration is open from 08:00.</a:t>
            </a:r>
          </a:p>
          <a:p>
            <a:pPr indent="-360000">
              <a:buFont typeface="Arial" panose="020B0604020202020204" pitchFamily="34" charset="0"/>
              <a:buChar char="•"/>
              <a:tabLst>
                <a:tab pos="361950" algn="l"/>
                <a:tab pos="808038" algn="l"/>
              </a:tabLst>
            </a:pPr>
            <a:r>
              <a:rPr lang="en-GB" dirty="0"/>
              <a:t>Please be seated by 09:00 ready for the fire &amp; safety briefing </a:t>
            </a:r>
            <a:r>
              <a:rPr lang="en-GB"/>
              <a:t>each day.</a:t>
            </a:r>
            <a:endParaRPr lang="en-GB" dirty="0"/>
          </a:p>
          <a:p>
            <a:pPr indent="-360000">
              <a:buFont typeface="Arial" panose="020B0604020202020204" pitchFamily="34" charset="0"/>
              <a:buChar char="•"/>
              <a:tabLst>
                <a:tab pos="361950" algn="l"/>
                <a:tab pos="808038" algn="l"/>
              </a:tabLst>
            </a:pPr>
            <a:r>
              <a:rPr lang="en-GB" dirty="0"/>
              <a:t>Please vacate the building by 17:00.</a:t>
            </a:r>
          </a:p>
          <a:p>
            <a:pPr indent="-360000">
              <a:buFont typeface="Arial" panose="020B0604020202020204" pitchFamily="34" charset="0"/>
              <a:buChar char="•"/>
              <a:tabLst>
                <a:tab pos="361950" algn="l"/>
                <a:tab pos="808038" algn="l"/>
              </a:tabLst>
            </a:pPr>
            <a:r>
              <a:rPr lang="en-GB" dirty="0"/>
              <a:t>Please use your own water bottle if possible – there will be opportunities to 	refill during the breaks.</a:t>
            </a:r>
          </a:p>
          <a:p>
            <a:pPr indent="-360000">
              <a:buFont typeface="Arial" panose="020B0604020202020204" pitchFamily="34" charset="0"/>
              <a:buChar char="•"/>
              <a:tabLst>
                <a:tab pos="361950" algn="l"/>
                <a:tab pos="808038" algn="l"/>
              </a:tabLst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30F186-AF71-73F8-3510-DDBED7B3E6D8}"/>
              </a:ext>
            </a:extLst>
          </p:cNvPr>
          <p:cNvSpPr txBox="1">
            <a:spLocks/>
          </p:cNvSpPr>
          <p:nvPr/>
        </p:nvSpPr>
        <p:spPr bwMode="auto">
          <a:xfrm>
            <a:off x="340242" y="3444948"/>
            <a:ext cx="8470051" cy="89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6858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lang="en-GB" sz="1600" baseline="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1pPr>
            <a:lvl2pPr marL="809625" indent="-3524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4pPr>
            <a:lvl5pPr marL="2601913" indent="-7731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 algn="ctr">
              <a:tabLst>
                <a:tab pos="361950" algn="l"/>
                <a:tab pos="808038" algn="l"/>
              </a:tabLst>
            </a:pPr>
            <a:r>
              <a:rPr lang="en-GB" sz="3200" i="1" kern="0" dirty="0">
                <a:solidFill>
                  <a:srgbClr val="FF0000"/>
                </a:solidFill>
              </a:rPr>
              <a:t>Enjoy the workshop!</a:t>
            </a:r>
          </a:p>
          <a:p>
            <a:pPr indent="0" algn="ctr">
              <a:tabLst>
                <a:tab pos="361950" algn="l"/>
                <a:tab pos="808038" algn="l"/>
              </a:tabLst>
            </a:pPr>
            <a:endParaRPr lang="en-GB" sz="3200" i="1" kern="0" dirty="0">
              <a:solidFill>
                <a:srgbClr val="FF0000"/>
              </a:solidFill>
            </a:endParaRPr>
          </a:p>
          <a:p>
            <a:pPr indent="0" algn="ctr"/>
            <a:endParaRPr lang="en-GB" sz="3200" i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1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76E7B-647F-E4BE-FE36-3BF94314A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80966-979F-B134-3F37-97F622AEA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Space Park Leicester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98F9E8-CE70-DE3F-3E3A-D23D5A416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596" y="1332411"/>
            <a:ext cx="3223964" cy="3183556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1500" b="1" dirty="0"/>
              <a:t>Rooms</a:t>
            </a:r>
          </a:p>
          <a:p>
            <a:pPr marL="214313" indent="-214313">
              <a:buFontTx/>
              <a:buChar char="-"/>
            </a:pPr>
            <a:r>
              <a:rPr lang="en-GB" sz="1500" dirty="0"/>
              <a:t>Conference </a:t>
            </a:r>
            <a:r>
              <a:rPr lang="en-GB" sz="1500"/>
              <a:t>room </a:t>
            </a:r>
          </a:p>
          <a:p>
            <a:pPr marL="214313" indent="-214313">
              <a:buFontTx/>
              <a:buChar char="-"/>
            </a:pPr>
            <a:r>
              <a:rPr lang="en-GB" sz="1500"/>
              <a:t>EXOSAT</a:t>
            </a:r>
            <a:r>
              <a:rPr lang="en-GB" sz="1500" dirty="0"/>
              <a:t>(coffee breaks</a:t>
            </a:r>
            <a:r>
              <a:rPr lang="en-GB" sz="1500"/>
              <a:t>, lunch)</a:t>
            </a:r>
          </a:p>
          <a:p>
            <a:pPr marL="214313" indent="-214313">
              <a:buFontTx/>
              <a:buChar char="-"/>
            </a:pPr>
            <a:r>
              <a:rPr lang="en-GB" sz="1500"/>
              <a:t>Atrium (posters)</a:t>
            </a:r>
          </a:p>
          <a:p>
            <a:pPr marL="214313" indent="-214313">
              <a:buFontTx/>
              <a:buChar char="-"/>
            </a:pPr>
            <a:r>
              <a:rPr lang="en-GB" sz="1500"/>
              <a:t>Fire escapes</a:t>
            </a:r>
          </a:p>
          <a:p>
            <a:pPr marL="214313" indent="-214313">
              <a:buFontTx/>
              <a:buChar char="-"/>
            </a:pPr>
            <a:r>
              <a:rPr lang="en-GB" sz="1500"/>
              <a:t>Assembly Point</a:t>
            </a:r>
            <a:endParaRPr lang="en-GB" sz="1500" dirty="0"/>
          </a:p>
          <a:p>
            <a:pPr marL="214313" indent="-214313">
              <a:buFontTx/>
              <a:buChar char="-"/>
            </a:pPr>
            <a:endParaRPr lang="en-GB" sz="1500" dirty="0">
              <a:ea typeface="Source Sans Pro"/>
            </a:endParaRPr>
          </a:p>
          <a:p>
            <a:pPr marL="214313" indent="-214313">
              <a:buFontTx/>
              <a:buChar char="-"/>
            </a:pPr>
            <a:endParaRPr lang="en-GB" sz="1500" dirty="0"/>
          </a:p>
          <a:p>
            <a:pPr marL="214313" indent="-214313">
              <a:buFontTx/>
              <a:buChar char="-"/>
            </a:pPr>
            <a:endParaRPr lang="en-GB" sz="1500" dirty="0"/>
          </a:p>
          <a:p>
            <a:endParaRPr lang="en-GB" sz="1500" dirty="0">
              <a:ea typeface="Source Sans Pro"/>
            </a:endParaRPr>
          </a:p>
          <a:p>
            <a:pPr marL="214313" indent="-214313">
              <a:buFontTx/>
              <a:buChar char="-"/>
            </a:pPr>
            <a:endParaRPr lang="en-GB" sz="1500" dirty="0"/>
          </a:p>
          <a:p>
            <a:pPr marL="214313" indent="-214313">
              <a:buFontTx/>
              <a:buChar char="-"/>
            </a:pPr>
            <a:endParaRPr lang="en-GB" sz="1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111386-4645-838C-DE65-C1EBE52C6904}"/>
              </a:ext>
            </a:extLst>
          </p:cNvPr>
          <p:cNvSpPr/>
          <p:nvPr/>
        </p:nvSpPr>
        <p:spPr>
          <a:xfrm>
            <a:off x="89502" y="4785996"/>
            <a:ext cx="2268252" cy="303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6" name="Picture 5" descr="A diagram of a building&#10;&#10;Description automatically generated">
            <a:extLst>
              <a:ext uri="{FF2B5EF4-FFF2-40B4-BE49-F238E27FC236}">
                <a16:creationId xmlns:a16="http://schemas.microsoft.com/office/drawing/2014/main" id="{C930C66E-DEAD-1DF8-CF46-A5E435954C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0"/>
            <a:ext cx="5829300" cy="38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86709"/>
      </p:ext>
    </p:extLst>
  </p:cSld>
  <p:clrMapOvr>
    <a:masterClrMapping/>
  </p:clrMapOvr>
</p:sld>
</file>

<file path=ppt/theme/theme1.xml><?xml version="1.0" encoding="utf-8"?>
<a:theme xmlns:a="http://schemas.openxmlformats.org/drawingml/2006/main" name="CCI_landsurfacetemperature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A xmlns="95a6d21c-7db0-4b7e-981f-b4f22b02b9d8">Not of potential interest</TNA>
    <ReviewDate xmlns="95a6d21c-7db0-4b7e-981f-b4f22b02b9d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b1bb55a9-a1b5-4196-b12d-1833970ed366" ContentTypeId="0x01010008EC4BDFB4C3D542892399C37F0B505F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Met Office Document" ma:contentTypeID="0x01010008EC4BDFB4C3D542892399C37F0B505F00A5E4FF33B30EA542B63537776E4159E2" ma:contentTypeVersion="4" ma:contentTypeDescription="" ma:contentTypeScope="" ma:versionID="dd537bccc674238612c4c6060c86474e">
  <xsd:schema xmlns:xsd="http://www.w3.org/2001/XMLSchema" xmlns:xs="http://www.w3.org/2001/XMLSchema" xmlns:p="http://schemas.microsoft.com/office/2006/metadata/properties" xmlns:ns2="95a6d21c-7db0-4b7e-981f-b4f22b02b9d8" targetNamespace="http://schemas.microsoft.com/office/2006/metadata/properties" ma:root="true" ma:fieldsID="5507fc4fbba77142745f1e2b905ec315" ns2:_="">
    <xsd:import namespace="95a6d21c-7db0-4b7e-981f-b4f22b02b9d8"/>
    <xsd:element name="properties">
      <xsd:complexType>
        <xsd:sequence>
          <xsd:element name="documentManagement">
            <xsd:complexType>
              <xsd:all>
                <xsd:element ref="ns2:TNA" minOccurs="0"/>
                <xsd:element ref="ns2:Review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6d21c-7db0-4b7e-981f-b4f22b02b9d8" elementFormDefault="qualified">
    <xsd:import namespace="http://schemas.microsoft.com/office/2006/documentManagement/types"/>
    <xsd:import namespace="http://schemas.microsoft.com/office/infopath/2007/PartnerControls"/>
    <xsd:element name="TNA" ma:index="1" nillable="true" ma:displayName="TNA" ma:default="Not of potential interest" ma:format="Dropdown" ma:internalName="TNA">
      <xsd:simpleType>
        <xsd:restriction base="dms:Choice">
          <xsd:enumeration value="Not of potential interest"/>
          <xsd:enumeration value="Potential TNA Record"/>
          <xsd:enumeration value="Flagged for TNA"/>
          <xsd:enumeration value="List to TNA"/>
          <xsd:enumeration value="Not listed to TNA"/>
          <xsd:enumeration value="Transferred to TNA"/>
          <xsd:enumeration value="Published by TNA"/>
        </xsd:restriction>
      </xsd:simpleType>
    </xsd:element>
    <xsd:element name="ReviewDate" ma:index="2" nillable="true" ma:displayName="Review Date" ma:format="DateOnly" ma:internalName="Review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95a6d21c-7db0-4b7e-981f-b4f22b02b9d8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6047A8-7C39-4416-BDF4-ADB094F3EC3C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8DED9046-268B-480F-9E14-6B40D65D48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a6d21c-7db0-4b7e-981f-b4f22b02b9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7f18161-20d7-4746-87fd-50fe3e3b6619}" enabled="0" method="" siteId="{17f18161-20d7-4746-87fd-50fe3e3b661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CCI_landsurfacetemperature</Template>
  <TotalTime>156</TotalTime>
  <Words>1107</Words>
  <Application>Microsoft Office PowerPoint</Application>
  <PresentationFormat>On-screen Show (16:9)</PresentationFormat>
  <Paragraphs>281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 Narrow</vt:lpstr>
      <vt:lpstr>Arial</vt:lpstr>
      <vt:lpstr>Calibri</vt:lpstr>
      <vt:lpstr>Source Sans Pro</vt:lpstr>
      <vt:lpstr>Verdana</vt:lpstr>
      <vt:lpstr>CCI_landsurfacetemperature</vt:lpstr>
      <vt:lpstr>PowerPoint Presentation</vt:lpstr>
      <vt:lpstr>Agenda day 1: The LST_cci Project</vt:lpstr>
      <vt:lpstr>Agenda day 2: User Presentations</vt:lpstr>
      <vt:lpstr>Posters: Available to view in all the breaks</vt:lpstr>
      <vt:lpstr>Reminders </vt:lpstr>
      <vt:lpstr>Space Park Leicester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TITLE OF PRESENTATION</dc:subject>
  <dc:creator>Jérôme Bruniquel</dc:creator>
  <cp:lastModifiedBy>Veal, Karen L. (Dr.)</cp:lastModifiedBy>
  <cp:revision>3</cp:revision>
  <cp:lastPrinted>2008-08-26T16:26:23Z</cp:lastPrinted>
  <dcterms:created xsi:type="dcterms:W3CDTF">2018-08-24T13:21:33Z</dcterms:created>
  <dcterms:modified xsi:type="dcterms:W3CDTF">2024-12-03T12:36:33Z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0x01010008EC4BDFB4C3D542892399C37F0B505F00A5E4FF33B30EA542B63537776E4159E2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