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9" r:id="rId6"/>
    <p:sldId id="260" r:id="rId7"/>
    <p:sldId id="261" r:id="rId8"/>
    <p:sldId id="257" r:id="rId9"/>
    <p:sldId id="258" r:id="rId10"/>
    <p:sldId id="262" r:id="rId11"/>
    <p:sldId id="264" r:id="rId12"/>
    <p:sldId id="266" r:id="rId13"/>
    <p:sldId id="267" r:id="rId14"/>
    <p:sldId id="268" r:id="rId15"/>
    <p:sldId id="265" r:id="rId16"/>
    <p:sldId id="269" r:id="rId17"/>
    <p:sldId id="270" r:id="rId18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fld id="{A1FAB338-4618-4BBB-B3F4-1D86E124D84C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81196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CE0A1A16-4297-4754-9F25-E170D41B45E1}" type="datetimeFigureOut">
              <a:rPr lang="en-US" altLang="fr-FR"/>
              <a:pPr/>
              <a:t>12/5/2024</a:t>
            </a:fld>
            <a:endParaRPr lang="en-US" altLang="fr-FR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D4D0DD51-4268-469F-A172-A4A0DA350D60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52373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landSurface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dirty="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39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431006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48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50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37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9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1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62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84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CI_ppt_edits_landSurfaceTemp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800" noProof="1">
                <a:solidFill>
                  <a:schemeClr val="bg2"/>
                </a:solidFill>
              </a:rPr>
              <a:t>ESA | 05/12/2024 | Slide  </a:t>
            </a:r>
            <a:fld id="{7413FDCA-0F06-4063-887E-9DB05E30A5CA}" type="slidenum">
              <a:rPr altLang="fr-FR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fr-FR" altLang="fr-FR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70473" y="1596480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High-resolution Infrared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LST_cci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 Products</a:t>
            </a:r>
          </a:p>
        </p:txBody>
      </p:sp>
      <p:sp>
        <p:nvSpPr>
          <p:cNvPr id="5122" name="Text Box 24"/>
          <p:cNvSpPr txBox="1">
            <a:spLocks noChangeArrowheads="1"/>
          </p:cNvSpPr>
          <p:nvPr/>
        </p:nvSpPr>
        <p:spPr bwMode="auto">
          <a:xfrm>
            <a:off x="615950" y="2794000"/>
            <a:ext cx="346530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chemeClr val="bg1"/>
                </a:solidFill>
              </a:rPr>
              <a:t>Charlotte Paton / Mike Perry</a:t>
            </a:r>
          </a:p>
        </p:txBody>
      </p:sp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276389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fr-FR" sz="1800" dirty="0">
                <a:solidFill>
                  <a:schemeClr val="bg1"/>
                </a:solidFill>
              </a:rPr>
              <a:t>University</a:t>
            </a:r>
            <a:r>
              <a:rPr lang="fr-FR" altLang="fr-FR" sz="1800" dirty="0">
                <a:solidFill>
                  <a:schemeClr val="bg1"/>
                </a:solidFill>
              </a:rPr>
              <a:t> of Leicester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B26-95D1-4D69-BC42-AD07E4A4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Downscaling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B9C5F-69AE-43D2-AB2A-59FCEC96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681541"/>
            <a:ext cx="8028384" cy="40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B26-95D1-4D69-BC42-AD07E4A4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Downscaling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36E8B-DB04-4E07-B506-23E2506A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0" y="627535"/>
            <a:ext cx="8190402" cy="41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9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B26-95D1-4D69-BC42-AD07E4A4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FAF66-C70D-45CA-A913-CE21EF2DE2E7}"/>
              </a:ext>
            </a:extLst>
          </p:cNvPr>
          <p:cNvSpPr txBox="1"/>
          <p:nvPr/>
        </p:nvSpPr>
        <p:spPr>
          <a:xfrm>
            <a:off x="4031940" y="105958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Portsmouth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953EB-D7AC-4663-BC5A-F5E322DB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0" y="1511475"/>
            <a:ext cx="8730462" cy="21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B26-95D1-4D69-BC42-AD07E4A4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FAF66-C70D-45CA-A913-CE21EF2DE2E7}"/>
              </a:ext>
            </a:extLst>
          </p:cNvPr>
          <p:cNvSpPr txBox="1"/>
          <p:nvPr/>
        </p:nvSpPr>
        <p:spPr>
          <a:xfrm>
            <a:off x="4031940" y="2995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Portsmouth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709E1-2973-42A1-A3B1-9502F4DC4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2" y="981001"/>
            <a:ext cx="5143500" cy="3636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05EB2-D720-4BC9-813A-D54179E0D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931" y="1060930"/>
            <a:ext cx="3853337" cy="20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CFC05-3B96-4D03-B31E-E0EF0067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42"/>
          <a:stretch/>
        </p:blipFill>
        <p:spPr>
          <a:xfrm>
            <a:off x="0" y="733705"/>
            <a:ext cx="9144000" cy="403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90AD26-78E2-44E3-8C1E-BC482EA8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at 11am</a:t>
            </a:r>
          </a:p>
        </p:txBody>
      </p:sp>
    </p:spTree>
    <p:extLst>
      <p:ext uri="{BB962C8B-B14F-4D97-AF65-F5344CB8AC3E}">
        <p14:creationId xmlns:p14="http://schemas.microsoft.com/office/powerpoint/2010/main" val="343455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CF35-EFF5-4F02-9D43-0397E90C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resolution thermal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1D12-163D-4D0B-9727-C24139FB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100m classification scheme based on thermal properties of observed land as opposed to standard land use based classifications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BA72F-E202-46B7-A39F-8550EC67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89" y="1483670"/>
            <a:ext cx="7587981" cy="758798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E17187D8-F67A-437A-95BC-3188D91C4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743"/>
          <a:stretch/>
        </p:blipFill>
        <p:spPr>
          <a:xfrm>
            <a:off x="718048" y="2186673"/>
            <a:ext cx="3966331" cy="2322808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EDEE00D7-2A28-4F85-ACC4-5C0D4A8E9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09" t="76327" r="31764" b="2488"/>
          <a:stretch/>
        </p:blipFill>
        <p:spPr>
          <a:xfrm>
            <a:off x="4471147" y="2288321"/>
            <a:ext cx="1301679" cy="6571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CA67E8-1333-40A6-94E3-038C9E0A05A7}"/>
              </a:ext>
            </a:extLst>
          </p:cNvPr>
          <p:cNvSpPr txBox="1">
            <a:spLocks/>
          </p:cNvSpPr>
          <p:nvPr/>
        </p:nvSpPr>
        <p:spPr bwMode="auto">
          <a:xfrm>
            <a:off x="4471147" y="2975634"/>
            <a:ext cx="4499815" cy="13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/>
              <a:t>Created by applying a series of statistically derived limits to visible and shortwave infrared indices</a:t>
            </a:r>
          </a:p>
        </p:txBody>
      </p:sp>
    </p:spTree>
    <p:extLst>
      <p:ext uri="{BB962C8B-B14F-4D97-AF65-F5344CB8AC3E}">
        <p14:creationId xmlns:p14="http://schemas.microsoft.com/office/powerpoint/2010/main" val="254421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CF35-EFF5-4F02-9D43-0397E90C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resolution thermal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1D12-163D-4D0B-9727-C24139FB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100m classification scheme based on thermal properties of observed land as opposed to standard land use based classifications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8043B0-D7D1-43DB-83AD-C33905DD71E9}"/>
              </a:ext>
            </a:extLst>
          </p:cNvPr>
          <p:cNvGrpSpPr/>
          <p:nvPr/>
        </p:nvGrpSpPr>
        <p:grpSpPr>
          <a:xfrm>
            <a:off x="1495075" y="1385440"/>
            <a:ext cx="6705592" cy="3310572"/>
            <a:chOff x="116751" y="1351823"/>
            <a:chExt cx="6705592" cy="3310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F06F5D-F750-4D6D-AEC6-6A63F600C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751" y="1351823"/>
              <a:ext cx="4092177" cy="3310572"/>
            </a:xfrm>
            <a:prstGeom prst="rect">
              <a:avLst/>
            </a:prstGeom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46DA439-295E-4930-995B-8304D4890D8B}"/>
                </a:ext>
              </a:extLst>
            </p:cNvPr>
            <p:cNvSpPr txBox="1">
              <a:spLocks/>
            </p:cNvSpPr>
            <p:nvPr/>
          </p:nvSpPr>
          <p:spPr>
            <a:xfrm>
              <a:off x="4208928" y="1603846"/>
              <a:ext cx="2613415" cy="28065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solidFill>
                    <a:schemeClr val="bg2"/>
                  </a:solidFill>
                </a:rPr>
                <a:t>The 8 output classifications therefore become: 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BF1C1C"/>
                  </a:solidFill>
                </a:rPr>
                <a:t>Dense urban,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EB0909"/>
                  </a:solidFill>
                </a:rPr>
                <a:t>Mid density urban,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FFA07A"/>
                  </a:solidFill>
                </a:rPr>
                <a:t>Low density urban, 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006400"/>
                  </a:solidFill>
                </a:rPr>
                <a:t>Dense vegetation, 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32CD32"/>
                  </a:solidFill>
                </a:rPr>
                <a:t>Mid density vegetation, 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80F904"/>
                  </a:solidFill>
                </a:rPr>
                <a:t>Low density vegetation, 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F7C703"/>
                  </a:solidFill>
                </a:rPr>
                <a:t>Coastal, </a:t>
              </a:r>
            </a:p>
            <a:p>
              <a:pPr>
                <a:spcBef>
                  <a:spcPts val="600"/>
                </a:spcBef>
              </a:pPr>
              <a:r>
                <a:rPr lang="en-GB" sz="1600" dirty="0">
                  <a:solidFill>
                    <a:srgbClr val="A0522D"/>
                  </a:solidFill>
                </a:rPr>
                <a:t>Bare soil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60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CF35-EFF5-4F02-9D43-0397E90C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resolution thermal classification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D0677-9C53-4F7C-B52A-8F58C57C9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" t="7165"/>
          <a:stretch/>
        </p:blipFill>
        <p:spPr>
          <a:xfrm>
            <a:off x="173038" y="867335"/>
            <a:ext cx="6707610" cy="36800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17AFEF-20AD-47C0-A537-64D7D4B683A5}"/>
              </a:ext>
            </a:extLst>
          </p:cNvPr>
          <p:cNvSpPr txBox="1">
            <a:spLocks/>
          </p:cNvSpPr>
          <p:nvPr/>
        </p:nvSpPr>
        <p:spPr bwMode="auto">
          <a:xfrm>
            <a:off x="6750424" y="867335"/>
            <a:ext cx="2393576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/>
              <a:t>The classification shows good agreement with other LULC based schemes and where differences occur it is shown to better represent the thermal properties of the surface</a:t>
            </a:r>
          </a:p>
        </p:txBody>
      </p:sp>
    </p:spTree>
    <p:extLst>
      <p:ext uri="{BB962C8B-B14F-4D97-AF65-F5344CB8AC3E}">
        <p14:creationId xmlns:p14="http://schemas.microsoft.com/office/powerpoint/2010/main" val="215941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latin typeface="Verdana" pitchFamily="34" charset="0"/>
              </a:rPr>
              <a:t>Native High </a:t>
            </a:r>
            <a:r>
              <a:rPr lang="en-GB" altLang="fr-FR" dirty="0">
                <a:latin typeface="Verdana" pitchFamily="34" charset="0"/>
              </a:rPr>
              <a:t>Resolution</a:t>
            </a:r>
            <a:r>
              <a:rPr lang="fr-FR" altLang="fr-FR" dirty="0">
                <a:latin typeface="Verdana" pitchFamily="34" charset="0"/>
              </a:rPr>
              <a:t> Landsat Product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9" y="792163"/>
            <a:ext cx="2960220" cy="3824287"/>
          </a:xfrm>
        </p:spPr>
        <p:txBody>
          <a:bodyPr/>
          <a:lstStyle/>
          <a:p>
            <a:pPr indent="-342900" eaLnBrk="1" hangingPunct="1"/>
            <a:r>
              <a:rPr lang="en-GB" altLang="fr-FR" dirty="0">
                <a:latin typeface="Verdana" pitchFamily="34" charset="0"/>
              </a:rPr>
              <a:t>Newley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created 100m Landsat 8 product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is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based</a:t>
            </a:r>
            <a:r>
              <a:rPr lang="fr-FR" altLang="fr-FR" dirty="0">
                <a:latin typeface="Verdana" pitchFamily="34" charset="0"/>
              </a:rPr>
              <a:t> on </a:t>
            </a:r>
            <a:r>
              <a:rPr lang="en-GB" altLang="fr-FR" dirty="0">
                <a:latin typeface="Verdana" pitchFamily="34" charset="0"/>
              </a:rPr>
              <a:t>updated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emissivity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priors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from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developed</a:t>
            </a:r>
            <a:r>
              <a:rPr lang="fr-FR" altLang="fr-FR" dirty="0">
                <a:latin typeface="Verdana" pitchFamily="34" charset="0"/>
              </a:rPr>
              <a:t> thermal </a:t>
            </a:r>
            <a:r>
              <a:rPr lang="en-GB" altLang="fr-FR" dirty="0">
                <a:latin typeface="Verdana" pitchFamily="34" charset="0"/>
              </a:rPr>
              <a:t>classification</a:t>
            </a:r>
            <a:r>
              <a:rPr lang="fr-FR" altLang="fr-FR" dirty="0">
                <a:latin typeface="Verdana" pitchFamily="34" charset="0"/>
              </a:rPr>
              <a:t> </a:t>
            </a:r>
            <a:r>
              <a:rPr lang="en-GB" altLang="fr-FR" dirty="0">
                <a:latin typeface="Verdana" pitchFamily="34" charset="0"/>
              </a:rPr>
              <a:t>scheme</a:t>
            </a:r>
            <a:r>
              <a:rPr lang="fr-FR" altLang="fr-FR" dirty="0">
                <a:latin typeface="Verdana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93F5F-1AF4-4D5B-877B-4AC6602B08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6" b="7040"/>
          <a:stretch/>
        </p:blipFill>
        <p:spPr>
          <a:xfrm>
            <a:off x="3133258" y="778203"/>
            <a:ext cx="2877483" cy="3996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E931CF-177F-408E-BE79-665FB57EA45E}"/>
              </a:ext>
            </a:extLst>
          </p:cNvPr>
          <p:cNvSpPr txBox="1"/>
          <p:nvPr/>
        </p:nvSpPr>
        <p:spPr>
          <a:xfrm>
            <a:off x="6273053" y="792163"/>
            <a:ext cx="2697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2"/>
                </a:solidFill>
              </a:rPr>
              <a:t>Availability: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</a:rPr>
              <a:t>All UK 2019-2022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</a:rPr>
              <a:t>Small region requests being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</a:rPr>
              <a:t>Future plans to extend to whole of Europe 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latin typeface="Verdana" pitchFamily="34" charset="0"/>
              </a:rPr>
              <a:t>Native High </a:t>
            </a:r>
            <a:r>
              <a:rPr lang="en-GB" altLang="fr-FR" dirty="0">
                <a:latin typeface="Verdana" pitchFamily="34" charset="0"/>
              </a:rPr>
              <a:t>Resolution</a:t>
            </a:r>
            <a:r>
              <a:rPr lang="fr-FR" altLang="fr-FR" dirty="0">
                <a:latin typeface="Verdana" pitchFamily="34" charset="0"/>
              </a:rPr>
              <a:t> Landsat Product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fr-FR" altLang="fr-FR" dirty="0">
                <a:latin typeface="Verdana" pitchFamily="34" charset="0"/>
              </a:rPr>
              <a:t>Validation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E2BC0-DB0F-464F-82FF-B4579CFB3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4" t="3887" r="2982" b="2785"/>
          <a:stretch/>
        </p:blipFill>
        <p:spPr>
          <a:xfrm>
            <a:off x="173038" y="1216959"/>
            <a:ext cx="6649570" cy="32474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5AB771-ADD7-413D-A1D8-926F67B81711}"/>
              </a:ext>
            </a:extLst>
          </p:cNvPr>
          <p:cNvSpPr txBox="1">
            <a:spLocks/>
          </p:cNvSpPr>
          <p:nvPr/>
        </p:nvSpPr>
        <p:spPr bwMode="auto">
          <a:xfrm>
            <a:off x="6898341" y="850435"/>
            <a:ext cx="2144805" cy="3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-342900"/>
            <a:r>
              <a:rPr lang="en-GB" altLang="fr-FR" kern="0" dirty="0">
                <a:latin typeface="Verdana" pitchFamily="34" charset="0"/>
              </a:rPr>
              <a:t>When</a:t>
            </a:r>
            <a:r>
              <a:rPr lang="fr-FR" altLang="fr-FR" kern="0" dirty="0">
                <a:latin typeface="Verdana" pitchFamily="34" charset="0"/>
              </a:rPr>
              <a:t> </a:t>
            </a:r>
            <a:r>
              <a:rPr lang="en-GB" altLang="fr-FR" kern="0" dirty="0">
                <a:latin typeface="Verdana" pitchFamily="34" charset="0"/>
              </a:rPr>
              <a:t>compared</a:t>
            </a:r>
            <a:r>
              <a:rPr lang="fr-FR" altLang="fr-FR" kern="0" dirty="0">
                <a:latin typeface="Verdana" pitchFamily="34" charset="0"/>
              </a:rPr>
              <a:t> to 13 in-situ sites </a:t>
            </a:r>
            <a:r>
              <a:rPr lang="en-GB" altLang="fr-FR" kern="0" dirty="0">
                <a:latin typeface="Verdana" pitchFamily="34" charset="0"/>
              </a:rPr>
              <a:t>differences</a:t>
            </a:r>
            <a:r>
              <a:rPr lang="fr-FR" altLang="fr-FR" kern="0" dirty="0">
                <a:latin typeface="Verdana" pitchFamily="34" charset="0"/>
              </a:rPr>
              <a:t> in the </a:t>
            </a:r>
            <a:r>
              <a:rPr lang="en-GB" altLang="fr-FR" kern="0" dirty="0">
                <a:latin typeface="Verdana" pitchFamily="34" charset="0"/>
              </a:rPr>
              <a:t>two</a:t>
            </a:r>
            <a:r>
              <a:rPr lang="fr-FR" altLang="fr-FR" kern="0" dirty="0">
                <a:latin typeface="Verdana" pitchFamily="34" charset="0"/>
              </a:rPr>
              <a:t> LST </a:t>
            </a:r>
            <a:r>
              <a:rPr lang="en-GB" altLang="fr-FR" kern="0" dirty="0">
                <a:latin typeface="Verdana" pitchFamily="34" charset="0"/>
              </a:rPr>
              <a:t>measurements</a:t>
            </a:r>
            <a:r>
              <a:rPr lang="fr-FR" altLang="fr-FR" kern="0" dirty="0">
                <a:latin typeface="Verdana" pitchFamily="34" charset="0"/>
              </a:rPr>
              <a:t> </a:t>
            </a:r>
            <a:r>
              <a:rPr lang="en-GB" altLang="fr-FR" kern="0" dirty="0">
                <a:latin typeface="Verdana" pitchFamily="34" charset="0"/>
              </a:rPr>
              <a:t>fall</a:t>
            </a:r>
            <a:r>
              <a:rPr lang="fr-FR" altLang="fr-FR" kern="0" dirty="0">
                <a:latin typeface="Verdana" pitchFamily="34" charset="0"/>
              </a:rPr>
              <a:t> close to the 1:1 line, </a:t>
            </a:r>
            <a:r>
              <a:rPr lang="en-GB" altLang="fr-FR" kern="0" dirty="0">
                <a:latin typeface="Verdana" pitchFamily="34" charset="0"/>
              </a:rPr>
              <a:t>showing</a:t>
            </a:r>
            <a:r>
              <a:rPr lang="fr-FR" altLang="fr-FR" kern="0" dirty="0">
                <a:latin typeface="Verdana" pitchFamily="34" charset="0"/>
              </a:rPr>
              <a:t> good agreement </a:t>
            </a:r>
          </a:p>
        </p:txBody>
      </p:sp>
    </p:spTree>
    <p:extLst>
      <p:ext uri="{BB962C8B-B14F-4D97-AF65-F5344CB8AC3E}">
        <p14:creationId xmlns:p14="http://schemas.microsoft.com/office/powerpoint/2010/main" val="94338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latin typeface="Verdana" pitchFamily="34" charset="0"/>
              </a:rPr>
              <a:t>Native High </a:t>
            </a:r>
            <a:r>
              <a:rPr lang="en-GB" altLang="fr-FR" dirty="0">
                <a:latin typeface="Verdana" pitchFamily="34" charset="0"/>
              </a:rPr>
              <a:t>Resolution</a:t>
            </a:r>
            <a:r>
              <a:rPr lang="fr-FR" altLang="fr-FR" dirty="0">
                <a:latin typeface="Verdana" pitchFamily="34" charset="0"/>
              </a:rPr>
              <a:t> Landsat Product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BD4119-0D1E-4DAD-95E1-BC732B226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004"/>
              </p:ext>
            </p:extLst>
          </p:nvPr>
        </p:nvGraphicFramePr>
        <p:xfrm>
          <a:off x="226826" y="923414"/>
          <a:ext cx="4855847" cy="3621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191">
                  <a:extLst>
                    <a:ext uri="{9D8B030D-6E8A-4147-A177-3AD203B41FA5}">
                      <a16:colId xmlns:a16="http://schemas.microsoft.com/office/drawing/2014/main" val="2365494154"/>
                    </a:ext>
                  </a:extLst>
                </a:gridCol>
                <a:gridCol w="1027975">
                  <a:extLst>
                    <a:ext uri="{9D8B030D-6E8A-4147-A177-3AD203B41FA5}">
                      <a16:colId xmlns:a16="http://schemas.microsoft.com/office/drawing/2014/main" val="3278953677"/>
                    </a:ext>
                  </a:extLst>
                </a:gridCol>
                <a:gridCol w="1020158">
                  <a:extLst>
                    <a:ext uri="{9D8B030D-6E8A-4147-A177-3AD203B41FA5}">
                      <a16:colId xmlns:a16="http://schemas.microsoft.com/office/drawing/2014/main" val="3006122670"/>
                    </a:ext>
                  </a:extLst>
                </a:gridCol>
                <a:gridCol w="1004523">
                  <a:extLst>
                    <a:ext uri="{9D8B030D-6E8A-4147-A177-3AD203B41FA5}">
                      <a16:colId xmlns:a16="http://schemas.microsoft.com/office/drawing/2014/main" val="1466302876"/>
                    </a:ext>
                  </a:extLst>
                </a:gridCol>
              </a:tblGrid>
              <a:tr h="757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Site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Thermal Classification</a:t>
                      </a:r>
                    </a:p>
                    <a:p>
                      <a:pPr algn="ctr"/>
                      <a:r>
                        <a:rPr lang="en-GB" sz="1000" dirty="0"/>
                        <a:t>RMSE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NDVI Method</a:t>
                      </a:r>
                    </a:p>
                    <a:p>
                      <a:pPr algn="ctr"/>
                      <a:r>
                        <a:rPr lang="en-GB" sz="1000" dirty="0"/>
                        <a:t>RMSE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CAMEL</a:t>
                      </a:r>
                    </a:p>
                    <a:p>
                      <a:pPr algn="ctr"/>
                      <a:r>
                        <a:rPr lang="en-GB" sz="1000" dirty="0"/>
                        <a:t>RMSE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2263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 err="1">
                          <a:effectLst/>
                        </a:rPr>
                        <a:t>Bondville</a:t>
                      </a:r>
                      <a:r>
                        <a:rPr lang="en-GB" sz="1000" dirty="0">
                          <a:effectLst/>
                        </a:rPr>
                        <a:t>, Illinois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3.91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4.83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4.13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2551219309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Fort Peck, Montana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4.04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3.74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3.41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3892598127"/>
                  </a:ext>
                </a:extLst>
              </a:tr>
              <a:tr h="34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Goodwin Creek, Mississippi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2.83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4.15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3.88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506725843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Hyytiala, Finland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3.65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4.08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4.39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1829527943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KIT Forest, Germany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2.17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2.37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2.61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195433796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Penn State University, Pennsylvania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2.93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3.18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3.24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3327282625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Puechabon, France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2.36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2.66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971133004"/>
                  </a:ext>
                </a:extLst>
              </a:tr>
              <a:tr h="34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Robson Creek, Australia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2.45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4.32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4.3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3081692607"/>
                  </a:ext>
                </a:extLst>
              </a:tr>
              <a:tr h="34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Sioux Falls, South Dakota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3.3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4.21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3.51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2219268980"/>
                  </a:ext>
                </a:extLst>
              </a:tr>
              <a:tr h="195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Svartberget, Sweden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2.93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4.23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4.4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3887569948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Wicken Fen, UK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3.28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1.87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3.28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3858028805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Wytham Woods, UK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</a:rPr>
                        <a:t>2.04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3.55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2.35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0" marR="51750" marT="0" marB="0" anchor="ctr"/>
                </a:tc>
                <a:extLst>
                  <a:ext uri="{0D108BD9-81ED-4DB2-BD59-A6C34878D82A}">
                    <a16:rowId xmlns:a16="http://schemas.microsoft.com/office/drawing/2014/main" val="1632162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31B627-6479-4886-A93D-02D96ACAD3F8}"/>
                  </a:ext>
                </a:extLst>
              </p:cNvPr>
              <p:cNvSpPr txBox="1"/>
              <p:nvPr/>
            </p:nvSpPr>
            <p:spPr>
              <a:xfrm>
                <a:off x="5257971" y="981334"/>
                <a:ext cx="3840480" cy="344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Landsat LST using GSW was calculated using two additional prior LSE methods:</a:t>
                </a:r>
              </a:p>
              <a:p>
                <a:pPr marL="342900" indent="-342900">
                  <a:buAutoNum type="arabicParenR"/>
                </a:pPr>
                <a:r>
                  <a:rPr lang="en-GB" sz="1600" dirty="0"/>
                  <a:t>NDVI Method by (</a:t>
                </a:r>
                <a:r>
                  <a:rPr lang="en-GB" sz="1600" dirty="0" err="1"/>
                  <a:t>Sobrino</a:t>
                </a:r>
                <a:r>
                  <a:rPr lang="en-GB" sz="1600" dirty="0"/>
                  <a:t> and </a:t>
                </a:r>
                <a:r>
                  <a:rPr lang="en-GB" sz="1600" dirty="0" err="1"/>
                  <a:t>Raissouni</a:t>
                </a:r>
                <a:r>
                  <a:rPr lang="en-GB" sz="1600" dirty="0"/>
                  <a:t>, 200) 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𝐿𝑆𝐸</m:t>
                      </m:r>
                      <m:r>
                        <a:rPr lang="en-GB" sz="1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0.98−0.042</m:t>
                                </m:r>
                                <m: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GB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GB" sz="1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1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0.99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𝑁𝐷𝑉𝐼</m:t>
                            </m:r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&lt;0.2</m:t>
                            </m:r>
                          </m:e>
                        </m:mr>
                        <m:mr>
                          <m:e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0.2&lt;</m:t>
                            </m:r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𝑁𝐷𝑉𝐼</m:t>
                            </m:r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&lt;0.5</m:t>
                            </m:r>
                          </m:e>
                        </m:mr>
                        <m:mr>
                          <m:e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0.5&lt;</m:t>
                            </m:r>
                            <m:r>
                              <a:rPr lang="en-GB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𝑁𝐷𝑉𝐼</m:t>
                            </m:r>
                          </m:e>
                        </m:mr>
                      </m:m>
                    </m:oMath>
                  </m:oMathPara>
                </a14:m>
                <a:endParaRPr lang="en-GB" sz="1000" dirty="0"/>
              </a:p>
              <a:p>
                <a:endParaRPr lang="en-GB" sz="1000" dirty="0"/>
              </a:p>
              <a:p>
                <a:r>
                  <a:rPr lang="en-GB" sz="1600" dirty="0"/>
                  <a:t>2) </a:t>
                </a:r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Combined ASTER and MODIS Emissivity for Land (CAMEL) database</a:t>
                </a:r>
              </a:p>
              <a:p>
                <a:endParaRPr lang="en-GB" sz="1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6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Results show consistently better RMSE values when using the thermal classification</a:t>
                </a:r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31B627-6479-4886-A93D-02D96ACAD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971" y="981334"/>
                <a:ext cx="3840480" cy="3445943"/>
              </a:xfrm>
              <a:prstGeom prst="rect">
                <a:avLst/>
              </a:prstGeom>
              <a:blipFill>
                <a:blip r:embed="rId2"/>
                <a:stretch>
                  <a:fillRect l="-1746" t="-531" b="-6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8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B26-95D1-4D69-BC42-AD07E4A4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FAF66-C70D-45CA-A913-CE21EF2DE2E7}"/>
              </a:ext>
            </a:extLst>
          </p:cNvPr>
          <p:cNvSpPr txBox="1"/>
          <p:nvPr/>
        </p:nvSpPr>
        <p:spPr>
          <a:xfrm>
            <a:off x="521551" y="1221601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Portsmouth case study: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7 summer cloud free scenes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Coincident data for: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800" dirty="0"/>
              <a:t>MODIS Terra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800" dirty="0"/>
              <a:t>ASTER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800" dirty="0"/>
              <a:t>LANDSAT 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Provides great ability to inter compare and check the spatial outputs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AA109-C0A0-4A6C-A67A-EC8FEA57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63" y="1221600"/>
            <a:ext cx="5623467" cy="28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5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615A1D7-5B2D-4DB6-82D1-EBD21C2D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73" y="1498115"/>
            <a:ext cx="5369545" cy="2757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29B26-95D1-4D69-BC42-AD07E4A4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Downscaling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5C954E-47E1-4491-99CF-FBF9C0FB759F}"/>
              </a:ext>
            </a:extLst>
          </p:cNvPr>
          <p:cNvSpPr/>
          <p:nvPr/>
        </p:nvSpPr>
        <p:spPr>
          <a:xfrm>
            <a:off x="2140674" y="2479250"/>
            <a:ext cx="917045" cy="8640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D5DBF3-270E-4048-98B5-0BA3F3C07AC0}"/>
              </a:ext>
            </a:extLst>
          </p:cNvPr>
          <p:cNvSpPr/>
          <p:nvPr/>
        </p:nvSpPr>
        <p:spPr>
          <a:xfrm>
            <a:off x="2599196" y="1653649"/>
            <a:ext cx="917045" cy="8640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36D54C-0291-4264-B3E2-804FC9962F21}"/>
              </a:ext>
            </a:extLst>
          </p:cNvPr>
          <p:cNvSpPr/>
          <p:nvPr/>
        </p:nvSpPr>
        <p:spPr>
          <a:xfrm>
            <a:off x="4591578" y="2412728"/>
            <a:ext cx="917045" cy="8640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D3D350-9514-41A3-948A-D5B77A2C5F8B}"/>
              </a:ext>
            </a:extLst>
          </p:cNvPr>
          <p:cNvSpPr/>
          <p:nvPr/>
        </p:nvSpPr>
        <p:spPr>
          <a:xfrm>
            <a:off x="5353502" y="1492619"/>
            <a:ext cx="917045" cy="8640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EB6AB-7E5B-43F5-A30E-4BFB5DC97208}"/>
              </a:ext>
            </a:extLst>
          </p:cNvPr>
          <p:cNvSpPr txBox="1"/>
          <p:nvPr/>
        </p:nvSpPr>
        <p:spPr>
          <a:xfrm>
            <a:off x="1871700" y="951570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Southampton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41856-127A-4FA3-986D-1DD1B171C093}"/>
              </a:ext>
            </a:extLst>
          </p:cNvPr>
          <p:cNvSpPr txBox="1"/>
          <p:nvPr/>
        </p:nvSpPr>
        <p:spPr>
          <a:xfrm>
            <a:off x="7218294" y="3893034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Portsmouth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A95E0-F2BD-4A34-9C81-CA457ABF740A}"/>
              </a:ext>
            </a:extLst>
          </p:cNvPr>
          <p:cNvSpPr txBox="1"/>
          <p:nvPr/>
        </p:nvSpPr>
        <p:spPr>
          <a:xfrm>
            <a:off x="6224525" y="989815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Agriculture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B39B2-DDCA-4E6E-8251-07CCF8A01D23}"/>
              </a:ext>
            </a:extLst>
          </p:cNvPr>
          <p:cNvSpPr txBox="1"/>
          <p:nvPr/>
        </p:nvSpPr>
        <p:spPr>
          <a:xfrm>
            <a:off x="64755" y="3543858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Dense Forest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1BA5B4-18F3-4A30-BC2F-BD5CBD0DBD33}"/>
              </a:ext>
            </a:extLst>
          </p:cNvPr>
          <p:cNvCxnSpPr>
            <a:stCxn id="4" idx="2"/>
          </p:cNvCxnSpPr>
          <p:nvPr/>
        </p:nvCxnSpPr>
        <p:spPr>
          <a:xfrm>
            <a:off x="2762799" y="1320902"/>
            <a:ext cx="294919" cy="818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1FFC1A-5051-4460-A066-52BB0C49CDB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812024" y="1359147"/>
            <a:ext cx="1303600" cy="616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31BCD1-AA35-4780-AC72-C7CC0E4826CA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955854" y="2951770"/>
            <a:ext cx="1643342" cy="5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D7E273-E882-4B8E-8B32-3D08AF54A19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050099" y="2844777"/>
            <a:ext cx="3059294" cy="1048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69184"/>
      </p:ext>
    </p:extLst>
  </p:cSld>
  <p:clrMapOvr>
    <a:masterClrMapping/>
  </p:clrMapOvr>
</p:sld>
</file>

<file path=ppt/theme/theme1.xml><?xml version="1.0" encoding="utf-8"?>
<a:theme xmlns:a="http://schemas.openxmlformats.org/drawingml/2006/main" name="CCI_landsurfacetemperature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9D0DE9BDCC4459CB953BA1A83B265" ma:contentTypeVersion="13" ma:contentTypeDescription="Create a new document." ma:contentTypeScope="" ma:versionID="093b3ecce3ff900dad9c953c38391909">
  <xsd:schema xmlns:xsd="http://www.w3.org/2001/XMLSchema" xmlns:xs="http://www.w3.org/2001/XMLSchema" xmlns:p="http://schemas.microsoft.com/office/2006/metadata/properties" xmlns:ns2="e19819c7-3cbc-4b1a-8ee3-31d373041e80" xmlns:ns3="34c15f97-4efe-4adb-8bbd-d6a08105d664" targetNamespace="http://schemas.microsoft.com/office/2006/metadata/properties" ma:root="true" ma:fieldsID="36defe064e789f53fd8342a80c88e31d" ns2:_="" ns3:_="">
    <xsd:import namespace="e19819c7-3cbc-4b1a-8ee3-31d373041e80"/>
    <xsd:import namespace="34c15f97-4efe-4adb-8bbd-d6a08105d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819c7-3cbc-4b1a-8ee3-31d373041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15f97-4efe-4adb-8bbd-d6a08105d6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F8159F-A096-4555-8226-42C1E6292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819c7-3cbc-4b1a-8ee3-31d373041e80"/>
    <ds:schemaRef ds:uri="34c15f97-4efe-4adb-8bbd-d6a08105d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e19819c7-3cbc-4b1a-8ee3-31d373041e8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34c15f97-4efe-4adb-8bbd-d6a08105d664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CCI_landsurfacetemperature</Template>
  <TotalTime>1224</TotalTime>
  <Words>397</Words>
  <Application>Microsoft Office PowerPoint</Application>
  <PresentationFormat>On-screen Show (16:9)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Verdana</vt:lpstr>
      <vt:lpstr>CCI_landsurfacetemperature</vt:lpstr>
      <vt:lpstr>PowerPoint Presentation</vt:lpstr>
      <vt:lpstr>High resolution thermal classification</vt:lpstr>
      <vt:lpstr>High resolution thermal classification</vt:lpstr>
      <vt:lpstr>High resolution thermal classification</vt:lpstr>
      <vt:lpstr>Native High Resolution Landsat Product</vt:lpstr>
      <vt:lpstr>Native High Resolution Landsat Product</vt:lpstr>
      <vt:lpstr>Native High Resolution Landsat Product</vt:lpstr>
      <vt:lpstr>Downscaling</vt:lpstr>
      <vt:lpstr>Downscaling</vt:lpstr>
      <vt:lpstr>Downscaling</vt:lpstr>
      <vt:lpstr>Downscaling</vt:lpstr>
      <vt:lpstr>Downscaling</vt:lpstr>
      <vt:lpstr>Downscaling</vt:lpstr>
      <vt:lpstr>Today at 11am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TITLE OF PRESENTATION</dc:subject>
  <dc:creator>Jérôme Bruniquel</dc:creator>
  <cp:lastModifiedBy>Perry, Michael</cp:lastModifiedBy>
  <cp:revision>15</cp:revision>
  <cp:lastPrinted>2008-08-26T16:26:23Z</cp:lastPrinted>
  <dcterms:created xsi:type="dcterms:W3CDTF">2018-08-24T13:21:33Z</dcterms:created>
  <dcterms:modified xsi:type="dcterms:W3CDTF">2024-12-05T09:58:41Z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0x010100E4F9D0DE9BDCC4459CB953BA1A83B265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