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4"/>
  </p:sldMasterIdLst>
  <p:notesMasterIdLst>
    <p:notesMasterId r:id="rId16"/>
  </p:notesMasterIdLst>
  <p:handoutMasterIdLst>
    <p:handoutMasterId r:id="rId17"/>
  </p:handoutMasterIdLst>
  <p:sldIdLst>
    <p:sldId id="256" r:id="rId5"/>
    <p:sldId id="261" r:id="rId6"/>
    <p:sldId id="272" r:id="rId7"/>
    <p:sldId id="275" r:id="rId8"/>
    <p:sldId id="276" r:id="rId9"/>
    <p:sldId id="277" r:id="rId10"/>
    <p:sldId id="273" r:id="rId11"/>
    <p:sldId id="274" r:id="rId12"/>
    <p:sldId id="278" r:id="rId13"/>
    <p:sldId id="279" r:id="rId14"/>
    <p:sldId id="280" r:id="rId15"/>
  </p:sldIdLst>
  <p:sldSz cx="9144000" cy="5143500" type="screen16x9"/>
  <p:notesSz cx="7023100" cy="9309100"/>
  <p:defaultTextStyle>
    <a:defPPr>
      <a:defRPr lang="en-US"/>
    </a:defPPr>
    <a:lvl1pPr algn="l" rtl="0" fontAlgn="base">
      <a:spcBef>
        <a:spcPct val="0"/>
      </a:spcBef>
      <a:spcAft>
        <a:spcPct val="0"/>
      </a:spcAft>
      <a:defRPr sz="2400" kern="1200">
        <a:solidFill>
          <a:schemeClr val="tx1"/>
        </a:solidFill>
        <a:latin typeface="Verdana"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Verdana"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Verdana"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Verdana"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Verdana" pitchFamily="34" charset="0"/>
        <a:ea typeface="MS PGothic" pitchFamily="34" charset="-128"/>
        <a:cs typeface="+mn-cs"/>
      </a:defRPr>
    </a:lvl5pPr>
    <a:lvl6pPr marL="2286000" algn="l" defTabSz="914400" rtl="0" eaLnBrk="1" latinLnBrk="0" hangingPunct="1">
      <a:defRPr sz="2400" kern="1200">
        <a:solidFill>
          <a:schemeClr val="tx1"/>
        </a:solidFill>
        <a:latin typeface="Verdana" pitchFamily="34" charset="0"/>
        <a:ea typeface="MS PGothic" pitchFamily="34" charset="-128"/>
        <a:cs typeface="+mn-cs"/>
      </a:defRPr>
    </a:lvl6pPr>
    <a:lvl7pPr marL="2743200" algn="l" defTabSz="914400" rtl="0" eaLnBrk="1" latinLnBrk="0" hangingPunct="1">
      <a:defRPr sz="2400" kern="1200">
        <a:solidFill>
          <a:schemeClr val="tx1"/>
        </a:solidFill>
        <a:latin typeface="Verdana" pitchFamily="34" charset="0"/>
        <a:ea typeface="MS PGothic" pitchFamily="34" charset="-128"/>
        <a:cs typeface="+mn-cs"/>
      </a:defRPr>
    </a:lvl7pPr>
    <a:lvl8pPr marL="3200400" algn="l" defTabSz="914400" rtl="0" eaLnBrk="1" latinLnBrk="0" hangingPunct="1">
      <a:defRPr sz="2400" kern="1200">
        <a:solidFill>
          <a:schemeClr val="tx1"/>
        </a:solidFill>
        <a:latin typeface="Verdana" pitchFamily="34" charset="0"/>
        <a:ea typeface="MS PGothic" pitchFamily="34" charset="-128"/>
        <a:cs typeface="+mn-cs"/>
      </a:defRPr>
    </a:lvl8pPr>
    <a:lvl9pPr marL="3657600" algn="l" defTabSz="914400" rtl="0" eaLnBrk="1" latinLnBrk="0" hangingPunct="1">
      <a:defRPr sz="2400" kern="1200">
        <a:solidFill>
          <a:schemeClr val="tx1"/>
        </a:solidFill>
        <a:latin typeface="Verdana" pitchFamily="34" charset="0"/>
        <a:ea typeface="MS PGothic"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759F"/>
    <a:srgbClr val="FDC82F"/>
    <a:srgbClr val="822433"/>
    <a:srgbClr val="E37222"/>
    <a:srgbClr val="D0103A"/>
    <a:srgbClr val="0098DB"/>
    <a:srgbClr val="00549F"/>
    <a:srgbClr val="00338D"/>
    <a:srgbClr val="0085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739"/>
    <p:restoredTop sz="94549"/>
  </p:normalViewPr>
  <p:slideViewPr>
    <p:cSldViewPr snapToGrid="0">
      <p:cViewPr varScale="1">
        <p:scale>
          <a:sx n="140" d="100"/>
          <a:sy n="140" d="100"/>
        </p:scale>
        <p:origin x="192" y="2192"/>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a:latin typeface="Arial" pitchFamily="34" charset="0"/>
                <a:ea typeface="+mn-ea"/>
                <a:cs typeface="+mn-cs"/>
              </a:defRPr>
            </a:lvl1pPr>
          </a:lstStyle>
          <a:p>
            <a:pPr>
              <a:defRPr/>
            </a:pPr>
            <a:endParaRPr lang="it-IT"/>
          </a:p>
        </p:txBody>
      </p:sp>
      <p:sp>
        <p:nvSpPr>
          <p:cNvPr id="628739"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a:latin typeface="Arial" pitchFamily="34" charset="0"/>
                <a:ea typeface="+mn-ea"/>
                <a:cs typeface="+mn-cs"/>
              </a:defRPr>
            </a:lvl1pPr>
          </a:lstStyle>
          <a:p>
            <a:pPr>
              <a:defRPr/>
            </a:pPr>
            <a:endParaRPr lang="it-IT"/>
          </a:p>
        </p:txBody>
      </p:sp>
      <p:sp>
        <p:nvSpPr>
          <p:cNvPr id="628740"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a:latin typeface="Arial" pitchFamily="34" charset="0"/>
                <a:ea typeface="+mn-ea"/>
                <a:cs typeface="+mn-cs"/>
              </a:defRPr>
            </a:lvl1pPr>
          </a:lstStyle>
          <a:p>
            <a:pPr>
              <a:defRPr/>
            </a:pPr>
            <a:endParaRPr lang="it-IT"/>
          </a:p>
        </p:txBody>
      </p:sp>
      <p:sp>
        <p:nvSpPr>
          <p:cNvPr id="628741"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a:latin typeface="Arial" pitchFamily="34" charset="0"/>
              </a:defRPr>
            </a:lvl1pPr>
          </a:lstStyle>
          <a:p>
            <a:fld id="{A1FAB338-4618-4BBB-B3F4-1D86E124D84C}" type="slidenum">
              <a:rPr lang="it-IT" altLang="fr-FR"/>
              <a:pPr/>
              <a:t>‹#›</a:t>
            </a:fld>
            <a:endParaRPr lang="it-IT" altLang="fr-FR"/>
          </a:p>
        </p:txBody>
      </p:sp>
    </p:spTree>
    <p:extLst>
      <p:ext uri="{BB962C8B-B14F-4D97-AF65-F5344CB8AC3E}">
        <p14:creationId xmlns:p14="http://schemas.microsoft.com/office/powerpoint/2010/main" val="1811964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14663"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a:latin typeface="Verdana" pitchFamily="34" charset="0"/>
                <a:ea typeface="+mn-ea"/>
                <a:cs typeface="+mn-cs"/>
              </a:defRPr>
            </a:lvl1pPr>
          </a:lstStyle>
          <a:p>
            <a:pPr>
              <a:defRPr/>
            </a:pPr>
            <a:endParaRPr lang="en-US"/>
          </a:p>
        </p:txBody>
      </p:sp>
      <p:sp>
        <p:nvSpPr>
          <p:cNvPr id="58371" name="Rectangle 3"/>
          <p:cNvSpPr>
            <a:spLocks noGrp="1" noChangeArrowheads="1"/>
          </p:cNvSpPr>
          <p:nvPr>
            <p:ph type="dt" idx="1"/>
          </p:nvPr>
        </p:nvSpPr>
        <p:spPr bwMode="auto">
          <a:xfrm>
            <a:off x="3995738" y="0"/>
            <a:ext cx="3014662"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a:lvl1pPr>
          </a:lstStyle>
          <a:p>
            <a:fld id="{CE0A1A16-4297-4754-9F25-E170D41B45E1}" type="datetimeFigureOut">
              <a:rPr lang="en-US" altLang="fr-FR"/>
              <a:pPr/>
              <a:t>11/22/24</a:t>
            </a:fld>
            <a:endParaRPr lang="en-US" altLang="fr-FR"/>
          </a:p>
        </p:txBody>
      </p:sp>
      <p:sp>
        <p:nvSpPr>
          <p:cNvPr id="4100" name="Rectangle 4"/>
          <p:cNvSpPr>
            <a:spLocks noGrp="1" noRot="1" noChangeAspect="1" noChangeArrowheads="1" noTextEdit="1"/>
          </p:cNvSpPr>
          <p:nvPr>
            <p:ph type="sldImg" idx="2"/>
          </p:nvPr>
        </p:nvSpPr>
        <p:spPr bwMode="auto">
          <a:xfrm>
            <a:off x="463550" y="693738"/>
            <a:ext cx="6157913" cy="3465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04875" y="4435475"/>
            <a:ext cx="5200650" cy="4159250"/>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8374" name="Rectangle 6"/>
          <p:cNvSpPr>
            <a:spLocks noGrp="1" noChangeArrowheads="1"/>
          </p:cNvSpPr>
          <p:nvPr>
            <p:ph type="ftr" sz="quarter" idx="4"/>
          </p:nvPr>
        </p:nvSpPr>
        <p:spPr bwMode="auto">
          <a:xfrm>
            <a:off x="0" y="8870950"/>
            <a:ext cx="3014663"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a:latin typeface="Verdana" pitchFamily="34" charset="0"/>
                <a:ea typeface="+mn-ea"/>
                <a:cs typeface="+mn-cs"/>
              </a:defRPr>
            </a:lvl1pPr>
          </a:lstStyle>
          <a:p>
            <a:pPr>
              <a:defRPr/>
            </a:pPr>
            <a:endParaRPr lang="en-US"/>
          </a:p>
        </p:txBody>
      </p:sp>
      <p:sp>
        <p:nvSpPr>
          <p:cNvPr id="58375" name="Rectangle 7"/>
          <p:cNvSpPr>
            <a:spLocks noGrp="1" noChangeArrowheads="1"/>
          </p:cNvSpPr>
          <p:nvPr>
            <p:ph type="sldNum" sz="quarter" idx="5"/>
          </p:nvPr>
        </p:nvSpPr>
        <p:spPr bwMode="auto">
          <a:xfrm>
            <a:off x="3995738" y="8870950"/>
            <a:ext cx="3014662"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a:lvl1pPr>
          </a:lstStyle>
          <a:p>
            <a:fld id="{D4D0DD51-4268-469F-A172-A4A0DA350D60}" type="slidenum">
              <a:rPr lang="en-US" altLang="fr-FR"/>
              <a:pPr/>
              <a:t>‹#›</a:t>
            </a:fld>
            <a:endParaRPr lang="en-US" altLang="fr-FR"/>
          </a:p>
        </p:txBody>
      </p:sp>
    </p:spTree>
    <p:extLst>
      <p:ext uri="{BB962C8B-B14F-4D97-AF65-F5344CB8AC3E}">
        <p14:creationId xmlns:p14="http://schemas.microsoft.com/office/powerpoint/2010/main" val="15237373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D0DD51-4268-469F-A172-A4A0DA350D60}" type="slidenum">
              <a:rPr lang="en-US" altLang="fr-FR" smtClean="0"/>
              <a:pPr/>
              <a:t>4</a:t>
            </a:fld>
            <a:endParaRPr lang="en-US" altLang="fr-FR"/>
          </a:p>
        </p:txBody>
      </p:sp>
    </p:spTree>
    <p:extLst>
      <p:ext uri="{BB962C8B-B14F-4D97-AF65-F5344CB8AC3E}">
        <p14:creationId xmlns:p14="http://schemas.microsoft.com/office/powerpoint/2010/main" val="1230227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D0DD51-4268-469F-A172-A4A0DA350D60}" type="slidenum">
              <a:rPr lang="en-US" altLang="fr-FR" smtClean="0"/>
              <a:pPr/>
              <a:t>6</a:t>
            </a:fld>
            <a:endParaRPr lang="en-US" altLang="fr-FR"/>
          </a:p>
        </p:txBody>
      </p:sp>
    </p:spTree>
    <p:extLst>
      <p:ext uri="{BB962C8B-B14F-4D97-AF65-F5344CB8AC3E}">
        <p14:creationId xmlns:p14="http://schemas.microsoft.com/office/powerpoint/2010/main" val="2817815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Larger uncertainties: where the microwave inversion problem is most difficult e.g. regions where emissivity changes rapidly: snow, humid surfaces from rainfall or inundation or vegetation transition regions.  Coasts can be problematic if there is a large amount of water in the field of view (not reflected in the land-based climatology).  Arid areas are hard because the penetration depth of the microwave is greater here and you can have sub-surface emission.</a:t>
            </a:r>
          </a:p>
        </p:txBody>
      </p:sp>
      <p:sp>
        <p:nvSpPr>
          <p:cNvPr id="4" name="Slide Number Placeholder 3"/>
          <p:cNvSpPr>
            <a:spLocks noGrp="1"/>
          </p:cNvSpPr>
          <p:nvPr>
            <p:ph type="sldNum" sz="quarter" idx="5"/>
          </p:nvPr>
        </p:nvSpPr>
        <p:spPr/>
        <p:txBody>
          <a:bodyPr/>
          <a:lstStyle/>
          <a:p>
            <a:fld id="{D4D0DD51-4268-469F-A172-A4A0DA350D60}" type="slidenum">
              <a:rPr lang="en-US" altLang="fr-FR" smtClean="0"/>
              <a:pPr/>
              <a:t>8</a:t>
            </a:fld>
            <a:endParaRPr lang="en-US" altLang="fr-FR"/>
          </a:p>
        </p:txBody>
      </p:sp>
    </p:spTree>
    <p:extLst>
      <p:ext uri="{BB962C8B-B14F-4D97-AF65-F5344CB8AC3E}">
        <p14:creationId xmlns:p14="http://schemas.microsoft.com/office/powerpoint/2010/main" val="3035419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D0DD51-4268-469F-A172-A4A0DA350D60}" type="slidenum">
              <a:rPr lang="en-US" altLang="fr-FR" smtClean="0"/>
              <a:pPr/>
              <a:t>11</a:t>
            </a:fld>
            <a:endParaRPr lang="en-US" altLang="fr-FR"/>
          </a:p>
        </p:txBody>
      </p:sp>
    </p:spTree>
    <p:extLst>
      <p:ext uri="{BB962C8B-B14F-4D97-AF65-F5344CB8AC3E}">
        <p14:creationId xmlns:p14="http://schemas.microsoft.com/office/powerpoint/2010/main" val="73449305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27.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28.jpeg"/><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9.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34" descr="CCI_ppt_edits_landSurfaceTem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7"/>
          <p:cNvSpPr txBox="1">
            <a:spLocks noChangeArrowheads="1"/>
          </p:cNvSpPr>
          <p:nvPr/>
        </p:nvSpPr>
        <p:spPr bwMode="auto">
          <a:xfrm>
            <a:off x="631825" y="4822825"/>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spcBef>
                <a:spcPct val="50000"/>
              </a:spcBef>
              <a:defRPr/>
            </a:pPr>
            <a:endParaRPr lang="en-US" sz="800"/>
          </a:p>
        </p:txBody>
      </p:sp>
      <p:pic>
        <p:nvPicPr>
          <p:cNvPr id="6" name="Picture 37"/>
          <p:cNvPicPr>
            <a:picLocks noChangeAspect="1"/>
          </p:cNvPicPr>
          <p:nvPr/>
        </p:nvPicPr>
        <p:blipFill>
          <a:blip r:embed="rId3" cstate="print">
            <a:extLst>
              <a:ext uri="{28A0092B-C50C-407E-A947-70E740481C1C}">
                <a14:useLocalDpi xmlns:a14="http://schemas.microsoft.com/office/drawing/2010/main" val="0"/>
              </a:ext>
            </a:extLst>
          </a:blip>
          <a:srcRect t="-2" b="28613"/>
          <a:stretch>
            <a:fillRect/>
          </a:stretch>
        </p:blipFill>
        <p:spPr bwMode="auto">
          <a:xfrm>
            <a:off x="7788275" y="155575"/>
            <a:ext cx="12096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8"/>
          <p:cNvSpPr txBox="1">
            <a:spLocks noChangeArrowheads="1"/>
          </p:cNvSpPr>
          <p:nvPr/>
        </p:nvSpPr>
        <p:spPr bwMode="auto">
          <a:xfrm>
            <a:off x="163513" y="4572000"/>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spcBef>
                <a:spcPct val="50000"/>
              </a:spcBef>
              <a:defRPr/>
            </a:pPr>
            <a:r>
              <a:rPr lang="en-US" sz="800">
                <a:solidFill>
                  <a:srgbClr val="D9D9D9"/>
                </a:solidFill>
              </a:rPr>
              <a:t>ESA UNCLASSIFIED - For Official Use</a:t>
            </a:r>
          </a:p>
        </p:txBody>
      </p:sp>
      <p:pic>
        <p:nvPicPr>
          <p:cNvPr id="8" name="Picture 65"/>
          <p:cNvPicPr>
            <a:picLocks noChangeAspect="1"/>
          </p:cNvPicPr>
          <p:nvPr/>
        </p:nvPicPr>
        <p:blipFill>
          <a:blip r:embed="rId4">
            <a:extLst>
              <a:ext uri="{28A0092B-C50C-407E-A947-70E740481C1C}">
                <a14:useLocalDpi xmlns:a14="http://schemas.microsoft.com/office/drawing/2010/main" val="0"/>
              </a:ext>
            </a:extLst>
          </a:blip>
          <a:srcRect t="83098" b="-5313"/>
          <a:stretch>
            <a:fillRect/>
          </a:stretch>
        </p:blipFill>
        <p:spPr bwMode="auto">
          <a:xfrm>
            <a:off x="7789863" y="4899025"/>
            <a:ext cx="1195387"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39"/>
          <p:cNvCxnSpPr/>
          <p:nvPr/>
        </p:nvCxnSpPr>
        <p:spPr>
          <a:xfrm>
            <a:off x="166688" y="4789488"/>
            <a:ext cx="8823325"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0" name="Group 67"/>
          <p:cNvGrpSpPr>
            <a:grpSpLocks/>
          </p:cNvGrpSpPr>
          <p:nvPr/>
        </p:nvGrpSpPr>
        <p:grpSpPr bwMode="auto">
          <a:xfrm>
            <a:off x="173038" y="4908550"/>
            <a:ext cx="6826250" cy="111125"/>
            <a:chOff x="172269" y="6621494"/>
            <a:chExt cx="6826666" cy="111519"/>
          </a:xfrm>
        </p:grpSpPr>
        <p:pic>
          <p:nvPicPr>
            <p:cNvPr id="11" name="Picture 68" descr="at.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226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9" descr="be.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079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0" descr="ca.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35029" y="6621494"/>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1" descr="ch.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75566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2" descr="cz.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153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3" descr="de.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130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4" descr="dk.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0976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5" descr="ee.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288298"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6" descr="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1971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7" descr="fi.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57195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8" descr="fr.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84931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9" descr="gr.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40783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80" descr="hu.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68519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1" descr="ie.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96255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82" descr="it.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323991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3" descr="lu.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3518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4" descr="nl.pn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379962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5" descr="no.png"/>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408338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6" descr="pl.png"/>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43594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7" descr="pt.png"/>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463930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8" descr="ro.png"/>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4920460"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9" descr="se.png"/>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547580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90" descr="uk.png"/>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603053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91" descr="si.png"/>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6435327" y="6623401"/>
              <a:ext cx="163385" cy="1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614361" y="2914650"/>
            <a:ext cx="7948800" cy="421975"/>
          </a:xfrm>
        </p:spPr>
        <p:txBody>
          <a:bodyPr>
            <a:spAutoFit/>
          </a:bodyPr>
          <a:lstStyle>
            <a:lvl1pPr marL="0" indent="0">
              <a:buFont typeface="Verdana" pitchFamily="34" charset="0"/>
              <a:buNone/>
              <a:defRPr sz="1800"/>
            </a:lvl1pPr>
          </a:lstStyle>
          <a:p>
            <a:pPr lvl="0"/>
            <a:r>
              <a:rPr lang="fr-FR" noProof="0"/>
              <a:t>Modifiez le style des sous-titres du masque</a:t>
            </a:r>
            <a:endParaRPr lang="en-GB" noProof="0" dirty="0"/>
          </a:p>
        </p:txBody>
      </p:sp>
      <p:sp>
        <p:nvSpPr>
          <p:cNvPr id="56325" name="Rectangle 6"/>
          <p:cNvSpPr>
            <a:spLocks noGrp="1" noChangeArrowheads="1"/>
          </p:cNvSpPr>
          <p:nvPr>
            <p:ph type="ctrTitle"/>
          </p:nvPr>
        </p:nvSpPr>
        <p:spPr>
          <a:xfrm>
            <a:off x="587375" y="1856096"/>
            <a:ext cx="7947025" cy="584775"/>
          </a:xfrm>
          <a:prstGeom prst="rect">
            <a:avLst/>
          </a:prstGeom>
        </p:spPr>
        <p:txBody>
          <a:bodyPr/>
          <a:lstStyle>
            <a:lvl1pPr>
              <a:defRPr sz="3200">
                <a:solidFill>
                  <a:srgbClr val="FFFFFF"/>
                </a:solidFill>
              </a:defRPr>
            </a:lvl1pPr>
          </a:lstStyle>
          <a:p>
            <a:pPr lvl="0"/>
            <a:r>
              <a:rPr lang="fr-FR" noProof="0"/>
              <a:t>Modifiez le style du titre</a:t>
            </a:r>
            <a:endParaRPr lang="en-GB" noProof="0" dirty="0"/>
          </a:p>
        </p:txBody>
      </p:sp>
    </p:spTree>
    <p:extLst>
      <p:ext uri="{BB962C8B-B14F-4D97-AF65-F5344CB8AC3E}">
        <p14:creationId xmlns:p14="http://schemas.microsoft.com/office/powerpoint/2010/main" val="2614310061"/>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a:t>Modifiez le style du titre</a:t>
            </a:r>
            <a:endParaRPr lang="en-GB" noProof="0"/>
          </a:p>
        </p:txBody>
      </p:sp>
      <p:sp>
        <p:nvSpPr>
          <p:cNvPr id="3" name="Content Placeholder 2"/>
          <p:cNvSpPr>
            <a:spLocks noGrp="1"/>
          </p:cNvSpPr>
          <p:nvPr>
            <p:ph idx="1"/>
          </p:nvPr>
        </p:nvSpPr>
        <p:spPr/>
        <p:txBody>
          <a:bodyPr/>
          <a:lstStyle>
            <a:lvl1pPr marL="0">
              <a:defRPr baseline="0"/>
            </a:lvl1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noProof="0" dirty="0"/>
          </a:p>
        </p:txBody>
      </p:sp>
    </p:spTree>
    <p:extLst>
      <p:ext uri="{BB962C8B-B14F-4D97-AF65-F5344CB8AC3E}">
        <p14:creationId xmlns:p14="http://schemas.microsoft.com/office/powerpoint/2010/main" val="1634811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62"/>
            <a:ext cx="7789050" cy="1323439"/>
          </a:xfrm>
        </p:spPr>
        <p:txBody>
          <a:bodyPr anchor="t"/>
          <a:lstStyle>
            <a:lvl1pPr algn="l">
              <a:defRPr sz="4000" b="0" cap="all">
                <a:solidFill>
                  <a:srgbClr val="0098DB"/>
                </a:solidFill>
              </a:defRPr>
            </a:lvl1pPr>
          </a:lstStyle>
          <a:p>
            <a:r>
              <a:rPr lang="fr-FR" noProof="0"/>
              <a:t>Modifiez le style du titre</a:t>
            </a:r>
            <a:endParaRPr lang="en-GB" noProof="0" dirty="0"/>
          </a:p>
        </p:txBody>
      </p:sp>
      <p:sp>
        <p:nvSpPr>
          <p:cNvPr id="3" name="Text Placeholder 2"/>
          <p:cNvSpPr>
            <a:spLocks noGrp="1"/>
          </p:cNvSpPr>
          <p:nvPr>
            <p:ph type="body" idx="1"/>
          </p:nvPr>
        </p:nvSpPr>
        <p:spPr>
          <a:xfrm>
            <a:off x="612000" y="1347221"/>
            <a:ext cx="778905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noProof="0"/>
              <a:t>Modifiez les styles du texte du masque</a:t>
            </a:r>
          </a:p>
        </p:txBody>
      </p:sp>
    </p:spTree>
    <p:extLst>
      <p:ext uri="{BB962C8B-B14F-4D97-AF65-F5344CB8AC3E}">
        <p14:creationId xmlns:p14="http://schemas.microsoft.com/office/powerpoint/2010/main" val="3705012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a:t>Modifiez le style du titre</a:t>
            </a:r>
            <a:endParaRPr lang="en-GB" noProof="0"/>
          </a:p>
        </p:txBody>
      </p:sp>
      <p:sp>
        <p:nvSpPr>
          <p:cNvPr id="3" name="Content Placeholder 2"/>
          <p:cNvSpPr>
            <a:spLocks noGrp="1"/>
          </p:cNvSpPr>
          <p:nvPr>
            <p:ph sz="half" idx="1"/>
          </p:nvPr>
        </p:nvSpPr>
        <p:spPr>
          <a:xfrm>
            <a:off x="615950"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GB" noProof="0"/>
          </a:p>
        </p:txBody>
      </p:sp>
    </p:spTree>
    <p:extLst>
      <p:ext uri="{BB962C8B-B14F-4D97-AF65-F5344CB8AC3E}">
        <p14:creationId xmlns:p14="http://schemas.microsoft.com/office/powerpoint/2010/main" val="2613787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noProof="0"/>
              <a:t>Modifiez les styles du texte du masque</a:t>
            </a:r>
          </a:p>
        </p:txBody>
      </p:sp>
      <p:sp>
        <p:nvSpPr>
          <p:cNvPr id="5" name="Text Placeholder 4"/>
          <p:cNvSpPr>
            <a:spLocks noGrp="1"/>
          </p:cNvSpPr>
          <p:nvPr>
            <p:ph type="body" sz="quarter" idx="3"/>
          </p:nvPr>
        </p:nvSpPr>
        <p:spPr>
          <a:xfrm>
            <a:off x="4645025" y="1250156"/>
            <a:ext cx="3896416" cy="371493"/>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noProof="0"/>
              <a:t>Modifiez les styles du texte du masque</a:t>
            </a:r>
          </a:p>
        </p:txBody>
      </p:sp>
      <p:sp>
        <p:nvSpPr>
          <p:cNvPr id="6" name="Content Placeholder 5"/>
          <p:cNvSpPr>
            <a:spLocks noGrp="1"/>
          </p:cNvSpPr>
          <p:nvPr>
            <p:ph sz="quarter" idx="4"/>
          </p:nvPr>
        </p:nvSpPr>
        <p:spPr>
          <a:xfrm>
            <a:off x="4645026" y="1631157"/>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GB" noProof="0" dirty="0"/>
          </a:p>
        </p:txBody>
      </p:sp>
      <p:sp>
        <p:nvSpPr>
          <p:cNvPr id="7" name="Content Placeholder 5"/>
          <p:cNvSpPr>
            <a:spLocks noGrp="1"/>
          </p:cNvSpPr>
          <p:nvPr>
            <p:ph sz="quarter" idx="10"/>
          </p:nvPr>
        </p:nvSpPr>
        <p:spPr>
          <a:xfrm>
            <a:off x="619200" y="1630801"/>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GB" noProof="0" dirty="0"/>
          </a:p>
        </p:txBody>
      </p:sp>
      <p:sp>
        <p:nvSpPr>
          <p:cNvPr id="9" name="Title 1"/>
          <p:cNvSpPr>
            <a:spLocks noGrp="1"/>
          </p:cNvSpPr>
          <p:nvPr>
            <p:ph type="title"/>
          </p:nvPr>
        </p:nvSpPr>
        <p:spPr>
          <a:xfrm>
            <a:off x="143086" y="149150"/>
            <a:ext cx="7174846" cy="430887"/>
          </a:xfrm>
        </p:spPr>
        <p:txBody>
          <a:bodyPr/>
          <a:lstStyle/>
          <a:p>
            <a:r>
              <a:rPr lang="fr-FR" noProof="0"/>
              <a:t>Modifiez le style du titre</a:t>
            </a:r>
            <a:endParaRPr lang="en-GB" noProof="0"/>
          </a:p>
        </p:txBody>
      </p:sp>
    </p:spTree>
    <p:extLst>
      <p:ext uri="{BB962C8B-B14F-4D97-AF65-F5344CB8AC3E}">
        <p14:creationId xmlns:p14="http://schemas.microsoft.com/office/powerpoint/2010/main" val="2926941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6" y="149150"/>
            <a:ext cx="7174846" cy="430887"/>
          </a:xfrm>
          <a:prstGeom prst="rect">
            <a:avLst/>
          </a:prstGeom>
          <a:noFill/>
          <a:ln>
            <a:noFill/>
          </a:ln>
        </p:spPr>
        <p:txBody>
          <a:bodyPr/>
          <a:lstStyle>
            <a:lvl1pPr>
              <a:defRPr lang="en-GB" sz="2200" b="0" dirty="0" smtClean="0">
                <a:solidFill>
                  <a:srgbClr val="0070C0"/>
                </a:solidFill>
                <a:latin typeface="Verdana"/>
                <a:ea typeface="+mj-ea"/>
                <a:cs typeface="Verdana"/>
              </a:defRPr>
            </a:lvl1pPr>
          </a:lstStyle>
          <a:p>
            <a:pPr lvl="0"/>
            <a:r>
              <a:rPr lang="fr-FR"/>
              <a:t>Modifiez le style du titre</a:t>
            </a:r>
            <a:endParaRPr lang="en-GB" dirty="0"/>
          </a:p>
        </p:txBody>
      </p:sp>
    </p:spTree>
    <p:extLst>
      <p:ext uri="{BB962C8B-B14F-4D97-AF65-F5344CB8AC3E}">
        <p14:creationId xmlns:p14="http://schemas.microsoft.com/office/powerpoint/2010/main" val="4238614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518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3" y="1250157"/>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GB" noProof="0" dirty="0"/>
          </a:p>
        </p:txBody>
      </p:sp>
      <p:sp>
        <p:nvSpPr>
          <p:cNvPr id="4" name="Text Placeholder 3"/>
          <p:cNvSpPr>
            <a:spLocks noGrp="1"/>
          </p:cNvSpPr>
          <p:nvPr>
            <p:ph type="body" sz="half" idx="2"/>
          </p:nvPr>
        </p:nvSpPr>
        <p:spPr>
          <a:xfrm>
            <a:off x="619125" y="1250101"/>
            <a:ext cx="2846388" cy="3243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noProof="0"/>
              <a:t>Modifiez les styles du texte du masque</a:t>
            </a:r>
          </a:p>
        </p:txBody>
      </p:sp>
      <p:sp>
        <p:nvSpPr>
          <p:cNvPr id="5" name="Title 1"/>
          <p:cNvSpPr>
            <a:spLocks noGrp="1"/>
          </p:cNvSpPr>
          <p:nvPr>
            <p:ph type="title"/>
          </p:nvPr>
        </p:nvSpPr>
        <p:spPr>
          <a:xfrm>
            <a:off x="143086" y="149150"/>
            <a:ext cx="7174846" cy="430887"/>
          </a:xfrm>
        </p:spPr>
        <p:txBody>
          <a:bodyPr/>
          <a:lstStyle/>
          <a:p>
            <a:r>
              <a:rPr lang="fr-FR" noProof="0"/>
              <a:t>Modifiez le style du titre</a:t>
            </a:r>
            <a:endParaRPr lang="en-GB" noProof="0"/>
          </a:p>
        </p:txBody>
      </p:sp>
    </p:spTree>
    <p:extLst>
      <p:ext uri="{BB962C8B-B14F-4D97-AF65-F5344CB8AC3E}">
        <p14:creationId xmlns:p14="http://schemas.microsoft.com/office/powerpoint/2010/main" val="3786258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4872"/>
            <a:ext cx="5932800" cy="307777"/>
          </a:xfrm>
        </p:spPr>
        <p:txBody>
          <a:bodyPr anchor="b"/>
          <a:lstStyle>
            <a:lvl1pPr algn="l">
              <a:defRPr sz="1400" b="1"/>
            </a:lvl1pPr>
          </a:lstStyle>
          <a:p>
            <a:r>
              <a:rPr lang="fr-FR" noProof="0"/>
              <a:t>Modifiez le style du titre</a:t>
            </a:r>
            <a:endParaRPr lang="en-GB" noProof="0"/>
          </a:p>
        </p:txBody>
      </p:sp>
      <p:sp>
        <p:nvSpPr>
          <p:cNvPr id="3" name="Picture Placeholder 2"/>
          <p:cNvSpPr>
            <a:spLocks noGrp="1"/>
          </p:cNvSpPr>
          <p:nvPr>
            <p:ph type="pic" idx="1"/>
          </p:nvPr>
        </p:nvSpPr>
        <p:spPr>
          <a:xfrm>
            <a:off x="1601787" y="1250156"/>
            <a:ext cx="5932488" cy="2543176"/>
          </a:xfrm>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en-GB" noProof="0" dirty="0"/>
          </a:p>
        </p:txBody>
      </p:sp>
      <p:sp>
        <p:nvSpPr>
          <p:cNvPr id="4" name="Text Placeholder 3"/>
          <p:cNvSpPr>
            <a:spLocks noGrp="1"/>
          </p:cNvSpPr>
          <p:nvPr>
            <p:ph type="body" sz="half" idx="2"/>
          </p:nvPr>
        </p:nvSpPr>
        <p:spPr>
          <a:xfrm>
            <a:off x="1602000" y="4029076"/>
            <a:ext cx="5932800" cy="4643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noProof="0"/>
              <a:t>Modifiez les styles du texte du masque</a:t>
            </a:r>
          </a:p>
        </p:txBody>
      </p:sp>
    </p:spTree>
    <p:extLst>
      <p:ext uri="{BB962C8B-B14F-4D97-AF65-F5344CB8AC3E}">
        <p14:creationId xmlns:p14="http://schemas.microsoft.com/office/powerpoint/2010/main" val="385384442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image" Target="../media/image3.png"/><Relationship Id="rId18" Type="http://schemas.openxmlformats.org/officeDocument/2006/relationships/image" Target="../media/image8.png"/><Relationship Id="rId26" Type="http://schemas.openxmlformats.org/officeDocument/2006/relationships/image" Target="../media/image16.png"/><Relationship Id="rId21" Type="http://schemas.openxmlformats.org/officeDocument/2006/relationships/image" Target="../media/image11.png"/><Relationship Id="rId34" Type="http://schemas.openxmlformats.org/officeDocument/2006/relationships/image" Target="../media/image24.png"/><Relationship Id="rId7" Type="http://schemas.openxmlformats.org/officeDocument/2006/relationships/slideLayout" Target="../slideLayouts/slideLayout7.xml"/><Relationship Id="rId12" Type="http://schemas.openxmlformats.org/officeDocument/2006/relationships/image" Target="../media/image2.jpeg"/><Relationship Id="rId17" Type="http://schemas.openxmlformats.org/officeDocument/2006/relationships/image" Target="../media/image7.png"/><Relationship Id="rId25" Type="http://schemas.openxmlformats.org/officeDocument/2006/relationships/image" Target="../media/image15.png"/><Relationship Id="rId33" Type="http://schemas.openxmlformats.org/officeDocument/2006/relationships/image" Target="../media/image23.png"/><Relationship Id="rId2" Type="http://schemas.openxmlformats.org/officeDocument/2006/relationships/slideLayout" Target="../slideLayouts/slideLayout2.xml"/><Relationship Id="rId16" Type="http://schemas.openxmlformats.org/officeDocument/2006/relationships/image" Target="../media/image6.png"/><Relationship Id="rId20" Type="http://schemas.openxmlformats.org/officeDocument/2006/relationships/image" Target="../media/image10.png"/><Relationship Id="rId29"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24" Type="http://schemas.openxmlformats.org/officeDocument/2006/relationships/image" Target="../media/image14.png"/><Relationship Id="rId32" Type="http://schemas.openxmlformats.org/officeDocument/2006/relationships/image" Target="../media/image22.png"/><Relationship Id="rId37" Type="http://schemas.openxmlformats.org/officeDocument/2006/relationships/image" Target="../media/image27.png"/><Relationship Id="rId5" Type="http://schemas.openxmlformats.org/officeDocument/2006/relationships/slideLayout" Target="../slideLayouts/slideLayout5.xml"/><Relationship Id="rId15" Type="http://schemas.openxmlformats.org/officeDocument/2006/relationships/image" Target="../media/image5.png"/><Relationship Id="rId23" Type="http://schemas.openxmlformats.org/officeDocument/2006/relationships/image" Target="../media/image13.png"/><Relationship Id="rId28" Type="http://schemas.openxmlformats.org/officeDocument/2006/relationships/image" Target="../media/image18.png"/><Relationship Id="rId36" Type="http://schemas.openxmlformats.org/officeDocument/2006/relationships/image" Target="../media/image26.png"/><Relationship Id="rId10" Type="http://schemas.openxmlformats.org/officeDocument/2006/relationships/theme" Target="../theme/theme1.xml"/><Relationship Id="rId19" Type="http://schemas.openxmlformats.org/officeDocument/2006/relationships/image" Target="../media/image9.png"/><Relationship Id="rId31" Type="http://schemas.openxmlformats.org/officeDocument/2006/relationships/image" Target="../media/image2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 Id="rId22" Type="http://schemas.openxmlformats.org/officeDocument/2006/relationships/image" Target="../media/image12.png"/><Relationship Id="rId27" Type="http://schemas.openxmlformats.org/officeDocument/2006/relationships/image" Target="../media/image17.png"/><Relationship Id="rId30" Type="http://schemas.openxmlformats.org/officeDocument/2006/relationships/image" Target="../media/image20.png"/><Relationship Id="rId35" Type="http://schemas.openxmlformats.org/officeDocument/2006/relationships/image" Target="../media/image25.png"/><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CCI_ppt_edits_landSurfaceTemp2.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body" idx="1"/>
          </p:nvPr>
        </p:nvSpPr>
        <p:spPr bwMode="auto">
          <a:xfrm>
            <a:off x="173038" y="792163"/>
            <a:ext cx="8747125" cy="382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altLang="fr-FR"/>
          </a:p>
        </p:txBody>
      </p:sp>
      <p:sp>
        <p:nvSpPr>
          <p:cNvPr id="1028" name="Text Box DG"/>
          <p:cNvSpPr txBox="1">
            <a:spLocks noChangeArrowheads="1"/>
          </p:cNvSpPr>
          <p:nvPr/>
        </p:nvSpPr>
        <p:spPr bwMode="auto">
          <a:xfrm>
            <a:off x="577850" y="334963"/>
            <a:ext cx="50165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spcBef>
                <a:spcPct val="50000"/>
              </a:spcBef>
              <a:defRPr/>
            </a:pPr>
            <a:endParaRPr lang="en-US" sz="800"/>
          </a:p>
        </p:txBody>
      </p:sp>
      <p:sp>
        <p:nvSpPr>
          <p:cNvPr id="1029" name="Rectangle 6"/>
          <p:cNvSpPr>
            <a:spLocks noGrp="1" noChangeArrowheads="1"/>
          </p:cNvSpPr>
          <p:nvPr>
            <p:ph type="title"/>
          </p:nvPr>
        </p:nvSpPr>
        <p:spPr bwMode="auto">
          <a:xfrm>
            <a:off x="774700" y="158750"/>
            <a:ext cx="69564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fr-FR" altLang="fr-FR"/>
              <a:t>Modifiez le style du titre</a:t>
            </a:r>
            <a:endParaRPr lang="en-US" altLang="fr-FR"/>
          </a:p>
        </p:txBody>
      </p:sp>
      <p:pic>
        <p:nvPicPr>
          <p:cNvPr id="1030" name="Picture 11" descr="PPT_Footer.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477678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38"/>
          <p:cNvSpPr txBox="1">
            <a:spLocks noChangeArrowheads="1"/>
          </p:cNvSpPr>
          <p:nvPr/>
        </p:nvSpPr>
        <p:spPr bwMode="auto">
          <a:xfrm>
            <a:off x="165100" y="4575175"/>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spcBef>
                <a:spcPct val="50000"/>
              </a:spcBef>
              <a:defRPr/>
            </a:pPr>
            <a:r>
              <a:rPr lang="en-US" sz="800">
                <a:solidFill>
                  <a:srgbClr val="404040"/>
                </a:solidFill>
              </a:rPr>
              <a:t>ESA UNCLASSIFIED - For Official Use</a:t>
            </a:r>
          </a:p>
        </p:txBody>
      </p:sp>
      <p:sp>
        <p:nvSpPr>
          <p:cNvPr id="1032" name="Text Box 34"/>
          <p:cNvSpPr txBox="1">
            <a:spLocks noChangeAspect="1" noChangeArrowheads="1"/>
          </p:cNvSpPr>
          <p:nvPr/>
        </p:nvSpPr>
        <p:spPr bwMode="auto">
          <a:xfrm>
            <a:off x="4479925" y="4579938"/>
            <a:ext cx="4521200" cy="147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eaLnBrk="1" hangingPunct="1">
              <a:spcBef>
                <a:spcPct val="50000"/>
              </a:spcBef>
            </a:pPr>
            <a:r>
              <a:rPr lang="fr-FR" altLang="fr-FR" sz="800" noProof="1">
                <a:solidFill>
                  <a:schemeClr val="bg2"/>
                </a:solidFill>
              </a:rPr>
              <a:t>ESA | 05/12/2024 | Slide  </a:t>
            </a:r>
            <a:fld id="{7413FDCA-0F06-4063-887E-9DB05E30A5CA}" type="slidenum">
              <a:rPr altLang="fr-FR" sz="800" noProof="1">
                <a:solidFill>
                  <a:schemeClr val="bg2"/>
                </a:solidFill>
              </a:rPr>
              <a:pPr algn="r" eaLnBrk="1" hangingPunct="1">
                <a:spcBef>
                  <a:spcPct val="50000"/>
                </a:spcBef>
              </a:pPr>
              <a:t>‹#›</a:t>
            </a:fld>
            <a:endParaRPr lang="fr-FR" altLang="fr-FR" sz="800" noProof="1">
              <a:solidFill>
                <a:schemeClr val="bg2"/>
              </a:solidFill>
            </a:endParaRPr>
          </a:p>
        </p:txBody>
      </p:sp>
      <p:grpSp>
        <p:nvGrpSpPr>
          <p:cNvPr id="1033" name="Group 39"/>
          <p:cNvGrpSpPr>
            <a:grpSpLocks/>
          </p:cNvGrpSpPr>
          <p:nvPr/>
        </p:nvGrpSpPr>
        <p:grpSpPr bwMode="auto">
          <a:xfrm>
            <a:off x="173038" y="4908550"/>
            <a:ext cx="6826250" cy="111125"/>
            <a:chOff x="172269" y="6621494"/>
            <a:chExt cx="6826666" cy="111519"/>
          </a:xfrm>
        </p:grpSpPr>
        <p:pic>
          <p:nvPicPr>
            <p:cNvPr id="1035" name="Picture 40" descr="at.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7226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41" descr="be.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079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42" descr="ca.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835029" y="6621494"/>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43" descr="ch.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75566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44" descr="cz.pn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3153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45" descr="de.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130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46" descr="dk.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00976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47" descr="ee.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288298"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48" descr="es.pn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51971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49" descr="fi.png"/>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157195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50" descr="fr.png"/>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184931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51" descr="gr.png"/>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240783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52" descr="hu.png"/>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268519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53" descr="ie.png"/>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96255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54" descr="it.png"/>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323991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55" descr="lu.png"/>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3518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56" descr="nl.png"/>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379962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57" descr="no.png"/>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408338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58" descr="pl.png"/>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43594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59" descr="pt.png"/>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463930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60" descr="ro.png"/>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4920460"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61" descr="se.png"/>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547580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62" descr="uk.png"/>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603053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63" descr="si.png"/>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6435327" y="6623401"/>
              <a:ext cx="163385" cy="1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34" name="Picture 34"/>
          <p:cNvPicPr>
            <a:picLocks noChangeAspect="1"/>
          </p:cNvPicPr>
          <p:nvPr/>
        </p:nvPicPr>
        <p:blipFill>
          <a:blip r:embed="rId37" cstate="print">
            <a:extLst>
              <a:ext uri="{28A0092B-C50C-407E-A947-70E740481C1C}">
                <a14:useLocalDpi xmlns:a14="http://schemas.microsoft.com/office/drawing/2010/main" val="0"/>
              </a:ext>
            </a:extLst>
          </a:blip>
          <a:srcRect t="-2" b="28613"/>
          <a:stretch>
            <a:fillRect/>
          </a:stretch>
        </p:blipFill>
        <p:spPr bwMode="auto">
          <a:xfrm>
            <a:off x="7788275" y="155575"/>
            <a:ext cx="12096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8"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Lst>
  <p:hf sldNum="0" hdr="0" dt="0"/>
  <p:txStyles>
    <p:titleStyle>
      <a:lvl1pPr algn="l" rtl="0" eaLnBrk="1" fontAlgn="base" hangingPunct="1">
        <a:spcBef>
          <a:spcPct val="0"/>
        </a:spcBef>
        <a:spcAft>
          <a:spcPct val="0"/>
        </a:spcAft>
        <a:defRPr lang="en-GB" sz="2200" dirty="0">
          <a:solidFill>
            <a:srgbClr val="FFFFFF"/>
          </a:solidFill>
          <a:latin typeface="Verdana"/>
          <a:ea typeface="MS PGothic" pitchFamily="34" charset="-128"/>
          <a:cs typeface="Verdana"/>
        </a:defRPr>
      </a:lvl1pPr>
      <a:lvl2pPr algn="l" rtl="0" eaLnBrk="1" fontAlgn="base" hangingPunct="1">
        <a:spcBef>
          <a:spcPct val="0"/>
        </a:spcBef>
        <a:spcAft>
          <a:spcPct val="0"/>
        </a:spcAft>
        <a:defRPr sz="2200">
          <a:solidFill>
            <a:srgbClr val="FFFFFF"/>
          </a:solidFill>
          <a:latin typeface="Verdana" pitchFamily="34" charset="0"/>
          <a:ea typeface="MS PGothic" pitchFamily="34" charset="-128"/>
        </a:defRPr>
      </a:lvl2pPr>
      <a:lvl3pPr algn="l" rtl="0" eaLnBrk="1" fontAlgn="base" hangingPunct="1">
        <a:spcBef>
          <a:spcPct val="0"/>
        </a:spcBef>
        <a:spcAft>
          <a:spcPct val="0"/>
        </a:spcAft>
        <a:defRPr sz="2200">
          <a:solidFill>
            <a:srgbClr val="FFFFFF"/>
          </a:solidFill>
          <a:latin typeface="Verdana" pitchFamily="34" charset="0"/>
          <a:ea typeface="MS PGothic" pitchFamily="34" charset="-128"/>
        </a:defRPr>
      </a:lvl3pPr>
      <a:lvl4pPr algn="l" rtl="0" eaLnBrk="1" fontAlgn="base" hangingPunct="1">
        <a:spcBef>
          <a:spcPct val="0"/>
        </a:spcBef>
        <a:spcAft>
          <a:spcPct val="0"/>
        </a:spcAft>
        <a:defRPr sz="2200">
          <a:solidFill>
            <a:srgbClr val="FFFFFF"/>
          </a:solidFill>
          <a:latin typeface="Verdana" pitchFamily="34" charset="0"/>
          <a:ea typeface="MS PGothic" pitchFamily="34" charset="-128"/>
        </a:defRPr>
      </a:lvl4pPr>
      <a:lvl5pPr algn="l" rtl="0" eaLnBrk="1" fontAlgn="base" hangingPunct="1">
        <a:spcBef>
          <a:spcPct val="0"/>
        </a:spcBef>
        <a:spcAft>
          <a:spcPct val="0"/>
        </a:spcAft>
        <a:defRPr sz="2200">
          <a:solidFill>
            <a:srgbClr val="FFFFFF"/>
          </a:solidFill>
          <a:latin typeface="Verdana" pitchFamily="34" charset="0"/>
          <a:ea typeface="MS PGothic" pitchFamily="34" charset="-128"/>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342900" indent="-685800" algn="l" rtl="0" eaLnBrk="1" fontAlgn="base" hangingPunct="1">
        <a:lnSpc>
          <a:spcPct val="119000"/>
        </a:lnSpc>
        <a:spcBef>
          <a:spcPct val="20000"/>
        </a:spcBef>
        <a:spcAft>
          <a:spcPct val="0"/>
        </a:spcAft>
        <a:buClr>
          <a:schemeClr val="accent1"/>
        </a:buClr>
        <a:defRPr lang="en-GB" sz="1600" dirty="0">
          <a:solidFill>
            <a:schemeClr val="bg2"/>
          </a:solidFill>
          <a:latin typeface="Verdana"/>
          <a:ea typeface="MS PGothic" pitchFamily="34" charset="-128"/>
          <a:cs typeface="Verdana"/>
        </a:defRPr>
      </a:lvl1pPr>
      <a:lvl2pPr marL="809625" indent="-352425" algn="l" rtl="0" eaLnBrk="1" fontAlgn="base" hangingPunct="1">
        <a:lnSpc>
          <a:spcPct val="119000"/>
        </a:lnSpc>
        <a:spcBef>
          <a:spcPct val="20000"/>
        </a:spcBef>
        <a:spcAft>
          <a:spcPct val="0"/>
        </a:spcAft>
        <a:buClr>
          <a:schemeClr val="accent1"/>
        </a:buClr>
        <a:buFont typeface="Verdana" pitchFamily="34" charset="0"/>
        <a:defRPr lang="en-GB" sz="1600" dirty="0">
          <a:solidFill>
            <a:schemeClr val="bg2"/>
          </a:solidFill>
          <a:latin typeface="Verdana"/>
          <a:ea typeface="MS PGothic" pitchFamily="34" charset="-128"/>
          <a:cs typeface="Verdana"/>
        </a:defRPr>
      </a:lvl2pPr>
      <a:lvl3pPr marL="1406525" indent="-492125" algn="l" rtl="0" eaLnBrk="1" fontAlgn="base" hangingPunct="1">
        <a:lnSpc>
          <a:spcPct val="119000"/>
        </a:lnSpc>
        <a:spcBef>
          <a:spcPct val="20000"/>
        </a:spcBef>
        <a:spcAft>
          <a:spcPct val="0"/>
        </a:spcAft>
        <a:buClr>
          <a:schemeClr val="accent1"/>
        </a:buClr>
        <a:buFont typeface="Verdana" pitchFamily="34" charset="0"/>
        <a:defRPr lang="en-GB" sz="1600" dirty="0">
          <a:solidFill>
            <a:schemeClr val="bg2"/>
          </a:solidFill>
          <a:latin typeface="Verdana"/>
          <a:ea typeface="MS PGothic" pitchFamily="34" charset="-128"/>
          <a:cs typeface="Verdana"/>
        </a:defRPr>
      </a:lvl3pPr>
      <a:lvl4pPr marL="2005013" indent="-633413" algn="l" rtl="0" eaLnBrk="1" fontAlgn="base" hangingPunct="1">
        <a:lnSpc>
          <a:spcPct val="119000"/>
        </a:lnSpc>
        <a:spcBef>
          <a:spcPct val="20000"/>
        </a:spcBef>
        <a:spcAft>
          <a:spcPct val="0"/>
        </a:spcAft>
        <a:buClr>
          <a:schemeClr val="accent1"/>
        </a:buClr>
        <a:buFont typeface="Verdana" pitchFamily="34" charset="0"/>
        <a:defRPr lang="en-GB" sz="1600" dirty="0">
          <a:solidFill>
            <a:schemeClr val="bg2"/>
          </a:solidFill>
          <a:latin typeface="Verdana"/>
          <a:ea typeface="MS PGothic" pitchFamily="34" charset="-128"/>
          <a:cs typeface="Verdana"/>
        </a:defRPr>
      </a:lvl4pPr>
      <a:lvl5pPr marL="2601913" indent="-773113" algn="l" rtl="0" eaLnBrk="1" fontAlgn="base" hangingPunct="1">
        <a:lnSpc>
          <a:spcPct val="119000"/>
        </a:lnSpc>
        <a:spcBef>
          <a:spcPct val="20000"/>
        </a:spcBef>
        <a:spcAft>
          <a:spcPct val="0"/>
        </a:spcAft>
        <a:buClr>
          <a:schemeClr val="accent1"/>
        </a:buClr>
        <a:buFont typeface="Verdana" pitchFamily="34" charset="0"/>
        <a:defRPr lang="en-GB" sz="1600" dirty="0">
          <a:solidFill>
            <a:schemeClr val="bg2"/>
          </a:solidFill>
          <a:latin typeface="Verdana"/>
          <a:ea typeface="MS PGothic" pitchFamily="34" charset="-128"/>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txBox="1">
            <a:spLocks noChangeArrowheads="1"/>
          </p:cNvSpPr>
          <p:nvPr/>
        </p:nvSpPr>
        <p:spPr bwMode="auto">
          <a:xfrm>
            <a:off x="487680" y="1494532"/>
            <a:ext cx="79724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a:defRPr/>
            </a:pPr>
            <a:r>
              <a:rPr lang="en-GB" sz="3200" dirty="0">
                <a:solidFill>
                  <a:schemeClr val="bg1">
                    <a:lumMod val="95000"/>
                  </a:schemeClr>
                </a:solidFill>
                <a:latin typeface="Verdana"/>
                <a:ea typeface="+mj-ea"/>
                <a:cs typeface="Verdana"/>
              </a:rPr>
              <a:t>Uncertainty information in LST CCI products</a:t>
            </a:r>
          </a:p>
        </p:txBody>
      </p:sp>
      <p:sp>
        <p:nvSpPr>
          <p:cNvPr id="5122" name="Text Box 24"/>
          <p:cNvSpPr txBox="1">
            <a:spLocks noChangeArrowheads="1"/>
          </p:cNvSpPr>
          <p:nvPr/>
        </p:nvSpPr>
        <p:spPr bwMode="auto">
          <a:xfrm>
            <a:off x="615950" y="2794000"/>
            <a:ext cx="1653017" cy="369332"/>
          </a:xfrm>
          <a:prstGeom prst="rect">
            <a:avLst/>
          </a:prstGeom>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en-US" altLang="fr-FR" sz="1800" dirty="0">
                <a:solidFill>
                  <a:schemeClr val="bg1"/>
                </a:solidFill>
              </a:rPr>
              <a:t>Claire </a:t>
            </a:r>
            <a:r>
              <a:rPr lang="en-US" altLang="fr-FR" sz="1800" dirty="0" err="1">
                <a:solidFill>
                  <a:schemeClr val="bg1"/>
                </a:solidFill>
              </a:rPr>
              <a:t>Bulgin</a:t>
            </a:r>
            <a:endParaRPr lang="en-US" altLang="fr-FR" sz="1800" dirty="0">
              <a:solidFill>
                <a:schemeClr val="bg1"/>
              </a:solidFill>
            </a:endParaRPr>
          </a:p>
        </p:txBody>
      </p:sp>
      <p:sp>
        <p:nvSpPr>
          <p:cNvPr id="5123" name="Text Box 25"/>
          <p:cNvSpPr txBox="1">
            <a:spLocks noChangeArrowheads="1"/>
          </p:cNvSpPr>
          <p:nvPr/>
        </p:nvSpPr>
        <p:spPr bwMode="auto">
          <a:xfrm>
            <a:off x="615950" y="3262313"/>
            <a:ext cx="7205306" cy="369332"/>
          </a:xfrm>
          <a:prstGeom prst="rect">
            <a:avLst/>
          </a:prstGeom>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fr-FR" altLang="fr-FR" sz="1800" dirty="0" err="1">
                <a:solidFill>
                  <a:schemeClr val="bg1"/>
                </a:solidFill>
              </a:rPr>
              <a:t>University</a:t>
            </a:r>
            <a:r>
              <a:rPr lang="fr-FR" altLang="fr-FR" sz="1800" dirty="0">
                <a:solidFill>
                  <a:schemeClr val="bg1"/>
                </a:solidFill>
              </a:rPr>
              <a:t> of Reading, National Centre for </a:t>
            </a:r>
            <a:r>
              <a:rPr lang="fr-FR" altLang="fr-FR" sz="1800" dirty="0" err="1">
                <a:solidFill>
                  <a:schemeClr val="bg1"/>
                </a:solidFill>
              </a:rPr>
              <a:t>Earth</a:t>
            </a:r>
            <a:r>
              <a:rPr lang="fr-FR" altLang="fr-FR" sz="1800" dirty="0">
                <a:solidFill>
                  <a:schemeClr val="bg1"/>
                </a:solidFill>
              </a:rPr>
              <a:t> Observation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EC406-AF64-DB2C-931F-915D30A492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19563F-8CB5-6BD4-7B2C-B9BF7D5E366C}"/>
              </a:ext>
            </a:extLst>
          </p:cNvPr>
          <p:cNvSpPr>
            <a:spLocks noGrp="1"/>
          </p:cNvSpPr>
          <p:nvPr>
            <p:ph type="title"/>
          </p:nvPr>
        </p:nvSpPr>
        <p:spPr/>
        <p:txBody>
          <a:bodyPr/>
          <a:lstStyle/>
          <a:p>
            <a:r>
              <a:rPr lang="en-GB" dirty="0"/>
              <a:t>Where can I find information on uncertainties?</a:t>
            </a:r>
          </a:p>
        </p:txBody>
      </p:sp>
      <p:pic>
        <p:nvPicPr>
          <p:cNvPr id="4" name="Content Placeholder 3">
            <a:extLst>
              <a:ext uri="{FF2B5EF4-FFF2-40B4-BE49-F238E27FC236}">
                <a16:creationId xmlns:a16="http://schemas.microsoft.com/office/drawing/2014/main" id="{F4F9A2E3-6D88-954B-ADB2-255F19C75B5F}"/>
              </a:ext>
            </a:extLst>
          </p:cNvPr>
          <p:cNvPicPr>
            <a:picLocks noGrp="1" noChangeAspect="1"/>
          </p:cNvPicPr>
          <p:nvPr>
            <p:ph idx="1"/>
          </p:nvPr>
        </p:nvPicPr>
        <p:blipFill>
          <a:blip r:embed="rId2"/>
          <a:stretch>
            <a:fillRect/>
          </a:stretch>
        </p:blipFill>
        <p:spPr>
          <a:xfrm rot="545634">
            <a:off x="4782569" y="797732"/>
            <a:ext cx="2945604" cy="3820870"/>
          </a:xfrm>
          <a:prstGeom prst="rect">
            <a:avLst/>
          </a:prstGeom>
          <a:ln w="25400">
            <a:solidFill>
              <a:schemeClr val="accent1">
                <a:shade val="95000"/>
                <a:satMod val="105000"/>
              </a:schemeClr>
            </a:solidFill>
          </a:ln>
        </p:spPr>
      </p:pic>
      <p:sp>
        <p:nvSpPr>
          <p:cNvPr id="5" name="Content Placeholder 2">
            <a:extLst>
              <a:ext uri="{FF2B5EF4-FFF2-40B4-BE49-F238E27FC236}">
                <a16:creationId xmlns:a16="http://schemas.microsoft.com/office/drawing/2014/main" id="{944D9C3D-EC42-9DEC-F030-2D6B5E941065}"/>
              </a:ext>
            </a:extLst>
          </p:cNvPr>
          <p:cNvSpPr txBox="1">
            <a:spLocks/>
          </p:cNvSpPr>
          <p:nvPr/>
        </p:nvSpPr>
        <p:spPr bwMode="auto">
          <a:xfrm>
            <a:off x="173038" y="792163"/>
            <a:ext cx="4161217" cy="382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685800" algn="l" rtl="0" eaLnBrk="1" fontAlgn="base" hangingPunct="1">
              <a:lnSpc>
                <a:spcPct val="119000"/>
              </a:lnSpc>
              <a:spcBef>
                <a:spcPct val="20000"/>
              </a:spcBef>
              <a:spcAft>
                <a:spcPct val="0"/>
              </a:spcAft>
              <a:buClr>
                <a:schemeClr val="accent1"/>
              </a:buClr>
              <a:defRPr lang="en-GB" sz="1600" baseline="0">
                <a:solidFill>
                  <a:schemeClr val="bg2"/>
                </a:solidFill>
                <a:latin typeface="Verdana"/>
                <a:ea typeface="MS PGothic" pitchFamily="34" charset="-128"/>
                <a:cs typeface="Verdana"/>
              </a:defRPr>
            </a:lvl1pPr>
            <a:lvl2pPr marL="809625" indent="-352425" algn="l" rtl="0" eaLnBrk="1" fontAlgn="base" hangingPunct="1">
              <a:lnSpc>
                <a:spcPct val="119000"/>
              </a:lnSpc>
              <a:spcBef>
                <a:spcPct val="20000"/>
              </a:spcBef>
              <a:spcAft>
                <a:spcPct val="0"/>
              </a:spcAft>
              <a:buClr>
                <a:schemeClr val="accent1"/>
              </a:buClr>
              <a:buFont typeface="Verdana" pitchFamily="34" charset="0"/>
              <a:defRPr lang="en-GB" sz="1600" dirty="0">
                <a:solidFill>
                  <a:schemeClr val="bg2"/>
                </a:solidFill>
                <a:latin typeface="Verdana"/>
                <a:ea typeface="MS PGothic" pitchFamily="34" charset="-128"/>
                <a:cs typeface="Verdana"/>
              </a:defRPr>
            </a:lvl2pPr>
            <a:lvl3pPr marL="1406525" indent="-492125" algn="l" rtl="0" eaLnBrk="1" fontAlgn="base" hangingPunct="1">
              <a:lnSpc>
                <a:spcPct val="119000"/>
              </a:lnSpc>
              <a:spcBef>
                <a:spcPct val="20000"/>
              </a:spcBef>
              <a:spcAft>
                <a:spcPct val="0"/>
              </a:spcAft>
              <a:buClr>
                <a:schemeClr val="accent1"/>
              </a:buClr>
              <a:buFont typeface="Verdana" pitchFamily="34" charset="0"/>
              <a:defRPr lang="en-GB" sz="1600" dirty="0">
                <a:solidFill>
                  <a:schemeClr val="bg2"/>
                </a:solidFill>
                <a:latin typeface="Verdana"/>
                <a:ea typeface="MS PGothic" pitchFamily="34" charset="-128"/>
                <a:cs typeface="Verdana"/>
              </a:defRPr>
            </a:lvl3pPr>
            <a:lvl4pPr marL="2005013" indent="-633413" algn="l" rtl="0" eaLnBrk="1" fontAlgn="base" hangingPunct="1">
              <a:lnSpc>
                <a:spcPct val="119000"/>
              </a:lnSpc>
              <a:spcBef>
                <a:spcPct val="20000"/>
              </a:spcBef>
              <a:spcAft>
                <a:spcPct val="0"/>
              </a:spcAft>
              <a:buClr>
                <a:schemeClr val="accent1"/>
              </a:buClr>
              <a:buFont typeface="Verdana" pitchFamily="34" charset="0"/>
              <a:defRPr lang="en-GB" sz="1600" dirty="0">
                <a:solidFill>
                  <a:schemeClr val="bg2"/>
                </a:solidFill>
                <a:latin typeface="Verdana"/>
                <a:ea typeface="MS PGothic" pitchFamily="34" charset="-128"/>
                <a:cs typeface="Verdana"/>
              </a:defRPr>
            </a:lvl4pPr>
            <a:lvl5pPr marL="2601913" indent="-773113" algn="l" rtl="0" eaLnBrk="1" fontAlgn="base" hangingPunct="1">
              <a:lnSpc>
                <a:spcPct val="119000"/>
              </a:lnSpc>
              <a:spcBef>
                <a:spcPct val="20000"/>
              </a:spcBef>
              <a:spcAft>
                <a:spcPct val="0"/>
              </a:spcAft>
              <a:buClr>
                <a:schemeClr val="accent1"/>
              </a:buClr>
              <a:buFont typeface="Verdana" pitchFamily="34" charset="0"/>
              <a:defRPr lang="en-GB" sz="1600" dirty="0">
                <a:solidFill>
                  <a:schemeClr val="bg2"/>
                </a:solidFill>
                <a:latin typeface="Verdana"/>
                <a:ea typeface="MS PGothic" pitchFamily="34" charset="-128"/>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r>
              <a:rPr lang="en-GB" b="1" kern="0" dirty="0"/>
              <a:t>End-to-end ECV Uncertainty Budget</a:t>
            </a:r>
          </a:p>
          <a:p>
            <a:r>
              <a:rPr lang="en-GB" kern="0" dirty="0"/>
              <a:t>Here you will find a complete (and detailed!) description of the uncertainties if you are interested.</a:t>
            </a:r>
          </a:p>
          <a:p>
            <a:endParaRPr lang="en-GB" kern="0" dirty="0"/>
          </a:p>
          <a:p>
            <a:r>
              <a:rPr lang="en-GB" kern="0" dirty="0"/>
              <a:t>The final three pages are particularly useful for </a:t>
            </a:r>
            <a:r>
              <a:rPr lang="en-GB" b="1" kern="0" dirty="0"/>
              <a:t>all users </a:t>
            </a:r>
            <a:r>
              <a:rPr lang="en-GB" kern="0" dirty="0"/>
              <a:t>as they give examples of how practically to use the uncertainty information for a few different applications.</a:t>
            </a:r>
          </a:p>
        </p:txBody>
      </p:sp>
      <p:pic>
        <p:nvPicPr>
          <p:cNvPr id="3" name="Picture 2">
            <a:extLst>
              <a:ext uri="{FF2B5EF4-FFF2-40B4-BE49-F238E27FC236}">
                <a16:creationId xmlns:a16="http://schemas.microsoft.com/office/drawing/2014/main" id="{6C5D4241-E4DE-D95A-E3FA-24E54165B32D}"/>
              </a:ext>
            </a:extLst>
          </p:cNvPr>
          <p:cNvPicPr>
            <a:picLocks noChangeAspect="1"/>
          </p:cNvPicPr>
          <p:nvPr/>
        </p:nvPicPr>
        <p:blipFill>
          <a:blip r:embed="rId3"/>
          <a:stretch>
            <a:fillRect/>
          </a:stretch>
        </p:blipFill>
        <p:spPr>
          <a:xfrm>
            <a:off x="4943465" y="719690"/>
            <a:ext cx="2787660" cy="3969232"/>
          </a:xfrm>
          <a:prstGeom prst="rect">
            <a:avLst/>
          </a:prstGeom>
          <a:ln w="25400">
            <a:solidFill>
              <a:schemeClr val="accent1">
                <a:shade val="95000"/>
                <a:satMod val="105000"/>
              </a:schemeClr>
            </a:solidFill>
          </a:ln>
        </p:spPr>
      </p:pic>
    </p:spTree>
    <p:extLst>
      <p:ext uri="{BB962C8B-B14F-4D97-AF65-F5344CB8AC3E}">
        <p14:creationId xmlns:p14="http://schemas.microsoft.com/office/powerpoint/2010/main" val="3448132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A34AA-9413-FF11-5F3F-6597C05ED635}"/>
              </a:ext>
            </a:extLst>
          </p:cNvPr>
          <p:cNvSpPr>
            <a:spLocks noGrp="1"/>
          </p:cNvSpPr>
          <p:nvPr>
            <p:ph type="title"/>
          </p:nvPr>
        </p:nvSpPr>
        <p:spPr/>
        <p:txBody>
          <a:bodyPr/>
          <a:lstStyle/>
          <a:p>
            <a:r>
              <a:rPr lang="en-GB" dirty="0"/>
              <a:t>E3UB: Appendix 11</a:t>
            </a:r>
          </a:p>
        </p:txBody>
      </p:sp>
      <p:pic>
        <p:nvPicPr>
          <p:cNvPr id="4" name="Picture 3">
            <a:extLst>
              <a:ext uri="{FF2B5EF4-FFF2-40B4-BE49-F238E27FC236}">
                <a16:creationId xmlns:a16="http://schemas.microsoft.com/office/drawing/2014/main" id="{F84E08AF-6F78-E349-71EE-BE069ACF65CD}"/>
              </a:ext>
            </a:extLst>
          </p:cNvPr>
          <p:cNvPicPr>
            <a:picLocks noChangeAspect="1"/>
          </p:cNvPicPr>
          <p:nvPr/>
        </p:nvPicPr>
        <p:blipFill>
          <a:blip r:embed="rId3"/>
          <a:srcRect t="10320"/>
          <a:stretch/>
        </p:blipFill>
        <p:spPr>
          <a:xfrm>
            <a:off x="220587" y="874458"/>
            <a:ext cx="2789338" cy="3603625"/>
          </a:xfrm>
          <a:prstGeom prst="rect">
            <a:avLst/>
          </a:prstGeom>
          <a:ln w="25400">
            <a:solidFill>
              <a:schemeClr val="accent1">
                <a:shade val="95000"/>
                <a:satMod val="105000"/>
              </a:schemeClr>
            </a:solidFill>
          </a:ln>
        </p:spPr>
      </p:pic>
      <p:pic>
        <p:nvPicPr>
          <p:cNvPr id="5" name="Picture 4">
            <a:extLst>
              <a:ext uri="{FF2B5EF4-FFF2-40B4-BE49-F238E27FC236}">
                <a16:creationId xmlns:a16="http://schemas.microsoft.com/office/drawing/2014/main" id="{AB1EDEFF-52AF-4BB5-1EE8-C898F5424B9E}"/>
              </a:ext>
            </a:extLst>
          </p:cNvPr>
          <p:cNvPicPr>
            <a:picLocks noChangeAspect="1"/>
          </p:cNvPicPr>
          <p:nvPr/>
        </p:nvPicPr>
        <p:blipFill>
          <a:blip r:embed="rId4"/>
          <a:srcRect t="11451"/>
          <a:stretch/>
        </p:blipFill>
        <p:spPr>
          <a:xfrm>
            <a:off x="3177330" y="874458"/>
            <a:ext cx="2789339" cy="3620497"/>
          </a:xfrm>
          <a:prstGeom prst="rect">
            <a:avLst/>
          </a:prstGeom>
          <a:ln w="25400">
            <a:solidFill>
              <a:schemeClr val="accent1">
                <a:shade val="95000"/>
                <a:satMod val="105000"/>
              </a:schemeClr>
            </a:solidFill>
          </a:ln>
        </p:spPr>
      </p:pic>
      <p:pic>
        <p:nvPicPr>
          <p:cNvPr id="6" name="Picture 5">
            <a:extLst>
              <a:ext uri="{FF2B5EF4-FFF2-40B4-BE49-F238E27FC236}">
                <a16:creationId xmlns:a16="http://schemas.microsoft.com/office/drawing/2014/main" id="{BA9EC5E8-8B4F-6D64-597B-7D4E97A03146}"/>
              </a:ext>
            </a:extLst>
          </p:cNvPr>
          <p:cNvPicPr>
            <a:picLocks noChangeAspect="1"/>
          </p:cNvPicPr>
          <p:nvPr/>
        </p:nvPicPr>
        <p:blipFill>
          <a:blip r:embed="rId5"/>
          <a:srcRect t="10320"/>
          <a:stretch/>
        </p:blipFill>
        <p:spPr>
          <a:xfrm>
            <a:off x="6188369" y="874458"/>
            <a:ext cx="2735044" cy="3620497"/>
          </a:xfrm>
          <a:prstGeom prst="rect">
            <a:avLst/>
          </a:prstGeom>
          <a:ln w="25400">
            <a:solidFill>
              <a:schemeClr val="accent1">
                <a:shade val="95000"/>
                <a:satMod val="105000"/>
              </a:schemeClr>
            </a:solidFill>
          </a:ln>
        </p:spPr>
      </p:pic>
    </p:spTree>
    <p:extLst>
      <p:ext uri="{BB962C8B-B14F-4D97-AF65-F5344CB8AC3E}">
        <p14:creationId xmlns:p14="http://schemas.microsoft.com/office/powerpoint/2010/main" val="466386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42C97-CA53-2E4B-AF9F-D07F446AD24A}"/>
              </a:ext>
            </a:extLst>
          </p:cNvPr>
          <p:cNvSpPr>
            <a:spLocks noGrp="1"/>
          </p:cNvSpPr>
          <p:nvPr>
            <p:ph type="title"/>
          </p:nvPr>
        </p:nvSpPr>
        <p:spPr/>
        <p:txBody>
          <a:bodyPr/>
          <a:lstStyle/>
          <a:p>
            <a:r>
              <a:rPr lang="en-GB" dirty="0"/>
              <a:t>Background</a:t>
            </a:r>
          </a:p>
        </p:txBody>
      </p:sp>
      <p:sp>
        <p:nvSpPr>
          <p:cNvPr id="3" name="Content Placeholder 2">
            <a:extLst>
              <a:ext uri="{FF2B5EF4-FFF2-40B4-BE49-F238E27FC236}">
                <a16:creationId xmlns:a16="http://schemas.microsoft.com/office/drawing/2014/main" id="{32291173-51B2-3E4B-9D24-29B1DFF10CC0}"/>
              </a:ext>
            </a:extLst>
          </p:cNvPr>
          <p:cNvSpPr>
            <a:spLocks noGrp="1"/>
          </p:cNvSpPr>
          <p:nvPr>
            <p:ph idx="1"/>
          </p:nvPr>
        </p:nvSpPr>
        <p:spPr/>
        <p:txBody>
          <a:bodyPr/>
          <a:lstStyle/>
          <a:p>
            <a:pPr indent="0"/>
            <a:r>
              <a:rPr lang="en-GB" dirty="0"/>
              <a:t>Every measurement we make (both in-situ or remotely sensed) deviates from the ‘true’ surface temperature due imperfections in the instrumentation and measurement process.  Therefore, in order to use the data correctly, you must consider the uncertainty in the measurement.</a:t>
            </a:r>
          </a:p>
          <a:p>
            <a:endParaRPr lang="en-GB" dirty="0"/>
          </a:p>
          <a:p>
            <a:r>
              <a:rPr lang="en-GB" dirty="0"/>
              <a:t>Error and uncertainty are two different concepts</a:t>
            </a:r>
            <a:r>
              <a:rPr lang="mr-IN" dirty="0"/>
              <a:t>…</a:t>
            </a:r>
            <a:endParaRPr lang="en-GB" dirty="0"/>
          </a:p>
          <a:p>
            <a:pPr marL="342900" indent="-342900">
              <a:buFont typeface="Arial"/>
              <a:buChar char="•"/>
            </a:pPr>
            <a:r>
              <a:rPr lang="en-GB" dirty="0"/>
              <a:t>Error</a:t>
            </a:r>
            <a:r>
              <a:rPr lang="en-GB" i="1" dirty="0"/>
              <a:t>: </a:t>
            </a:r>
            <a:r>
              <a:rPr lang="en-GB" dirty="0"/>
              <a:t>How different is the measured value from the true value?</a:t>
            </a:r>
          </a:p>
          <a:p>
            <a:pPr marL="342900" indent="-342900">
              <a:buFont typeface="Arial"/>
              <a:buChar char="•"/>
            </a:pPr>
            <a:r>
              <a:rPr lang="en-GB" dirty="0"/>
              <a:t>Uncertainty</a:t>
            </a:r>
            <a:r>
              <a:rPr lang="en-GB" i="1" dirty="0"/>
              <a:t>: </a:t>
            </a:r>
            <a:r>
              <a:rPr lang="en-GB" dirty="0"/>
              <a:t>To what degree is the measured value in doubt?</a:t>
            </a:r>
          </a:p>
          <a:p>
            <a:r>
              <a:rPr lang="en-US" dirty="0"/>
              <a:t>Measurement error is often unknown (and if we did know what it was we would correct for it).  We therefore provide an uncertainty, a measure of the dispersion of the error distribution.</a:t>
            </a:r>
          </a:p>
          <a:p>
            <a:endParaRPr lang="en-GB" dirty="0"/>
          </a:p>
          <a:p>
            <a:endParaRPr lang="en-GB" dirty="0"/>
          </a:p>
        </p:txBody>
      </p:sp>
    </p:spTree>
    <p:extLst>
      <p:ext uri="{BB962C8B-B14F-4D97-AF65-F5344CB8AC3E}">
        <p14:creationId xmlns:p14="http://schemas.microsoft.com/office/powerpoint/2010/main" val="3473981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9463D-3E9D-C755-D296-502CD55DDE44}"/>
              </a:ext>
            </a:extLst>
          </p:cNvPr>
          <p:cNvSpPr>
            <a:spLocks noGrp="1"/>
          </p:cNvSpPr>
          <p:nvPr>
            <p:ph type="title"/>
          </p:nvPr>
        </p:nvSpPr>
        <p:spPr/>
        <p:txBody>
          <a:bodyPr/>
          <a:lstStyle/>
          <a:p>
            <a:r>
              <a:rPr lang="en-GB" dirty="0"/>
              <a:t>How do we provide uncertainty information?</a:t>
            </a:r>
          </a:p>
        </p:txBody>
      </p:sp>
      <p:sp>
        <p:nvSpPr>
          <p:cNvPr id="3" name="Content Placeholder 2">
            <a:extLst>
              <a:ext uri="{FF2B5EF4-FFF2-40B4-BE49-F238E27FC236}">
                <a16:creationId xmlns:a16="http://schemas.microsoft.com/office/drawing/2014/main" id="{3E8E6007-E5E5-929E-DFFB-20DE8FEDC542}"/>
              </a:ext>
            </a:extLst>
          </p:cNvPr>
          <p:cNvSpPr>
            <a:spLocks noGrp="1"/>
          </p:cNvSpPr>
          <p:nvPr>
            <p:ph idx="1"/>
          </p:nvPr>
        </p:nvSpPr>
        <p:spPr/>
        <p:txBody>
          <a:bodyPr/>
          <a:lstStyle/>
          <a:p>
            <a:r>
              <a:rPr lang="en-GB" dirty="0"/>
              <a:t>1) Infrared</a:t>
            </a:r>
          </a:p>
          <a:p>
            <a:pPr marL="285750" indent="-285750">
              <a:buFont typeface="Arial" panose="020B0604020202020204" pitchFamily="34" charset="0"/>
              <a:buChar char="•"/>
            </a:pPr>
            <a:r>
              <a:rPr lang="en-GB" dirty="0"/>
              <a:t>For infrared products we build up an uncertainty budget by identifying all possible sources of error (or ‘error effects’) in the instrumentation and measurement process.</a:t>
            </a:r>
          </a:p>
          <a:p>
            <a:pPr marL="285750" indent="-285750">
              <a:buFont typeface="Arial" panose="020B0604020202020204" pitchFamily="34" charset="0"/>
              <a:buChar char="•"/>
            </a:pPr>
            <a:r>
              <a:rPr lang="en-GB" dirty="0"/>
              <a:t>Where possible, we calculate the uncertainty attributable to each of these error effects, either by direct propagation through the measurement equation, or by using a simple model.</a:t>
            </a:r>
          </a:p>
          <a:p>
            <a:pPr marL="285750" indent="-285750">
              <a:buFont typeface="Arial" panose="020B0604020202020204" pitchFamily="34" charset="0"/>
              <a:buChar char="•"/>
            </a:pPr>
            <a:r>
              <a:rPr lang="en-GB" dirty="0"/>
              <a:t>We sum (in quadrature) these uncertainty estimates from the different components to give a total uncertainty, which is provided to data users.</a:t>
            </a:r>
          </a:p>
        </p:txBody>
      </p:sp>
    </p:spTree>
    <p:extLst>
      <p:ext uri="{BB962C8B-B14F-4D97-AF65-F5344CB8AC3E}">
        <p14:creationId xmlns:p14="http://schemas.microsoft.com/office/powerpoint/2010/main" val="1114769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2171A-A7DE-0BEF-4C82-901FFB4FC0D0}"/>
              </a:ext>
            </a:extLst>
          </p:cNvPr>
          <p:cNvSpPr>
            <a:spLocks noGrp="1"/>
          </p:cNvSpPr>
          <p:nvPr>
            <p:ph type="title"/>
          </p:nvPr>
        </p:nvSpPr>
        <p:spPr/>
        <p:txBody>
          <a:bodyPr/>
          <a:lstStyle/>
          <a:p>
            <a:r>
              <a:rPr lang="en-GB" dirty="0"/>
              <a:t>Infrared product uncertainties</a:t>
            </a:r>
          </a:p>
        </p:txBody>
      </p:sp>
      <p:pic>
        <p:nvPicPr>
          <p:cNvPr id="4" name="Picture 3">
            <a:extLst>
              <a:ext uri="{FF2B5EF4-FFF2-40B4-BE49-F238E27FC236}">
                <a16:creationId xmlns:a16="http://schemas.microsoft.com/office/drawing/2014/main" id="{7C5BC310-F47D-0928-9659-8C42EEFB5AD3}"/>
              </a:ext>
            </a:extLst>
          </p:cNvPr>
          <p:cNvPicPr>
            <a:picLocks noChangeAspect="1"/>
          </p:cNvPicPr>
          <p:nvPr/>
        </p:nvPicPr>
        <p:blipFill>
          <a:blip r:embed="rId3" cstate="print">
            <a:extLst>
              <a:ext uri="{28A0092B-C50C-407E-A947-70E740481C1C}">
                <a14:useLocalDpi xmlns:a14="http://schemas.microsoft.com/office/drawing/2010/main" val="0"/>
              </a:ext>
            </a:extLst>
          </a:blip>
          <a:srcRect b="49220"/>
          <a:stretch/>
        </p:blipFill>
        <p:spPr>
          <a:xfrm>
            <a:off x="99113" y="1709928"/>
            <a:ext cx="4412015" cy="2069353"/>
          </a:xfrm>
          <a:prstGeom prst="rect">
            <a:avLst/>
          </a:prstGeom>
        </p:spPr>
      </p:pic>
      <p:pic>
        <p:nvPicPr>
          <p:cNvPr id="5" name="Picture 4">
            <a:extLst>
              <a:ext uri="{FF2B5EF4-FFF2-40B4-BE49-F238E27FC236}">
                <a16:creationId xmlns:a16="http://schemas.microsoft.com/office/drawing/2014/main" id="{294B6B36-40BD-F6B9-EF80-9F62257FFE1B}"/>
              </a:ext>
            </a:extLst>
          </p:cNvPr>
          <p:cNvPicPr>
            <a:picLocks noChangeAspect="1"/>
          </p:cNvPicPr>
          <p:nvPr/>
        </p:nvPicPr>
        <p:blipFill>
          <a:blip r:embed="rId3" cstate="print">
            <a:extLst>
              <a:ext uri="{28A0092B-C50C-407E-A947-70E740481C1C}">
                <a14:useLocalDpi xmlns:a14="http://schemas.microsoft.com/office/drawing/2010/main" val="0"/>
              </a:ext>
            </a:extLst>
          </a:blip>
          <a:srcRect t="50646"/>
          <a:stretch/>
        </p:blipFill>
        <p:spPr>
          <a:xfrm>
            <a:off x="4572000" y="1773936"/>
            <a:ext cx="4539459" cy="2069353"/>
          </a:xfrm>
          <a:prstGeom prst="rect">
            <a:avLst/>
          </a:prstGeom>
        </p:spPr>
      </p:pic>
      <p:sp>
        <p:nvSpPr>
          <p:cNvPr id="6" name="TextBox 5">
            <a:extLst>
              <a:ext uri="{FF2B5EF4-FFF2-40B4-BE49-F238E27FC236}">
                <a16:creationId xmlns:a16="http://schemas.microsoft.com/office/drawing/2014/main" id="{7024D87B-6471-BF7A-4CD2-F7F0244261BA}"/>
              </a:ext>
            </a:extLst>
          </p:cNvPr>
          <p:cNvSpPr txBox="1"/>
          <p:nvPr/>
        </p:nvSpPr>
        <p:spPr>
          <a:xfrm>
            <a:off x="2715724" y="3890028"/>
            <a:ext cx="3661751" cy="400110"/>
          </a:xfrm>
          <a:prstGeom prst="rect">
            <a:avLst/>
          </a:prstGeom>
          <a:noFill/>
        </p:spPr>
        <p:txBody>
          <a:bodyPr wrap="square" rtlCol="0">
            <a:spAutoFit/>
          </a:bodyPr>
          <a:lstStyle/>
          <a:p>
            <a:r>
              <a:rPr lang="en-GB" sz="2000" dirty="0"/>
              <a:t>MODIS, 10:30am overpass</a:t>
            </a:r>
          </a:p>
        </p:txBody>
      </p:sp>
      <p:sp>
        <p:nvSpPr>
          <p:cNvPr id="7" name="TextBox 6">
            <a:extLst>
              <a:ext uri="{FF2B5EF4-FFF2-40B4-BE49-F238E27FC236}">
                <a16:creationId xmlns:a16="http://schemas.microsoft.com/office/drawing/2014/main" id="{C5BAF20B-827A-0B2F-7DFC-D8E42B7CCB4F}"/>
              </a:ext>
            </a:extLst>
          </p:cNvPr>
          <p:cNvSpPr txBox="1"/>
          <p:nvPr/>
        </p:nvSpPr>
        <p:spPr>
          <a:xfrm>
            <a:off x="1653613" y="1326339"/>
            <a:ext cx="1062111" cy="461665"/>
          </a:xfrm>
          <a:prstGeom prst="rect">
            <a:avLst/>
          </a:prstGeom>
          <a:noFill/>
        </p:spPr>
        <p:txBody>
          <a:bodyPr wrap="square" rtlCol="0">
            <a:spAutoFit/>
          </a:bodyPr>
          <a:lstStyle/>
          <a:p>
            <a:r>
              <a:rPr lang="en-GB" dirty="0"/>
              <a:t>LST</a:t>
            </a:r>
          </a:p>
        </p:txBody>
      </p:sp>
      <p:sp>
        <p:nvSpPr>
          <p:cNvPr id="8" name="TextBox 7">
            <a:extLst>
              <a:ext uri="{FF2B5EF4-FFF2-40B4-BE49-F238E27FC236}">
                <a16:creationId xmlns:a16="http://schemas.microsoft.com/office/drawing/2014/main" id="{20BD58FA-D4E1-3BE5-A3FD-9E7A60292A16}"/>
              </a:ext>
            </a:extLst>
          </p:cNvPr>
          <p:cNvSpPr txBox="1"/>
          <p:nvPr/>
        </p:nvSpPr>
        <p:spPr>
          <a:xfrm>
            <a:off x="5228187" y="1326339"/>
            <a:ext cx="2855741" cy="461665"/>
          </a:xfrm>
          <a:prstGeom prst="rect">
            <a:avLst/>
          </a:prstGeom>
          <a:noFill/>
        </p:spPr>
        <p:txBody>
          <a:bodyPr wrap="square" rtlCol="0">
            <a:spAutoFit/>
          </a:bodyPr>
          <a:lstStyle/>
          <a:p>
            <a:r>
              <a:rPr lang="en-GB" dirty="0"/>
              <a:t>Total uncertainty</a:t>
            </a:r>
          </a:p>
        </p:txBody>
      </p:sp>
    </p:spTree>
    <p:extLst>
      <p:ext uri="{BB962C8B-B14F-4D97-AF65-F5344CB8AC3E}">
        <p14:creationId xmlns:p14="http://schemas.microsoft.com/office/powerpoint/2010/main" val="2516126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4BED7-D7B1-60B7-1B3A-F6E6988EDAA8}"/>
              </a:ext>
            </a:extLst>
          </p:cNvPr>
          <p:cNvSpPr>
            <a:spLocks noGrp="1"/>
          </p:cNvSpPr>
          <p:nvPr>
            <p:ph type="title"/>
          </p:nvPr>
        </p:nvSpPr>
        <p:spPr>
          <a:xfrm>
            <a:off x="774700" y="-10864"/>
            <a:ext cx="6956425" cy="769441"/>
          </a:xfrm>
        </p:spPr>
        <p:txBody>
          <a:bodyPr/>
          <a:lstStyle/>
          <a:p>
            <a:r>
              <a:rPr lang="en-GB" dirty="0"/>
              <a:t>Providing a breakdown of uncertainty components</a:t>
            </a:r>
          </a:p>
        </p:txBody>
      </p:sp>
      <p:sp>
        <p:nvSpPr>
          <p:cNvPr id="3" name="Content Placeholder 2">
            <a:extLst>
              <a:ext uri="{FF2B5EF4-FFF2-40B4-BE49-F238E27FC236}">
                <a16:creationId xmlns:a16="http://schemas.microsoft.com/office/drawing/2014/main" id="{B70243DF-8F74-4694-4648-DF998A7F77EC}"/>
              </a:ext>
            </a:extLst>
          </p:cNvPr>
          <p:cNvSpPr>
            <a:spLocks noGrp="1"/>
          </p:cNvSpPr>
          <p:nvPr>
            <p:ph idx="1"/>
          </p:nvPr>
        </p:nvSpPr>
        <p:spPr/>
        <p:txBody>
          <a:bodyPr/>
          <a:lstStyle/>
          <a:p>
            <a:pPr marL="0" indent="0">
              <a:buNone/>
            </a:pPr>
            <a:r>
              <a:rPr lang="en-GB" dirty="0"/>
              <a:t>We also take each of the uncertainty estimates (from each error effect) and group them according to their correlation length scale:</a:t>
            </a:r>
          </a:p>
          <a:p>
            <a:pPr marL="285750" indent="-285750">
              <a:buFont typeface="Arial" panose="020B0604020202020204" pitchFamily="34" charset="0"/>
              <a:buChar char="•"/>
            </a:pPr>
            <a:r>
              <a:rPr lang="en-GB" dirty="0"/>
              <a:t>Independent (these uncertainties are uncorrelated between one observation and the next)</a:t>
            </a:r>
          </a:p>
          <a:p>
            <a:pPr marL="285750" indent="-285750">
              <a:buFont typeface="Arial" panose="020B0604020202020204" pitchFamily="34" charset="0"/>
              <a:buChar char="•"/>
            </a:pPr>
            <a:r>
              <a:rPr lang="en-GB" dirty="0"/>
              <a:t>Systematic (these uncertainties are correlated with neighbouring observations over a specified correlation length scale in time and/or space)</a:t>
            </a:r>
          </a:p>
          <a:p>
            <a:pPr marL="285750" indent="-285750">
              <a:buFont typeface="Arial" panose="020B0604020202020204" pitchFamily="34" charset="0"/>
              <a:buChar char="•"/>
            </a:pPr>
            <a:r>
              <a:rPr lang="en-GB" dirty="0"/>
              <a:t>Common (these uncertainties are fully correlated over all observations)</a:t>
            </a:r>
          </a:p>
          <a:p>
            <a:pPr marL="0" indent="0">
              <a:buNone/>
            </a:pPr>
            <a:endParaRPr lang="en-GB" dirty="0"/>
          </a:p>
          <a:p>
            <a:pPr marL="0" indent="0">
              <a:buNone/>
            </a:pPr>
            <a:r>
              <a:rPr lang="en-GB" dirty="0"/>
              <a:t>We add the uncertainties (in quadrature) in each group to provide the individual components to our total uncertainty budget.  Note: under the ‘systematic’ group, there can be more than one component if there are uncertainties that vary with different correlation length scales e.g. atmosphere and surface.</a:t>
            </a:r>
          </a:p>
          <a:p>
            <a:endParaRPr lang="en-GB" dirty="0"/>
          </a:p>
        </p:txBody>
      </p:sp>
    </p:spTree>
    <p:extLst>
      <p:ext uri="{BB962C8B-B14F-4D97-AF65-F5344CB8AC3E}">
        <p14:creationId xmlns:p14="http://schemas.microsoft.com/office/powerpoint/2010/main" val="1812797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7657C-0894-56E3-5BD4-EC88F5C9366E}"/>
              </a:ext>
            </a:extLst>
          </p:cNvPr>
          <p:cNvSpPr>
            <a:spLocks noGrp="1"/>
          </p:cNvSpPr>
          <p:nvPr>
            <p:ph type="title"/>
          </p:nvPr>
        </p:nvSpPr>
        <p:spPr/>
        <p:txBody>
          <a:bodyPr/>
          <a:lstStyle/>
          <a:p>
            <a:r>
              <a:rPr lang="en-GB" dirty="0"/>
              <a:t>Breakdown of uncertainty components</a:t>
            </a:r>
          </a:p>
        </p:txBody>
      </p:sp>
      <p:pic>
        <p:nvPicPr>
          <p:cNvPr id="4" name="Content Placeholder 3">
            <a:extLst>
              <a:ext uri="{FF2B5EF4-FFF2-40B4-BE49-F238E27FC236}">
                <a16:creationId xmlns:a16="http://schemas.microsoft.com/office/drawing/2014/main" id="{924468DA-9D83-EDCF-1DD2-A481610255E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21222" y="858129"/>
            <a:ext cx="5422778" cy="3695016"/>
          </a:xfrm>
          <a:prstGeom prst="rect">
            <a:avLst/>
          </a:prstGeom>
        </p:spPr>
      </p:pic>
      <p:sp>
        <p:nvSpPr>
          <p:cNvPr id="5" name="Content Placeholder 2">
            <a:extLst>
              <a:ext uri="{FF2B5EF4-FFF2-40B4-BE49-F238E27FC236}">
                <a16:creationId xmlns:a16="http://schemas.microsoft.com/office/drawing/2014/main" id="{FD34654D-FC41-5E3D-DF06-46120DB7DAA6}"/>
              </a:ext>
            </a:extLst>
          </p:cNvPr>
          <p:cNvSpPr txBox="1">
            <a:spLocks/>
          </p:cNvSpPr>
          <p:nvPr/>
        </p:nvSpPr>
        <p:spPr bwMode="auto">
          <a:xfrm>
            <a:off x="123801" y="858129"/>
            <a:ext cx="3850322" cy="3758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685800" algn="l" rtl="0" eaLnBrk="1" fontAlgn="base" hangingPunct="1">
              <a:lnSpc>
                <a:spcPct val="119000"/>
              </a:lnSpc>
              <a:spcBef>
                <a:spcPct val="20000"/>
              </a:spcBef>
              <a:spcAft>
                <a:spcPct val="0"/>
              </a:spcAft>
              <a:buClr>
                <a:schemeClr val="accent1"/>
              </a:buClr>
              <a:defRPr lang="en-GB" sz="1600" baseline="0">
                <a:solidFill>
                  <a:schemeClr val="bg2"/>
                </a:solidFill>
                <a:latin typeface="Verdana"/>
                <a:ea typeface="MS PGothic" pitchFamily="34" charset="-128"/>
                <a:cs typeface="Verdana"/>
              </a:defRPr>
            </a:lvl1pPr>
            <a:lvl2pPr marL="809625" indent="-352425" algn="l" rtl="0" eaLnBrk="1" fontAlgn="base" hangingPunct="1">
              <a:lnSpc>
                <a:spcPct val="119000"/>
              </a:lnSpc>
              <a:spcBef>
                <a:spcPct val="20000"/>
              </a:spcBef>
              <a:spcAft>
                <a:spcPct val="0"/>
              </a:spcAft>
              <a:buClr>
                <a:schemeClr val="accent1"/>
              </a:buClr>
              <a:buFont typeface="Verdana" pitchFamily="34" charset="0"/>
              <a:defRPr lang="en-GB" sz="1600" dirty="0">
                <a:solidFill>
                  <a:schemeClr val="bg2"/>
                </a:solidFill>
                <a:latin typeface="Verdana"/>
                <a:ea typeface="MS PGothic" pitchFamily="34" charset="-128"/>
                <a:cs typeface="Verdana"/>
              </a:defRPr>
            </a:lvl2pPr>
            <a:lvl3pPr marL="1406525" indent="-492125" algn="l" rtl="0" eaLnBrk="1" fontAlgn="base" hangingPunct="1">
              <a:lnSpc>
                <a:spcPct val="119000"/>
              </a:lnSpc>
              <a:spcBef>
                <a:spcPct val="20000"/>
              </a:spcBef>
              <a:spcAft>
                <a:spcPct val="0"/>
              </a:spcAft>
              <a:buClr>
                <a:schemeClr val="accent1"/>
              </a:buClr>
              <a:buFont typeface="Verdana" pitchFamily="34" charset="0"/>
              <a:defRPr lang="en-GB" sz="1600" dirty="0">
                <a:solidFill>
                  <a:schemeClr val="bg2"/>
                </a:solidFill>
                <a:latin typeface="Verdana"/>
                <a:ea typeface="MS PGothic" pitchFamily="34" charset="-128"/>
                <a:cs typeface="Verdana"/>
              </a:defRPr>
            </a:lvl3pPr>
            <a:lvl4pPr marL="2005013" indent="-633413" algn="l" rtl="0" eaLnBrk="1" fontAlgn="base" hangingPunct="1">
              <a:lnSpc>
                <a:spcPct val="119000"/>
              </a:lnSpc>
              <a:spcBef>
                <a:spcPct val="20000"/>
              </a:spcBef>
              <a:spcAft>
                <a:spcPct val="0"/>
              </a:spcAft>
              <a:buClr>
                <a:schemeClr val="accent1"/>
              </a:buClr>
              <a:buFont typeface="Verdana" pitchFamily="34" charset="0"/>
              <a:defRPr lang="en-GB" sz="1600" dirty="0">
                <a:solidFill>
                  <a:schemeClr val="bg2"/>
                </a:solidFill>
                <a:latin typeface="Verdana"/>
                <a:ea typeface="MS PGothic" pitchFamily="34" charset="-128"/>
                <a:cs typeface="Verdana"/>
              </a:defRPr>
            </a:lvl4pPr>
            <a:lvl5pPr marL="2601913" indent="-773113" algn="l" rtl="0" eaLnBrk="1" fontAlgn="base" hangingPunct="1">
              <a:lnSpc>
                <a:spcPct val="119000"/>
              </a:lnSpc>
              <a:spcBef>
                <a:spcPct val="20000"/>
              </a:spcBef>
              <a:spcAft>
                <a:spcPct val="0"/>
              </a:spcAft>
              <a:buClr>
                <a:schemeClr val="accent1"/>
              </a:buClr>
              <a:buFont typeface="Verdana" pitchFamily="34" charset="0"/>
              <a:defRPr lang="en-GB" sz="1600" dirty="0">
                <a:solidFill>
                  <a:schemeClr val="bg2"/>
                </a:solidFill>
                <a:latin typeface="Verdana"/>
                <a:ea typeface="MS PGothic" pitchFamily="34" charset="-128"/>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indent="0"/>
            <a:r>
              <a:rPr lang="en-GB" kern="0" dirty="0"/>
              <a:t>Why do we provide this breakdown?</a:t>
            </a:r>
          </a:p>
          <a:p>
            <a:pPr marL="285750" indent="-285750">
              <a:buFont typeface="Arial" panose="020B0604020202020204" pitchFamily="34" charset="0"/>
              <a:buChar char="•"/>
            </a:pPr>
            <a:r>
              <a:rPr lang="en-GB" kern="0" dirty="0"/>
              <a:t>The main reason is so that users can use our data to create new products e.g.</a:t>
            </a:r>
          </a:p>
          <a:p>
            <a:pPr marL="285750" indent="-285750">
              <a:buFont typeface="Wingdings" pitchFamily="2" charset="2"/>
              <a:buChar char="Ø"/>
            </a:pPr>
            <a:r>
              <a:rPr lang="en-GB" kern="0" dirty="0"/>
              <a:t>Coarsening data for comparison with model output.</a:t>
            </a:r>
          </a:p>
          <a:p>
            <a:pPr marL="285750" indent="-285750">
              <a:buFont typeface="Wingdings" pitchFamily="2" charset="2"/>
              <a:buChar char="Ø"/>
            </a:pPr>
            <a:r>
              <a:rPr lang="en-GB" kern="0" dirty="0"/>
              <a:t>Calculating area averages over cities or regions of interest.</a:t>
            </a:r>
          </a:p>
          <a:p>
            <a:pPr indent="0"/>
            <a:r>
              <a:rPr lang="en-GB" kern="0" dirty="0"/>
              <a:t>With the breakdown of uncertainty components, the uncertainties can also be correctly propagated.</a:t>
            </a:r>
          </a:p>
          <a:p>
            <a:endParaRPr lang="en-GB" kern="0" dirty="0"/>
          </a:p>
        </p:txBody>
      </p:sp>
    </p:spTree>
    <p:extLst>
      <p:ext uri="{BB962C8B-B14F-4D97-AF65-F5344CB8AC3E}">
        <p14:creationId xmlns:p14="http://schemas.microsoft.com/office/powerpoint/2010/main" val="1329087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8204C-0E85-F8F1-BDA5-EEF314E4CE83}"/>
              </a:ext>
            </a:extLst>
          </p:cNvPr>
          <p:cNvSpPr>
            <a:spLocks noGrp="1"/>
          </p:cNvSpPr>
          <p:nvPr>
            <p:ph type="title"/>
          </p:nvPr>
        </p:nvSpPr>
        <p:spPr/>
        <p:txBody>
          <a:bodyPr/>
          <a:lstStyle/>
          <a:p>
            <a:r>
              <a:rPr lang="en-GB" dirty="0"/>
              <a:t>How do we provide uncertainty information?</a:t>
            </a:r>
          </a:p>
        </p:txBody>
      </p:sp>
      <p:sp>
        <p:nvSpPr>
          <p:cNvPr id="3" name="Content Placeholder 2">
            <a:extLst>
              <a:ext uri="{FF2B5EF4-FFF2-40B4-BE49-F238E27FC236}">
                <a16:creationId xmlns:a16="http://schemas.microsoft.com/office/drawing/2014/main" id="{6F37AF19-1DBA-C0F0-A1F4-B24BB895EBC0}"/>
              </a:ext>
            </a:extLst>
          </p:cNvPr>
          <p:cNvSpPr>
            <a:spLocks noGrp="1"/>
          </p:cNvSpPr>
          <p:nvPr>
            <p:ph idx="1"/>
          </p:nvPr>
        </p:nvSpPr>
        <p:spPr/>
        <p:txBody>
          <a:bodyPr/>
          <a:lstStyle/>
          <a:p>
            <a:r>
              <a:rPr lang="en-GB" dirty="0"/>
              <a:t>2) Microwave</a:t>
            </a:r>
          </a:p>
          <a:p>
            <a:pPr marL="285750" indent="-285750">
              <a:buFont typeface="Arial" panose="020B0604020202020204" pitchFamily="34" charset="0"/>
              <a:buChar char="•"/>
            </a:pPr>
            <a:r>
              <a:rPr lang="en-GB" dirty="0"/>
              <a:t>Similarly to the infrared retrieval, we can construct a table of error effects relevant to the the microwave measurement equation (and have done this in the E3UB).</a:t>
            </a:r>
          </a:p>
          <a:p>
            <a:pPr marL="285750" indent="-285750">
              <a:buFont typeface="Arial" panose="020B0604020202020204" pitchFamily="34" charset="0"/>
              <a:buChar char="•"/>
            </a:pPr>
            <a:r>
              <a:rPr lang="en-GB" dirty="0"/>
              <a:t>The microwave retrieval uses a neural network trained using a calibration database, so the measurement equation takes a different form.  At present, only a subset of these error effects can be well constrained either through direct propagation or by applying a simple model and we cannot fully capture the total uncertainty in the microwave data using this method.</a:t>
            </a:r>
          </a:p>
          <a:p>
            <a:pPr marL="285750" indent="-285750">
              <a:buFont typeface="Arial" panose="020B0604020202020204" pitchFamily="34" charset="0"/>
              <a:buChar char="•"/>
            </a:pPr>
            <a:r>
              <a:rPr lang="en-GB" dirty="0"/>
              <a:t>Instead, we use the regression model to estimate the total uncertainty (instrument and retrieval errors combined) by sampling the neighbouring input-output space.</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467689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8E3FC-C1F6-1FDB-4CFF-95A82030C47B}"/>
              </a:ext>
            </a:extLst>
          </p:cNvPr>
          <p:cNvSpPr>
            <a:spLocks noGrp="1"/>
          </p:cNvSpPr>
          <p:nvPr>
            <p:ph type="title"/>
          </p:nvPr>
        </p:nvSpPr>
        <p:spPr/>
        <p:txBody>
          <a:bodyPr/>
          <a:lstStyle/>
          <a:p>
            <a:r>
              <a:rPr lang="en-GB" dirty="0"/>
              <a:t>Microwave product uncertainties</a:t>
            </a:r>
          </a:p>
        </p:txBody>
      </p:sp>
      <p:pic>
        <p:nvPicPr>
          <p:cNvPr id="4" name="Content Placeholder 3">
            <a:extLst>
              <a:ext uri="{FF2B5EF4-FFF2-40B4-BE49-F238E27FC236}">
                <a16:creationId xmlns:a16="http://schemas.microsoft.com/office/drawing/2014/main" id="{066394FF-DC01-8869-E085-A3B145DCE772}"/>
              </a:ext>
            </a:extLst>
          </p:cNvPr>
          <p:cNvPicPr>
            <a:picLocks noGrp="1" noChangeAspect="1"/>
          </p:cNvPicPr>
          <p:nvPr>
            <p:ph idx="1"/>
          </p:nvPr>
        </p:nvPicPr>
        <p:blipFill>
          <a:blip r:embed="rId3"/>
          <a:stretch>
            <a:fillRect/>
          </a:stretch>
        </p:blipFill>
        <p:spPr>
          <a:xfrm>
            <a:off x="0" y="1711420"/>
            <a:ext cx="4449471" cy="2156492"/>
          </a:xfrm>
          <a:prstGeom prst="rect">
            <a:avLst/>
          </a:prstGeom>
        </p:spPr>
      </p:pic>
      <p:pic>
        <p:nvPicPr>
          <p:cNvPr id="5" name="Picture 4">
            <a:extLst>
              <a:ext uri="{FF2B5EF4-FFF2-40B4-BE49-F238E27FC236}">
                <a16:creationId xmlns:a16="http://schemas.microsoft.com/office/drawing/2014/main" id="{1D945A20-864B-6281-F3B2-BD160F6A6BC3}"/>
              </a:ext>
            </a:extLst>
          </p:cNvPr>
          <p:cNvPicPr>
            <a:picLocks noChangeAspect="1"/>
          </p:cNvPicPr>
          <p:nvPr/>
        </p:nvPicPr>
        <p:blipFill>
          <a:blip r:embed="rId4"/>
          <a:stretch>
            <a:fillRect/>
          </a:stretch>
        </p:blipFill>
        <p:spPr>
          <a:xfrm>
            <a:off x="4572000" y="1711420"/>
            <a:ext cx="4449471" cy="2206040"/>
          </a:xfrm>
          <a:prstGeom prst="rect">
            <a:avLst/>
          </a:prstGeom>
        </p:spPr>
      </p:pic>
      <p:sp>
        <p:nvSpPr>
          <p:cNvPr id="6" name="TextBox 5">
            <a:extLst>
              <a:ext uri="{FF2B5EF4-FFF2-40B4-BE49-F238E27FC236}">
                <a16:creationId xmlns:a16="http://schemas.microsoft.com/office/drawing/2014/main" id="{85F68EB8-D0BE-34E2-04D6-6804E9FD15EE}"/>
              </a:ext>
            </a:extLst>
          </p:cNvPr>
          <p:cNvSpPr txBox="1"/>
          <p:nvPr/>
        </p:nvSpPr>
        <p:spPr>
          <a:xfrm>
            <a:off x="2921929" y="3917460"/>
            <a:ext cx="3300142" cy="400110"/>
          </a:xfrm>
          <a:prstGeom prst="rect">
            <a:avLst/>
          </a:prstGeom>
          <a:noFill/>
        </p:spPr>
        <p:txBody>
          <a:bodyPr wrap="square" rtlCol="0">
            <a:spAutoFit/>
          </a:bodyPr>
          <a:lstStyle/>
          <a:p>
            <a:r>
              <a:rPr lang="en-GB" sz="2000" dirty="0"/>
              <a:t>SSMI, 6.30am overpass</a:t>
            </a:r>
          </a:p>
        </p:txBody>
      </p:sp>
      <p:sp>
        <p:nvSpPr>
          <p:cNvPr id="7" name="TextBox 6">
            <a:extLst>
              <a:ext uri="{FF2B5EF4-FFF2-40B4-BE49-F238E27FC236}">
                <a16:creationId xmlns:a16="http://schemas.microsoft.com/office/drawing/2014/main" id="{6AC7AE35-AD38-4593-AEAB-8453764C4FA3}"/>
              </a:ext>
            </a:extLst>
          </p:cNvPr>
          <p:cNvSpPr txBox="1"/>
          <p:nvPr/>
        </p:nvSpPr>
        <p:spPr>
          <a:xfrm>
            <a:off x="1674055" y="1336431"/>
            <a:ext cx="1062111" cy="461665"/>
          </a:xfrm>
          <a:prstGeom prst="rect">
            <a:avLst/>
          </a:prstGeom>
          <a:noFill/>
        </p:spPr>
        <p:txBody>
          <a:bodyPr wrap="square" rtlCol="0">
            <a:spAutoFit/>
          </a:bodyPr>
          <a:lstStyle/>
          <a:p>
            <a:r>
              <a:rPr lang="en-GB" dirty="0"/>
              <a:t>LST</a:t>
            </a:r>
          </a:p>
        </p:txBody>
      </p:sp>
      <p:sp>
        <p:nvSpPr>
          <p:cNvPr id="8" name="TextBox 7">
            <a:extLst>
              <a:ext uri="{FF2B5EF4-FFF2-40B4-BE49-F238E27FC236}">
                <a16:creationId xmlns:a16="http://schemas.microsoft.com/office/drawing/2014/main" id="{89DA73AA-FC2A-F5B0-0900-2D0726A4B32D}"/>
              </a:ext>
            </a:extLst>
          </p:cNvPr>
          <p:cNvSpPr txBox="1"/>
          <p:nvPr/>
        </p:nvSpPr>
        <p:spPr>
          <a:xfrm>
            <a:off x="5368864" y="1336431"/>
            <a:ext cx="2855741" cy="461665"/>
          </a:xfrm>
          <a:prstGeom prst="rect">
            <a:avLst/>
          </a:prstGeom>
          <a:noFill/>
        </p:spPr>
        <p:txBody>
          <a:bodyPr wrap="square" rtlCol="0">
            <a:spAutoFit/>
          </a:bodyPr>
          <a:lstStyle/>
          <a:p>
            <a:r>
              <a:rPr lang="en-GB" dirty="0"/>
              <a:t>Total uncertainty</a:t>
            </a:r>
          </a:p>
        </p:txBody>
      </p:sp>
    </p:spTree>
    <p:extLst>
      <p:ext uri="{BB962C8B-B14F-4D97-AF65-F5344CB8AC3E}">
        <p14:creationId xmlns:p14="http://schemas.microsoft.com/office/powerpoint/2010/main" val="2791757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7EF48-CF55-D685-9979-56D191169BD8}"/>
              </a:ext>
            </a:extLst>
          </p:cNvPr>
          <p:cNvSpPr>
            <a:spLocks noGrp="1"/>
          </p:cNvSpPr>
          <p:nvPr>
            <p:ph type="title"/>
          </p:nvPr>
        </p:nvSpPr>
        <p:spPr/>
        <p:txBody>
          <a:bodyPr/>
          <a:lstStyle/>
          <a:p>
            <a:r>
              <a:rPr lang="en-GB" dirty="0"/>
              <a:t>Where can I find information on uncertainties?</a:t>
            </a:r>
          </a:p>
        </p:txBody>
      </p:sp>
      <p:pic>
        <p:nvPicPr>
          <p:cNvPr id="4" name="Content Placeholder 3">
            <a:extLst>
              <a:ext uri="{FF2B5EF4-FFF2-40B4-BE49-F238E27FC236}">
                <a16:creationId xmlns:a16="http://schemas.microsoft.com/office/drawing/2014/main" id="{997ECBB4-322A-62D7-09FC-422FE819B011}"/>
              </a:ext>
            </a:extLst>
          </p:cNvPr>
          <p:cNvPicPr>
            <a:picLocks noGrp="1" noChangeAspect="1"/>
          </p:cNvPicPr>
          <p:nvPr>
            <p:ph idx="1"/>
          </p:nvPr>
        </p:nvPicPr>
        <p:blipFill>
          <a:blip r:embed="rId2"/>
          <a:stretch>
            <a:fillRect/>
          </a:stretch>
        </p:blipFill>
        <p:spPr>
          <a:xfrm rot="545634">
            <a:off x="4782569" y="797732"/>
            <a:ext cx="2945604" cy="3820870"/>
          </a:xfrm>
          <a:prstGeom prst="rect">
            <a:avLst/>
          </a:prstGeom>
          <a:ln w="25400">
            <a:solidFill>
              <a:schemeClr val="accent1">
                <a:shade val="95000"/>
                <a:satMod val="105000"/>
              </a:schemeClr>
            </a:solidFill>
          </a:ln>
        </p:spPr>
      </p:pic>
      <p:sp>
        <p:nvSpPr>
          <p:cNvPr id="5" name="Content Placeholder 2">
            <a:extLst>
              <a:ext uri="{FF2B5EF4-FFF2-40B4-BE49-F238E27FC236}">
                <a16:creationId xmlns:a16="http://schemas.microsoft.com/office/drawing/2014/main" id="{9B689BDA-004A-8E35-8D81-ADD3454C2984}"/>
              </a:ext>
            </a:extLst>
          </p:cNvPr>
          <p:cNvSpPr txBox="1">
            <a:spLocks/>
          </p:cNvSpPr>
          <p:nvPr/>
        </p:nvSpPr>
        <p:spPr bwMode="auto">
          <a:xfrm>
            <a:off x="173039" y="792163"/>
            <a:ext cx="3923474" cy="382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685800" algn="l" rtl="0" eaLnBrk="1" fontAlgn="base" hangingPunct="1">
              <a:lnSpc>
                <a:spcPct val="119000"/>
              </a:lnSpc>
              <a:spcBef>
                <a:spcPct val="20000"/>
              </a:spcBef>
              <a:spcAft>
                <a:spcPct val="0"/>
              </a:spcAft>
              <a:buClr>
                <a:schemeClr val="accent1"/>
              </a:buClr>
              <a:defRPr lang="en-GB" sz="1600" baseline="0">
                <a:solidFill>
                  <a:schemeClr val="bg2"/>
                </a:solidFill>
                <a:latin typeface="Verdana"/>
                <a:ea typeface="MS PGothic" pitchFamily="34" charset="-128"/>
                <a:cs typeface="Verdana"/>
              </a:defRPr>
            </a:lvl1pPr>
            <a:lvl2pPr marL="809625" indent="-352425" algn="l" rtl="0" eaLnBrk="1" fontAlgn="base" hangingPunct="1">
              <a:lnSpc>
                <a:spcPct val="119000"/>
              </a:lnSpc>
              <a:spcBef>
                <a:spcPct val="20000"/>
              </a:spcBef>
              <a:spcAft>
                <a:spcPct val="0"/>
              </a:spcAft>
              <a:buClr>
                <a:schemeClr val="accent1"/>
              </a:buClr>
              <a:buFont typeface="Verdana" pitchFamily="34" charset="0"/>
              <a:defRPr lang="en-GB" sz="1600" dirty="0">
                <a:solidFill>
                  <a:schemeClr val="bg2"/>
                </a:solidFill>
                <a:latin typeface="Verdana"/>
                <a:ea typeface="MS PGothic" pitchFamily="34" charset="-128"/>
                <a:cs typeface="Verdana"/>
              </a:defRPr>
            </a:lvl2pPr>
            <a:lvl3pPr marL="1406525" indent="-492125" algn="l" rtl="0" eaLnBrk="1" fontAlgn="base" hangingPunct="1">
              <a:lnSpc>
                <a:spcPct val="119000"/>
              </a:lnSpc>
              <a:spcBef>
                <a:spcPct val="20000"/>
              </a:spcBef>
              <a:spcAft>
                <a:spcPct val="0"/>
              </a:spcAft>
              <a:buClr>
                <a:schemeClr val="accent1"/>
              </a:buClr>
              <a:buFont typeface="Verdana" pitchFamily="34" charset="0"/>
              <a:defRPr lang="en-GB" sz="1600" dirty="0">
                <a:solidFill>
                  <a:schemeClr val="bg2"/>
                </a:solidFill>
                <a:latin typeface="Verdana"/>
                <a:ea typeface="MS PGothic" pitchFamily="34" charset="-128"/>
                <a:cs typeface="Verdana"/>
              </a:defRPr>
            </a:lvl3pPr>
            <a:lvl4pPr marL="2005013" indent="-633413" algn="l" rtl="0" eaLnBrk="1" fontAlgn="base" hangingPunct="1">
              <a:lnSpc>
                <a:spcPct val="119000"/>
              </a:lnSpc>
              <a:spcBef>
                <a:spcPct val="20000"/>
              </a:spcBef>
              <a:spcAft>
                <a:spcPct val="0"/>
              </a:spcAft>
              <a:buClr>
                <a:schemeClr val="accent1"/>
              </a:buClr>
              <a:buFont typeface="Verdana" pitchFamily="34" charset="0"/>
              <a:defRPr lang="en-GB" sz="1600" dirty="0">
                <a:solidFill>
                  <a:schemeClr val="bg2"/>
                </a:solidFill>
                <a:latin typeface="Verdana"/>
                <a:ea typeface="MS PGothic" pitchFamily="34" charset="-128"/>
                <a:cs typeface="Verdana"/>
              </a:defRPr>
            </a:lvl4pPr>
            <a:lvl5pPr marL="2601913" indent="-773113" algn="l" rtl="0" eaLnBrk="1" fontAlgn="base" hangingPunct="1">
              <a:lnSpc>
                <a:spcPct val="119000"/>
              </a:lnSpc>
              <a:spcBef>
                <a:spcPct val="20000"/>
              </a:spcBef>
              <a:spcAft>
                <a:spcPct val="0"/>
              </a:spcAft>
              <a:buClr>
                <a:schemeClr val="accent1"/>
              </a:buClr>
              <a:buFont typeface="Verdana" pitchFamily="34" charset="0"/>
              <a:defRPr lang="en-GB" sz="1600" dirty="0">
                <a:solidFill>
                  <a:schemeClr val="bg2"/>
                </a:solidFill>
                <a:latin typeface="Verdana"/>
                <a:ea typeface="MS PGothic" pitchFamily="34" charset="-128"/>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r>
              <a:rPr lang="en-GB" b="1" kern="0" dirty="0"/>
              <a:t>Product User Guide</a:t>
            </a:r>
          </a:p>
          <a:p>
            <a:r>
              <a:rPr lang="en-GB" kern="0" dirty="0"/>
              <a:t>Here you can find a description of our dataset written for our data users including:</a:t>
            </a:r>
          </a:p>
          <a:p>
            <a:pPr marL="285750" indent="-285750">
              <a:buFont typeface="Arial" panose="020B0604020202020204" pitchFamily="34" charset="0"/>
              <a:buChar char="•"/>
            </a:pPr>
            <a:r>
              <a:rPr lang="en-GB" kern="0" dirty="0"/>
              <a:t>Description of the uncertainty fields in the products.</a:t>
            </a:r>
          </a:p>
          <a:p>
            <a:pPr marL="285750" indent="-285750">
              <a:buFont typeface="Arial" panose="020B0604020202020204" pitchFamily="34" charset="0"/>
              <a:buChar char="•"/>
            </a:pPr>
            <a:r>
              <a:rPr lang="en-GB" kern="0" dirty="0"/>
              <a:t>Basic description of the uncertainty components and how they combine to provide the total.</a:t>
            </a:r>
          </a:p>
          <a:p>
            <a:pPr marL="285750" indent="-285750">
              <a:buFont typeface="Arial" panose="020B0604020202020204" pitchFamily="34" charset="0"/>
              <a:buChar char="•"/>
            </a:pPr>
            <a:r>
              <a:rPr lang="en-GB" kern="0" dirty="0"/>
              <a:t>An FAQ on the difference between error and uncertainty.</a:t>
            </a:r>
          </a:p>
        </p:txBody>
      </p:sp>
    </p:spTree>
    <p:extLst>
      <p:ext uri="{BB962C8B-B14F-4D97-AF65-F5344CB8AC3E}">
        <p14:creationId xmlns:p14="http://schemas.microsoft.com/office/powerpoint/2010/main" val="3299772537"/>
      </p:ext>
    </p:extLst>
  </p:cSld>
  <p:clrMapOvr>
    <a:masterClrMapping/>
  </p:clrMapOvr>
</p:sld>
</file>

<file path=ppt/theme/theme1.xml><?xml version="1.0" encoding="utf-8"?>
<a:theme xmlns:a="http://schemas.openxmlformats.org/drawingml/2006/main" name="CCI_landsurfacetemperature">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 Presentation 16-9.potx" id="{625F8AEC-1CDE-415D-B0E3-F5C995E29248}" vid="{7620660D-6BA5-4224-AA6E-849C46B07D6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4F9D0DE9BDCC4459CB953BA1A83B265" ma:contentTypeVersion="2" ma:contentTypeDescription="Create a new document." ma:contentTypeScope="" ma:versionID="c2ca2be6f8b3d67731da52dfe0bc23e1">
  <xsd:schema xmlns:xsd="http://www.w3.org/2001/XMLSchema" xmlns:xs="http://www.w3.org/2001/XMLSchema" xmlns:p="http://schemas.microsoft.com/office/2006/metadata/properties" xmlns:ns2="e19819c7-3cbc-4b1a-8ee3-31d373041e80" targetNamespace="http://schemas.microsoft.com/office/2006/metadata/properties" ma:root="true" ma:fieldsID="fcc9e94706a6eca5ff04d9c15d637e5e" ns2:_="">
    <xsd:import namespace="e19819c7-3cbc-4b1a-8ee3-31d373041e8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9819c7-3cbc-4b1a-8ee3-31d373041e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48D79E0-F545-4A75-B39D-7B8AF1D9BA85}">
  <ds:schemaRefs>
    <ds:schemaRef ds:uri="http://schemas.microsoft.com/sharepoint/v3/contenttype/forms"/>
  </ds:schemaRefs>
</ds:datastoreItem>
</file>

<file path=customXml/itemProps2.xml><?xml version="1.0" encoding="utf-8"?>
<ds:datastoreItem xmlns:ds="http://schemas.openxmlformats.org/officeDocument/2006/customXml" ds:itemID="{7828C36A-7E84-40F3-9009-B55D24DB4B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9819c7-3cbc-4b1a-8ee3-31d373041e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22279E-2C4C-4C93-8498-455A58D1433E}">
  <ds:schemaRefs>
    <ds:schemaRef ds:uri="http://www.w3.org/XML/1998/namespace"/>
    <ds:schemaRef ds:uri="http://purl.org/dc/dcmitype/"/>
    <ds:schemaRef ds:uri="http://purl.org/dc/term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f2760952-b3bb-408f-ace6-eb1e07642b86"/>
  </ds:schemaRefs>
</ds:datastoreItem>
</file>

<file path=docProps/app.xml><?xml version="1.0" encoding="utf-8"?>
<Properties xmlns="http://schemas.openxmlformats.org/officeDocument/2006/extended-properties" xmlns:vt="http://schemas.openxmlformats.org/officeDocument/2006/docPropsVTypes">
  <Template>CCI_landsurfacetemperature</Template>
  <TotalTime>16838</TotalTime>
  <Words>782</Words>
  <Application>Microsoft Macintosh PowerPoint</Application>
  <PresentationFormat>On-screen Show (16:9)</PresentationFormat>
  <Paragraphs>58</Paragraphs>
  <Slides>11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Verdana</vt:lpstr>
      <vt:lpstr>Wingdings</vt:lpstr>
      <vt:lpstr>CCI_landsurfacetemperature</vt:lpstr>
      <vt:lpstr>PowerPoint Presentation</vt:lpstr>
      <vt:lpstr>Background</vt:lpstr>
      <vt:lpstr>How do we provide uncertainty information?</vt:lpstr>
      <vt:lpstr>Infrared product uncertainties</vt:lpstr>
      <vt:lpstr>Providing a breakdown of uncertainty components</vt:lpstr>
      <vt:lpstr>Breakdown of uncertainty components</vt:lpstr>
      <vt:lpstr>How do we provide uncertainty information?</vt:lpstr>
      <vt:lpstr>Microwave product uncertainties</vt:lpstr>
      <vt:lpstr>Where can I find information on uncertainties?</vt:lpstr>
      <vt:lpstr>Where can I find information on uncertainties?</vt:lpstr>
      <vt:lpstr>E3UB: Appendix 11</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TITLE OF PRESENTATION</dc:subject>
  <dc:creator>Jérôme Bruniquel</dc:creator>
  <cp:lastModifiedBy>Claire Bulgin</cp:lastModifiedBy>
  <cp:revision>47</cp:revision>
  <cp:lastPrinted>2008-08-26T16:26:23Z</cp:lastPrinted>
  <dcterms:created xsi:type="dcterms:W3CDTF">2018-08-24T13:21:33Z</dcterms:created>
  <dcterms:modified xsi:type="dcterms:W3CDTF">2024-12-03T13:07:30Z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TITLE OF PRESENTATION</vt:lpwstr>
  </property>
  <property fmtid="{D5CDD505-2E9C-101B-9397-08002B2CF9AE}" pid="3" name="PSubtitle">
    <vt:lpwstr>TITLE OF PRESENTATION</vt:lpwstr>
  </property>
  <property fmtid="{D5CDD505-2E9C-101B-9397-08002B2CF9AE}" pid="4" name="PAuthor">
    <vt:lpwstr> </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5GV2.0</vt:lpwstr>
  </property>
  <property fmtid="{D5CDD505-2E9C-101B-9397-08002B2CF9AE}" pid="13" name="ShowESADialog1">
    <vt:bool>true</vt:bool>
  </property>
  <property fmtid="{D5CDD505-2E9C-101B-9397-08002B2CF9AE}" pid="14" name="ContentTypeId">
    <vt:lpwstr>0x010100E4F9D0DE9BDCC4459CB953BA1A83B265</vt:lpwstr>
  </property>
  <property fmtid="{D5CDD505-2E9C-101B-9397-08002B2CF9AE}" pid="15" name="Document Type">
    <vt:lpwstr>HO - Handout / Presentation</vt:lpwstr>
  </property>
  <property fmtid="{D5CDD505-2E9C-101B-9397-08002B2CF9AE}" pid="16" name="Reference">
    <vt:lpwstr/>
  </property>
  <property fmtid="{D5CDD505-2E9C-101B-9397-08002B2CF9AE}" pid="17" name="Classification">
    <vt:lpwstr>ESA UNCLASSIFIED - For Official Use</vt:lpwstr>
  </property>
  <property fmtid="{D5CDD505-2E9C-101B-9397-08002B2CF9AE}" pid="18" name="Classification Caveat">
    <vt:lpwstr/>
  </property>
  <property fmtid="{D5CDD505-2E9C-101B-9397-08002B2CF9AE}" pid="19" name="Status">
    <vt:lpwstr/>
  </property>
  <property fmtid="{D5CDD505-2E9C-101B-9397-08002B2CF9AE}" pid="20" name="bmsSiteName">
    <vt:lpwstr/>
  </property>
  <property fmtid="{D5CDD505-2E9C-101B-9397-08002B2CF9AE}" pid="21" name="Originating Organisation">
    <vt:lpwstr/>
  </property>
  <property fmtid="{D5CDD505-2E9C-101B-9397-08002B2CF9AE}" pid="22" name="Distribution">
    <vt:lpwstr/>
  </property>
  <property fmtid="{D5CDD505-2E9C-101B-9397-08002B2CF9AE}" pid="23" name="bmsSitename2">
    <vt:lpwstr/>
  </property>
  <property fmtid="{D5CDD505-2E9C-101B-9397-08002B2CF9AE}" pid="24" name="bmsAddress">
    <vt:lpwstr/>
  </property>
  <property fmtid="{D5CDD505-2E9C-101B-9397-08002B2CF9AE}" pid="25" name="bmsPlace">
    <vt:lpwstr/>
  </property>
  <property fmtid="{D5CDD505-2E9C-101B-9397-08002B2CF9AE}" pid="26" name="bmsPhoneFax">
    <vt:lpwstr/>
  </property>
  <property fmtid="{D5CDD505-2E9C-101B-9397-08002B2CF9AE}" pid="27" name="Issue">
    <vt:i4>0</vt:i4>
  </property>
  <property fmtid="{D5CDD505-2E9C-101B-9397-08002B2CF9AE}" pid="28" name="Revision">
    <vt:i4>0</vt:i4>
  </property>
</Properties>
</file>