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4"/>
  </p:sldMasterIdLst>
  <p:notesMasterIdLst>
    <p:notesMasterId r:id="rId22"/>
  </p:notesMasterIdLst>
  <p:handoutMasterIdLst>
    <p:handoutMasterId r:id="rId23"/>
  </p:handoutMasterIdLst>
  <p:sldIdLst>
    <p:sldId id="256" r:id="rId5"/>
    <p:sldId id="1529" r:id="rId6"/>
    <p:sldId id="1516" r:id="rId7"/>
    <p:sldId id="1487" r:id="rId8"/>
    <p:sldId id="1513" r:id="rId9"/>
    <p:sldId id="260" r:id="rId10"/>
    <p:sldId id="1509" r:id="rId11"/>
    <p:sldId id="1517" r:id="rId12"/>
    <p:sldId id="1526" r:id="rId13"/>
    <p:sldId id="1525" r:id="rId14"/>
    <p:sldId id="1527" r:id="rId15"/>
    <p:sldId id="1522" r:id="rId16"/>
    <p:sldId id="1524" r:id="rId17"/>
    <p:sldId id="1520" r:id="rId18"/>
    <p:sldId id="1528" r:id="rId19"/>
    <p:sldId id="1523" r:id="rId20"/>
    <p:sldId id="1530" r:id="rId21"/>
  </p:sldIdLst>
  <p:sldSz cx="9144000" cy="5143500" type="screen16x9"/>
  <p:notesSz cx="7023100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0098DB"/>
    <a:srgbClr val="00549F"/>
    <a:srgbClr val="FDC82F"/>
    <a:srgbClr val="00338D"/>
    <a:srgbClr val="D0103A"/>
    <a:srgbClr val="008542"/>
    <a:srgbClr val="E37222"/>
    <a:srgbClr val="8224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200" d="100"/>
          <a:sy n="200" d="100"/>
        </p:scale>
        <p:origin x="654" y="15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612641-6081-48BD-B845-12ACB35258D5}" type="doc">
      <dgm:prSet loTypeId="urn:microsoft.com/office/officeart/2005/8/layout/chevron1" loCatId="process" qsTypeId="urn:microsoft.com/office/officeart/2005/8/quickstyle/simple1" qsCatId="simple" csTypeId="urn:microsoft.com/office/officeart/2005/8/colors/accent0_1" csCatId="mainScheme" phldr="1"/>
      <dgm:spPr/>
    </dgm:pt>
    <dgm:pt modelId="{DD2DF6D4-7889-4893-89B0-48AD03A0C00E}">
      <dgm:prSet phldrT="[Κείμενο]" custT="1"/>
      <dgm:spPr/>
      <dgm:t>
        <a:bodyPr/>
        <a:lstStyle/>
        <a:p>
          <a:r>
            <a:rPr lang="en-US" sz="1100" dirty="0">
              <a:latin typeface="RubFlama Light" panose="02000000000000000000" pitchFamily="2" charset="0"/>
            </a:rPr>
            <a:t>Calculate the weighted monthly means</a:t>
          </a:r>
        </a:p>
      </dgm:t>
    </dgm:pt>
    <dgm:pt modelId="{39F61323-D9F8-4095-89C2-02FDEE0D5623}" type="parTrans" cxnId="{578D3ABE-174E-4433-A21E-7950BE62FE4B}">
      <dgm:prSet/>
      <dgm:spPr/>
      <dgm:t>
        <a:bodyPr/>
        <a:lstStyle/>
        <a:p>
          <a:endParaRPr lang="en-US" sz="1400">
            <a:latin typeface="RubFlama Light" panose="02000000000000000000" pitchFamily="2" charset="0"/>
          </a:endParaRPr>
        </a:p>
      </dgm:t>
    </dgm:pt>
    <dgm:pt modelId="{664097EE-0C60-43B6-8139-F6B2DEDE77EA}" type="sibTrans" cxnId="{578D3ABE-174E-4433-A21E-7950BE62FE4B}">
      <dgm:prSet/>
      <dgm:spPr/>
      <dgm:t>
        <a:bodyPr/>
        <a:lstStyle/>
        <a:p>
          <a:endParaRPr lang="en-US" sz="1400">
            <a:latin typeface="RubFlama Light" panose="02000000000000000000" pitchFamily="2" charset="0"/>
          </a:endParaRPr>
        </a:p>
      </dgm:t>
    </dgm:pt>
    <dgm:pt modelId="{4A1437B4-917B-4518-9D9F-B777044F32EC}">
      <dgm:prSet phldrT="[Κείμενο]" custT="1"/>
      <dgm:spPr/>
      <dgm:t>
        <a:bodyPr/>
        <a:lstStyle/>
        <a:p>
          <a:r>
            <a:rPr lang="en-US" sz="1100" dirty="0">
              <a:latin typeface="RubFlama Light" panose="02000000000000000000" pitchFamily="2" charset="0"/>
            </a:rPr>
            <a:t>De-season</a:t>
          </a:r>
        </a:p>
      </dgm:t>
    </dgm:pt>
    <dgm:pt modelId="{C36DB3BF-D8C4-4E8F-A86F-9424D6CE8350}" type="parTrans" cxnId="{B59C32C3-3EB6-4299-B1F6-7E2A307E460B}">
      <dgm:prSet/>
      <dgm:spPr/>
      <dgm:t>
        <a:bodyPr/>
        <a:lstStyle/>
        <a:p>
          <a:endParaRPr lang="en-US" sz="1400">
            <a:latin typeface="RubFlama Light" panose="02000000000000000000" pitchFamily="2" charset="0"/>
          </a:endParaRPr>
        </a:p>
      </dgm:t>
    </dgm:pt>
    <dgm:pt modelId="{7953D087-7695-4497-A6D8-BA7A22B4ECB8}" type="sibTrans" cxnId="{B59C32C3-3EB6-4299-B1F6-7E2A307E460B}">
      <dgm:prSet/>
      <dgm:spPr/>
      <dgm:t>
        <a:bodyPr/>
        <a:lstStyle/>
        <a:p>
          <a:endParaRPr lang="en-US" sz="1400">
            <a:latin typeface="RubFlama Light" panose="02000000000000000000" pitchFamily="2" charset="0"/>
          </a:endParaRPr>
        </a:p>
      </dgm:t>
    </dgm:pt>
    <dgm:pt modelId="{FAD66005-F609-418B-B550-96587BCE420C}">
      <dgm:prSet phldrT="[Κείμενο]" custT="1"/>
      <dgm:spPr/>
      <dgm:t>
        <a:bodyPr/>
        <a:lstStyle/>
        <a:p>
          <a:r>
            <a:rPr lang="en-US" sz="1100" dirty="0">
              <a:latin typeface="RubFlama Light" panose="02000000000000000000" pitchFamily="2" charset="0"/>
            </a:rPr>
            <a:t>Calculate the monthly anomalies</a:t>
          </a:r>
        </a:p>
      </dgm:t>
    </dgm:pt>
    <dgm:pt modelId="{827E3534-92B4-4E43-AA33-3CAAE17F57CE}" type="parTrans" cxnId="{F2BD3181-ABC7-4605-B06F-17B8F205BCE0}">
      <dgm:prSet/>
      <dgm:spPr/>
      <dgm:t>
        <a:bodyPr/>
        <a:lstStyle/>
        <a:p>
          <a:endParaRPr lang="en-US" sz="1400">
            <a:latin typeface="RubFlama Light" panose="02000000000000000000" pitchFamily="2" charset="0"/>
          </a:endParaRPr>
        </a:p>
      </dgm:t>
    </dgm:pt>
    <dgm:pt modelId="{210A7329-E211-424E-9222-C12BE14DE39D}" type="sibTrans" cxnId="{F2BD3181-ABC7-4605-B06F-17B8F205BCE0}">
      <dgm:prSet/>
      <dgm:spPr/>
      <dgm:t>
        <a:bodyPr/>
        <a:lstStyle/>
        <a:p>
          <a:endParaRPr lang="en-US" sz="1400">
            <a:latin typeface="RubFlama Light" panose="02000000000000000000" pitchFamily="2" charset="0"/>
          </a:endParaRPr>
        </a:p>
      </dgm:t>
    </dgm:pt>
    <dgm:pt modelId="{A4FB2F2F-DE3C-44AF-B852-F2B4612CC529}">
      <dgm:prSet custT="1"/>
      <dgm:spPr/>
      <dgm:t>
        <a:bodyPr/>
        <a:lstStyle/>
        <a:p>
          <a:r>
            <a:rPr lang="en-US" sz="1100" dirty="0">
              <a:latin typeface="RubFlama Light" panose="02000000000000000000" pitchFamily="2" charset="0"/>
            </a:rPr>
            <a:t>Calculate the </a:t>
          </a:r>
          <a:r>
            <a:rPr lang="en-US" sz="1100" b="1" dirty="0">
              <a:latin typeface="RubFlama Light" panose="02000000000000000000" pitchFamily="2" charset="0"/>
            </a:rPr>
            <a:t>Theil-Sen</a:t>
          </a:r>
          <a:r>
            <a:rPr lang="en-US" sz="1100" dirty="0">
              <a:latin typeface="RubFlama Light" panose="02000000000000000000" pitchFamily="2" charset="0"/>
            </a:rPr>
            <a:t> slope</a:t>
          </a:r>
        </a:p>
      </dgm:t>
    </dgm:pt>
    <dgm:pt modelId="{CDA3AEC6-2070-47BE-8F27-26F756F6D8F7}" type="parTrans" cxnId="{691FCAEC-0A12-4156-AC4E-09E6BEC2939C}">
      <dgm:prSet/>
      <dgm:spPr/>
      <dgm:t>
        <a:bodyPr/>
        <a:lstStyle/>
        <a:p>
          <a:endParaRPr lang="en-US" sz="1400">
            <a:latin typeface="RubFlama Light" panose="02000000000000000000" pitchFamily="2" charset="0"/>
          </a:endParaRPr>
        </a:p>
      </dgm:t>
    </dgm:pt>
    <dgm:pt modelId="{5736FDD3-4B48-42A5-BDA3-9AFE5C874AAD}" type="sibTrans" cxnId="{691FCAEC-0A12-4156-AC4E-09E6BEC2939C}">
      <dgm:prSet/>
      <dgm:spPr/>
      <dgm:t>
        <a:bodyPr/>
        <a:lstStyle/>
        <a:p>
          <a:endParaRPr lang="en-US" sz="1400">
            <a:latin typeface="RubFlama Light" panose="02000000000000000000" pitchFamily="2" charset="0"/>
          </a:endParaRPr>
        </a:p>
      </dgm:t>
    </dgm:pt>
    <dgm:pt modelId="{DBABD810-C756-49B5-B619-B87360F3E305}" type="pres">
      <dgm:prSet presAssocID="{E5612641-6081-48BD-B845-12ACB35258D5}" presName="Name0" presStyleCnt="0">
        <dgm:presLayoutVars>
          <dgm:dir/>
          <dgm:animLvl val="lvl"/>
          <dgm:resizeHandles val="exact"/>
        </dgm:presLayoutVars>
      </dgm:prSet>
      <dgm:spPr/>
    </dgm:pt>
    <dgm:pt modelId="{37302B72-CFE7-4F81-990B-6A7A4BD1A326}" type="pres">
      <dgm:prSet presAssocID="{DD2DF6D4-7889-4893-89B0-48AD03A0C00E}" presName="parTxOnly" presStyleLbl="node1" presStyleIdx="0" presStyleCnt="4" custScaleX="117368">
        <dgm:presLayoutVars>
          <dgm:chMax val="0"/>
          <dgm:chPref val="0"/>
          <dgm:bulletEnabled val="1"/>
        </dgm:presLayoutVars>
      </dgm:prSet>
      <dgm:spPr/>
    </dgm:pt>
    <dgm:pt modelId="{BEF74884-C00A-4273-B916-D9AED1896828}" type="pres">
      <dgm:prSet presAssocID="{664097EE-0C60-43B6-8139-F6B2DEDE77EA}" presName="parTxOnlySpace" presStyleCnt="0"/>
      <dgm:spPr/>
    </dgm:pt>
    <dgm:pt modelId="{D5349ACB-39BD-44CE-8093-47A3EBFE53CD}" type="pres">
      <dgm:prSet presAssocID="{4A1437B4-917B-4518-9D9F-B777044F32EC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416CD69A-5DF0-41BA-BAF2-8A71392E3FB6}" type="pres">
      <dgm:prSet presAssocID="{7953D087-7695-4497-A6D8-BA7A22B4ECB8}" presName="parTxOnlySpace" presStyleCnt="0"/>
      <dgm:spPr/>
    </dgm:pt>
    <dgm:pt modelId="{BA747FDD-C0B0-4E9C-A989-AA05FDB2682F}" type="pres">
      <dgm:prSet presAssocID="{FAD66005-F609-418B-B550-96587BCE420C}" presName="parTxOnly" presStyleLbl="node1" presStyleIdx="2" presStyleCnt="4" custScaleX="118354">
        <dgm:presLayoutVars>
          <dgm:chMax val="0"/>
          <dgm:chPref val="0"/>
          <dgm:bulletEnabled val="1"/>
        </dgm:presLayoutVars>
      </dgm:prSet>
      <dgm:spPr/>
    </dgm:pt>
    <dgm:pt modelId="{A69123B7-0FA0-4CFA-994F-8A13484755EE}" type="pres">
      <dgm:prSet presAssocID="{210A7329-E211-424E-9222-C12BE14DE39D}" presName="parTxOnlySpace" presStyleCnt="0"/>
      <dgm:spPr/>
    </dgm:pt>
    <dgm:pt modelId="{86D9DAD9-9135-4145-AB1D-24541EC0DEFD}" type="pres">
      <dgm:prSet presAssocID="{A4FB2F2F-DE3C-44AF-B852-F2B4612CC529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8E08E707-5CD7-4898-9DB9-EA0ACFC562FC}" type="presOf" srcId="{DD2DF6D4-7889-4893-89B0-48AD03A0C00E}" destId="{37302B72-CFE7-4F81-990B-6A7A4BD1A326}" srcOrd="0" destOrd="0" presId="urn:microsoft.com/office/officeart/2005/8/layout/chevron1"/>
    <dgm:cxn modelId="{1EBE943C-6020-45AC-901A-22069E653B42}" type="presOf" srcId="{FAD66005-F609-418B-B550-96587BCE420C}" destId="{BA747FDD-C0B0-4E9C-A989-AA05FDB2682F}" srcOrd="0" destOrd="0" presId="urn:microsoft.com/office/officeart/2005/8/layout/chevron1"/>
    <dgm:cxn modelId="{F2BD3181-ABC7-4605-B06F-17B8F205BCE0}" srcId="{E5612641-6081-48BD-B845-12ACB35258D5}" destId="{FAD66005-F609-418B-B550-96587BCE420C}" srcOrd="2" destOrd="0" parTransId="{827E3534-92B4-4E43-AA33-3CAAE17F57CE}" sibTransId="{210A7329-E211-424E-9222-C12BE14DE39D}"/>
    <dgm:cxn modelId="{CAE47190-7A3C-400D-B329-2410A8C4121B}" type="presOf" srcId="{E5612641-6081-48BD-B845-12ACB35258D5}" destId="{DBABD810-C756-49B5-B619-B87360F3E305}" srcOrd="0" destOrd="0" presId="urn:microsoft.com/office/officeart/2005/8/layout/chevron1"/>
    <dgm:cxn modelId="{A77E0692-C912-46AE-9874-6A1323054136}" type="presOf" srcId="{A4FB2F2F-DE3C-44AF-B852-F2B4612CC529}" destId="{86D9DAD9-9135-4145-AB1D-24541EC0DEFD}" srcOrd="0" destOrd="0" presId="urn:microsoft.com/office/officeart/2005/8/layout/chevron1"/>
    <dgm:cxn modelId="{817986B2-B377-4BC4-B7BE-A427A233AE27}" type="presOf" srcId="{4A1437B4-917B-4518-9D9F-B777044F32EC}" destId="{D5349ACB-39BD-44CE-8093-47A3EBFE53CD}" srcOrd="0" destOrd="0" presId="urn:microsoft.com/office/officeart/2005/8/layout/chevron1"/>
    <dgm:cxn modelId="{578D3ABE-174E-4433-A21E-7950BE62FE4B}" srcId="{E5612641-6081-48BD-B845-12ACB35258D5}" destId="{DD2DF6D4-7889-4893-89B0-48AD03A0C00E}" srcOrd="0" destOrd="0" parTransId="{39F61323-D9F8-4095-89C2-02FDEE0D5623}" sibTransId="{664097EE-0C60-43B6-8139-F6B2DEDE77EA}"/>
    <dgm:cxn modelId="{B59C32C3-3EB6-4299-B1F6-7E2A307E460B}" srcId="{E5612641-6081-48BD-B845-12ACB35258D5}" destId="{4A1437B4-917B-4518-9D9F-B777044F32EC}" srcOrd="1" destOrd="0" parTransId="{C36DB3BF-D8C4-4E8F-A86F-9424D6CE8350}" sibTransId="{7953D087-7695-4497-A6D8-BA7A22B4ECB8}"/>
    <dgm:cxn modelId="{691FCAEC-0A12-4156-AC4E-09E6BEC2939C}" srcId="{E5612641-6081-48BD-B845-12ACB35258D5}" destId="{A4FB2F2F-DE3C-44AF-B852-F2B4612CC529}" srcOrd="3" destOrd="0" parTransId="{CDA3AEC6-2070-47BE-8F27-26F756F6D8F7}" sibTransId="{5736FDD3-4B48-42A5-BDA3-9AFE5C874AAD}"/>
    <dgm:cxn modelId="{32040823-6D17-4D8D-8C52-8287D8FCCE90}" type="presParOf" srcId="{DBABD810-C756-49B5-B619-B87360F3E305}" destId="{37302B72-CFE7-4F81-990B-6A7A4BD1A326}" srcOrd="0" destOrd="0" presId="urn:microsoft.com/office/officeart/2005/8/layout/chevron1"/>
    <dgm:cxn modelId="{0E27A2AA-C1C5-4321-A463-D6E2E0258625}" type="presParOf" srcId="{DBABD810-C756-49B5-B619-B87360F3E305}" destId="{BEF74884-C00A-4273-B916-D9AED1896828}" srcOrd="1" destOrd="0" presId="urn:microsoft.com/office/officeart/2005/8/layout/chevron1"/>
    <dgm:cxn modelId="{AC315E77-2EB9-43CF-939C-9D00428ACC75}" type="presParOf" srcId="{DBABD810-C756-49B5-B619-B87360F3E305}" destId="{D5349ACB-39BD-44CE-8093-47A3EBFE53CD}" srcOrd="2" destOrd="0" presId="urn:microsoft.com/office/officeart/2005/8/layout/chevron1"/>
    <dgm:cxn modelId="{30901A04-69D4-4D0C-8E5C-84CBC1D3F7E9}" type="presParOf" srcId="{DBABD810-C756-49B5-B619-B87360F3E305}" destId="{416CD69A-5DF0-41BA-BAF2-8A71392E3FB6}" srcOrd="3" destOrd="0" presId="urn:microsoft.com/office/officeart/2005/8/layout/chevron1"/>
    <dgm:cxn modelId="{30F0C90C-EEA2-401F-8560-9698F1197DB7}" type="presParOf" srcId="{DBABD810-C756-49B5-B619-B87360F3E305}" destId="{BA747FDD-C0B0-4E9C-A989-AA05FDB2682F}" srcOrd="4" destOrd="0" presId="urn:microsoft.com/office/officeart/2005/8/layout/chevron1"/>
    <dgm:cxn modelId="{8B759A81-F828-47B4-8C50-5C9CA5F4D878}" type="presParOf" srcId="{DBABD810-C756-49B5-B619-B87360F3E305}" destId="{A69123B7-0FA0-4CFA-994F-8A13484755EE}" srcOrd="5" destOrd="0" presId="urn:microsoft.com/office/officeart/2005/8/layout/chevron1"/>
    <dgm:cxn modelId="{70961B7F-B1E5-45F2-94AA-573D8F405A53}" type="presParOf" srcId="{DBABD810-C756-49B5-B619-B87360F3E305}" destId="{86D9DAD9-9135-4145-AB1D-24541EC0DEFD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302B72-CFE7-4F81-990B-6A7A4BD1A326}">
      <dsp:nvSpPr>
        <dsp:cNvPr id="0" name=""/>
        <dsp:cNvSpPr/>
      </dsp:nvSpPr>
      <dsp:spPr>
        <a:xfrm>
          <a:off x="1521" y="16916"/>
          <a:ext cx="1590695" cy="542122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RubFlama Light" panose="02000000000000000000" pitchFamily="2" charset="0"/>
            </a:rPr>
            <a:t>Calculate the weighted monthly means</a:t>
          </a:r>
        </a:p>
      </dsp:txBody>
      <dsp:txXfrm>
        <a:off x="272582" y="16916"/>
        <a:ext cx="1048573" cy="542122"/>
      </dsp:txXfrm>
    </dsp:sp>
    <dsp:sp modelId="{D5349ACB-39BD-44CE-8093-47A3EBFE53CD}">
      <dsp:nvSpPr>
        <dsp:cNvPr id="0" name=""/>
        <dsp:cNvSpPr/>
      </dsp:nvSpPr>
      <dsp:spPr>
        <a:xfrm>
          <a:off x="1456686" y="16916"/>
          <a:ext cx="1355306" cy="542122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RubFlama Light" panose="02000000000000000000" pitchFamily="2" charset="0"/>
            </a:rPr>
            <a:t>De-season</a:t>
          </a:r>
        </a:p>
      </dsp:txBody>
      <dsp:txXfrm>
        <a:off x="1727747" y="16916"/>
        <a:ext cx="813184" cy="542122"/>
      </dsp:txXfrm>
    </dsp:sp>
    <dsp:sp modelId="{BA747FDD-C0B0-4E9C-A989-AA05FDB2682F}">
      <dsp:nvSpPr>
        <dsp:cNvPr id="0" name=""/>
        <dsp:cNvSpPr/>
      </dsp:nvSpPr>
      <dsp:spPr>
        <a:xfrm>
          <a:off x="2676462" y="16916"/>
          <a:ext cx="1604059" cy="542122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RubFlama Light" panose="02000000000000000000" pitchFamily="2" charset="0"/>
            </a:rPr>
            <a:t>Calculate the monthly anomalies</a:t>
          </a:r>
        </a:p>
      </dsp:txBody>
      <dsp:txXfrm>
        <a:off x="2947523" y="16916"/>
        <a:ext cx="1061937" cy="542122"/>
      </dsp:txXfrm>
    </dsp:sp>
    <dsp:sp modelId="{86D9DAD9-9135-4145-AB1D-24541EC0DEFD}">
      <dsp:nvSpPr>
        <dsp:cNvPr id="0" name=""/>
        <dsp:cNvSpPr/>
      </dsp:nvSpPr>
      <dsp:spPr>
        <a:xfrm>
          <a:off x="4144990" y="16916"/>
          <a:ext cx="1355306" cy="542122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RubFlama Light" panose="02000000000000000000" pitchFamily="2" charset="0"/>
            </a:rPr>
            <a:t>Calculate the </a:t>
          </a:r>
          <a:r>
            <a:rPr lang="en-US" sz="1100" b="1" kern="1200" dirty="0">
              <a:latin typeface="RubFlama Light" panose="02000000000000000000" pitchFamily="2" charset="0"/>
            </a:rPr>
            <a:t>Theil-Sen</a:t>
          </a:r>
          <a:r>
            <a:rPr lang="en-US" sz="1100" kern="1200" dirty="0">
              <a:latin typeface="RubFlama Light" panose="02000000000000000000" pitchFamily="2" charset="0"/>
            </a:rPr>
            <a:t> slope</a:t>
          </a:r>
        </a:p>
      </dsp:txBody>
      <dsp:txXfrm>
        <a:off x="4416051" y="16916"/>
        <a:ext cx="813184" cy="5421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>
                <a:latin typeface="Arial" pitchFamily="34" charset="0"/>
              </a:defRPr>
            </a:lvl1pPr>
          </a:lstStyle>
          <a:p>
            <a:fld id="{A1FAB338-4618-4BBB-B3F4-1D86E124D84C}" type="slidenum">
              <a:rPr lang="it-IT" altLang="fr-FR"/>
              <a:pPr/>
              <a:t>‹#›</a:t>
            </a:fld>
            <a:endParaRPr lang="it-IT" altLang="fr-FR"/>
          </a:p>
        </p:txBody>
      </p:sp>
    </p:spTree>
    <p:extLst>
      <p:ext uri="{BB962C8B-B14F-4D97-AF65-F5344CB8AC3E}">
        <p14:creationId xmlns:p14="http://schemas.microsoft.com/office/powerpoint/2010/main" val="18119641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/>
            </a:lvl1pPr>
          </a:lstStyle>
          <a:p>
            <a:fld id="{CE0A1A16-4297-4754-9F25-E170D41B45E1}" type="datetimeFigureOut">
              <a:rPr lang="en-US" altLang="fr-FR"/>
              <a:pPr/>
              <a:t>11/28/2024</a:t>
            </a:fld>
            <a:endParaRPr lang="en-US" altLang="fr-FR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63550" y="693738"/>
            <a:ext cx="615791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/>
            </a:lvl1pPr>
          </a:lstStyle>
          <a:p>
            <a:fld id="{D4D0DD51-4268-469F-A172-A4A0DA350D60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5237373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E93A9-430B-4E7B-8DE9-6F9970E3DA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46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RubFlama" panose="02000000000000000000" pitchFamily="2" charset="0"/>
              </a:rPr>
              <a:t>- An implementation of the City Clustering Algorithm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RubFlama" panose="02000000000000000000" pitchFamily="2" charset="0"/>
              </a:rPr>
              <a:t>- We </a:t>
            </a:r>
            <a:r>
              <a:rPr lang="en-US" sz="1200" b="1" dirty="0">
                <a:latin typeface="RubFlama" panose="02000000000000000000" pitchFamily="2" charset="0"/>
              </a:rPr>
              <a:t>define</a:t>
            </a:r>
            <a:r>
              <a:rPr lang="en-US" sz="1200" dirty="0">
                <a:latin typeface="RubFlama" panose="02000000000000000000" pitchFamily="2" charset="0"/>
              </a:rPr>
              <a:t> as a city, any cluster of 9 or more 1 km pixels that have an urban fraction of at least 95%, a water fraction equal to 0%, and are more than ~2 km away from the coastline.</a:t>
            </a:r>
          </a:p>
          <a:p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E93A9-430B-4E7B-8DE9-6F9970E3DAD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0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1200" dirty="0">
                    <a:latin typeface="RubFlama" panose="02000000000000000000" pitchFamily="2" charset="0"/>
                  </a:rPr>
                  <a:t>For MXD11A1 I consider the most </a:t>
                </a:r>
                <a:r>
                  <a:rPr lang="en-US" sz="1200" b="1" dirty="0">
                    <a:latin typeface="RubFlama" panose="02000000000000000000" pitchFamily="2" charset="0"/>
                  </a:rPr>
                  <a:t>pessimistic</a:t>
                </a:r>
                <a:r>
                  <a:rPr lang="en-US" sz="1200" dirty="0">
                    <a:latin typeface="RubFlama" panose="02000000000000000000" pitchFamily="2" charset="0"/>
                  </a:rPr>
                  <a:t> value, i.e. if according to the QA layer the LST error is between 3-4 K I will set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200" b="1" dirty="0">
                    <a:latin typeface="RubFlama" panose="02000000000000000000" pitchFamily="2" charset="0"/>
                  </a:rPr>
                  <a:t> </a:t>
                </a:r>
                <a:r>
                  <a:rPr lang="en-US" sz="1200" dirty="0">
                    <a:latin typeface="RubFlama" panose="02000000000000000000" pitchFamily="2" charset="0"/>
                  </a:rPr>
                  <a:t>to 4 K.</a:t>
                </a:r>
                <a:endParaRPr lang="el-GR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1200" dirty="0">
                    <a:latin typeface="RubFlama" panose="02000000000000000000" pitchFamily="2" charset="0"/>
                  </a:rPr>
                  <a:t>For MXD11A1 I consider the most </a:t>
                </a:r>
                <a:r>
                  <a:rPr lang="en-US" sz="1200" b="1" dirty="0">
                    <a:latin typeface="RubFlama" panose="02000000000000000000" pitchFamily="2" charset="0"/>
                  </a:rPr>
                  <a:t>pessimistic</a:t>
                </a:r>
                <a:r>
                  <a:rPr lang="en-US" sz="1200" dirty="0">
                    <a:latin typeface="RubFlama" panose="02000000000000000000" pitchFamily="2" charset="0"/>
                  </a:rPr>
                  <a:t> value, i.e. if according to the QA layer the LST error is between 3-4 K I will set the </a:t>
                </a:r>
                <a:r>
                  <a:rPr lang="en-US" sz="1200" i="0">
                    <a:latin typeface="Cambria Math" panose="02040503050406030204" pitchFamily="18" charset="0"/>
                  </a:rPr>
                  <a:t>𝑢_𝑖</a:t>
                </a:r>
                <a:r>
                  <a:rPr lang="en-US" sz="1200" b="1" dirty="0">
                    <a:latin typeface="RubFlama" panose="02000000000000000000" pitchFamily="2" charset="0"/>
                  </a:rPr>
                  <a:t> </a:t>
                </a:r>
                <a:r>
                  <a:rPr lang="en-US" sz="1200" dirty="0">
                    <a:latin typeface="RubFlama" panose="02000000000000000000" pitchFamily="2" charset="0"/>
                  </a:rPr>
                  <a:t>to 4 K.</a:t>
                </a:r>
                <a:endParaRPr lang="el-GR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045E6-D734-4DB2-BEE5-DF972DD20CA2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376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Sutton et al. (2022): </a:t>
            </a:r>
            <a:r>
              <a:rPr lang="en-US" sz="1200" i="1" dirty="0">
                <a:solidFill>
                  <a:schemeClr val="bg1">
                    <a:lumMod val="65000"/>
                  </a:schemeClr>
                </a:solidFill>
              </a:rPr>
              <a:t>10.3389/fmars.2022.1045667 </a:t>
            </a:r>
          </a:p>
          <a:p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E93A9-430B-4E7B-8DE9-6F9970E3DA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810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E93A9-430B-4E7B-8DE9-6F9970E3DA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682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7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8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4" descr="CCI_ppt_edits_landSurfaceTem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7"/>
          <p:cNvSpPr txBox="1">
            <a:spLocks noChangeArrowheads="1"/>
          </p:cNvSpPr>
          <p:nvPr/>
        </p:nvSpPr>
        <p:spPr bwMode="auto">
          <a:xfrm>
            <a:off x="631825" y="4822825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sz="800"/>
          </a:p>
        </p:txBody>
      </p:sp>
      <p:pic>
        <p:nvPicPr>
          <p:cNvPr id="6" name="Pictur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7788275" y="155575"/>
            <a:ext cx="12096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8"/>
          <p:cNvSpPr txBox="1">
            <a:spLocks noChangeArrowheads="1"/>
          </p:cNvSpPr>
          <p:nvPr/>
        </p:nvSpPr>
        <p:spPr bwMode="auto">
          <a:xfrm>
            <a:off x="163513" y="4572000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800">
                <a:solidFill>
                  <a:srgbClr val="D9D9D9"/>
                </a:solidFill>
              </a:rPr>
              <a:t>ESA UNCLASSIFIED - For Official Use</a:t>
            </a:r>
          </a:p>
        </p:txBody>
      </p:sp>
      <p:pic>
        <p:nvPicPr>
          <p:cNvPr id="8" name="Picture 6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7789863" y="4899025"/>
            <a:ext cx="1195387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39"/>
          <p:cNvCxnSpPr/>
          <p:nvPr/>
        </p:nvCxnSpPr>
        <p:spPr>
          <a:xfrm>
            <a:off x="166688" y="4789488"/>
            <a:ext cx="8823325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67"/>
          <p:cNvGrpSpPr>
            <a:grpSpLocks/>
          </p:cNvGrpSpPr>
          <p:nvPr/>
        </p:nvGrpSpPr>
        <p:grpSpPr bwMode="auto">
          <a:xfrm>
            <a:off x="173038" y="4908550"/>
            <a:ext cx="6826250" cy="111125"/>
            <a:chOff x="172269" y="6621494"/>
            <a:chExt cx="6826666" cy="111519"/>
          </a:xfrm>
        </p:grpSpPr>
        <p:pic>
          <p:nvPicPr>
            <p:cNvPr id="11" name="Picture 68" descr="at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9" descr="be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70" descr="ca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71" descr="ch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72" descr="cz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73" descr="de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4" descr="dk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5" descr="ee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6" descr="es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7" descr="fi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8" descr="fr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9" descr="gr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80" descr="hu.pn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81" descr="ie.pn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82" descr="i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83" descr="lu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4" descr="nl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5" descr="no.png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6" descr="pl.png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7" descr="pt.png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8" descr="ro.png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9" descr="se.png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90" descr="uk.png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91" descr="si.png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50"/>
            <a:ext cx="7948800" cy="421975"/>
          </a:xfrm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fr-FR" noProof="0"/>
              <a:t>Modifiez le style des sous-titres du masque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5" y="1856096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pPr lvl="0"/>
            <a:r>
              <a:rPr lang="fr-FR" noProof="0"/>
              <a:t>Modifiez le style du titre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614310061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34811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62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fr-FR" noProof="0"/>
              <a:t>Modifiez le style du titre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1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noProof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705012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0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613787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noProof="0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50156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noProof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7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1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fr-FR" noProof="0"/>
              <a:t>Modifiez le style du titre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26941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/>
            <a:r>
              <a:rPr lang="fr-FR"/>
              <a:t>Modifiez le style du titre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8614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7518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1250157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01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noProof="0"/>
              <a:t>Modifiez les styles du texte du masque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fr-FR" noProof="0"/>
              <a:t>Modifiez le style du titre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86258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4872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fr-FR" noProof="0"/>
              <a:t>Modifiez le style du titre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6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76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noProof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853844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.png"/><Relationship Id="rId18" Type="http://schemas.openxmlformats.org/officeDocument/2006/relationships/image" Target="../media/image8.png"/><Relationship Id="rId26" Type="http://schemas.openxmlformats.org/officeDocument/2006/relationships/image" Target="../media/image16.png"/><Relationship Id="rId21" Type="http://schemas.openxmlformats.org/officeDocument/2006/relationships/image" Target="../media/image11.png"/><Relationship Id="rId34" Type="http://schemas.openxmlformats.org/officeDocument/2006/relationships/image" Target="../media/image24.pn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17" Type="http://schemas.openxmlformats.org/officeDocument/2006/relationships/image" Target="../media/image7.png"/><Relationship Id="rId25" Type="http://schemas.openxmlformats.org/officeDocument/2006/relationships/image" Target="../media/image15.png"/><Relationship Id="rId3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24" Type="http://schemas.openxmlformats.org/officeDocument/2006/relationships/image" Target="../media/image14.png"/><Relationship Id="rId32" Type="http://schemas.openxmlformats.org/officeDocument/2006/relationships/image" Target="../media/image22.png"/><Relationship Id="rId37" Type="http://schemas.openxmlformats.org/officeDocument/2006/relationships/image" Target="../media/image27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5.png"/><Relationship Id="rId23" Type="http://schemas.openxmlformats.org/officeDocument/2006/relationships/image" Target="../media/image13.png"/><Relationship Id="rId28" Type="http://schemas.openxmlformats.org/officeDocument/2006/relationships/image" Target="../media/image18.png"/><Relationship Id="rId36" Type="http://schemas.openxmlformats.org/officeDocument/2006/relationships/image" Target="../media/image26.png"/><Relationship Id="rId10" Type="http://schemas.openxmlformats.org/officeDocument/2006/relationships/theme" Target="../theme/theme1.xml"/><Relationship Id="rId19" Type="http://schemas.openxmlformats.org/officeDocument/2006/relationships/image" Target="../media/image9.png"/><Relationship Id="rId31" Type="http://schemas.openxmlformats.org/officeDocument/2006/relationships/image" Target="../media/image2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Relationship Id="rId22" Type="http://schemas.openxmlformats.org/officeDocument/2006/relationships/image" Target="../media/image12.png"/><Relationship Id="rId27" Type="http://schemas.openxmlformats.org/officeDocument/2006/relationships/image" Target="../media/image17.png"/><Relationship Id="rId30" Type="http://schemas.openxmlformats.org/officeDocument/2006/relationships/image" Target="../media/image20.png"/><Relationship Id="rId35" Type="http://schemas.openxmlformats.org/officeDocument/2006/relationships/image" Target="../media/image25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CCI_ppt_edits_landSurfaceTemp2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3038" y="792163"/>
            <a:ext cx="8747125" cy="382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  <a:endParaRPr lang="en-US" altLang="fr-FR"/>
          </a:p>
        </p:txBody>
      </p:sp>
      <p:sp>
        <p:nvSpPr>
          <p:cNvPr id="1028" name="Text Box DG"/>
          <p:cNvSpPr txBox="1">
            <a:spLocks noChangeArrowheads="1"/>
          </p:cNvSpPr>
          <p:nvPr/>
        </p:nvSpPr>
        <p:spPr bwMode="auto">
          <a:xfrm>
            <a:off x="577850" y="334963"/>
            <a:ext cx="50165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sz="800"/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774700" y="158750"/>
            <a:ext cx="69564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altLang="fr-FR"/>
              <a:t>Modifiez le style du titre</a:t>
            </a:r>
            <a:endParaRPr lang="en-US" altLang="fr-FR"/>
          </a:p>
        </p:txBody>
      </p:sp>
      <p:pic>
        <p:nvPicPr>
          <p:cNvPr id="1030" name="Picture 11" descr="PPT_Footer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7678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Text Box 38"/>
          <p:cNvSpPr txBox="1">
            <a:spLocks noChangeArrowheads="1"/>
          </p:cNvSpPr>
          <p:nvPr/>
        </p:nvSpPr>
        <p:spPr bwMode="auto">
          <a:xfrm>
            <a:off x="165100" y="4575175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800">
                <a:solidFill>
                  <a:srgbClr val="404040"/>
                </a:solidFill>
              </a:rPr>
              <a:t>ESA UNCLASSIFIED - For Official Use</a:t>
            </a:r>
          </a:p>
        </p:txBody>
      </p:sp>
      <p:sp>
        <p:nvSpPr>
          <p:cNvPr id="1032" name="Text Box 34"/>
          <p:cNvSpPr txBox="1">
            <a:spLocks noChangeAspect="1" noChangeArrowheads="1"/>
          </p:cNvSpPr>
          <p:nvPr/>
        </p:nvSpPr>
        <p:spPr bwMode="auto">
          <a:xfrm>
            <a:off x="4479925" y="4579938"/>
            <a:ext cx="4521200" cy="14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fr-FR" altLang="fr-FR" sz="800" noProof="1">
                <a:solidFill>
                  <a:schemeClr val="bg2"/>
                </a:solidFill>
              </a:rPr>
              <a:t>ESA | 05/12/2024 | Slide  </a:t>
            </a:r>
            <a:fld id="{7413FDCA-0F06-4063-887E-9DB05E30A5CA}" type="slidenum">
              <a:rPr altLang="fr-FR" sz="800" noProof="1">
                <a:solidFill>
                  <a:schemeClr val="bg2"/>
                </a:solidFill>
              </a:rPr>
              <a:pPr algn="r" eaLnBrk="1" hangingPunct="1">
                <a:spcBef>
                  <a:spcPct val="50000"/>
                </a:spcBef>
              </a:pPr>
              <a:t>‹#›</a:t>
            </a:fld>
            <a:endParaRPr lang="fr-FR" altLang="fr-FR" sz="800" noProof="1">
              <a:solidFill>
                <a:schemeClr val="bg2"/>
              </a:solidFill>
            </a:endParaRPr>
          </a:p>
        </p:txBody>
      </p:sp>
      <p:grpSp>
        <p:nvGrpSpPr>
          <p:cNvPr id="1033" name="Group 39"/>
          <p:cNvGrpSpPr>
            <a:grpSpLocks/>
          </p:cNvGrpSpPr>
          <p:nvPr/>
        </p:nvGrpSpPr>
        <p:grpSpPr bwMode="auto">
          <a:xfrm>
            <a:off x="173038" y="4908550"/>
            <a:ext cx="6826250" cy="111125"/>
            <a:chOff x="172269" y="6621494"/>
            <a:chExt cx="6826666" cy="111519"/>
          </a:xfrm>
        </p:grpSpPr>
        <p:pic>
          <p:nvPicPr>
            <p:cNvPr id="1035" name="Picture 40" descr="at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" name="Picture 41" descr="be.png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" name="Picture 42" descr="ca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8" name="Picture 43" descr="ch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9" name="Picture 44" descr="cz.png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0" name="Picture 45" descr="de.pn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1" name="Picture 46" descr="dk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2" name="Picture 47" descr="ee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3" name="Picture 48" descr="es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4" name="Picture 49" descr="fi.png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5" name="Picture 50" descr="fr.png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6" name="Picture 51" descr="gr.png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7" name="Picture 52" descr="hu.png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8" name="Picture 53" descr="ie.png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9" name="Picture 54" descr="it.png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0" name="Picture 55" descr="lu.png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1" name="Picture 56" descr="nl.png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2" name="Picture 57" descr="no.png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3" name="Picture 58" descr="pl.png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4" name="Picture 59" descr="pt.png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5" name="Picture 60" descr="ro.png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6" name="Picture 61" descr="se.png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7" name="Picture 62" descr="uk.png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8" name="Picture 63" descr="si.png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34" name="Picture 34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7788275" y="155575"/>
            <a:ext cx="12096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dirty="0">
          <a:solidFill>
            <a:srgbClr val="FFFFFF"/>
          </a:solidFill>
          <a:latin typeface="Verdana"/>
          <a:ea typeface="MS PGothic" pitchFamily="34" charset="-128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>
          <a:solidFill>
            <a:srgbClr val="FFFFFF"/>
          </a:solidFill>
          <a:latin typeface="Verdana" pitchFamily="34" charset="0"/>
          <a:ea typeface="MS PGothic" pitchFamily="3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>
          <a:solidFill>
            <a:srgbClr val="FFFFFF"/>
          </a:solidFill>
          <a:latin typeface="Verdana" pitchFamily="34" charset="0"/>
          <a:ea typeface="MS PGothic" pitchFamily="3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>
          <a:solidFill>
            <a:srgbClr val="FFFFFF"/>
          </a:solidFill>
          <a:latin typeface="Verdana" pitchFamily="34" charset="0"/>
          <a:ea typeface="MS PGothic" pitchFamily="3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>
          <a:solidFill>
            <a:srgbClr val="FFFFFF"/>
          </a:solidFill>
          <a:latin typeface="Verdana" pitchFamily="34" charset="0"/>
          <a:ea typeface="MS PGothic" pitchFamily="3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6858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defRPr lang="en-GB" sz="1600" dirty="0">
          <a:solidFill>
            <a:schemeClr val="bg2"/>
          </a:solidFill>
          <a:latin typeface="Verdana"/>
          <a:ea typeface="MS PGothic" pitchFamily="34" charset="-128"/>
          <a:cs typeface="Verdana"/>
        </a:defRPr>
      </a:lvl1pPr>
      <a:lvl2pPr marL="809625" indent="-35242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defRPr lang="en-GB" sz="1600" dirty="0">
          <a:solidFill>
            <a:schemeClr val="bg2"/>
          </a:solidFill>
          <a:latin typeface="Verdana"/>
          <a:ea typeface="MS PGothic" pitchFamily="34" charset="-128"/>
          <a:cs typeface="Verdana"/>
        </a:defRPr>
      </a:lvl2pPr>
      <a:lvl3pPr marL="1406525" indent="-49212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defRPr lang="en-GB" sz="1600" dirty="0">
          <a:solidFill>
            <a:schemeClr val="bg2"/>
          </a:solidFill>
          <a:latin typeface="Verdana"/>
          <a:ea typeface="MS PGothic" pitchFamily="34" charset="-128"/>
          <a:cs typeface="Verdana"/>
        </a:defRPr>
      </a:lvl3pPr>
      <a:lvl4pPr marL="2005013" indent="-63341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defRPr lang="en-GB" sz="1600" dirty="0">
          <a:solidFill>
            <a:schemeClr val="bg2"/>
          </a:solidFill>
          <a:latin typeface="Verdana"/>
          <a:ea typeface="MS PGothic" pitchFamily="34" charset="-128"/>
          <a:cs typeface="Verdana"/>
        </a:defRPr>
      </a:lvl4pPr>
      <a:lvl5pPr marL="2601913" indent="-77311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defRPr lang="en-GB" sz="1600" dirty="0">
          <a:solidFill>
            <a:schemeClr val="bg2"/>
          </a:solidFill>
          <a:latin typeface="Verdana"/>
          <a:ea typeface="MS PGothic" pitchFamily="34" charset="-128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microsoft.com/office/2007/relationships/hdphoto" Target="../media/hdphoto1.wdp"/><Relationship Id="rId9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openxmlformats.org/officeDocument/2006/relationships/image" Target="../media/image63.png"/><Relationship Id="rId7" Type="http://schemas.openxmlformats.org/officeDocument/2006/relationships/image" Target="../media/image65.svg"/><Relationship Id="rId12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32.sv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31.png"/><Relationship Id="rId9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 txBox="1">
            <a:spLocks noChangeArrowheads="1"/>
          </p:cNvSpPr>
          <p:nvPr/>
        </p:nvSpPr>
        <p:spPr bwMode="auto">
          <a:xfrm>
            <a:off x="506506" y="1494532"/>
            <a:ext cx="79724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Verdana"/>
                <a:ea typeface="+mj-ea"/>
                <a:cs typeface="Verdana"/>
              </a:rPr>
              <a:t>Urban Nighttime Warming Trends derived from </a:t>
            </a:r>
            <a:r>
              <a:rPr lang="en-US" sz="3200" dirty="0" err="1">
                <a:solidFill>
                  <a:schemeClr val="bg1">
                    <a:lumMod val="95000"/>
                  </a:schemeClr>
                </a:solidFill>
                <a:latin typeface="Verdana"/>
                <a:ea typeface="+mj-ea"/>
                <a:cs typeface="Verdana"/>
              </a:rPr>
              <a:t>LST_cci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Verdana"/>
                <a:ea typeface="+mj-ea"/>
                <a:cs typeface="Verdana"/>
              </a:rPr>
              <a:t> MODIS Data</a:t>
            </a:r>
            <a:endParaRPr lang="en-GB" sz="3200" dirty="0">
              <a:solidFill>
                <a:schemeClr val="bg1">
                  <a:lumMod val="95000"/>
                </a:schemeClr>
              </a:solidFill>
              <a:latin typeface="Verdana"/>
              <a:ea typeface="+mj-ea"/>
              <a:cs typeface="Verdana"/>
            </a:endParaRPr>
          </a:p>
        </p:txBody>
      </p:sp>
      <p:sp>
        <p:nvSpPr>
          <p:cNvPr id="5122" name="Text Box 24"/>
          <p:cNvSpPr txBox="1">
            <a:spLocks noChangeArrowheads="1"/>
          </p:cNvSpPr>
          <p:nvPr/>
        </p:nvSpPr>
        <p:spPr bwMode="auto">
          <a:xfrm>
            <a:off x="615950" y="2794000"/>
            <a:ext cx="5261377" cy="338554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fr-FR" sz="1600" b="1" dirty="0">
                <a:solidFill>
                  <a:schemeClr val="bg1"/>
                </a:solidFill>
              </a:rPr>
              <a:t>Panagiotis Sismanidis and</a:t>
            </a:r>
            <a:r>
              <a:rPr lang="en-US" altLang="fr-FR" sz="1600" dirty="0">
                <a:solidFill>
                  <a:schemeClr val="bg1"/>
                </a:solidFill>
              </a:rPr>
              <a:t> </a:t>
            </a:r>
            <a:r>
              <a:rPr lang="en-US" altLang="fr-FR" sz="1600" b="1" dirty="0">
                <a:solidFill>
                  <a:schemeClr val="bg1"/>
                </a:solidFill>
              </a:rPr>
              <a:t>Benjamin Bechtel</a:t>
            </a:r>
          </a:p>
        </p:txBody>
      </p:sp>
      <p:sp>
        <p:nvSpPr>
          <p:cNvPr id="5123" name="Text Box 25"/>
          <p:cNvSpPr txBox="1">
            <a:spLocks noChangeArrowheads="1"/>
          </p:cNvSpPr>
          <p:nvPr/>
        </p:nvSpPr>
        <p:spPr bwMode="auto">
          <a:xfrm>
            <a:off x="615950" y="3262313"/>
            <a:ext cx="2682145" cy="338554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fr-FR" sz="1600" dirty="0">
                <a:solidFill>
                  <a:schemeClr val="bg1"/>
                </a:solidFill>
              </a:rPr>
              <a:t>Ruhr University Bochum</a:t>
            </a:r>
          </a:p>
        </p:txBody>
      </p:sp>
      <p:sp>
        <p:nvSpPr>
          <p:cNvPr id="3" name="Text Box 24">
            <a:extLst>
              <a:ext uri="{FF2B5EF4-FFF2-40B4-BE49-F238E27FC236}">
                <a16:creationId xmlns:a16="http://schemas.microsoft.com/office/drawing/2014/main" id="{B22065D5-5B35-F9CD-667B-B51E197D08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3976" y="4134211"/>
            <a:ext cx="3191766" cy="507831"/>
          </a:xfrm>
          <a:prstGeom prst="rect">
            <a:avLst/>
          </a:prstGeom>
          <a:solidFill>
            <a:srgbClr val="0070C0">
              <a:alpha val="50196"/>
            </a:srgb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fr-FR" sz="900" dirty="0">
                <a:solidFill>
                  <a:schemeClr val="bg1"/>
                </a:solidFill>
              </a:rPr>
              <a:t>In collaboration with:</a:t>
            </a:r>
          </a:p>
          <a:p>
            <a:pPr eaLnBrk="1" hangingPunct="1"/>
            <a:r>
              <a:rPr lang="en-US" altLang="fr-FR" sz="900" dirty="0" err="1">
                <a:solidFill>
                  <a:schemeClr val="bg1"/>
                </a:solidFill>
              </a:rPr>
              <a:t>Marzie</a:t>
            </a:r>
            <a:r>
              <a:rPr lang="en-US" altLang="fr-FR" sz="900" dirty="0">
                <a:solidFill>
                  <a:schemeClr val="bg1"/>
                </a:solidFill>
              </a:rPr>
              <a:t> </a:t>
            </a:r>
            <a:r>
              <a:rPr lang="en-US" altLang="fr-FR" sz="900" dirty="0" err="1">
                <a:solidFill>
                  <a:schemeClr val="bg1"/>
                </a:solidFill>
              </a:rPr>
              <a:t>Naserikia</a:t>
            </a:r>
            <a:r>
              <a:rPr lang="en-US" altLang="fr-FR" sz="900" dirty="0">
                <a:solidFill>
                  <a:schemeClr val="bg1"/>
                </a:solidFill>
              </a:rPr>
              <a:t>, </a:t>
            </a:r>
            <a:r>
              <a:rPr lang="en-US" altLang="fr-FR" sz="900" dirty="0" err="1">
                <a:solidFill>
                  <a:schemeClr val="bg1"/>
                </a:solidFill>
              </a:rPr>
              <a:t>Negin</a:t>
            </a:r>
            <a:r>
              <a:rPr lang="en-US" altLang="fr-FR" sz="900" dirty="0">
                <a:solidFill>
                  <a:schemeClr val="bg1"/>
                </a:solidFill>
              </a:rPr>
              <a:t> Nazarian, Melissa Hart, Iphigenia </a:t>
            </a:r>
            <a:r>
              <a:rPr lang="en-US" altLang="fr-FR" sz="900" dirty="0" err="1">
                <a:solidFill>
                  <a:schemeClr val="bg1"/>
                </a:solidFill>
              </a:rPr>
              <a:t>Keramitsoglou</a:t>
            </a:r>
            <a:r>
              <a:rPr lang="en-US" altLang="fr-FR" sz="900" dirty="0">
                <a:solidFill>
                  <a:schemeClr val="bg1"/>
                </a:solidFill>
              </a:rPr>
              <a:t>, and Darren Ghent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7C8394C-6F3D-C30E-4372-8063D4A1A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Fastest Warming City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A5250-CBA2-E919-DF3A-3F14425B8071}"/>
              </a:ext>
            </a:extLst>
          </p:cNvPr>
          <p:cNvSpPr txBox="1"/>
          <p:nvPr/>
        </p:nvSpPr>
        <p:spPr>
          <a:xfrm>
            <a:off x="1899630" y="1372506"/>
            <a:ext cx="15077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RubFlama Light" panose="02000000000000000000" pitchFamily="2" charset="0"/>
              </a:rPr>
              <a:t>Doha, Qatar</a:t>
            </a:r>
          </a:p>
        </p:txBody>
      </p:sp>
      <p:pic>
        <p:nvPicPr>
          <p:cNvPr id="12" name="Εικόνα 11" descr="Εικόνα που περιέχει γράφημα, γραμμή, κείμενο, στιγμιότυπο οθόνης&#10;&#10;Περιγραφή που δημιουργήθηκε αυτόματα">
            <a:extLst>
              <a:ext uri="{FF2B5EF4-FFF2-40B4-BE49-F238E27FC236}">
                <a16:creationId xmlns:a16="http://schemas.microsoft.com/office/drawing/2014/main" id="{242184CE-9CA0-09F4-B498-B55EFF8ABA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" t="5999" r="10359" b="8596"/>
          <a:stretch/>
        </p:blipFill>
        <p:spPr>
          <a:xfrm>
            <a:off x="4801432" y="2275452"/>
            <a:ext cx="3840280" cy="17387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87D449-C5C9-7D16-CF28-9987B0BD8B6F}"/>
              </a:ext>
            </a:extLst>
          </p:cNvPr>
          <p:cNvSpPr txBox="1"/>
          <p:nvPr/>
        </p:nvSpPr>
        <p:spPr>
          <a:xfrm rot="16200000">
            <a:off x="4241271" y="2856775"/>
            <a:ext cx="7866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RubFlama Light" panose="02000000000000000000" pitchFamily="2" charset="0"/>
              </a:rPr>
              <a:t>LST [K]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53DD9E-BFCB-9B38-920F-B9A9C76742DF}"/>
              </a:ext>
            </a:extLst>
          </p:cNvPr>
          <p:cNvSpPr txBox="1"/>
          <p:nvPr/>
        </p:nvSpPr>
        <p:spPr>
          <a:xfrm>
            <a:off x="4634597" y="1760522"/>
            <a:ext cx="4155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RubFlama" panose="02000000000000000000" pitchFamily="2" charset="0"/>
              </a:rPr>
              <a:t>0.154 K/year [CI95: 0.128 - 0.180 K/year]</a:t>
            </a:r>
          </a:p>
        </p:txBody>
      </p:sp>
      <p:pic>
        <p:nvPicPr>
          <p:cNvPr id="19" name="Εικόνα 18">
            <a:extLst>
              <a:ext uri="{FF2B5EF4-FFF2-40B4-BE49-F238E27FC236}">
                <a16:creationId xmlns:a16="http://schemas.microsoft.com/office/drawing/2014/main" id="{B1406548-0443-6A88-C126-1EB65B3AB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809" y="1695671"/>
            <a:ext cx="3531928" cy="2318528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C5CFAA13-AD2B-C26C-62F3-D0954FB10C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405" y="1460143"/>
            <a:ext cx="1284611" cy="13021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A3BA5E3-8FA5-35CC-315A-5F9A24CC4400}"/>
              </a:ext>
            </a:extLst>
          </p:cNvPr>
          <p:cNvSpPr txBox="1"/>
          <p:nvPr/>
        </p:nvSpPr>
        <p:spPr>
          <a:xfrm>
            <a:off x="708757" y="4020733"/>
            <a:ext cx="3740279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 dirty="0">
                <a:solidFill>
                  <a:schemeClr val="tx1">
                    <a:lumMod val="50000"/>
                    <a:lumOff val="50000"/>
                  </a:schemeClr>
                </a:solidFill>
                <a:latin typeface="RubFlama" panose="02000000000000000000" pitchFamily="2" charset="0"/>
              </a:rPr>
              <a:t>Photography by: Elmar </a:t>
            </a:r>
            <a:r>
              <a:rPr lang="en-US" sz="675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ubFlama" panose="02000000000000000000" pitchFamily="2" charset="0"/>
              </a:rPr>
              <a:t>Bajora</a:t>
            </a:r>
            <a:r>
              <a:rPr lang="en-US" sz="675" dirty="0">
                <a:solidFill>
                  <a:schemeClr val="tx1">
                    <a:lumMod val="50000"/>
                    <a:lumOff val="50000"/>
                  </a:schemeClr>
                </a:solidFill>
                <a:latin typeface="RubFlama" panose="02000000000000000000" pitchFamily="2" charset="0"/>
              </a:rPr>
              <a:t> (https://onebigphoto.com/downtown-doha-from-airplane/)</a:t>
            </a:r>
          </a:p>
        </p:txBody>
      </p:sp>
    </p:spTree>
    <p:extLst>
      <p:ext uri="{BB962C8B-B14F-4D97-AF65-F5344CB8AC3E}">
        <p14:creationId xmlns:p14="http://schemas.microsoft.com/office/powerpoint/2010/main" val="2302384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87046F8-577D-D621-79B1-C5CBEDEAA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Fastest Warming European Capital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CC63F877-E203-E4AB-6CCE-229DDDF0F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777" y="1980592"/>
            <a:ext cx="3218264" cy="1869002"/>
          </a:xfrm>
          <a:prstGeom prst="rect">
            <a:avLst/>
          </a:prstGeom>
        </p:spPr>
      </p:pic>
      <p:pic>
        <p:nvPicPr>
          <p:cNvPr id="8" name="Εικόνα 7" descr="Εικόνα που περιέχει στιγμιότυπο οθόνης, γράφημα, γραμμή&#10;&#10;Περιγραφή που δημιουργήθηκε αυτόματα">
            <a:extLst>
              <a:ext uri="{FF2B5EF4-FFF2-40B4-BE49-F238E27FC236}">
                <a16:creationId xmlns:a16="http://schemas.microsoft.com/office/drawing/2014/main" id="{E3EE2670-E7A4-B7FC-799B-8AA67177A5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" t="6121"/>
          <a:stretch/>
        </p:blipFill>
        <p:spPr>
          <a:xfrm>
            <a:off x="4801432" y="2275452"/>
            <a:ext cx="3895028" cy="17387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F43BE1-3CE8-3802-8705-6BCFF439D503}"/>
              </a:ext>
            </a:extLst>
          </p:cNvPr>
          <p:cNvSpPr txBox="1"/>
          <p:nvPr/>
        </p:nvSpPr>
        <p:spPr>
          <a:xfrm rot="16200000">
            <a:off x="4190279" y="2855766"/>
            <a:ext cx="7866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RubFlama Light" panose="02000000000000000000" pitchFamily="2" charset="0"/>
              </a:rPr>
              <a:t>LST [K]</a:t>
            </a:r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31FF064D-678D-508E-6F7C-110769F204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346" y="1545728"/>
            <a:ext cx="1139229" cy="8697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AA58C18-7632-252E-EDE5-C3A3C63340E2}"/>
              </a:ext>
            </a:extLst>
          </p:cNvPr>
          <p:cNvSpPr txBox="1"/>
          <p:nvPr/>
        </p:nvSpPr>
        <p:spPr>
          <a:xfrm>
            <a:off x="4456647" y="1816934"/>
            <a:ext cx="4364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RubFlama" panose="02000000000000000000" pitchFamily="2" charset="0"/>
              </a:rPr>
              <a:t>0.093 K/year [CI95: 0.044 - 0.143K/year]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32D8E7-2059-A057-3B0C-02ADA07AE843}"/>
              </a:ext>
            </a:extLst>
          </p:cNvPr>
          <p:cNvSpPr txBox="1"/>
          <p:nvPr/>
        </p:nvSpPr>
        <p:spPr>
          <a:xfrm>
            <a:off x="1999967" y="1653642"/>
            <a:ext cx="15077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RubFlama Light" panose="02000000000000000000" pitchFamily="2" charset="0"/>
              </a:rPr>
              <a:t>Warsaw, Poland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23A188-EF1C-67C6-0FA7-78190226D9B2}"/>
              </a:ext>
            </a:extLst>
          </p:cNvPr>
          <p:cNvSpPr txBox="1"/>
          <p:nvPr/>
        </p:nvSpPr>
        <p:spPr>
          <a:xfrm>
            <a:off x="831721" y="3876460"/>
            <a:ext cx="3740279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 dirty="0">
                <a:solidFill>
                  <a:schemeClr val="tx1">
                    <a:lumMod val="50000"/>
                    <a:lumOff val="50000"/>
                  </a:schemeClr>
                </a:solidFill>
                <a:latin typeface="RubFlama" panose="02000000000000000000" pitchFamily="2" charset="0"/>
              </a:rPr>
              <a:t>Image: https://en.wikipedia.org/wiki/Warsaw</a:t>
            </a:r>
          </a:p>
        </p:txBody>
      </p:sp>
    </p:spTree>
    <p:extLst>
      <p:ext uri="{BB962C8B-B14F-4D97-AF65-F5344CB8AC3E}">
        <p14:creationId xmlns:p14="http://schemas.microsoft.com/office/powerpoint/2010/main" val="2688290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094A84F-071F-0686-0B2B-F23B061BA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Eastern vs. Western Europe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8579D18E-FE1B-8BD1-9812-F91A23742C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1" t="2695"/>
          <a:stretch/>
        </p:blipFill>
        <p:spPr>
          <a:xfrm>
            <a:off x="339677" y="1598664"/>
            <a:ext cx="4209227" cy="2699105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C02D88FD-88EE-8FE7-CDC2-1C2A3191F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8899" y="1661302"/>
            <a:ext cx="639096" cy="61198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1F6DE6AB-667B-BB41-CAED-8F219AE0C4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4961" y="2038259"/>
            <a:ext cx="2995074" cy="22105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B0EB1DC-B0E6-9884-A971-960787E11F0D}"/>
              </a:ext>
            </a:extLst>
          </p:cNvPr>
          <p:cNvSpPr txBox="1"/>
          <p:nvPr/>
        </p:nvSpPr>
        <p:spPr>
          <a:xfrm>
            <a:off x="5884769" y="1598663"/>
            <a:ext cx="2932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RubFlama Light" panose="02000000000000000000" pitchFamily="2" charset="0"/>
              </a:rPr>
              <a:t>Mean LST trend per country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F84B53-8FEB-6545-8B50-549EFCAB334A}"/>
              </a:ext>
            </a:extLst>
          </p:cNvPr>
          <p:cNvSpPr txBox="1"/>
          <p:nvPr/>
        </p:nvSpPr>
        <p:spPr>
          <a:xfrm>
            <a:off x="6170303" y="1927319"/>
            <a:ext cx="1733167" cy="2192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825" dirty="0">
                <a:solidFill>
                  <a:srgbClr val="4BA473"/>
                </a:solidFill>
                <a:latin typeface="RubFlama" panose="02000000000000000000" pitchFamily="2" charset="0"/>
              </a:rPr>
              <a:t>Western Europe    </a:t>
            </a:r>
            <a:r>
              <a:rPr lang="en-US" sz="825" dirty="0">
                <a:solidFill>
                  <a:srgbClr val="EC7CB4"/>
                </a:solidFill>
                <a:latin typeface="RubFlama" panose="02000000000000000000" pitchFamily="2" charset="0"/>
              </a:rPr>
              <a:t>Eastern Europe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A7AE192-DFB6-7180-7E36-E15B5C00B879}"/>
              </a:ext>
            </a:extLst>
          </p:cNvPr>
          <p:cNvSpPr txBox="1"/>
          <p:nvPr/>
        </p:nvSpPr>
        <p:spPr>
          <a:xfrm>
            <a:off x="1946438" y="1268016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RubFlama Light" panose="02000000000000000000" pitchFamily="2" charset="0"/>
              </a:rPr>
              <a:t>LST Trends</a:t>
            </a:r>
          </a:p>
        </p:txBody>
      </p:sp>
      <p:grpSp>
        <p:nvGrpSpPr>
          <p:cNvPr id="29" name="Ομάδα 28">
            <a:extLst>
              <a:ext uri="{FF2B5EF4-FFF2-40B4-BE49-F238E27FC236}">
                <a16:creationId xmlns:a16="http://schemas.microsoft.com/office/drawing/2014/main" id="{B5AB67B2-A006-8FAB-56FC-72C785E67698}"/>
              </a:ext>
            </a:extLst>
          </p:cNvPr>
          <p:cNvGrpSpPr/>
          <p:nvPr/>
        </p:nvGrpSpPr>
        <p:grpSpPr>
          <a:xfrm>
            <a:off x="4663876" y="1260242"/>
            <a:ext cx="4297244" cy="3024125"/>
            <a:chOff x="6218501" y="1680323"/>
            <a:chExt cx="5729658" cy="4032166"/>
          </a:xfrm>
        </p:grpSpPr>
        <p:grpSp>
          <p:nvGrpSpPr>
            <p:cNvPr id="22" name="Ομάδα 21">
              <a:extLst>
                <a:ext uri="{FF2B5EF4-FFF2-40B4-BE49-F238E27FC236}">
                  <a16:creationId xmlns:a16="http://schemas.microsoft.com/office/drawing/2014/main" id="{0C283A02-2DE2-B5D5-51F8-71B04C42EAC5}"/>
                </a:ext>
              </a:extLst>
            </p:cNvPr>
            <p:cNvGrpSpPr/>
            <p:nvPr/>
          </p:nvGrpSpPr>
          <p:grpSpPr>
            <a:xfrm>
              <a:off x="6218501" y="1680323"/>
              <a:ext cx="5729658" cy="4032166"/>
              <a:chOff x="6218501" y="1680323"/>
              <a:chExt cx="5729658" cy="4032166"/>
            </a:xfrm>
          </p:grpSpPr>
          <p:grpSp>
            <p:nvGrpSpPr>
              <p:cNvPr id="19" name="Ομάδα 18">
                <a:extLst>
                  <a:ext uri="{FF2B5EF4-FFF2-40B4-BE49-F238E27FC236}">
                    <a16:creationId xmlns:a16="http://schemas.microsoft.com/office/drawing/2014/main" id="{1788C9CD-7C76-BF4A-98CD-7FBBFC38FE49}"/>
                  </a:ext>
                </a:extLst>
              </p:cNvPr>
              <p:cNvGrpSpPr/>
              <p:nvPr/>
            </p:nvGrpSpPr>
            <p:grpSpPr>
              <a:xfrm>
                <a:off x="6218501" y="2131551"/>
                <a:ext cx="5729658" cy="3580938"/>
                <a:chOff x="6218501" y="2131551"/>
                <a:chExt cx="5729658" cy="3580938"/>
              </a:xfrm>
            </p:grpSpPr>
            <p:pic>
              <p:nvPicPr>
                <p:cNvPr id="16" name="Εικόνα 15">
                  <a:extLst>
                    <a:ext uri="{FF2B5EF4-FFF2-40B4-BE49-F238E27FC236}">
                      <a16:creationId xmlns:a16="http://schemas.microsoft.com/office/drawing/2014/main" id="{7EEFCEAB-CF19-C6B3-FE21-B511342B9F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r="1692"/>
                <a:stretch/>
              </p:blipFill>
              <p:spPr>
                <a:xfrm>
                  <a:off x="6218501" y="2131551"/>
                  <a:ext cx="5729658" cy="3580938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pic>
              <p:nvPicPr>
                <p:cNvPr id="18" name="Εικόνα 17">
                  <a:extLst>
                    <a:ext uri="{FF2B5EF4-FFF2-40B4-BE49-F238E27FC236}">
                      <a16:creationId xmlns:a16="http://schemas.microsoft.com/office/drawing/2014/main" id="{61579540-2D15-CBAD-9956-34DD2DA37A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1070215" y="2230461"/>
                  <a:ext cx="807334" cy="545496"/>
                </a:xfrm>
                <a:prstGeom prst="rect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</p:pic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18A4E93-1FE7-2E28-9E06-54CD45114C12}"/>
                  </a:ext>
                </a:extLst>
              </p:cNvPr>
              <p:cNvSpPr txBox="1"/>
              <p:nvPr/>
            </p:nvSpPr>
            <p:spPr>
              <a:xfrm>
                <a:off x="8463479" y="1680323"/>
                <a:ext cx="2075781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latin typeface="RubFlama Light" panose="02000000000000000000" pitchFamily="2" charset="0"/>
                  </a:rPr>
                  <a:t>Climate Class</a:t>
                </a:r>
              </a:p>
            </p:txBody>
          </p:sp>
        </p:grpSp>
        <p:pic>
          <p:nvPicPr>
            <p:cNvPr id="28" name="Εικόνα 27">
              <a:extLst>
                <a:ext uri="{FF2B5EF4-FFF2-40B4-BE49-F238E27FC236}">
                  <a16:creationId xmlns:a16="http://schemas.microsoft.com/office/drawing/2014/main" id="{C74F97E9-FF4B-F40F-F938-A865A6F0B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65056" y="2230461"/>
              <a:ext cx="1590675" cy="135255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81809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EEEA686-3920-1474-17EA-77A1A3450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LST Trends vs. Climate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B3D5B5E2-4A9D-F0E2-165E-58C24F5B89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4701" y="1189775"/>
            <a:ext cx="3612255" cy="1953344"/>
          </a:xfrm>
          <a:prstGeom prst="rect">
            <a:avLst/>
          </a:prstGeom>
        </p:spPr>
      </p:pic>
      <p:pic>
        <p:nvPicPr>
          <p:cNvPr id="6" name="Εικόνα 5" descr="Εικόνα που περιέχει χάρτης, κείμενο, Άτλ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88091A9-7595-1F0B-7569-CBEDF2D674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776" y="1190267"/>
            <a:ext cx="3612256" cy="19528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205B72-BD29-E655-A024-1FFED042783F}"/>
              </a:ext>
            </a:extLst>
          </p:cNvPr>
          <p:cNvSpPr txBox="1"/>
          <p:nvPr/>
        </p:nvSpPr>
        <p:spPr>
          <a:xfrm>
            <a:off x="6141414" y="820391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RubFlama Light" panose="02000000000000000000" pitchFamily="2" charset="0"/>
              </a:rPr>
              <a:t>Climate Class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109E06-4ACF-B99D-B220-3D4F755F1EDF}"/>
              </a:ext>
            </a:extLst>
          </p:cNvPr>
          <p:cNvSpPr txBox="1"/>
          <p:nvPr/>
        </p:nvSpPr>
        <p:spPr>
          <a:xfrm>
            <a:off x="1958192" y="820932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RubFlama Light" panose="02000000000000000000" pitchFamily="2" charset="0"/>
              </a:rPr>
              <a:t>LST Trends</a:t>
            </a:r>
          </a:p>
        </p:txBody>
      </p:sp>
      <p:graphicFrame>
        <p:nvGraphicFramePr>
          <p:cNvPr id="14" name="Πίνακας 13">
            <a:extLst>
              <a:ext uri="{FF2B5EF4-FFF2-40B4-BE49-F238E27FC236}">
                <a16:creationId xmlns:a16="http://schemas.microsoft.com/office/drawing/2014/main" id="{3B46458F-810E-0421-FADD-39BF173215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1534233"/>
              </p:ext>
            </p:extLst>
          </p:nvPr>
        </p:nvGraphicFramePr>
        <p:xfrm>
          <a:off x="774700" y="3174031"/>
          <a:ext cx="5637740" cy="12494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8659">
                  <a:extLst>
                    <a:ext uri="{9D8B030D-6E8A-4147-A177-3AD203B41FA5}">
                      <a16:colId xmlns:a16="http://schemas.microsoft.com/office/drawing/2014/main" val="3101740972"/>
                    </a:ext>
                  </a:extLst>
                </a:gridCol>
                <a:gridCol w="1061104">
                  <a:extLst>
                    <a:ext uri="{9D8B030D-6E8A-4147-A177-3AD203B41FA5}">
                      <a16:colId xmlns:a16="http://schemas.microsoft.com/office/drawing/2014/main" val="10660499"/>
                    </a:ext>
                  </a:extLst>
                </a:gridCol>
                <a:gridCol w="1134596">
                  <a:extLst>
                    <a:ext uri="{9D8B030D-6E8A-4147-A177-3AD203B41FA5}">
                      <a16:colId xmlns:a16="http://schemas.microsoft.com/office/drawing/2014/main" val="586336272"/>
                    </a:ext>
                  </a:extLst>
                </a:gridCol>
                <a:gridCol w="1026560">
                  <a:extLst>
                    <a:ext uri="{9D8B030D-6E8A-4147-A177-3AD203B41FA5}">
                      <a16:colId xmlns:a16="http://schemas.microsoft.com/office/drawing/2014/main" val="621886425"/>
                    </a:ext>
                  </a:extLst>
                </a:gridCol>
                <a:gridCol w="1146821">
                  <a:extLst>
                    <a:ext uri="{9D8B030D-6E8A-4147-A177-3AD203B41FA5}">
                      <a16:colId xmlns:a16="http://schemas.microsoft.com/office/drawing/2014/main" val="1999881737"/>
                    </a:ext>
                  </a:extLst>
                </a:gridCol>
              </a:tblGrid>
              <a:tr h="259790"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RubFlama" panose="02000000000000000000" pitchFamily="2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rgbClr val="3274A1"/>
                          </a:solidFill>
                          <a:latin typeface="RubFlama" panose="02000000000000000000" pitchFamily="2" charset="0"/>
                        </a:rPr>
                        <a:t>Tropical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rgbClr val="E1812C"/>
                          </a:solidFill>
                          <a:latin typeface="RubFlama" panose="02000000000000000000" pitchFamily="2" charset="0"/>
                        </a:rPr>
                        <a:t>Dry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rgbClr val="3A923A"/>
                          </a:solidFill>
                          <a:latin typeface="RubFlama" panose="02000000000000000000" pitchFamily="2" charset="0"/>
                        </a:rPr>
                        <a:t>Temperate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rgbClr val="C03D3E"/>
                          </a:solidFill>
                          <a:latin typeface="RubFlama" panose="02000000000000000000" pitchFamily="2" charset="0"/>
                        </a:rPr>
                        <a:t>Continental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2425023"/>
                  </a:ext>
                </a:extLst>
              </a:tr>
              <a:tr h="269003"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1"/>
                          </a:solidFill>
                          <a:latin typeface="RubFlama" panose="02000000000000000000" pitchFamily="2" charset="0"/>
                        </a:rPr>
                        <a:t>Mean ± SD   [K/year]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3274A1"/>
                          </a:solidFill>
                          <a:latin typeface="RubFlama" panose="02000000000000000000" pitchFamily="2" charset="0"/>
                        </a:rPr>
                        <a:t>0.042 ± 0.015 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E1812C"/>
                          </a:solidFill>
                          <a:latin typeface="RubFlama" panose="02000000000000000000" pitchFamily="2" charset="0"/>
                        </a:rPr>
                        <a:t>0.066 ± 0.024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3A923A"/>
                          </a:solidFill>
                          <a:latin typeface="RubFlama" panose="02000000000000000000" pitchFamily="2" charset="0"/>
                        </a:rPr>
                        <a:t>0.060 ± 0.017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C03D3E"/>
                          </a:solidFill>
                          <a:latin typeface="RubFlama" panose="02000000000000000000" pitchFamily="2" charset="0"/>
                        </a:rPr>
                        <a:t>0.074 ± 0.018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6824306"/>
                  </a:ext>
                </a:extLst>
              </a:tr>
              <a:tr h="242918"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1"/>
                          </a:solidFill>
                          <a:latin typeface="RubFlama" panose="02000000000000000000" pitchFamily="2" charset="0"/>
                        </a:rPr>
                        <a:t>[Min., Max.]  [K/year]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3274A1"/>
                          </a:solidFill>
                          <a:latin typeface="RubFlama" panose="02000000000000000000" pitchFamily="2" charset="0"/>
                        </a:rPr>
                        <a:t>[0.015, 0.089]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E1812C"/>
                          </a:solidFill>
                          <a:latin typeface="RubFlama" panose="02000000000000000000" pitchFamily="2" charset="0"/>
                        </a:rPr>
                        <a:t>[0.027, 0.154]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3A923A"/>
                          </a:solidFill>
                          <a:latin typeface="RubFlama" panose="02000000000000000000" pitchFamily="2" charset="0"/>
                        </a:rPr>
                        <a:t>[0.025, 0.118]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C03D3E"/>
                          </a:solidFill>
                          <a:latin typeface="RubFlama" panose="02000000000000000000" pitchFamily="2" charset="0"/>
                        </a:rPr>
                        <a:t>[0.040, 0.124]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155081"/>
                  </a:ext>
                </a:extLst>
              </a:tr>
              <a:tr h="242918"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1"/>
                          </a:solidFill>
                          <a:latin typeface="RubFlama" panose="02000000000000000000" pitchFamily="2" charset="0"/>
                        </a:rPr>
                        <a:t>N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3274A1"/>
                          </a:solidFill>
                          <a:latin typeface="RubFlama" panose="02000000000000000000" pitchFamily="2" charset="0"/>
                        </a:rPr>
                        <a:t>111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E1812C"/>
                          </a:solidFill>
                          <a:latin typeface="RubFlama" panose="02000000000000000000" pitchFamily="2" charset="0"/>
                        </a:rPr>
                        <a:t>162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3A923A"/>
                          </a:solidFill>
                          <a:latin typeface="RubFlama" panose="02000000000000000000" pitchFamily="2" charset="0"/>
                        </a:rPr>
                        <a:t>369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C03D3E"/>
                          </a:solidFill>
                          <a:latin typeface="RubFlama" panose="02000000000000000000" pitchFamily="2" charset="0"/>
                        </a:rPr>
                        <a:t>293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8617384"/>
                  </a:ext>
                </a:extLst>
              </a:tr>
            </a:tbl>
          </a:graphicData>
        </a:graphic>
      </p:graphicFrame>
      <p:grpSp>
        <p:nvGrpSpPr>
          <p:cNvPr id="17" name="Ομάδα 16">
            <a:extLst>
              <a:ext uri="{FF2B5EF4-FFF2-40B4-BE49-F238E27FC236}">
                <a16:creationId xmlns:a16="http://schemas.microsoft.com/office/drawing/2014/main" id="{976023F1-3CD5-4FB3-CFEB-419C63552724}"/>
              </a:ext>
            </a:extLst>
          </p:cNvPr>
          <p:cNvGrpSpPr/>
          <p:nvPr/>
        </p:nvGrpSpPr>
        <p:grpSpPr>
          <a:xfrm>
            <a:off x="774701" y="1189775"/>
            <a:ext cx="3612255" cy="1952852"/>
            <a:chOff x="1116027" y="2064486"/>
            <a:chExt cx="4816340" cy="2603802"/>
          </a:xfrm>
        </p:grpSpPr>
        <p:sp>
          <p:nvSpPr>
            <p:cNvPr id="12" name="Ορθογώνιο 11">
              <a:extLst>
                <a:ext uri="{FF2B5EF4-FFF2-40B4-BE49-F238E27FC236}">
                  <a16:creationId xmlns:a16="http://schemas.microsoft.com/office/drawing/2014/main" id="{A4240FD1-0B46-140E-3FF7-382A2D8AE77A}"/>
                </a:ext>
              </a:extLst>
            </p:cNvPr>
            <p:cNvSpPr/>
            <p:nvPr/>
          </p:nvSpPr>
          <p:spPr>
            <a:xfrm>
              <a:off x="1116027" y="2064486"/>
              <a:ext cx="4816340" cy="2603802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16" name="Εικόνα 15">
              <a:extLst>
                <a:ext uri="{FF2B5EF4-FFF2-40B4-BE49-F238E27FC236}">
                  <a16:creationId xmlns:a16="http://schemas.microsoft.com/office/drawing/2014/main" id="{E6F4AFCE-6862-BA83-81F9-19F73A911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69707" y="2172739"/>
              <a:ext cx="4708980" cy="23872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326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E68348E-1562-48E5-A29C-75F03896D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Urban vs. Rural</a:t>
            </a:r>
          </a:p>
        </p:txBody>
      </p:sp>
      <p:grpSp>
        <p:nvGrpSpPr>
          <p:cNvPr id="15" name="Ομάδα 14">
            <a:extLst>
              <a:ext uri="{FF2B5EF4-FFF2-40B4-BE49-F238E27FC236}">
                <a16:creationId xmlns:a16="http://schemas.microsoft.com/office/drawing/2014/main" id="{0AD2ABEE-7B37-73D5-6BB1-CE69BB4EF580}"/>
              </a:ext>
            </a:extLst>
          </p:cNvPr>
          <p:cNvGrpSpPr/>
          <p:nvPr/>
        </p:nvGrpSpPr>
        <p:grpSpPr>
          <a:xfrm>
            <a:off x="1164747" y="1783658"/>
            <a:ext cx="3194073" cy="2700893"/>
            <a:chOff x="7218301" y="1871315"/>
            <a:chExt cx="4793586" cy="4038667"/>
          </a:xfrm>
        </p:grpSpPr>
        <p:pic>
          <p:nvPicPr>
            <p:cNvPr id="10" name="Picture 16">
              <a:extLst>
                <a:ext uri="{FF2B5EF4-FFF2-40B4-BE49-F238E27FC236}">
                  <a16:creationId xmlns:a16="http://schemas.microsoft.com/office/drawing/2014/main" id="{9029878C-D34C-AD26-1DDA-EDAADE20E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218301" y="1871315"/>
              <a:ext cx="4793586" cy="403866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F19263D-5A6D-E0E1-7D06-6EBDA7D5C495}"/>
                </a:ext>
              </a:extLst>
            </p:cNvPr>
            <p:cNvSpPr txBox="1"/>
            <p:nvPr/>
          </p:nvSpPr>
          <p:spPr>
            <a:xfrm>
              <a:off x="9951160" y="4550466"/>
              <a:ext cx="707772" cy="3796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  <a:latin typeface="RubFlama Light" panose="02000000000000000000" pitchFamily="2" charset="0"/>
                </a:rPr>
                <a:t>Paris</a:t>
              </a:r>
              <a:endParaRPr lang="en-US" sz="1800" dirty="0">
                <a:solidFill>
                  <a:schemeClr val="bg1"/>
                </a:solidFill>
                <a:latin typeface="RubFlama Light" panose="02000000000000000000" pitchFamily="2" charset="0"/>
              </a:endParaRPr>
            </a:p>
          </p:txBody>
        </p:sp>
        <p:cxnSp>
          <p:nvCxnSpPr>
            <p:cNvPr id="12" name="Ευθεία γραμμή σύνδεσης 11">
              <a:extLst>
                <a:ext uri="{FF2B5EF4-FFF2-40B4-BE49-F238E27FC236}">
                  <a16:creationId xmlns:a16="http://schemas.microsoft.com/office/drawing/2014/main" id="{CADF06B6-C3C7-773C-5229-D5CFF69C80E9}"/>
                </a:ext>
              </a:extLst>
            </p:cNvPr>
            <p:cNvCxnSpPr>
              <a:cxnSpLocks/>
              <a:stCxn id="11" idx="1"/>
            </p:cNvCxnSpPr>
            <p:nvPr/>
          </p:nvCxnSpPr>
          <p:spPr>
            <a:xfrm flipH="1">
              <a:off x="9527570" y="4740307"/>
              <a:ext cx="423591" cy="340781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Εικόνα 17" descr="Εικόνα που περιέχει κείμενο, χάρτης, Άτλας, διάγραμμα&#10;&#10;Περιγραφή που δημιουργήθηκε αυτόματα">
            <a:extLst>
              <a:ext uri="{FF2B5EF4-FFF2-40B4-BE49-F238E27FC236}">
                <a16:creationId xmlns:a16="http://schemas.microsoft.com/office/drawing/2014/main" id="{B5F3F143-E021-C8AE-51CF-3E367DD54D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89" y="1403429"/>
            <a:ext cx="2388707" cy="122376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F705B72-8535-0599-C109-55851E6329D3}"/>
              </a:ext>
            </a:extLst>
          </p:cNvPr>
          <p:cNvSpPr txBox="1"/>
          <p:nvPr/>
        </p:nvSpPr>
        <p:spPr>
          <a:xfrm>
            <a:off x="936346" y="1172873"/>
            <a:ext cx="15263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RubFlama" panose="02000000000000000000" pitchFamily="2" charset="0"/>
              </a:rPr>
              <a:t>LST Trend of Rural Buffers</a:t>
            </a:r>
          </a:p>
        </p:txBody>
      </p:sp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2D9FEC9B-01EF-8750-F5F7-F4D1EFB04F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9235" y="1866338"/>
            <a:ext cx="2917636" cy="261821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5AB2879-3FA0-5F98-9ECF-646B58C56FA9}"/>
              </a:ext>
            </a:extLst>
          </p:cNvPr>
          <p:cNvSpPr txBox="1"/>
          <p:nvPr/>
        </p:nvSpPr>
        <p:spPr>
          <a:xfrm>
            <a:off x="5560441" y="1198022"/>
            <a:ext cx="260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RubFlama" panose="02000000000000000000" pitchFamily="2" charset="0"/>
              </a:rPr>
              <a:t>Urban vs. Rural Trends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F966AB4-9A51-BB65-18A8-BAEAD0CA18F6}"/>
              </a:ext>
            </a:extLst>
          </p:cNvPr>
          <p:cNvSpPr txBox="1"/>
          <p:nvPr/>
        </p:nvSpPr>
        <p:spPr>
          <a:xfrm>
            <a:off x="5635781" y="1530906"/>
            <a:ext cx="25330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RubFlama" panose="02000000000000000000" pitchFamily="2" charset="0"/>
              </a:rPr>
              <a:t>Correlation: 0.78 (p-value &lt; 0.001 )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0904FC-0A19-2CA2-AA8F-221FA692C690}"/>
              </a:ext>
            </a:extLst>
          </p:cNvPr>
          <p:cNvSpPr txBox="1"/>
          <p:nvPr/>
        </p:nvSpPr>
        <p:spPr>
          <a:xfrm rot="18911792">
            <a:off x="7235032" y="1740493"/>
            <a:ext cx="6908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chemeClr val="bg2">
                    <a:lumMod val="50000"/>
                  </a:schemeClr>
                </a:solidFill>
                <a:latin typeface="Palatino Linotype" panose="02040502050505030304" pitchFamily="18" charset="0"/>
              </a:rPr>
              <a:t>y = x</a:t>
            </a:r>
          </a:p>
        </p:txBody>
      </p:sp>
    </p:spTree>
    <p:extLst>
      <p:ext uri="{BB962C8B-B14F-4D97-AF65-F5344CB8AC3E}">
        <p14:creationId xmlns:p14="http://schemas.microsoft.com/office/powerpoint/2010/main" val="3028455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E68348E-1562-48E5-A29C-75F03896D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Urban vs. Rural</a:t>
            </a:r>
          </a:p>
        </p:txBody>
      </p:sp>
      <p:grpSp>
        <p:nvGrpSpPr>
          <p:cNvPr id="15" name="Ομάδα 14">
            <a:extLst>
              <a:ext uri="{FF2B5EF4-FFF2-40B4-BE49-F238E27FC236}">
                <a16:creationId xmlns:a16="http://schemas.microsoft.com/office/drawing/2014/main" id="{0AD2ABEE-7B37-73D5-6BB1-CE69BB4EF580}"/>
              </a:ext>
            </a:extLst>
          </p:cNvPr>
          <p:cNvGrpSpPr/>
          <p:nvPr/>
        </p:nvGrpSpPr>
        <p:grpSpPr>
          <a:xfrm>
            <a:off x="694159" y="1529527"/>
            <a:ext cx="3194073" cy="2700893"/>
            <a:chOff x="7218301" y="1871315"/>
            <a:chExt cx="4793586" cy="4038667"/>
          </a:xfrm>
        </p:grpSpPr>
        <p:pic>
          <p:nvPicPr>
            <p:cNvPr id="10" name="Picture 16">
              <a:extLst>
                <a:ext uri="{FF2B5EF4-FFF2-40B4-BE49-F238E27FC236}">
                  <a16:creationId xmlns:a16="http://schemas.microsoft.com/office/drawing/2014/main" id="{9029878C-D34C-AD26-1DDA-EDAADE20E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218301" y="1871315"/>
              <a:ext cx="4793586" cy="403866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F19263D-5A6D-E0E1-7D06-6EBDA7D5C495}"/>
                </a:ext>
              </a:extLst>
            </p:cNvPr>
            <p:cNvSpPr txBox="1"/>
            <p:nvPr/>
          </p:nvSpPr>
          <p:spPr>
            <a:xfrm>
              <a:off x="9951160" y="4550466"/>
              <a:ext cx="707772" cy="3796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  <a:latin typeface="RubFlama Light" panose="02000000000000000000" pitchFamily="2" charset="0"/>
                </a:rPr>
                <a:t>Paris</a:t>
              </a:r>
              <a:endParaRPr lang="en-US" sz="1800" dirty="0">
                <a:solidFill>
                  <a:schemeClr val="bg1"/>
                </a:solidFill>
                <a:latin typeface="RubFlama Light" panose="02000000000000000000" pitchFamily="2" charset="0"/>
              </a:endParaRPr>
            </a:p>
          </p:txBody>
        </p:sp>
        <p:cxnSp>
          <p:nvCxnSpPr>
            <p:cNvPr id="12" name="Ευθεία γραμμή σύνδεσης 11">
              <a:extLst>
                <a:ext uri="{FF2B5EF4-FFF2-40B4-BE49-F238E27FC236}">
                  <a16:creationId xmlns:a16="http://schemas.microsoft.com/office/drawing/2014/main" id="{CADF06B6-C3C7-773C-5229-D5CFF69C80E9}"/>
                </a:ext>
              </a:extLst>
            </p:cNvPr>
            <p:cNvCxnSpPr>
              <a:cxnSpLocks/>
              <a:stCxn id="11" idx="1"/>
            </p:cNvCxnSpPr>
            <p:nvPr/>
          </p:nvCxnSpPr>
          <p:spPr>
            <a:xfrm flipH="1">
              <a:off x="9527570" y="4740307"/>
              <a:ext cx="423591" cy="340781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80D29B0F-992B-D627-6A40-84BC6AF53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6974" y="1060272"/>
            <a:ext cx="2758046" cy="1991152"/>
          </a:xfrm>
          <a:prstGeom prst="rect">
            <a:avLst/>
          </a:prstGeom>
        </p:spPr>
      </p:pic>
      <p:graphicFrame>
        <p:nvGraphicFramePr>
          <p:cNvPr id="6" name="Πίνακας 5">
            <a:extLst>
              <a:ext uri="{FF2B5EF4-FFF2-40B4-BE49-F238E27FC236}">
                <a16:creationId xmlns:a16="http://schemas.microsoft.com/office/drawing/2014/main" id="{360E4729-8065-5B6B-1BF1-494B948BD0DC}"/>
              </a:ext>
            </a:extLst>
          </p:cNvPr>
          <p:cNvGraphicFramePr>
            <a:graphicFrameLocks noGrp="1"/>
          </p:cNvGraphicFramePr>
          <p:nvPr/>
        </p:nvGraphicFramePr>
        <p:xfrm>
          <a:off x="4572000" y="3114844"/>
          <a:ext cx="3464359" cy="12494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8659">
                  <a:extLst>
                    <a:ext uri="{9D8B030D-6E8A-4147-A177-3AD203B41FA5}">
                      <a16:colId xmlns:a16="http://schemas.microsoft.com/office/drawing/2014/main" val="3101740972"/>
                    </a:ext>
                  </a:extLst>
                </a:gridCol>
                <a:gridCol w="1061104">
                  <a:extLst>
                    <a:ext uri="{9D8B030D-6E8A-4147-A177-3AD203B41FA5}">
                      <a16:colId xmlns:a16="http://schemas.microsoft.com/office/drawing/2014/main" val="10660499"/>
                    </a:ext>
                  </a:extLst>
                </a:gridCol>
                <a:gridCol w="1134596">
                  <a:extLst>
                    <a:ext uri="{9D8B030D-6E8A-4147-A177-3AD203B41FA5}">
                      <a16:colId xmlns:a16="http://schemas.microsoft.com/office/drawing/2014/main" val="586336272"/>
                    </a:ext>
                  </a:extLst>
                </a:gridCol>
              </a:tblGrid>
              <a:tr h="259790"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RubFlama" panose="02000000000000000000" pitchFamily="2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rgbClr val="DB5349"/>
                          </a:solidFill>
                          <a:latin typeface="RubFlama" panose="02000000000000000000" pitchFamily="2" charset="0"/>
                        </a:rPr>
                        <a:t>Urban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rgbClr val="5C88B0"/>
                          </a:solidFill>
                          <a:latin typeface="RubFlama" panose="02000000000000000000" pitchFamily="2" charset="0"/>
                        </a:rPr>
                        <a:t>Rural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2425023"/>
                  </a:ext>
                </a:extLst>
              </a:tr>
              <a:tr h="269003"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1"/>
                          </a:solidFill>
                          <a:latin typeface="RubFlama" panose="02000000000000000000" pitchFamily="2" charset="0"/>
                        </a:rPr>
                        <a:t>Mean ± SD   [K/year]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DB5349"/>
                          </a:solidFill>
                          <a:latin typeface="RubFlama" panose="02000000000000000000" pitchFamily="2" charset="0"/>
                        </a:rPr>
                        <a:t>0.063 ± 0.021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5C88B0"/>
                          </a:solidFill>
                          <a:latin typeface="RubFlama" panose="02000000000000000000" pitchFamily="2" charset="0"/>
                        </a:rPr>
                        <a:t>0.066 ± 0.021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6824306"/>
                  </a:ext>
                </a:extLst>
              </a:tr>
              <a:tr h="242918"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1"/>
                          </a:solidFill>
                          <a:latin typeface="RubFlama" panose="02000000000000000000" pitchFamily="2" charset="0"/>
                        </a:rPr>
                        <a:t>[Min., Max.]  [K/year]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DB5349"/>
                          </a:solidFill>
                          <a:latin typeface="RubFlama" panose="02000000000000000000" pitchFamily="2" charset="0"/>
                        </a:rPr>
                        <a:t>[0.015, 0.154]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5C88B0"/>
                          </a:solidFill>
                          <a:latin typeface="RubFlama" panose="02000000000000000000" pitchFamily="2" charset="0"/>
                        </a:rPr>
                        <a:t>[0.021, 0.177]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155081"/>
                  </a:ext>
                </a:extLst>
              </a:tr>
              <a:tr h="242918"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1"/>
                          </a:solidFill>
                          <a:latin typeface="RubFlama" panose="02000000000000000000" pitchFamily="2" charset="0"/>
                        </a:rPr>
                        <a:t>N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DB5349"/>
                          </a:solidFill>
                          <a:latin typeface="RubFlama" panose="02000000000000000000" pitchFamily="2" charset="0"/>
                        </a:rPr>
                        <a:t>935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5C88B0"/>
                          </a:solidFill>
                          <a:latin typeface="RubFlama" panose="02000000000000000000" pitchFamily="2" charset="0"/>
                        </a:rPr>
                        <a:t>935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8617384"/>
                  </a:ext>
                </a:extLst>
              </a:tr>
            </a:tbl>
          </a:graphicData>
        </a:graphic>
      </p:graphicFrame>
      <p:grpSp>
        <p:nvGrpSpPr>
          <p:cNvPr id="8" name="Ομάδα 7">
            <a:extLst>
              <a:ext uri="{FF2B5EF4-FFF2-40B4-BE49-F238E27FC236}">
                <a16:creationId xmlns:a16="http://schemas.microsoft.com/office/drawing/2014/main" id="{E3472F2F-A835-D298-2008-0A7D4D86349C}"/>
              </a:ext>
            </a:extLst>
          </p:cNvPr>
          <p:cNvGrpSpPr/>
          <p:nvPr/>
        </p:nvGrpSpPr>
        <p:grpSpPr>
          <a:xfrm>
            <a:off x="4029712" y="346337"/>
            <a:ext cx="4503083" cy="4016602"/>
            <a:chOff x="5336595" y="435244"/>
            <a:chExt cx="6004111" cy="5355469"/>
          </a:xfrm>
        </p:grpSpPr>
        <p:sp>
          <p:nvSpPr>
            <p:cNvPr id="7" name="Ορθογώνιο 6">
              <a:extLst>
                <a:ext uri="{FF2B5EF4-FFF2-40B4-BE49-F238E27FC236}">
                  <a16:creationId xmlns:a16="http://schemas.microsoft.com/office/drawing/2014/main" id="{A93D5EB0-4DE0-630B-96D7-F4C611F0F42D}"/>
                </a:ext>
              </a:extLst>
            </p:cNvPr>
            <p:cNvSpPr/>
            <p:nvPr/>
          </p:nvSpPr>
          <p:spPr>
            <a:xfrm>
              <a:off x="5336595" y="1413696"/>
              <a:ext cx="6004111" cy="43770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5" name="Εικόνα 4">
              <a:extLst>
                <a:ext uri="{FF2B5EF4-FFF2-40B4-BE49-F238E27FC236}">
                  <a16:creationId xmlns:a16="http://schemas.microsoft.com/office/drawing/2014/main" id="{1C1C016A-9C90-23F0-0149-75DB9B8DD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13875" y="435244"/>
              <a:ext cx="5310686" cy="3003793"/>
            </a:xfrm>
            <a:prstGeom prst="rect">
              <a:avLst/>
            </a:prstGeom>
          </p:spPr>
        </p:pic>
      </p:grpSp>
      <p:graphicFrame>
        <p:nvGraphicFramePr>
          <p:cNvPr id="9" name="Πίνακας 8">
            <a:extLst>
              <a:ext uri="{FF2B5EF4-FFF2-40B4-BE49-F238E27FC236}">
                <a16:creationId xmlns:a16="http://schemas.microsoft.com/office/drawing/2014/main" id="{2802C5D7-6FCB-ECCE-A893-670D4C641AD7}"/>
              </a:ext>
            </a:extLst>
          </p:cNvPr>
          <p:cNvGraphicFramePr>
            <a:graphicFrameLocks noGrp="1"/>
          </p:cNvGraphicFramePr>
          <p:nvPr/>
        </p:nvGraphicFramePr>
        <p:xfrm>
          <a:off x="4411403" y="2679265"/>
          <a:ext cx="4143613" cy="7717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5419">
                  <a:extLst>
                    <a:ext uri="{9D8B030D-6E8A-4147-A177-3AD203B41FA5}">
                      <a16:colId xmlns:a16="http://schemas.microsoft.com/office/drawing/2014/main" val="3101740972"/>
                    </a:ext>
                  </a:extLst>
                </a:gridCol>
                <a:gridCol w="786940">
                  <a:extLst>
                    <a:ext uri="{9D8B030D-6E8A-4147-A177-3AD203B41FA5}">
                      <a16:colId xmlns:a16="http://schemas.microsoft.com/office/drawing/2014/main" val="10660499"/>
                    </a:ext>
                  </a:extLst>
                </a:gridCol>
                <a:gridCol w="928307">
                  <a:extLst>
                    <a:ext uri="{9D8B030D-6E8A-4147-A177-3AD203B41FA5}">
                      <a16:colId xmlns:a16="http://schemas.microsoft.com/office/drawing/2014/main" val="586336272"/>
                    </a:ext>
                  </a:extLst>
                </a:gridCol>
                <a:gridCol w="805790">
                  <a:extLst>
                    <a:ext uri="{9D8B030D-6E8A-4147-A177-3AD203B41FA5}">
                      <a16:colId xmlns:a16="http://schemas.microsoft.com/office/drawing/2014/main" val="621886425"/>
                    </a:ext>
                  </a:extLst>
                </a:gridCol>
                <a:gridCol w="947157">
                  <a:extLst>
                    <a:ext uri="{9D8B030D-6E8A-4147-A177-3AD203B41FA5}">
                      <a16:colId xmlns:a16="http://schemas.microsoft.com/office/drawing/2014/main" val="1999881737"/>
                    </a:ext>
                  </a:extLst>
                </a:gridCol>
              </a:tblGrid>
              <a:tr h="259790"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RubFlama" panose="02000000000000000000" pitchFamily="2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solidFill>
                            <a:schemeClr val="tx1"/>
                          </a:solidFill>
                          <a:latin typeface="RubFlama" panose="02000000000000000000" pitchFamily="2" charset="0"/>
                        </a:rPr>
                        <a:t>Tropical</a:t>
                      </a:r>
                      <a:endParaRPr lang="en-US" sz="800" b="1" dirty="0">
                        <a:solidFill>
                          <a:schemeClr val="tx1"/>
                        </a:solidFill>
                        <a:latin typeface="RubFlama" panose="02000000000000000000" pitchFamily="2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tx1"/>
                          </a:solidFill>
                          <a:latin typeface="RubFlama" panose="02000000000000000000" pitchFamily="2" charset="0"/>
                        </a:rPr>
                        <a:t>Dry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solidFill>
                            <a:schemeClr val="tx1"/>
                          </a:solidFill>
                          <a:latin typeface="RubFlama" panose="02000000000000000000" pitchFamily="2" charset="0"/>
                        </a:rPr>
                        <a:t>Temperate</a:t>
                      </a:r>
                      <a:endParaRPr lang="en-US" sz="800" b="1" dirty="0">
                        <a:solidFill>
                          <a:schemeClr val="tx1"/>
                        </a:solidFill>
                        <a:latin typeface="RubFlama" panose="02000000000000000000" pitchFamily="2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tx1"/>
                          </a:solidFill>
                          <a:latin typeface="RubFlama" panose="02000000000000000000" pitchFamily="2" charset="0"/>
                        </a:rPr>
                        <a:t>Continental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2425023"/>
                  </a:ext>
                </a:extLst>
              </a:tr>
              <a:tr h="269003"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/>
                          </a:solidFill>
                          <a:latin typeface="RubFlama" panose="02000000000000000000" pitchFamily="2" charset="0"/>
                        </a:rPr>
                        <a:t>Mean ± SD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rgbClr val="DB5349"/>
                          </a:solidFill>
                          <a:latin typeface="RubFlama" panose="02000000000000000000" pitchFamily="2" charset="0"/>
                        </a:rPr>
                        <a:t>0.042 ± 0.015 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rgbClr val="DB5349"/>
                          </a:solidFill>
                          <a:latin typeface="RubFlama" panose="02000000000000000000" pitchFamily="2" charset="0"/>
                        </a:rPr>
                        <a:t>0.066 ± 0.024</a:t>
                      </a:r>
                      <a:endParaRPr lang="en-US" sz="800" dirty="0">
                        <a:solidFill>
                          <a:srgbClr val="DB5349"/>
                        </a:solidFill>
                        <a:latin typeface="RubFlama" panose="02000000000000000000" pitchFamily="2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rgbClr val="DB5349"/>
                          </a:solidFill>
                          <a:latin typeface="RubFlama" panose="02000000000000000000" pitchFamily="2" charset="0"/>
                        </a:rPr>
                        <a:t>0.060 ± 0.017</a:t>
                      </a:r>
                      <a:endParaRPr lang="en-US" sz="800" dirty="0">
                        <a:solidFill>
                          <a:srgbClr val="DB5349"/>
                        </a:solidFill>
                        <a:latin typeface="RubFlama" panose="02000000000000000000" pitchFamily="2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rgbClr val="DB5349"/>
                          </a:solidFill>
                          <a:latin typeface="RubFlama" panose="02000000000000000000" pitchFamily="2" charset="0"/>
                        </a:rPr>
                        <a:t>0.074 ± 0.018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6824306"/>
                  </a:ext>
                </a:extLst>
              </a:tr>
              <a:tr h="242918"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/>
                          </a:solidFill>
                          <a:latin typeface="RubFlama" panose="02000000000000000000" pitchFamily="2" charset="0"/>
                        </a:rPr>
                        <a:t>[Min., Max.]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rgbClr val="DB5349"/>
                          </a:solidFill>
                          <a:latin typeface="RubFlama" panose="02000000000000000000" pitchFamily="2" charset="0"/>
                        </a:rPr>
                        <a:t>[0.015, 0.089]</a:t>
                      </a:r>
                      <a:endParaRPr lang="en-US" sz="800" dirty="0">
                        <a:solidFill>
                          <a:srgbClr val="DB5349"/>
                        </a:solidFill>
                        <a:latin typeface="RubFlama" panose="02000000000000000000" pitchFamily="2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rgbClr val="DB5349"/>
                          </a:solidFill>
                          <a:latin typeface="RubFlama" panose="02000000000000000000" pitchFamily="2" charset="0"/>
                        </a:rPr>
                        <a:t>[0.027, 0.154]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rgbClr val="DB5349"/>
                          </a:solidFill>
                          <a:latin typeface="RubFlama" panose="02000000000000000000" pitchFamily="2" charset="0"/>
                        </a:rPr>
                        <a:t>[0.025, 0.118]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rgbClr val="DB5349"/>
                          </a:solidFill>
                          <a:latin typeface="RubFlama" panose="02000000000000000000" pitchFamily="2" charset="0"/>
                        </a:rPr>
                        <a:t>[0.040, 0.124]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155081"/>
                  </a:ext>
                </a:extLst>
              </a:tr>
            </a:tbl>
          </a:graphicData>
        </a:graphic>
      </p:graphicFrame>
      <p:graphicFrame>
        <p:nvGraphicFramePr>
          <p:cNvPr id="16" name="Πίνακας 15">
            <a:extLst>
              <a:ext uri="{FF2B5EF4-FFF2-40B4-BE49-F238E27FC236}">
                <a16:creationId xmlns:a16="http://schemas.microsoft.com/office/drawing/2014/main" id="{D24AF3D5-9B5F-1739-F773-67C016677E88}"/>
              </a:ext>
            </a:extLst>
          </p:cNvPr>
          <p:cNvGraphicFramePr>
            <a:graphicFrameLocks noGrp="1"/>
          </p:cNvGraphicFramePr>
          <p:nvPr/>
        </p:nvGraphicFramePr>
        <p:xfrm>
          <a:off x="4411402" y="3608099"/>
          <a:ext cx="4143615" cy="7548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5419">
                  <a:extLst>
                    <a:ext uri="{9D8B030D-6E8A-4147-A177-3AD203B41FA5}">
                      <a16:colId xmlns:a16="http://schemas.microsoft.com/office/drawing/2014/main" val="3101740972"/>
                    </a:ext>
                  </a:extLst>
                </a:gridCol>
                <a:gridCol w="786941">
                  <a:extLst>
                    <a:ext uri="{9D8B030D-6E8A-4147-A177-3AD203B41FA5}">
                      <a16:colId xmlns:a16="http://schemas.microsoft.com/office/drawing/2014/main" val="10660499"/>
                    </a:ext>
                  </a:extLst>
                </a:gridCol>
                <a:gridCol w="928308">
                  <a:extLst>
                    <a:ext uri="{9D8B030D-6E8A-4147-A177-3AD203B41FA5}">
                      <a16:colId xmlns:a16="http://schemas.microsoft.com/office/drawing/2014/main" val="586336272"/>
                    </a:ext>
                  </a:extLst>
                </a:gridCol>
                <a:gridCol w="805790">
                  <a:extLst>
                    <a:ext uri="{9D8B030D-6E8A-4147-A177-3AD203B41FA5}">
                      <a16:colId xmlns:a16="http://schemas.microsoft.com/office/drawing/2014/main" val="621886425"/>
                    </a:ext>
                  </a:extLst>
                </a:gridCol>
                <a:gridCol w="947157">
                  <a:extLst>
                    <a:ext uri="{9D8B030D-6E8A-4147-A177-3AD203B41FA5}">
                      <a16:colId xmlns:a16="http://schemas.microsoft.com/office/drawing/2014/main" val="1999881737"/>
                    </a:ext>
                  </a:extLst>
                </a:gridCol>
              </a:tblGrid>
              <a:tr h="269003"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  <a:latin typeface="RubFlama" panose="02000000000000000000" pitchFamily="2" charset="0"/>
                        </a:rPr>
                        <a:t>Mean ± SD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5C88B0"/>
                          </a:solidFill>
                          <a:latin typeface="RubFlama" panose="02000000000000000000" pitchFamily="2" charset="0"/>
                        </a:rPr>
                        <a:t>0.047 ± 0.016 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5C88B0"/>
                          </a:solidFill>
                          <a:latin typeface="RubFlama" panose="02000000000000000000" pitchFamily="2" charset="0"/>
                        </a:rPr>
                        <a:t>0.071 ± 0.026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5C88B0"/>
                          </a:solidFill>
                          <a:latin typeface="RubFlama" panose="02000000000000000000" pitchFamily="2" charset="0"/>
                        </a:rPr>
                        <a:t>0.062 ± 0.018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5C88B0"/>
                          </a:solidFill>
                          <a:latin typeface="RubFlama" panose="02000000000000000000" pitchFamily="2" charset="0"/>
                        </a:rPr>
                        <a:t>0.077 ± 0.017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6824306"/>
                  </a:ext>
                </a:extLst>
              </a:tr>
              <a:tr h="242918">
                <a:tc>
                  <a:txBody>
                    <a:bodyPr/>
                    <a:lstStyle/>
                    <a:p>
                      <a:r>
                        <a:rPr lang="en-US" sz="800">
                          <a:solidFill>
                            <a:schemeClr val="tx1"/>
                          </a:solidFill>
                          <a:latin typeface="RubFlama" panose="02000000000000000000" pitchFamily="2" charset="0"/>
                        </a:rPr>
                        <a:t>[Min., Max.]</a:t>
                      </a:r>
                      <a:endParaRPr lang="en-US" sz="800" dirty="0">
                        <a:solidFill>
                          <a:schemeClr val="tx1"/>
                        </a:solidFill>
                        <a:latin typeface="RubFlama" panose="02000000000000000000" pitchFamily="2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rgbClr val="5C88B0"/>
                          </a:solidFill>
                          <a:latin typeface="RubFlama" panose="02000000000000000000" pitchFamily="2" charset="0"/>
                        </a:rPr>
                        <a:t>[0.021, 0.099]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rgbClr val="5C88B0"/>
                          </a:solidFill>
                          <a:latin typeface="RubFlama" panose="02000000000000000000" pitchFamily="2" charset="0"/>
                        </a:rPr>
                        <a:t>[0.027, 0.177]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rgbClr val="5C88B0"/>
                          </a:solidFill>
                          <a:latin typeface="RubFlama" panose="02000000000000000000" pitchFamily="2" charset="0"/>
                        </a:rPr>
                        <a:t>[0.026, 0.129]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rgbClr val="5C88B0"/>
                          </a:solidFill>
                          <a:latin typeface="RubFlama" panose="02000000000000000000" pitchFamily="2" charset="0"/>
                        </a:rPr>
                        <a:t>[0.039, 0.123]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155081"/>
                  </a:ext>
                </a:extLst>
              </a:tr>
              <a:tr h="242918">
                <a:tc>
                  <a:txBody>
                    <a:bodyPr/>
                    <a:lstStyle/>
                    <a:p>
                      <a:r>
                        <a:rPr lang="en-US" sz="800">
                          <a:solidFill>
                            <a:schemeClr val="tx1"/>
                          </a:solidFill>
                          <a:latin typeface="RubFlama" panose="02000000000000000000" pitchFamily="2" charset="0"/>
                        </a:rPr>
                        <a:t>N</a:t>
                      </a:r>
                      <a:endParaRPr lang="en-US" sz="800" dirty="0">
                        <a:solidFill>
                          <a:schemeClr val="tx1"/>
                        </a:solidFill>
                        <a:latin typeface="RubFlama" panose="02000000000000000000" pitchFamily="2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  <a:latin typeface="RubFlama" panose="02000000000000000000" pitchFamily="2" charset="0"/>
                        </a:rPr>
                        <a:t>111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  <a:latin typeface="RubFlama" panose="02000000000000000000" pitchFamily="2" charset="0"/>
                        </a:rPr>
                        <a:t>162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  <a:latin typeface="RubFlama" panose="02000000000000000000" pitchFamily="2" charset="0"/>
                        </a:rPr>
                        <a:t>369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  <a:latin typeface="RubFlama" panose="02000000000000000000" pitchFamily="2" charset="0"/>
                        </a:rPr>
                        <a:t>293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8617384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AF705B72-8535-0599-C109-55851E6329D3}"/>
              </a:ext>
            </a:extLst>
          </p:cNvPr>
          <p:cNvSpPr txBox="1"/>
          <p:nvPr/>
        </p:nvSpPr>
        <p:spPr>
          <a:xfrm>
            <a:off x="1196591" y="1268016"/>
            <a:ext cx="236154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RubFlama" panose="02000000000000000000" pitchFamily="2" charset="0"/>
              </a:rPr>
              <a:t>Urban Areas (red) and Rural Buffers (green)</a:t>
            </a:r>
          </a:p>
        </p:txBody>
      </p:sp>
    </p:spTree>
    <p:extLst>
      <p:ext uri="{BB962C8B-B14F-4D97-AF65-F5344CB8AC3E}">
        <p14:creationId xmlns:p14="http://schemas.microsoft.com/office/powerpoint/2010/main" val="414553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5A2BF3F-9C50-11F8-ABB0-16552D52A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LST vs. </a:t>
            </a:r>
            <a:r>
              <a:rPr lang="en-US" dirty="0" err="1"/>
              <a:t>Tair</a:t>
            </a:r>
            <a:r>
              <a:rPr lang="en-US" dirty="0"/>
              <a:t>, NDVI and CC Trends</a:t>
            </a:r>
          </a:p>
        </p:txBody>
      </p:sp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C2E13057-0143-1120-23FF-4065328219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18"/>
          <a:stretch/>
        </p:blipFill>
        <p:spPr>
          <a:xfrm>
            <a:off x="4572001" y="2136636"/>
            <a:ext cx="1687565" cy="1734367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E3E02CA6-6BC8-0752-5A4D-DC6C79794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093" y="2127392"/>
            <a:ext cx="1816212" cy="17787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FE432F-A17D-D9D4-2BF5-6BD33D327959}"/>
              </a:ext>
            </a:extLst>
          </p:cNvPr>
          <p:cNvSpPr txBox="1"/>
          <p:nvPr/>
        </p:nvSpPr>
        <p:spPr>
          <a:xfrm>
            <a:off x="483451" y="1573408"/>
            <a:ext cx="17636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RubFlama" panose="02000000000000000000" pitchFamily="2" charset="0"/>
              </a:rPr>
              <a:t>ERA5 Air Temperature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0161DE-70C3-A150-ACC1-47AE2EF2A944}"/>
              </a:ext>
            </a:extLst>
          </p:cNvPr>
          <p:cNvSpPr txBox="1"/>
          <p:nvPr/>
        </p:nvSpPr>
        <p:spPr>
          <a:xfrm>
            <a:off x="3233354" y="1568085"/>
            <a:ext cx="535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RubFlama" panose="02000000000000000000" pitchFamily="2" charset="0"/>
              </a:rPr>
              <a:t>NDVI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5319FD-18FB-81A0-B4E3-0BDD7B51553E}"/>
              </a:ext>
            </a:extLst>
          </p:cNvPr>
          <p:cNvSpPr txBox="1"/>
          <p:nvPr/>
        </p:nvSpPr>
        <p:spPr>
          <a:xfrm>
            <a:off x="4634927" y="1595392"/>
            <a:ext cx="18165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RubFlama" panose="02000000000000000000" pitchFamily="2" charset="0"/>
              </a:rPr>
              <a:t>Cloud Cover % (annual)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C6C039-EEF5-F46E-0F2D-FF3532A14252}"/>
              </a:ext>
            </a:extLst>
          </p:cNvPr>
          <p:cNvSpPr txBox="1"/>
          <p:nvPr/>
        </p:nvSpPr>
        <p:spPr>
          <a:xfrm>
            <a:off x="430891" y="1825417"/>
            <a:ext cx="187743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latin typeface="RubFlama" panose="02000000000000000000" pitchFamily="2" charset="0"/>
              </a:rPr>
              <a:t>Corr.: 0.44 (p-value &lt; 0.001 )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76E4CD-948A-2567-31F5-5E365CF00B43}"/>
              </a:ext>
            </a:extLst>
          </p:cNvPr>
          <p:cNvSpPr txBox="1"/>
          <p:nvPr/>
        </p:nvSpPr>
        <p:spPr>
          <a:xfrm>
            <a:off x="4630679" y="1827323"/>
            <a:ext cx="177003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latin typeface="RubFlama" panose="02000000000000000000" pitchFamily="2" charset="0"/>
              </a:rPr>
              <a:t>Corr.: 0.02 (p-value &lt; 1.00)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8EB316-028F-B340-D124-7364DF4CD5AE}"/>
              </a:ext>
            </a:extLst>
          </p:cNvPr>
          <p:cNvSpPr txBox="1"/>
          <p:nvPr/>
        </p:nvSpPr>
        <p:spPr>
          <a:xfrm>
            <a:off x="2593167" y="1822000"/>
            <a:ext cx="18020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latin typeface="RubFlama" panose="02000000000000000000" pitchFamily="2" charset="0"/>
              </a:rPr>
              <a:t>Corr.: 0.07 (p-value &lt; 0.05 ) </a:t>
            </a:r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B1389ADE-0EAB-6964-4CB8-C51318DEAE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708"/>
          <a:stretch/>
        </p:blipFill>
        <p:spPr>
          <a:xfrm>
            <a:off x="2449696" y="2126158"/>
            <a:ext cx="1823525" cy="177873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AEE546F-3DF4-E231-29B8-0029AE23C7AB}"/>
              </a:ext>
            </a:extLst>
          </p:cNvPr>
          <p:cNvSpPr txBox="1"/>
          <p:nvPr/>
        </p:nvSpPr>
        <p:spPr>
          <a:xfrm rot="18784775">
            <a:off x="1704518" y="2260420"/>
            <a:ext cx="6908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chemeClr val="bg2">
                    <a:lumMod val="50000"/>
                  </a:schemeClr>
                </a:solidFill>
                <a:latin typeface="Palatino Linotype" panose="02040502050505030304" pitchFamily="18" charset="0"/>
              </a:rPr>
              <a:t>y = x</a:t>
            </a:r>
          </a:p>
        </p:txBody>
      </p:sp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73A58E67-0896-34A8-B33D-B8D45B554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4995" y="2048742"/>
            <a:ext cx="1904650" cy="182226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3B0C291-6C43-C9D9-1042-BCFD6C9FB139}"/>
              </a:ext>
            </a:extLst>
          </p:cNvPr>
          <p:cNvSpPr txBox="1"/>
          <p:nvPr/>
        </p:nvSpPr>
        <p:spPr>
          <a:xfrm>
            <a:off x="7057979" y="1595392"/>
            <a:ext cx="15023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RubFlama" panose="02000000000000000000" pitchFamily="2" charset="0"/>
              </a:rPr>
              <a:t>Change in City size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666512-7127-FAE6-F4B4-D75280E34518}"/>
              </a:ext>
            </a:extLst>
          </p:cNvPr>
          <p:cNvSpPr txBox="1"/>
          <p:nvPr/>
        </p:nvSpPr>
        <p:spPr>
          <a:xfrm>
            <a:off x="6868234" y="1810952"/>
            <a:ext cx="189346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latin typeface="RubFlama" panose="02000000000000000000" pitchFamily="2" charset="0"/>
              </a:rPr>
              <a:t>Corr.: -0.14 (p-value &lt; 0.001) </a:t>
            </a:r>
          </a:p>
        </p:txBody>
      </p:sp>
    </p:spTree>
    <p:extLst>
      <p:ext uri="{BB962C8B-B14F-4D97-AF65-F5344CB8AC3E}">
        <p14:creationId xmlns:p14="http://schemas.microsoft.com/office/powerpoint/2010/main" val="363439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36F90EB-98F7-4F31-88F1-73AE51AB9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7E356325-6A84-B1B0-74D9-FAA635AAE7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6300" y="1521835"/>
            <a:ext cx="4276457" cy="2099831"/>
          </a:xfrm>
          <a:prstGeom prst="rect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16" name="Θέση περιεχομένου 2">
            <a:extLst>
              <a:ext uri="{FF2B5EF4-FFF2-40B4-BE49-F238E27FC236}">
                <a16:creationId xmlns:a16="http://schemas.microsoft.com/office/drawing/2014/main" id="{00428EDF-CB34-CB6D-C4AC-3DD9A307A77B}"/>
              </a:ext>
            </a:extLst>
          </p:cNvPr>
          <p:cNvSpPr txBox="1">
            <a:spLocks/>
          </p:cNvSpPr>
          <p:nvPr/>
        </p:nvSpPr>
        <p:spPr>
          <a:xfrm>
            <a:off x="628650" y="1608834"/>
            <a:ext cx="3223932" cy="2188280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indent="-214313">
              <a:lnSpc>
                <a:spcPct val="150000"/>
              </a:lnSpc>
            </a:pPr>
            <a:r>
              <a:rPr lang="en-US" sz="1200" dirty="0">
                <a:latin typeface="RubFlama" panose="02000000000000000000" pitchFamily="2" charset="0"/>
              </a:rPr>
              <a:t>Globally, the nighttime LST of urban areas increases by </a:t>
            </a:r>
            <a:r>
              <a:rPr lang="en-US" sz="1200" b="1" dirty="0">
                <a:latin typeface="RubFlama" panose="02000000000000000000" pitchFamily="2" charset="0"/>
              </a:rPr>
              <a:t>0.06 ± 0.02 K/year.</a:t>
            </a:r>
          </a:p>
          <a:p>
            <a:pPr marL="214313" indent="-214313">
              <a:lnSpc>
                <a:spcPct val="150000"/>
              </a:lnSpc>
            </a:pPr>
            <a:r>
              <a:rPr lang="en-US" sz="1200" b="1" dirty="0">
                <a:latin typeface="RubFlama" panose="02000000000000000000" pitchFamily="2" charset="0"/>
              </a:rPr>
              <a:t>5%</a:t>
            </a:r>
            <a:r>
              <a:rPr lang="en-US" sz="1200" dirty="0">
                <a:latin typeface="RubFlama" panose="02000000000000000000" pitchFamily="2" charset="0"/>
              </a:rPr>
              <a:t> of these cities exhibit trends higher than </a:t>
            </a:r>
            <a:r>
              <a:rPr lang="en-US" sz="1200" b="1" dirty="0">
                <a:latin typeface="RubFlama" panose="02000000000000000000" pitchFamily="2" charset="0"/>
              </a:rPr>
              <a:t>0.1 K / year</a:t>
            </a:r>
            <a:r>
              <a:rPr lang="en-US" sz="1200" dirty="0">
                <a:latin typeface="RubFlama" panose="02000000000000000000" pitchFamily="2" charset="0"/>
              </a:rPr>
              <a:t>.</a:t>
            </a:r>
          </a:p>
          <a:p>
            <a:pPr marL="214313" indent="-214313">
              <a:lnSpc>
                <a:spcPct val="150000"/>
              </a:lnSpc>
            </a:pPr>
            <a:r>
              <a:rPr lang="en-US" sz="1200" dirty="0">
                <a:latin typeface="RubFlama" panose="02000000000000000000" pitchFamily="2" charset="0"/>
              </a:rPr>
              <a:t>Cities in </a:t>
            </a:r>
            <a:r>
              <a:rPr lang="en-US" sz="1200" b="1" dirty="0">
                <a:latin typeface="RubFlama" panose="02000000000000000000" pitchFamily="2" charset="0"/>
              </a:rPr>
              <a:t>continental</a:t>
            </a:r>
            <a:r>
              <a:rPr lang="en-US" sz="1200" dirty="0">
                <a:latin typeface="RubFlama" panose="02000000000000000000" pitchFamily="2" charset="0"/>
              </a:rPr>
              <a:t> </a:t>
            </a:r>
            <a:r>
              <a:rPr lang="en-US" sz="1200" b="1" dirty="0">
                <a:latin typeface="RubFlama" panose="02000000000000000000" pitchFamily="2" charset="0"/>
              </a:rPr>
              <a:t>climates</a:t>
            </a:r>
            <a:r>
              <a:rPr lang="en-US" sz="1200" dirty="0">
                <a:latin typeface="RubFlama" panose="02000000000000000000" pitchFamily="2" charset="0"/>
              </a:rPr>
              <a:t>, </a:t>
            </a:r>
            <a:r>
              <a:rPr lang="en-US" sz="1200" b="1" dirty="0">
                <a:latin typeface="RubFlama" panose="02000000000000000000" pitchFamily="2" charset="0"/>
              </a:rPr>
              <a:t>Eastern Europe</a:t>
            </a:r>
            <a:r>
              <a:rPr lang="en-US" sz="1200" dirty="0">
                <a:latin typeface="RubFlama" panose="02000000000000000000" pitchFamily="2" charset="0"/>
              </a:rPr>
              <a:t>, </a:t>
            </a:r>
            <a:r>
              <a:rPr lang="en-US" sz="1200" b="1" dirty="0">
                <a:latin typeface="RubFlama" panose="02000000000000000000" pitchFamily="2" charset="0"/>
              </a:rPr>
              <a:t>China</a:t>
            </a:r>
            <a:r>
              <a:rPr lang="en-US" sz="1200" dirty="0">
                <a:latin typeface="RubFlama" panose="02000000000000000000" pitchFamily="2" charset="0"/>
              </a:rPr>
              <a:t> and </a:t>
            </a:r>
            <a:r>
              <a:rPr lang="en-US" sz="1200" b="1" dirty="0">
                <a:latin typeface="RubFlama" panose="02000000000000000000" pitchFamily="2" charset="0"/>
              </a:rPr>
              <a:t>Middle East </a:t>
            </a:r>
            <a:r>
              <a:rPr lang="en-US" sz="1200" dirty="0">
                <a:latin typeface="RubFlama" panose="02000000000000000000" pitchFamily="2" charset="0"/>
              </a:rPr>
              <a:t>warm faster that the rest.</a:t>
            </a:r>
          </a:p>
        </p:txBody>
      </p:sp>
    </p:spTree>
    <p:extLst>
      <p:ext uri="{BB962C8B-B14F-4D97-AF65-F5344CB8AC3E}">
        <p14:creationId xmlns:p14="http://schemas.microsoft.com/office/powerpoint/2010/main" val="1694787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471F18B-22D3-BE4C-1061-E0BF215D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Extraction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350CE46-3B22-B2CC-E93E-59814ACA635A}"/>
              </a:ext>
            </a:extLst>
          </p:cNvPr>
          <p:cNvSpPr txBox="1"/>
          <p:nvPr/>
        </p:nvSpPr>
        <p:spPr>
          <a:xfrm>
            <a:off x="6386038" y="1052222"/>
            <a:ext cx="2326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RubFlama" panose="02000000000000000000" pitchFamily="2" charset="0"/>
              </a:rPr>
              <a:t>Aggregate</a:t>
            </a:r>
            <a:r>
              <a:rPr lang="en-US" sz="1400" dirty="0">
                <a:latin typeface="RubFlama" panose="02000000000000000000" pitchFamily="2" charset="0"/>
              </a:rPr>
              <a:t> the satellite data per city</a:t>
            </a:r>
          </a:p>
        </p:txBody>
      </p:sp>
      <p:grpSp>
        <p:nvGrpSpPr>
          <p:cNvPr id="28" name="Ομάδα 27">
            <a:extLst>
              <a:ext uri="{FF2B5EF4-FFF2-40B4-BE49-F238E27FC236}">
                <a16:creationId xmlns:a16="http://schemas.microsoft.com/office/drawing/2014/main" id="{7B542E15-4A53-9B88-1D48-6B77F5B55A4B}"/>
              </a:ext>
            </a:extLst>
          </p:cNvPr>
          <p:cNvGrpSpPr/>
          <p:nvPr/>
        </p:nvGrpSpPr>
        <p:grpSpPr>
          <a:xfrm>
            <a:off x="5287519" y="1789580"/>
            <a:ext cx="3247524" cy="1058555"/>
            <a:chOff x="8039515" y="2913269"/>
            <a:chExt cx="4330032" cy="1411408"/>
          </a:xfrm>
        </p:grpSpPr>
        <p:sp>
          <p:nvSpPr>
            <p:cNvPr id="22" name="Βέλος: Κάτω 21">
              <a:extLst>
                <a:ext uri="{FF2B5EF4-FFF2-40B4-BE49-F238E27FC236}">
                  <a16:creationId xmlns:a16="http://schemas.microsoft.com/office/drawing/2014/main" id="{44E70CDF-3608-7DAB-EEEF-B538F7D4BA80}"/>
                </a:ext>
              </a:extLst>
            </p:cNvPr>
            <p:cNvSpPr/>
            <p:nvPr/>
          </p:nvSpPr>
          <p:spPr>
            <a:xfrm>
              <a:off x="9843202" y="2913269"/>
              <a:ext cx="316006" cy="329453"/>
            </a:xfrm>
            <a:prstGeom prst="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9F2D0FB-0456-ECAC-F690-3D3ED5D31AE0}"/>
                </a:ext>
              </a:extLst>
            </p:cNvPr>
            <p:cNvSpPr txBox="1"/>
            <p:nvPr/>
          </p:nvSpPr>
          <p:spPr>
            <a:xfrm>
              <a:off x="8039515" y="3284135"/>
              <a:ext cx="4330032" cy="1040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RubFlama" panose="02000000000000000000" pitchFamily="2" charset="0"/>
                </a:rPr>
                <a:t>Process the data</a:t>
              </a:r>
            </a:p>
            <a:p>
              <a:pPr marL="214313" indent="-214313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100" dirty="0">
                  <a:latin typeface="RubFlama" panose="02000000000000000000" pitchFamily="2" charset="0"/>
                </a:rPr>
                <a:t>Estimate the uncertainty of each mean.</a:t>
              </a:r>
            </a:p>
            <a:p>
              <a:pPr marL="214313" indent="-214313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100" dirty="0">
                  <a:latin typeface="RubFlama" panose="02000000000000000000" pitchFamily="2" charset="0"/>
                </a:rPr>
                <a:t>Calculate the CC-% for each mean.</a:t>
              </a:r>
            </a:p>
          </p:txBody>
        </p:sp>
      </p:grpSp>
      <p:grpSp>
        <p:nvGrpSpPr>
          <p:cNvPr id="31" name="Ομάδα 30">
            <a:extLst>
              <a:ext uri="{FF2B5EF4-FFF2-40B4-BE49-F238E27FC236}">
                <a16:creationId xmlns:a16="http://schemas.microsoft.com/office/drawing/2014/main" id="{1822BCEA-54C3-A406-55BC-DF16ABAEF767}"/>
              </a:ext>
            </a:extLst>
          </p:cNvPr>
          <p:cNvGrpSpPr/>
          <p:nvPr/>
        </p:nvGrpSpPr>
        <p:grpSpPr>
          <a:xfrm>
            <a:off x="5357139" y="3020763"/>
            <a:ext cx="3553779" cy="1577761"/>
            <a:chOff x="7564104" y="4142786"/>
            <a:chExt cx="4738372" cy="2103681"/>
          </a:xfrm>
        </p:grpSpPr>
        <p:pic>
          <p:nvPicPr>
            <p:cNvPr id="29" name="Εικόνα 28">
              <a:extLst>
                <a:ext uri="{FF2B5EF4-FFF2-40B4-BE49-F238E27FC236}">
                  <a16:creationId xmlns:a16="http://schemas.microsoft.com/office/drawing/2014/main" id="{3322770E-F7E1-F94A-1E8F-DF9F6A7218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t="7844"/>
            <a:stretch/>
          </p:blipFill>
          <p:spPr>
            <a:xfrm>
              <a:off x="8006929" y="5070820"/>
              <a:ext cx="2526035" cy="932333"/>
            </a:xfrm>
            <a:prstGeom prst="rect">
              <a:avLst/>
            </a:prstGeom>
          </p:spPr>
        </p:pic>
        <p:grpSp>
          <p:nvGrpSpPr>
            <p:cNvPr id="30" name="Ομάδα 29">
              <a:extLst>
                <a:ext uri="{FF2B5EF4-FFF2-40B4-BE49-F238E27FC236}">
                  <a16:creationId xmlns:a16="http://schemas.microsoft.com/office/drawing/2014/main" id="{2FE89104-1C27-CEC3-A86B-65BBCB95C97C}"/>
                </a:ext>
              </a:extLst>
            </p:cNvPr>
            <p:cNvGrpSpPr/>
            <p:nvPr/>
          </p:nvGrpSpPr>
          <p:grpSpPr>
            <a:xfrm>
              <a:off x="7564104" y="4142786"/>
              <a:ext cx="4738372" cy="2103681"/>
              <a:chOff x="7564104" y="4394827"/>
              <a:chExt cx="4738372" cy="2103681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049FA3D-96E0-31BF-F5A9-064F9A1BB15F}"/>
                  </a:ext>
                </a:extLst>
              </p:cNvPr>
              <p:cNvSpPr txBox="1"/>
              <p:nvPr/>
            </p:nvSpPr>
            <p:spPr>
              <a:xfrm>
                <a:off x="7564104" y="4870706"/>
                <a:ext cx="4738372" cy="410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RubFlama" panose="02000000000000000000" pitchFamily="2" charset="0"/>
                  </a:rPr>
                  <a:t>Store</a:t>
                </a:r>
                <a:r>
                  <a:rPr lang="en-US" sz="1400" dirty="0">
                    <a:latin typeface="RubFlama" panose="02000000000000000000" pitchFamily="2" charset="0"/>
                  </a:rPr>
                  <a:t> each </a:t>
                </a:r>
                <a:r>
                  <a:rPr lang="en-US" sz="1400" b="1" dirty="0">
                    <a:latin typeface="RubFlama" panose="02000000000000000000" pitchFamily="2" charset="0"/>
                  </a:rPr>
                  <a:t>time series </a:t>
                </a:r>
                <a:r>
                  <a:rPr lang="en-US" sz="1400" dirty="0">
                    <a:latin typeface="RubFlama" panose="02000000000000000000" pitchFamily="2" charset="0"/>
                  </a:rPr>
                  <a:t>into a DB</a:t>
                </a:r>
              </a:p>
            </p:txBody>
          </p:sp>
          <p:sp>
            <p:nvSpPr>
              <p:cNvPr id="26" name="Βέλος: Κάτω 25">
                <a:extLst>
                  <a:ext uri="{FF2B5EF4-FFF2-40B4-BE49-F238E27FC236}">
                    <a16:creationId xmlns:a16="http://schemas.microsoft.com/office/drawing/2014/main" id="{E45F1EEA-9814-3074-CE5F-9B32C37C9F03}"/>
                  </a:ext>
                </a:extLst>
              </p:cNvPr>
              <p:cNvSpPr/>
              <p:nvPr/>
            </p:nvSpPr>
            <p:spPr>
              <a:xfrm>
                <a:off x="9274966" y="4394827"/>
                <a:ext cx="316006" cy="329453"/>
              </a:xfrm>
              <a:prstGeom prst="downArrow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pic>
            <p:nvPicPr>
              <p:cNvPr id="24" name="Graphic 57" descr="Database with solid fill">
                <a:extLst>
                  <a:ext uri="{FF2B5EF4-FFF2-40B4-BE49-F238E27FC236}">
                    <a16:creationId xmlns:a16="http://schemas.microsoft.com/office/drawing/2014/main" id="{BA080E8F-49C2-4ED7-6C98-8F0AC18E14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761354" y="5586480"/>
                <a:ext cx="912028" cy="912028"/>
              </a:xfrm>
              <a:prstGeom prst="rect">
                <a:avLst/>
              </a:prstGeom>
            </p:spPr>
          </p:pic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4085DBB-4712-E50D-23A1-5D566347118F}"/>
              </a:ext>
            </a:extLst>
          </p:cNvPr>
          <p:cNvSpPr txBox="1"/>
          <p:nvPr/>
        </p:nvSpPr>
        <p:spPr>
          <a:xfrm>
            <a:off x="1112363" y="3601372"/>
            <a:ext cx="271741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>
                <a:latin typeface="RubFlama" panose="02000000000000000000" pitchFamily="2" charset="0"/>
              </a:rPr>
              <a:t>LST_cci</a:t>
            </a:r>
            <a:r>
              <a:rPr lang="en-US" sz="1050" dirty="0">
                <a:latin typeface="RubFlama" panose="02000000000000000000" pitchFamily="2" charset="0"/>
              </a:rPr>
              <a:t> Dataset: </a:t>
            </a:r>
            <a:r>
              <a:rPr lang="en-US" sz="1050" b="1" dirty="0">
                <a:latin typeface="RubFlama" panose="02000000000000000000" pitchFamily="2" charset="0"/>
              </a:rPr>
              <a:t>0.01 deg MODISAN v4.00</a:t>
            </a:r>
          </a:p>
        </p:txBody>
      </p:sp>
      <p:grpSp>
        <p:nvGrpSpPr>
          <p:cNvPr id="14" name="Ομάδα 13">
            <a:extLst>
              <a:ext uri="{FF2B5EF4-FFF2-40B4-BE49-F238E27FC236}">
                <a16:creationId xmlns:a16="http://schemas.microsoft.com/office/drawing/2014/main" id="{D75A6936-9C37-1C48-1D71-22A13FAB4927}"/>
              </a:ext>
            </a:extLst>
          </p:cNvPr>
          <p:cNvGrpSpPr/>
          <p:nvPr/>
        </p:nvGrpSpPr>
        <p:grpSpPr>
          <a:xfrm>
            <a:off x="633527" y="1541215"/>
            <a:ext cx="3811304" cy="2012272"/>
            <a:chOff x="1014262" y="2359776"/>
            <a:chExt cx="4431787" cy="2379424"/>
          </a:xfrm>
        </p:grpSpPr>
        <p:pic>
          <p:nvPicPr>
            <p:cNvPr id="4" name="Εικόνα 3">
              <a:extLst>
                <a:ext uri="{FF2B5EF4-FFF2-40B4-BE49-F238E27FC236}">
                  <a16:creationId xmlns:a16="http://schemas.microsoft.com/office/drawing/2014/main" id="{26C22BDA-4CF7-E636-A924-8DE0B6409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4262" y="2359776"/>
              <a:ext cx="4292821" cy="22360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Εικόνα 6">
              <a:extLst>
                <a:ext uri="{FF2B5EF4-FFF2-40B4-BE49-F238E27FC236}">
                  <a16:creationId xmlns:a16="http://schemas.microsoft.com/office/drawing/2014/main" id="{D87DBD0C-D8DE-731C-2390-DD613D9A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83745" y="2418431"/>
              <a:ext cx="4292821" cy="22360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Εικόνα 8">
              <a:extLst>
                <a:ext uri="{FF2B5EF4-FFF2-40B4-BE49-F238E27FC236}">
                  <a16:creationId xmlns:a16="http://schemas.microsoft.com/office/drawing/2014/main" id="{5A20F061-313B-F6E2-D1A4-0A5722B74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53228" y="2503162"/>
              <a:ext cx="4292821" cy="22360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F9AAB79-34F6-86BB-7CA6-809E5F118767}"/>
              </a:ext>
            </a:extLst>
          </p:cNvPr>
          <p:cNvSpPr txBox="1"/>
          <p:nvPr/>
        </p:nvSpPr>
        <p:spPr>
          <a:xfrm>
            <a:off x="1219566" y="3914502"/>
            <a:ext cx="24304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RubFlama" panose="02000000000000000000" pitchFamily="2" charset="0"/>
              </a:rPr>
              <a:t>One file for each day (2002-2021) – 01:30 am</a:t>
            </a:r>
          </a:p>
        </p:txBody>
      </p:sp>
      <p:grpSp>
        <p:nvGrpSpPr>
          <p:cNvPr id="13" name="Ομάδα 12">
            <a:extLst>
              <a:ext uri="{FF2B5EF4-FFF2-40B4-BE49-F238E27FC236}">
                <a16:creationId xmlns:a16="http://schemas.microsoft.com/office/drawing/2014/main" id="{56789D22-5B49-85D2-6F0E-EFA9714A7182}"/>
              </a:ext>
            </a:extLst>
          </p:cNvPr>
          <p:cNvGrpSpPr/>
          <p:nvPr/>
        </p:nvGrpSpPr>
        <p:grpSpPr>
          <a:xfrm>
            <a:off x="5336523" y="913401"/>
            <a:ext cx="1049515" cy="920156"/>
            <a:chOff x="7125610" y="837679"/>
            <a:chExt cx="1399353" cy="1226874"/>
          </a:xfrm>
        </p:grpSpPr>
        <p:pic>
          <p:nvPicPr>
            <p:cNvPr id="10" name="Εικόνα 9">
              <a:extLst>
                <a:ext uri="{FF2B5EF4-FFF2-40B4-BE49-F238E27FC236}">
                  <a16:creationId xmlns:a16="http://schemas.microsoft.com/office/drawing/2014/main" id="{7D6484FE-C3B0-1784-D753-74F65AD7A4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4393" t="34890" r="20860" b="11466"/>
            <a:stretch/>
          </p:blipFill>
          <p:spPr>
            <a:xfrm>
              <a:off x="7142851" y="842911"/>
              <a:ext cx="1306527" cy="1221642"/>
            </a:xfrm>
            <a:prstGeom prst="rect">
              <a:avLst/>
            </a:prstGeom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F4F9D7C-AEDE-FF91-0579-7841BEB6F490}"/>
                </a:ext>
              </a:extLst>
            </p:cNvPr>
            <p:cNvSpPr txBox="1"/>
            <p:nvPr/>
          </p:nvSpPr>
          <p:spPr>
            <a:xfrm>
              <a:off x="7125610" y="837679"/>
              <a:ext cx="139935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RubFlama" panose="02000000000000000000" pitchFamily="2" charset="0"/>
                </a:rPr>
                <a:t>Athens, GR</a:t>
              </a:r>
            </a:p>
          </p:txBody>
        </p:sp>
      </p:grpSp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EAA7E7B3-7F2B-6CA5-E99D-4C0478CA106A}"/>
              </a:ext>
            </a:extLst>
          </p:cNvPr>
          <p:cNvGrpSpPr/>
          <p:nvPr/>
        </p:nvGrpSpPr>
        <p:grpSpPr>
          <a:xfrm>
            <a:off x="422898" y="1190149"/>
            <a:ext cx="4487527" cy="3186290"/>
            <a:chOff x="632772" y="1609630"/>
            <a:chExt cx="5983369" cy="4248386"/>
          </a:xfrm>
        </p:grpSpPr>
        <p:pic>
          <p:nvPicPr>
            <p:cNvPr id="5" name="Εικόνα 4">
              <a:extLst>
                <a:ext uri="{FF2B5EF4-FFF2-40B4-BE49-F238E27FC236}">
                  <a16:creationId xmlns:a16="http://schemas.microsoft.com/office/drawing/2014/main" id="{21CF8D46-C05D-AE39-3901-6E0E64A34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2772" y="2003049"/>
              <a:ext cx="5983369" cy="385496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9387683-EC5F-C424-E198-2E30F0F5D4AC}"/>
                </a:ext>
              </a:extLst>
            </p:cNvPr>
            <p:cNvSpPr txBox="1"/>
            <p:nvPr/>
          </p:nvSpPr>
          <p:spPr>
            <a:xfrm>
              <a:off x="1656063" y="1609630"/>
              <a:ext cx="38946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RubFlama" panose="02000000000000000000" pitchFamily="2" charset="0"/>
                </a:rPr>
                <a:t>LST Data overlaid with Urban Boundaries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966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300 m annual global land cover time series from 1992 to 2015 | ESA CCI ...">
            <a:extLst>
              <a:ext uri="{FF2B5EF4-FFF2-40B4-BE49-F238E27FC236}">
                <a16:creationId xmlns:a16="http://schemas.microsoft.com/office/drawing/2014/main" id="{43E3A045-84DA-6E23-3FBC-F2CB455DD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83" y="1133928"/>
            <a:ext cx="4095905" cy="25503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300 m annual global land cover time series from 1992 to 2015 | ESA CCI ...">
            <a:extLst>
              <a:ext uri="{FF2B5EF4-FFF2-40B4-BE49-F238E27FC236}">
                <a16:creationId xmlns:a16="http://schemas.microsoft.com/office/drawing/2014/main" id="{D9997CF9-9DFA-7303-2C2B-B6FF91B3C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13" y="1215252"/>
            <a:ext cx="4095905" cy="25503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8D800675-A989-D5EF-CD28-C8E1295D7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Tracking how the Cities Change over Time</a:t>
            </a:r>
          </a:p>
        </p:txBody>
      </p:sp>
      <p:pic>
        <p:nvPicPr>
          <p:cNvPr id="1028" name="Picture 4" descr="300 m annual global land cover time series from 1992 to 2015 | ESA CCI ...">
            <a:extLst>
              <a:ext uri="{FF2B5EF4-FFF2-40B4-BE49-F238E27FC236}">
                <a16:creationId xmlns:a16="http://schemas.microsoft.com/office/drawing/2014/main" id="{0701F022-4012-BE8D-B7C8-5A2A2D93A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42" y="1296575"/>
            <a:ext cx="4095905" cy="25503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F0880868-A08D-7C16-677B-C7D5F7A99B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3" t="21887" r="25600" b="11106"/>
          <a:stretch/>
        </p:blipFill>
        <p:spPr>
          <a:xfrm>
            <a:off x="5345891" y="1296575"/>
            <a:ext cx="3421156" cy="25503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56D5A3-7925-3E59-96A0-8F3D2E3AFC9C}"/>
              </a:ext>
            </a:extLst>
          </p:cNvPr>
          <p:cNvSpPr txBox="1"/>
          <p:nvPr/>
        </p:nvSpPr>
        <p:spPr>
          <a:xfrm>
            <a:off x="8029300" y="2300787"/>
            <a:ext cx="9010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RubFlama Light" panose="02000000000000000000" pitchFamily="2" charset="0"/>
              </a:rPr>
              <a:t>Shanghai</a:t>
            </a:r>
            <a:endParaRPr lang="en-US" sz="900" dirty="0">
              <a:solidFill>
                <a:schemeClr val="bg1"/>
              </a:solidFill>
              <a:latin typeface="RubFlama Light" panose="02000000000000000000" pitchFamily="2" charset="0"/>
            </a:endParaRPr>
          </a:p>
        </p:txBody>
      </p:sp>
      <p:cxnSp>
        <p:nvCxnSpPr>
          <p:cNvPr id="9" name="Ευθεία γραμμή σύνδεσης 8">
            <a:extLst>
              <a:ext uri="{FF2B5EF4-FFF2-40B4-BE49-F238E27FC236}">
                <a16:creationId xmlns:a16="http://schemas.microsoft.com/office/drawing/2014/main" id="{D81864A5-F844-6780-A34E-5B79EAD3AC71}"/>
              </a:ext>
            </a:extLst>
          </p:cNvPr>
          <p:cNvCxnSpPr>
            <a:cxnSpLocks/>
          </p:cNvCxnSpPr>
          <p:nvPr/>
        </p:nvCxnSpPr>
        <p:spPr>
          <a:xfrm flipV="1">
            <a:off x="8029299" y="2510483"/>
            <a:ext cx="195074" cy="10589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Βέλος: Δεξιό 14">
            <a:extLst>
              <a:ext uri="{FF2B5EF4-FFF2-40B4-BE49-F238E27FC236}">
                <a16:creationId xmlns:a16="http://schemas.microsoft.com/office/drawing/2014/main" id="{B0C3DFEF-2C0B-C9CF-0B4F-6E6C98EA07F5}"/>
              </a:ext>
            </a:extLst>
          </p:cNvPr>
          <p:cNvSpPr/>
          <p:nvPr/>
        </p:nvSpPr>
        <p:spPr>
          <a:xfrm>
            <a:off x="4842078" y="2343505"/>
            <a:ext cx="321027" cy="229401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29846E-3122-62BF-BA14-CE15EFFB8811}"/>
              </a:ext>
            </a:extLst>
          </p:cNvPr>
          <p:cNvSpPr txBox="1"/>
          <p:nvPr/>
        </p:nvSpPr>
        <p:spPr>
          <a:xfrm>
            <a:off x="923441" y="3927496"/>
            <a:ext cx="3238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RubFlama" panose="02000000000000000000" pitchFamily="2" charset="0"/>
              </a:rPr>
              <a:t>300 m, annual data from 2002  to 2021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C1F9140-2A27-7D5A-ACD6-45730CB686FE}"/>
              </a:ext>
            </a:extLst>
          </p:cNvPr>
          <p:cNvSpPr txBox="1"/>
          <p:nvPr/>
        </p:nvSpPr>
        <p:spPr>
          <a:xfrm>
            <a:off x="6124610" y="3927496"/>
            <a:ext cx="19046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>
                <a:latin typeface="RubFlama" panose="02000000000000000000" pitchFamily="2" charset="0"/>
              </a:rPr>
              <a:t>&gt;1500 </a:t>
            </a:r>
            <a:r>
              <a:rPr lang="en-US" sz="1400" dirty="0">
                <a:latin typeface="RubFlama" panose="02000000000000000000" pitchFamily="2" charset="0"/>
              </a:rPr>
              <a:t>cities detected.</a:t>
            </a:r>
          </a:p>
        </p:txBody>
      </p:sp>
    </p:spTree>
    <p:extLst>
      <p:ext uri="{BB962C8B-B14F-4D97-AF65-F5344CB8AC3E}">
        <p14:creationId xmlns:p14="http://schemas.microsoft.com/office/powerpoint/2010/main" val="1706596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940D109-07A6-442C-802F-F1FC536C6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City Delineation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C24107-3F8D-49EA-A101-7EDBEEC7C315}"/>
              </a:ext>
            </a:extLst>
          </p:cNvPr>
          <p:cNvSpPr txBox="1"/>
          <p:nvPr/>
        </p:nvSpPr>
        <p:spPr>
          <a:xfrm>
            <a:off x="700703" y="1681948"/>
            <a:ext cx="14698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RubFlama" panose="02000000000000000000" pitchFamily="2" charset="0"/>
              </a:rPr>
              <a:t>300 m Land Cover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A0B3DD19-56CB-4AC9-B0F6-ACEC13E94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4207" y="1948983"/>
            <a:ext cx="1655450" cy="1717003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BDF0D5E9-26E5-4D41-BAB0-57334E8368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435" r="17918"/>
          <a:stretch/>
        </p:blipFill>
        <p:spPr>
          <a:xfrm>
            <a:off x="628650" y="1947018"/>
            <a:ext cx="1621302" cy="1681585"/>
          </a:xfrm>
          <a:prstGeom prst="rect">
            <a:avLst/>
          </a:prstGeom>
        </p:spPr>
      </p:pic>
      <p:grpSp>
        <p:nvGrpSpPr>
          <p:cNvPr id="26" name="Ομάδα 25">
            <a:extLst>
              <a:ext uri="{FF2B5EF4-FFF2-40B4-BE49-F238E27FC236}">
                <a16:creationId xmlns:a16="http://schemas.microsoft.com/office/drawing/2014/main" id="{0FBE68E1-53A6-4171-A583-345BC603A1F3}"/>
              </a:ext>
            </a:extLst>
          </p:cNvPr>
          <p:cNvGrpSpPr/>
          <p:nvPr/>
        </p:nvGrpSpPr>
        <p:grpSpPr>
          <a:xfrm>
            <a:off x="2353095" y="1670019"/>
            <a:ext cx="1998074" cy="1995967"/>
            <a:chOff x="3047110" y="2022633"/>
            <a:chExt cx="2664099" cy="266129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6B49769-5729-4069-8AE8-1864A4E41A53}"/>
                </a:ext>
              </a:extLst>
            </p:cNvPr>
            <p:cNvSpPr txBox="1"/>
            <p:nvPr/>
          </p:nvSpPr>
          <p:spPr>
            <a:xfrm>
              <a:off x="3520126" y="2022633"/>
              <a:ext cx="216777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RubFlama" panose="02000000000000000000" pitchFamily="2" charset="0"/>
                </a:rPr>
                <a:t>1 km Urban Fraction</a:t>
              </a:r>
            </a:p>
          </p:txBody>
        </p:sp>
        <p:sp>
          <p:nvSpPr>
            <p:cNvPr id="10" name="Βέλος: Δεξιό 9">
              <a:extLst>
                <a:ext uri="{FF2B5EF4-FFF2-40B4-BE49-F238E27FC236}">
                  <a16:creationId xmlns:a16="http://schemas.microsoft.com/office/drawing/2014/main" id="{856F6B3B-27AD-4CD3-825A-E9916BD3F562}"/>
                </a:ext>
              </a:extLst>
            </p:cNvPr>
            <p:cNvSpPr/>
            <p:nvPr/>
          </p:nvSpPr>
          <p:spPr>
            <a:xfrm>
              <a:off x="3047110" y="3229309"/>
              <a:ext cx="339662" cy="400463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18" name="Εικόνα 17">
              <a:extLst>
                <a:ext uri="{FF2B5EF4-FFF2-40B4-BE49-F238E27FC236}">
                  <a16:creationId xmlns:a16="http://schemas.microsoft.com/office/drawing/2014/main" id="{392D8331-EB89-472E-848C-A86FA40F85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0780" r="28927" b="18340"/>
            <a:stretch/>
          </p:blipFill>
          <p:spPr>
            <a:xfrm>
              <a:off x="3483989" y="2391966"/>
              <a:ext cx="2227220" cy="2291957"/>
            </a:xfrm>
            <a:prstGeom prst="rect">
              <a:avLst/>
            </a:prstGeom>
          </p:spPr>
        </p:pic>
      </p:grpSp>
      <p:grpSp>
        <p:nvGrpSpPr>
          <p:cNvPr id="32" name="Ομάδα 31">
            <a:extLst>
              <a:ext uri="{FF2B5EF4-FFF2-40B4-BE49-F238E27FC236}">
                <a16:creationId xmlns:a16="http://schemas.microsoft.com/office/drawing/2014/main" id="{D6CAC76D-81D0-400A-80BC-42EBA52426EE}"/>
              </a:ext>
            </a:extLst>
          </p:cNvPr>
          <p:cNvGrpSpPr/>
          <p:nvPr/>
        </p:nvGrpSpPr>
        <p:grpSpPr>
          <a:xfrm>
            <a:off x="6687692" y="1668045"/>
            <a:ext cx="2075931" cy="1995977"/>
            <a:chOff x="8916918" y="2657310"/>
            <a:chExt cx="2767907" cy="266130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FA9CC18-3EC1-4855-9D33-B7F1F4796A8D}"/>
                </a:ext>
              </a:extLst>
            </p:cNvPr>
            <p:cNvSpPr txBox="1"/>
            <p:nvPr/>
          </p:nvSpPr>
          <p:spPr>
            <a:xfrm>
              <a:off x="9176899" y="2657310"/>
              <a:ext cx="25079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RubFlama" panose="02000000000000000000" pitchFamily="2" charset="0"/>
                </a:rPr>
                <a:t>Labelled Urban Clusters</a:t>
              </a:r>
            </a:p>
          </p:txBody>
        </p:sp>
        <p:pic>
          <p:nvPicPr>
            <p:cNvPr id="9" name="Εικόνα 8">
              <a:extLst>
                <a:ext uri="{FF2B5EF4-FFF2-40B4-BE49-F238E27FC236}">
                  <a16:creationId xmlns:a16="http://schemas.microsoft.com/office/drawing/2014/main" id="{ADA33E81-410D-46A4-95E7-56CEF62CC3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545"/>
            <a:stretch/>
          </p:blipFill>
          <p:spPr>
            <a:xfrm>
              <a:off x="9327230" y="3029275"/>
              <a:ext cx="2207268" cy="2289338"/>
            </a:xfrm>
            <a:prstGeom prst="rect">
              <a:avLst/>
            </a:prstGeom>
          </p:spPr>
        </p:pic>
        <p:sp>
          <p:nvSpPr>
            <p:cNvPr id="23" name="Βέλος: Δεξιό 22">
              <a:extLst>
                <a:ext uri="{FF2B5EF4-FFF2-40B4-BE49-F238E27FC236}">
                  <a16:creationId xmlns:a16="http://schemas.microsoft.com/office/drawing/2014/main" id="{7BCC3001-BDCD-492D-A3D2-15396B5B4A70}"/>
                </a:ext>
              </a:extLst>
            </p:cNvPr>
            <p:cNvSpPr/>
            <p:nvPr/>
          </p:nvSpPr>
          <p:spPr>
            <a:xfrm>
              <a:off x="8916918" y="3866617"/>
              <a:ext cx="339662" cy="400463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FF09810-7B55-4AF3-8221-B91DA7A3D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9995" y="3704703"/>
            <a:ext cx="2385710" cy="91009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225"/>
              </a:spcBef>
            </a:pPr>
            <a:r>
              <a:rPr lang="en-US" sz="1050" dirty="0">
                <a:latin typeface="RubFlama" panose="02000000000000000000" pitchFamily="2" charset="0"/>
              </a:rPr>
              <a:t>Urban Fraction &gt;95%</a:t>
            </a:r>
          </a:p>
          <a:p>
            <a:pPr>
              <a:lnSpc>
                <a:spcPct val="100000"/>
              </a:lnSpc>
              <a:spcBef>
                <a:spcPts val="225"/>
              </a:spcBef>
            </a:pPr>
            <a:r>
              <a:rPr lang="en-US" sz="1050" dirty="0">
                <a:latin typeface="RubFlama" panose="02000000000000000000" pitchFamily="2" charset="0"/>
              </a:rPr>
              <a:t>Water fraction 0%</a:t>
            </a:r>
          </a:p>
          <a:p>
            <a:pPr>
              <a:lnSpc>
                <a:spcPct val="100000"/>
              </a:lnSpc>
              <a:spcBef>
                <a:spcPts val="225"/>
              </a:spcBef>
            </a:pPr>
            <a:r>
              <a:rPr lang="en-US" sz="1050" dirty="0">
                <a:latin typeface="RubFlama" panose="02000000000000000000" pitchFamily="2" charset="0"/>
              </a:rPr>
              <a:t>Distance from coastline &gt; ~2 km</a:t>
            </a:r>
          </a:p>
          <a:p>
            <a:pPr>
              <a:lnSpc>
                <a:spcPct val="100000"/>
              </a:lnSpc>
              <a:spcBef>
                <a:spcPts val="225"/>
              </a:spcBef>
            </a:pPr>
            <a:r>
              <a:rPr lang="en-US" sz="1050" dirty="0">
                <a:latin typeface="RubFlama" panose="02000000000000000000" pitchFamily="2" charset="0"/>
              </a:rPr>
              <a:t>9 or more connected pixels</a:t>
            </a:r>
          </a:p>
        </p:txBody>
      </p:sp>
      <p:sp>
        <p:nvSpPr>
          <p:cNvPr id="11" name="Βέλος: Δεξιό 10">
            <a:extLst>
              <a:ext uri="{FF2B5EF4-FFF2-40B4-BE49-F238E27FC236}">
                <a16:creationId xmlns:a16="http://schemas.microsoft.com/office/drawing/2014/main" id="{099F66E3-A405-4E58-99F3-3DACF76D9635}"/>
              </a:ext>
            </a:extLst>
          </p:cNvPr>
          <p:cNvSpPr/>
          <p:nvPr/>
        </p:nvSpPr>
        <p:spPr>
          <a:xfrm>
            <a:off x="4515694" y="2575024"/>
            <a:ext cx="254747" cy="30034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6321BB-A90D-44CC-B5C6-CFD4BDD51471}"/>
              </a:ext>
            </a:extLst>
          </p:cNvPr>
          <p:cNvSpPr txBox="1"/>
          <p:nvPr/>
        </p:nvSpPr>
        <p:spPr>
          <a:xfrm>
            <a:off x="4870980" y="1683579"/>
            <a:ext cx="1701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RubFlama" panose="02000000000000000000" pitchFamily="2" charset="0"/>
              </a:rPr>
              <a:t>Filtered Urban Mask</a:t>
            </a:r>
          </a:p>
        </p:txBody>
      </p:sp>
      <p:sp>
        <p:nvSpPr>
          <p:cNvPr id="29" name="Θέση περιεχομένου 2">
            <a:extLst>
              <a:ext uri="{FF2B5EF4-FFF2-40B4-BE49-F238E27FC236}">
                <a16:creationId xmlns:a16="http://schemas.microsoft.com/office/drawing/2014/main" id="{24DEAD2C-2697-4482-9CC1-1BD78DD8F155}"/>
              </a:ext>
            </a:extLst>
          </p:cNvPr>
          <p:cNvSpPr txBox="1">
            <a:spLocks/>
          </p:cNvSpPr>
          <p:nvPr/>
        </p:nvSpPr>
        <p:spPr>
          <a:xfrm>
            <a:off x="662346" y="1235457"/>
            <a:ext cx="5907915" cy="44649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350" dirty="0">
                <a:latin typeface="RubFlama" panose="02000000000000000000" pitchFamily="2" charset="0"/>
              </a:rPr>
              <a:t>We use a custom implementation of the </a:t>
            </a:r>
            <a:r>
              <a:rPr lang="en-US" sz="1350" b="1" dirty="0">
                <a:latin typeface="RubFlama" panose="02000000000000000000" pitchFamily="2" charset="0"/>
              </a:rPr>
              <a:t>City Clustering Algorithm</a:t>
            </a:r>
            <a:r>
              <a:rPr lang="en-US" sz="1350" dirty="0">
                <a:latin typeface="RubFlama" panose="02000000000000000000" pitchFamily="2" charset="0"/>
              </a:rPr>
              <a:t>.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A3DE1607-CF63-49E0-9B91-D91C67650C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650" y="3628603"/>
            <a:ext cx="808308" cy="34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398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8C49C-1616-4233-966E-D0B058A9D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LST Mean and Total Uncertainty</a:t>
            </a:r>
            <a:endParaRPr lang="el-GR" b="1" dirty="0"/>
          </a:p>
        </p:txBody>
      </p:sp>
      <p:grpSp>
        <p:nvGrpSpPr>
          <p:cNvPr id="4" name="Ομάδα 3">
            <a:extLst>
              <a:ext uri="{FF2B5EF4-FFF2-40B4-BE49-F238E27FC236}">
                <a16:creationId xmlns:a16="http://schemas.microsoft.com/office/drawing/2014/main" id="{EBAC1762-6B0C-40F8-BB07-A8603845883A}"/>
              </a:ext>
            </a:extLst>
          </p:cNvPr>
          <p:cNvGrpSpPr/>
          <p:nvPr/>
        </p:nvGrpSpPr>
        <p:grpSpPr>
          <a:xfrm>
            <a:off x="628650" y="1485887"/>
            <a:ext cx="1511806" cy="2023565"/>
            <a:chOff x="1015356" y="2161115"/>
            <a:chExt cx="2926721" cy="3854478"/>
          </a:xfrm>
        </p:grpSpPr>
        <p:grpSp>
          <p:nvGrpSpPr>
            <p:cNvPr id="10" name="Ομάδα 9">
              <a:extLst>
                <a:ext uri="{FF2B5EF4-FFF2-40B4-BE49-F238E27FC236}">
                  <a16:creationId xmlns:a16="http://schemas.microsoft.com/office/drawing/2014/main" id="{7E1CC628-E2B2-4510-BBB5-81E6F6ED6C14}"/>
                </a:ext>
              </a:extLst>
            </p:cNvPr>
            <p:cNvGrpSpPr/>
            <p:nvPr/>
          </p:nvGrpSpPr>
          <p:grpSpPr>
            <a:xfrm>
              <a:off x="1015356" y="2523606"/>
              <a:ext cx="2926721" cy="3491987"/>
              <a:chOff x="966945" y="2476665"/>
              <a:chExt cx="3259645" cy="3817538"/>
            </a:xfrm>
          </p:grpSpPr>
          <p:pic>
            <p:nvPicPr>
              <p:cNvPr id="20" name="Εικόνα 19">
                <a:extLst>
                  <a:ext uri="{FF2B5EF4-FFF2-40B4-BE49-F238E27FC236}">
                    <a16:creationId xmlns:a16="http://schemas.microsoft.com/office/drawing/2014/main" id="{0D3EBBA0-957A-4D69-902E-E81279B7E7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66945" y="2476665"/>
                <a:ext cx="2883382" cy="3393740"/>
              </a:xfrm>
              <a:prstGeom prst="rect">
                <a:avLst/>
              </a:prstGeom>
              <a:ln w="12700">
                <a:solidFill>
                  <a:schemeClr val="bg1"/>
                </a:solidFill>
              </a:ln>
            </p:spPr>
          </p:pic>
          <p:pic>
            <p:nvPicPr>
              <p:cNvPr id="21" name="Εικόνα 20">
                <a:extLst>
                  <a:ext uri="{FF2B5EF4-FFF2-40B4-BE49-F238E27FC236}">
                    <a16:creationId xmlns:a16="http://schemas.microsoft.com/office/drawing/2014/main" id="{0E159C60-27C1-4901-85E2-37FE316CA4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79961" y="2584263"/>
                <a:ext cx="2883382" cy="3393740"/>
              </a:xfrm>
              <a:prstGeom prst="rect">
                <a:avLst/>
              </a:prstGeom>
              <a:ln w="12700">
                <a:solidFill>
                  <a:schemeClr val="bg1"/>
                </a:solidFill>
              </a:ln>
            </p:spPr>
          </p:pic>
          <p:pic>
            <p:nvPicPr>
              <p:cNvPr id="22" name="Εικόνα 21">
                <a:extLst>
                  <a:ext uri="{FF2B5EF4-FFF2-40B4-BE49-F238E27FC236}">
                    <a16:creationId xmlns:a16="http://schemas.microsoft.com/office/drawing/2014/main" id="{76400D5A-2D61-47F9-8DC4-646B77D9D2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90808" y="2748063"/>
                <a:ext cx="2883382" cy="3393740"/>
              </a:xfrm>
              <a:prstGeom prst="rect">
                <a:avLst/>
              </a:prstGeom>
              <a:ln w="12700">
                <a:solidFill>
                  <a:schemeClr val="bg1"/>
                </a:solidFill>
              </a:ln>
            </p:spPr>
          </p:pic>
          <p:pic>
            <p:nvPicPr>
              <p:cNvPr id="24" name="Εικόνα 23">
                <a:extLst>
                  <a:ext uri="{FF2B5EF4-FFF2-40B4-BE49-F238E27FC236}">
                    <a16:creationId xmlns:a16="http://schemas.microsoft.com/office/drawing/2014/main" id="{4C8EE178-768B-40A3-95FF-BDE5843FA7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43208" y="2900463"/>
                <a:ext cx="2883382" cy="3393740"/>
              </a:xfrm>
              <a:prstGeom prst="rect">
                <a:avLst/>
              </a:prstGeom>
              <a:ln w="12700">
                <a:solidFill>
                  <a:schemeClr val="bg1"/>
                </a:solidFill>
              </a:ln>
            </p:spPr>
          </p:pic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4C8DA27-76BF-4D81-8975-0D99C801E452}"/>
                </a:ext>
              </a:extLst>
            </p:cNvPr>
            <p:cNvSpPr txBox="1"/>
            <p:nvPr/>
          </p:nvSpPr>
          <p:spPr>
            <a:xfrm>
              <a:off x="1941019" y="2161115"/>
              <a:ext cx="1052630" cy="41770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825" b="1" dirty="0">
                  <a:latin typeface="RubFlama" panose="02000000000000000000" pitchFamily="2" charset="0"/>
                </a:rPr>
                <a:t>LST [K]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CE583EF-9289-4BCA-9AE5-5187D3ACF578}"/>
              </a:ext>
            </a:extLst>
          </p:cNvPr>
          <p:cNvSpPr txBox="1"/>
          <p:nvPr/>
        </p:nvSpPr>
        <p:spPr>
          <a:xfrm>
            <a:off x="2568935" y="1024624"/>
            <a:ext cx="5276784" cy="607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latin typeface="RubFlama" panose="02000000000000000000" pitchFamily="2" charset="0"/>
              </a:rPr>
              <a:t>For each day, we calculate the urban and rural LST arithmetic mean only when the sensing time is ±45 min from the nominal overpass time: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8E838CB-3B8E-4EA3-99A6-61C9F5AD7409}"/>
                  </a:ext>
                </a:extLst>
              </p:cNvPr>
              <p:cNvSpPr txBox="1"/>
              <p:nvPr/>
            </p:nvSpPr>
            <p:spPr>
              <a:xfrm>
                <a:off x="4195483" y="1688426"/>
                <a:ext cx="1518300" cy="6721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1600">
                              <a:latin typeface="Cambria Math" panose="02040503050406030204" pitchFamily="18" charset="0"/>
                            </a:rPr>
                            <m:t>LST</m:t>
                          </m:r>
                        </m:e>
                      </m:acc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1600">
                                  <a:latin typeface="Cambria Math" panose="02040503050406030204" pitchFamily="18" charset="0"/>
                                </a:rPr>
                                <m:t>LST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8E838CB-3B8E-4EA3-99A6-61C9F5AD74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5483" y="1688426"/>
                <a:ext cx="1518300" cy="672172"/>
              </a:xfrm>
              <a:prstGeom prst="rect">
                <a:avLst/>
              </a:prstGeom>
              <a:blipFill>
                <a:blip r:embed="rId4"/>
                <a:stretch>
                  <a:fillRect b="-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6" name="Ομάδα 55">
            <a:extLst>
              <a:ext uri="{FF2B5EF4-FFF2-40B4-BE49-F238E27FC236}">
                <a16:creationId xmlns:a16="http://schemas.microsoft.com/office/drawing/2014/main" id="{F5BA1201-7A48-4EE1-A7C7-43D91AF42DA0}"/>
              </a:ext>
            </a:extLst>
          </p:cNvPr>
          <p:cNvGrpSpPr/>
          <p:nvPr/>
        </p:nvGrpSpPr>
        <p:grpSpPr>
          <a:xfrm>
            <a:off x="1341345" y="2694581"/>
            <a:ext cx="7511516" cy="1817095"/>
            <a:chOff x="1795285" y="3650051"/>
            <a:chExt cx="10015354" cy="2422792"/>
          </a:xfrm>
        </p:grpSpPr>
        <p:grpSp>
          <p:nvGrpSpPr>
            <p:cNvPr id="18" name="Ομάδα 17">
              <a:extLst>
                <a:ext uri="{FF2B5EF4-FFF2-40B4-BE49-F238E27FC236}">
                  <a16:creationId xmlns:a16="http://schemas.microsoft.com/office/drawing/2014/main" id="{6E8E1E59-4772-4777-8562-23D533623D8A}"/>
                </a:ext>
              </a:extLst>
            </p:cNvPr>
            <p:cNvGrpSpPr/>
            <p:nvPr/>
          </p:nvGrpSpPr>
          <p:grpSpPr>
            <a:xfrm>
              <a:off x="3665410" y="3650051"/>
              <a:ext cx="5904542" cy="1169923"/>
              <a:chOff x="4306420" y="4031500"/>
              <a:chExt cx="5904542" cy="116992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6119C4C6-E076-448B-BE39-C400C8958FA3}"/>
                      </a:ext>
                    </a:extLst>
                  </p:cNvPr>
                  <p:cNvSpPr txBox="1"/>
                  <p:nvPr/>
                </p:nvSpPr>
                <p:spPr>
                  <a:xfrm>
                    <a:off x="6638122" y="4031500"/>
                    <a:ext cx="3572840" cy="79124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𝑡𝑜𝑡𝑎𝑙</m:t>
                              </m:r>
                            </m:sub>
                          </m:s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=</m:t>
                          </m:r>
                          <m:rad>
                            <m:radPr>
                              <m:degHide m:val="on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𝑠𝑢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rad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6119C4C6-E076-448B-BE39-C400C8958FA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38122" y="4031500"/>
                    <a:ext cx="3572840" cy="79124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8AC7BFF-8C26-4275-87DF-7591E6EF4358}"/>
                  </a:ext>
                </a:extLst>
              </p:cNvPr>
              <p:cNvSpPr txBox="1"/>
              <p:nvPr/>
            </p:nvSpPr>
            <p:spPr>
              <a:xfrm>
                <a:off x="4306420" y="4109585"/>
                <a:ext cx="2844064" cy="10918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100" dirty="0">
                    <a:latin typeface="RubFlama" panose="02000000000000000000" pitchFamily="2" charset="0"/>
                  </a:rPr>
                  <a:t>We also calculate the total uncertainty of the LST mean as:</a:t>
                </a:r>
              </a:p>
              <a:p>
                <a:pPr>
                  <a:lnSpc>
                    <a:spcPct val="150000"/>
                  </a:lnSpc>
                </a:pPr>
                <a:endParaRPr lang="en-US" sz="1100" dirty="0">
                  <a:latin typeface="RubFlama" panose="02000000000000000000" pitchFamily="2" charset="0"/>
                </a:endParaRPr>
              </a:p>
            </p:txBody>
          </p:sp>
        </p:grpSp>
        <p:sp>
          <p:nvSpPr>
            <p:cNvPr id="35" name="Ελεύθερη σχεδίαση: Σχήμα 34">
              <a:extLst>
                <a:ext uri="{FF2B5EF4-FFF2-40B4-BE49-F238E27FC236}">
                  <a16:creationId xmlns:a16="http://schemas.microsoft.com/office/drawing/2014/main" id="{4989B2E7-FE84-45BC-BC29-4D00F550B7CA}"/>
                </a:ext>
              </a:extLst>
            </p:cNvPr>
            <p:cNvSpPr/>
            <p:nvPr/>
          </p:nvSpPr>
          <p:spPr>
            <a:xfrm>
              <a:off x="7276980" y="4459848"/>
              <a:ext cx="791571" cy="483997"/>
            </a:xfrm>
            <a:custGeom>
              <a:avLst/>
              <a:gdLst>
                <a:gd name="connsiteX0" fmla="*/ 791570 w 791570"/>
                <a:gd name="connsiteY0" fmla="*/ 0 h 641445"/>
                <a:gd name="connsiteX1" fmla="*/ 498143 w 791570"/>
                <a:gd name="connsiteY1" fmla="*/ 402609 h 641445"/>
                <a:gd name="connsiteX2" fmla="*/ 0 w 791570"/>
                <a:gd name="connsiteY2" fmla="*/ 641445 h 641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1570" h="641445">
                  <a:moveTo>
                    <a:pt x="791570" y="0"/>
                  </a:moveTo>
                  <a:cubicBezTo>
                    <a:pt x="710820" y="147851"/>
                    <a:pt x="630071" y="295702"/>
                    <a:pt x="498143" y="402609"/>
                  </a:cubicBezTo>
                  <a:cubicBezTo>
                    <a:pt x="366215" y="509517"/>
                    <a:pt x="183107" y="575481"/>
                    <a:pt x="0" y="64144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88FABBFB-6970-4E44-B01F-AF6E76E21A82}"/>
                    </a:ext>
                  </a:extLst>
                </p:cNvPr>
                <p:cNvSpPr txBox="1"/>
                <p:nvPr/>
              </p:nvSpPr>
              <p:spPr>
                <a:xfrm>
                  <a:off x="9110089" y="4564012"/>
                  <a:ext cx="2700550" cy="131335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𝑠𝑢</m:t>
                          </m:r>
                        </m:sub>
                      </m:sSub>
                      <m:r>
                        <a:rPr lang="en-US" sz="135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1350" dirty="0">
                      <a:latin typeface="RubFlama" panose="02000000000000000000" pitchFamily="2" charset="0"/>
                    </a:rPr>
                    <a:t>is the subsampling uncertainty (SU) i.e., due to missing pixels.</a:t>
                  </a:r>
                  <a:endParaRPr lang="en-US" sz="1800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88FABBFB-6970-4E44-B01F-AF6E76E21A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10089" y="4564012"/>
                  <a:ext cx="2700550" cy="1313351"/>
                </a:xfrm>
                <a:prstGeom prst="rect">
                  <a:avLst/>
                </a:prstGeom>
                <a:blipFill>
                  <a:blip r:embed="rId6"/>
                  <a:stretch>
                    <a:fillRect l="-904" r="-602" b="-4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3" name="Ελεύθερη σχεδίαση: Σχήμα 52">
              <a:extLst>
                <a:ext uri="{FF2B5EF4-FFF2-40B4-BE49-F238E27FC236}">
                  <a16:creationId xmlns:a16="http://schemas.microsoft.com/office/drawing/2014/main" id="{A24F7170-69D2-4723-BCDE-FCBCA9D5A8B7}"/>
                </a:ext>
              </a:extLst>
            </p:cNvPr>
            <p:cNvSpPr/>
            <p:nvPr/>
          </p:nvSpPr>
          <p:spPr>
            <a:xfrm flipH="1">
              <a:off x="8665701" y="4459848"/>
              <a:ext cx="444387" cy="397818"/>
            </a:xfrm>
            <a:custGeom>
              <a:avLst/>
              <a:gdLst>
                <a:gd name="connsiteX0" fmla="*/ 791570 w 791570"/>
                <a:gd name="connsiteY0" fmla="*/ 0 h 641445"/>
                <a:gd name="connsiteX1" fmla="*/ 498143 w 791570"/>
                <a:gd name="connsiteY1" fmla="*/ 402609 h 641445"/>
                <a:gd name="connsiteX2" fmla="*/ 0 w 791570"/>
                <a:gd name="connsiteY2" fmla="*/ 641445 h 641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1570" h="641445">
                  <a:moveTo>
                    <a:pt x="791570" y="0"/>
                  </a:moveTo>
                  <a:cubicBezTo>
                    <a:pt x="710820" y="147851"/>
                    <a:pt x="630071" y="295702"/>
                    <a:pt x="498143" y="402609"/>
                  </a:cubicBezTo>
                  <a:cubicBezTo>
                    <a:pt x="366215" y="509517"/>
                    <a:pt x="183107" y="575481"/>
                    <a:pt x="0" y="64144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E9725C2A-91D9-454E-86E3-36B2655C96CC}"/>
                    </a:ext>
                  </a:extLst>
                </p:cNvPr>
                <p:cNvSpPr txBox="1"/>
                <p:nvPr/>
              </p:nvSpPr>
              <p:spPr>
                <a:xfrm>
                  <a:off x="1795285" y="4389734"/>
                  <a:ext cx="5400573" cy="168310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r"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1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a14:m>
                  <a:r>
                    <a:rPr lang="en-US" sz="1350" dirty="0">
                      <a:latin typeface="RubFlama" panose="02000000000000000000" pitchFamily="2" charset="0"/>
                    </a:rPr>
                    <a:t> </a:t>
                  </a:r>
                </a:p>
                <a:p>
                  <a:pPr algn="r">
                    <a:lnSpc>
                      <a:spcPct val="150000"/>
                    </a:lnSpc>
                  </a:pPr>
                  <a:r>
                    <a:rPr lang="en-US" sz="1350" dirty="0">
                      <a:latin typeface="RubFlama" panose="02000000000000000000" pitchFamily="2" charset="0"/>
                    </a:rPr>
                    <a:t>is the uncertainty of the arithmetic mean considering the individual pixels </a:t>
                  </a:r>
                  <a:r>
                    <a:rPr lang="en-US" sz="1350" b="1" dirty="0">
                      <a:latin typeface="RubFlama" panose="02000000000000000000" pitchFamily="2" charset="0"/>
                    </a:rPr>
                    <a:t>fully</a:t>
                  </a:r>
                  <a:r>
                    <a:rPr lang="en-US" sz="1350" dirty="0">
                      <a:latin typeface="RubFlama" panose="02000000000000000000" pitchFamily="2" charset="0"/>
                    </a:rPr>
                    <a:t> </a:t>
                  </a:r>
                  <a:r>
                    <a:rPr lang="en-US" sz="1350" b="1" dirty="0">
                      <a:latin typeface="RubFlama" panose="02000000000000000000" pitchFamily="2" charset="0"/>
                    </a:rPr>
                    <a:t>correlated</a:t>
                  </a:r>
                  <a:endParaRPr lang="en-US" sz="1800" dirty="0"/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E9725C2A-91D9-454E-86E3-36B2655C96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95285" y="4389734"/>
                  <a:ext cx="5400573" cy="1683109"/>
                </a:xfrm>
                <a:prstGeom prst="rect">
                  <a:avLst/>
                </a:prstGeom>
                <a:blipFill>
                  <a:blip r:embed="rId7"/>
                  <a:stretch>
                    <a:fillRect t="-18841" r="-10693" b="-38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7" name="Ελεύθερη σχεδίαση: Σχήμα 56">
            <a:extLst>
              <a:ext uri="{FF2B5EF4-FFF2-40B4-BE49-F238E27FC236}">
                <a16:creationId xmlns:a16="http://schemas.microsoft.com/office/drawing/2014/main" id="{DD10EFFB-DF41-4774-A3CE-7882C2F42EB7}"/>
              </a:ext>
            </a:extLst>
          </p:cNvPr>
          <p:cNvSpPr/>
          <p:nvPr/>
        </p:nvSpPr>
        <p:spPr>
          <a:xfrm>
            <a:off x="1341345" y="2108235"/>
            <a:ext cx="2679629" cy="821544"/>
          </a:xfrm>
          <a:custGeom>
            <a:avLst/>
            <a:gdLst>
              <a:gd name="connsiteX0" fmla="*/ 0 w 3805517"/>
              <a:gd name="connsiteY0" fmla="*/ 558053 h 558053"/>
              <a:gd name="connsiteX1" fmla="*/ 1479176 w 3805517"/>
              <a:gd name="connsiteY1" fmla="*/ 154641 h 558053"/>
              <a:gd name="connsiteX2" fmla="*/ 3805517 w 3805517"/>
              <a:gd name="connsiteY2" fmla="*/ 0 h 558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05517" h="558053">
                <a:moveTo>
                  <a:pt x="0" y="558053"/>
                </a:moveTo>
                <a:cubicBezTo>
                  <a:pt x="422461" y="402851"/>
                  <a:pt x="844923" y="247650"/>
                  <a:pt x="1479176" y="154641"/>
                </a:cubicBezTo>
                <a:cubicBezTo>
                  <a:pt x="2113429" y="61632"/>
                  <a:pt x="2959473" y="30816"/>
                  <a:pt x="3805517" y="0"/>
                </a:cubicBezTo>
              </a:path>
            </a:pathLst>
          </a:custGeom>
          <a:noFill/>
          <a:ln w="28575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40781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461BA36-D1AE-4E34-A457-07A415D65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LST Sampling Uncertainty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Θέση περιεχομένου 2">
                <a:extLst>
                  <a:ext uri="{FF2B5EF4-FFF2-40B4-BE49-F238E27FC236}">
                    <a16:creationId xmlns:a16="http://schemas.microsoft.com/office/drawing/2014/main" id="{A04A017E-094F-4E29-A8C1-49C125927F3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37139"/>
                <a:ext cx="4857751" cy="727979"/>
              </a:xfrm>
            </p:spPr>
            <p:txBody>
              <a:bodyPr>
                <a:normAutofit/>
              </a:bodyPr>
              <a:lstStyle/>
              <a:p>
                <a:pPr indent="0">
                  <a:lnSpc>
                    <a:spcPct val="150000"/>
                  </a:lnSpc>
                </a:pPr>
                <a:r>
                  <a:rPr lang="en-US" sz="1350" dirty="0">
                    <a:latin typeface="RubFlama" panose="02000000000000000000" pitchFamily="2" charset="0"/>
                  </a:rPr>
                  <a:t>We cannot estimate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𝑠𝑢</m:t>
                        </m:r>
                      </m:sub>
                    </m:sSub>
                  </m:oMath>
                </a14:m>
                <a:r>
                  <a:rPr lang="en-US" sz="1350" dirty="0">
                    <a:latin typeface="RubFlama" panose="02000000000000000000" pitchFamily="2" charset="0"/>
                  </a:rPr>
                  <a:t> from the data, so we model it using the approach proposed in </a:t>
                </a:r>
                <a:r>
                  <a:rPr lang="en-US" sz="1350" dirty="0" err="1">
                    <a:latin typeface="RubFlama" panose="02000000000000000000" pitchFamily="2" charset="0"/>
                  </a:rPr>
                  <a:t>Bulgin</a:t>
                </a:r>
                <a:r>
                  <a:rPr lang="en-US" sz="1350" dirty="0">
                    <a:latin typeface="RubFlama" panose="02000000000000000000" pitchFamily="2" charset="0"/>
                  </a:rPr>
                  <a:t> </a:t>
                </a:r>
                <a:r>
                  <a:rPr lang="en-US" sz="1350" i="1" dirty="0">
                    <a:latin typeface="RubFlama" panose="02000000000000000000" pitchFamily="2" charset="0"/>
                  </a:rPr>
                  <a:t>et al. </a:t>
                </a:r>
                <a:r>
                  <a:rPr lang="en-US" sz="1350" dirty="0">
                    <a:latin typeface="RubFlama" panose="02000000000000000000" pitchFamily="2" charset="0"/>
                  </a:rPr>
                  <a:t>2016. </a:t>
                </a:r>
              </a:p>
            </p:txBody>
          </p:sp>
        </mc:Choice>
        <mc:Fallback xmlns="">
          <p:sp>
            <p:nvSpPr>
              <p:cNvPr id="3" name="Θέση περιεχομένου 2">
                <a:extLst>
                  <a:ext uri="{FF2B5EF4-FFF2-40B4-BE49-F238E27FC236}">
                    <a16:creationId xmlns:a16="http://schemas.microsoft.com/office/drawing/2014/main" id="{A04A017E-094F-4E29-A8C1-49C125927F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37139"/>
                <a:ext cx="4857751" cy="727979"/>
              </a:xfrm>
              <a:blipFill>
                <a:blip r:embed="rId2"/>
                <a:stretch>
                  <a:fillRect l="-251" b="-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Ορθογώνιο: Στρογγύλεμα γωνιών 19">
            <a:extLst>
              <a:ext uri="{FF2B5EF4-FFF2-40B4-BE49-F238E27FC236}">
                <a16:creationId xmlns:a16="http://schemas.microsoft.com/office/drawing/2014/main" id="{B3C394BE-1FAD-43EB-8A35-8A45EABD1E29}"/>
              </a:ext>
            </a:extLst>
          </p:cNvPr>
          <p:cNvSpPr/>
          <p:nvPr/>
        </p:nvSpPr>
        <p:spPr>
          <a:xfrm>
            <a:off x="700781" y="2244094"/>
            <a:ext cx="1004109" cy="5849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RubFlama" panose="02000000000000000000" pitchFamily="2" charset="0"/>
              </a:rPr>
              <a:t>Split cities into groups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3C2967A-13DB-42F8-88FA-B15A92A784C6}"/>
                  </a:ext>
                </a:extLst>
              </p:cNvPr>
              <p:cNvSpPr txBox="1"/>
              <p:nvPr/>
            </p:nvSpPr>
            <p:spPr>
              <a:xfrm>
                <a:off x="758724" y="2909501"/>
                <a:ext cx="883960" cy="5358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d>
                              <m:dPr>
                                <m:begChr m:val="["/>
                                <m:endChr m:val=""/>
                                <m:ctrlPr>
                                  <a:rPr lang="en-US" sz="12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"/>
                                    <m:ctrlP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  <m:t>0, 25 </m:t>
                                    </m:r>
                                    <m:sSup>
                                      <m:sSupPr>
                                        <m:ctrlP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nor/>
                                          </m:rPr>
                                          <a:rPr lang="en-US" sz="1200">
                                            <a:latin typeface="Cambria Math" panose="02040503050406030204" pitchFamily="18" charset="0"/>
                                          </a:rPr>
                                          <m:t>km</m:t>
                                        </m:r>
                                      </m:e>
                                      <m:sup>
                                        <m: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d>
                          </m:e>
                        </m:mr>
                        <m:mr>
                          <m:e>
                            <m:d>
                              <m:dPr>
                                <m:begChr m:val="["/>
                                <m:endChr m:val=""/>
                                <m:ctrlPr>
                                  <a:rPr lang="en-US" sz="12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"/>
                                    <m:ctrlP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  <m:t>25, 50 </m:t>
                                    </m:r>
                                    <m:sSup>
                                      <m:sSupPr>
                                        <m:ctrlP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nor/>
                                          </m:rPr>
                                          <a:rPr lang="en-US" sz="1200">
                                            <a:latin typeface="Cambria Math" panose="02040503050406030204" pitchFamily="18" charset="0"/>
                                          </a:rPr>
                                          <m:t>km</m:t>
                                        </m:r>
                                      </m:e>
                                      <m:sup>
                                        <m: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d>
                          </m:e>
                        </m:mr>
                        <m:mr>
                          <m:e>
                            <m:r>
                              <a:rPr lang="en-US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⋮</m:t>
                            </m:r>
                          </m:e>
                        </m:mr>
                      </m:m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3C2967A-13DB-42F8-88FA-B15A92A784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724" y="2909501"/>
                <a:ext cx="883960" cy="53585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Βέλος: Δεξιό 22">
            <a:extLst>
              <a:ext uri="{FF2B5EF4-FFF2-40B4-BE49-F238E27FC236}">
                <a16:creationId xmlns:a16="http://schemas.microsoft.com/office/drawing/2014/main" id="{256D1562-E0D6-4F29-98F6-6F0A2A2BC57D}"/>
              </a:ext>
            </a:extLst>
          </p:cNvPr>
          <p:cNvSpPr/>
          <p:nvPr/>
        </p:nvSpPr>
        <p:spPr>
          <a:xfrm>
            <a:off x="1768811" y="2456261"/>
            <a:ext cx="233134" cy="200405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4" name="Ορθογώνιο: Στρογγύλεμα γωνιών 23">
            <a:extLst>
              <a:ext uri="{FF2B5EF4-FFF2-40B4-BE49-F238E27FC236}">
                <a16:creationId xmlns:a16="http://schemas.microsoft.com/office/drawing/2014/main" id="{6C4C9DE7-BB95-4CFE-A355-638F2D275B8A}"/>
              </a:ext>
            </a:extLst>
          </p:cNvPr>
          <p:cNvSpPr/>
          <p:nvPr/>
        </p:nvSpPr>
        <p:spPr>
          <a:xfrm>
            <a:off x="2056010" y="2239429"/>
            <a:ext cx="1117605" cy="5849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latin typeface="RubFlama" panose="02000000000000000000" pitchFamily="2" charset="0"/>
              </a:rPr>
              <a:t>Keep only the days where CC = 0%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3AA5808-1221-4EB5-BE31-2AC849FCF059}"/>
                  </a:ext>
                </a:extLst>
              </p:cNvPr>
              <p:cNvSpPr txBox="1"/>
              <p:nvPr/>
            </p:nvSpPr>
            <p:spPr>
              <a:xfrm>
                <a:off x="6493831" y="4020588"/>
                <a:ext cx="1596371" cy="3288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latin typeface="Cambria Math" panose="02040503050406030204" pitchFamily="18" charset="0"/>
                        </a:rPr>
                        <m:t>𝑆𝑈</m:t>
                      </m:r>
                      <m:r>
                        <m:rPr>
                          <m:nor/>
                        </m:rPr>
                        <a:rPr lang="en-US" sz="105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05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unc>
                            <m:funcPr>
                              <m:ctrlPr>
                                <a:rPr lang="en-US" sz="105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050">
                                  <a:latin typeface="Cambria Math" panose="02040503050406030204" pitchFamily="18" charset="0"/>
                                </a:rPr>
                                <m:t>var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05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050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1050">
                                          <a:latin typeface="Cambria Math" panose="02040503050406030204" pitchFamily="18" charset="0"/>
                                        </a:rPr>
                                        <m:t>adj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rad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3AA5808-1221-4EB5-BE31-2AC849FCF0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3831" y="4020588"/>
                <a:ext cx="1596371" cy="328808"/>
              </a:xfrm>
              <a:prstGeom prst="rect">
                <a:avLst/>
              </a:prstGeom>
              <a:blipFill>
                <a:blip r:embed="rId4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0" name="Ομάδα 79">
            <a:extLst>
              <a:ext uri="{FF2B5EF4-FFF2-40B4-BE49-F238E27FC236}">
                <a16:creationId xmlns:a16="http://schemas.microsoft.com/office/drawing/2014/main" id="{475977FC-AB5D-4C92-B88A-045DD11A9BDB}"/>
              </a:ext>
            </a:extLst>
          </p:cNvPr>
          <p:cNvGrpSpPr/>
          <p:nvPr/>
        </p:nvGrpSpPr>
        <p:grpSpPr>
          <a:xfrm>
            <a:off x="3227680" y="1827722"/>
            <a:ext cx="3204564" cy="2517170"/>
            <a:chOff x="4306931" y="3014813"/>
            <a:chExt cx="4272752" cy="3356227"/>
          </a:xfrm>
        </p:grpSpPr>
        <p:sp>
          <p:nvSpPr>
            <p:cNvPr id="47" name="Ορθογώνιο: Στρογγύλεμα γωνιών 46">
              <a:extLst>
                <a:ext uri="{FF2B5EF4-FFF2-40B4-BE49-F238E27FC236}">
                  <a16:creationId xmlns:a16="http://schemas.microsoft.com/office/drawing/2014/main" id="{85BFAC8E-41E9-4B66-B97B-B05A52B7E9FB}"/>
                </a:ext>
              </a:extLst>
            </p:cNvPr>
            <p:cNvSpPr/>
            <p:nvPr/>
          </p:nvSpPr>
          <p:spPr>
            <a:xfrm>
              <a:off x="4506035" y="3374103"/>
              <a:ext cx="4073648" cy="2996937"/>
            </a:xfrm>
            <a:prstGeom prst="roundRect">
              <a:avLst>
                <a:gd name="adj" fmla="val 4829"/>
              </a:avLst>
            </a:prstGeom>
            <a:solidFill>
              <a:schemeClr val="accent1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RubFlama" panose="02000000000000000000" pitchFamily="2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Ορθογώνιο: Στρογγύλεμα γωνιών 25">
                  <a:extLst>
                    <a:ext uri="{FF2B5EF4-FFF2-40B4-BE49-F238E27FC236}">
                      <a16:creationId xmlns:a16="http://schemas.microsoft.com/office/drawing/2014/main" id="{ADE81950-1DE0-4077-AB16-053AE254E4FF}"/>
                    </a:ext>
                  </a:extLst>
                </p:cNvPr>
                <p:cNvSpPr/>
                <p:nvPr/>
              </p:nvSpPr>
              <p:spPr>
                <a:xfrm>
                  <a:off x="4675902" y="3567525"/>
                  <a:ext cx="2020471" cy="771077"/>
                </a:xfrm>
                <a:prstGeom prst="round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50" dirty="0">
                      <a:latin typeface="RubFlama" panose="02000000000000000000" pitchFamily="2" charset="0"/>
                    </a:rPr>
                    <a:t>Calculate the subsampling error </a:t>
                  </a:r>
                  <a14:m>
                    <m:oMath xmlns:m="http://schemas.openxmlformats.org/officeDocument/2006/math">
                      <m:r>
                        <a:rPr lang="en-US" sz="1050" i="1">
                          <a:latin typeface="Cambria Math" panose="02040503050406030204" pitchFamily="18" charset="0"/>
                        </a:rPr>
                        <m:t>𝐸</m:t>
                      </m:r>
                    </m:oMath>
                  </a14:m>
                  <a:r>
                    <a:rPr lang="en-US" sz="1050" dirty="0">
                      <a:latin typeface="RubFlama" panose="02000000000000000000" pitchFamily="2" charset="0"/>
                    </a:rPr>
                    <a:t> for different </a:t>
                  </a:r>
                  <a14:m>
                    <m:oMath xmlns:m="http://schemas.openxmlformats.org/officeDocument/2006/math">
                      <m:r>
                        <a:rPr lang="en-US" sz="1050" i="1">
                          <a:latin typeface="Cambria Math" panose="02040503050406030204" pitchFamily="18" charset="0"/>
                        </a:rPr>
                        <m:t>𝑚</m:t>
                      </m:r>
                    </m:oMath>
                  </a14:m>
                  <a:endParaRPr lang="en-US" sz="1050" dirty="0">
                    <a:latin typeface="RubFlama" panose="02000000000000000000" pitchFamily="2" charset="0"/>
                  </a:endParaRPr>
                </a:p>
              </p:txBody>
            </p:sp>
          </mc:Choice>
          <mc:Fallback xmlns="">
            <p:sp>
              <p:nvSpPr>
                <p:cNvPr id="26" name="Ορθογώνιο: Στρογγύλεμα γωνιών 25">
                  <a:extLst>
                    <a:ext uri="{FF2B5EF4-FFF2-40B4-BE49-F238E27FC236}">
                      <a16:creationId xmlns:a16="http://schemas.microsoft.com/office/drawing/2014/main" id="{ADE81950-1DE0-4077-AB16-053AE254E4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5902" y="3567525"/>
                  <a:ext cx="2020471" cy="771077"/>
                </a:xfrm>
                <a:prstGeom prst="round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1" name="Ομάδα 50">
              <a:extLst>
                <a:ext uri="{FF2B5EF4-FFF2-40B4-BE49-F238E27FC236}">
                  <a16:creationId xmlns:a16="http://schemas.microsoft.com/office/drawing/2014/main" id="{BE38C8A8-AAE3-4762-8021-C0F0501AD40B}"/>
                </a:ext>
              </a:extLst>
            </p:cNvPr>
            <p:cNvGrpSpPr/>
            <p:nvPr/>
          </p:nvGrpSpPr>
          <p:grpSpPr>
            <a:xfrm>
              <a:off x="4462353" y="4517973"/>
              <a:ext cx="2437398" cy="1686766"/>
              <a:chOff x="6359142" y="4379924"/>
              <a:chExt cx="2437398" cy="168676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id="{3BC635A5-4E9D-4585-9D03-FFD19C60B281}"/>
                      </a:ext>
                    </a:extLst>
                  </p:cNvPr>
                  <p:cNvSpPr txBox="1"/>
                  <p:nvPr/>
                </p:nvSpPr>
                <p:spPr>
                  <a:xfrm>
                    <a:off x="6359142" y="4426496"/>
                    <a:ext cx="2437398" cy="612562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05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sz="105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105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05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05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en-US" sz="105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105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105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105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1050" i="1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/>
                                    </m:rPr>
                                    <a:rPr lang="en-US" sz="105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  <m:t>LST</m:t>
                                  </m:r>
                                </m:e>
                                <m:sub>
                                  <m:r>
                                    <a:rPr lang="en-US" sz="1050" i="1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sz="105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05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05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05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en-US" sz="105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105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05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105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1050" i="1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/>
                                    </m:rPr>
                                    <a:rPr lang="en-US" sz="105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  <m:t>LST</m:t>
                                  </m:r>
                                </m:e>
                                <m:sub>
                                  <m:r>
                                    <a:rPr lang="en-US" sz="1050" i="1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oMath>
                      </m:oMathPara>
                    </a14:m>
                    <a:endParaRPr lang="en-US" sz="1050" dirty="0">
                      <a:solidFill>
                        <a:schemeClr val="accent3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id="{3BC635A5-4E9D-4585-9D03-FFD19C60B28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59142" y="4426496"/>
                    <a:ext cx="2437398" cy="61256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t="-117105" r="-33779" b="-17105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9882AC46-2723-4028-9B71-AB62750470F2}"/>
                      </a:ext>
                    </a:extLst>
                  </p:cNvPr>
                  <p:cNvSpPr txBox="1"/>
                  <p:nvPr/>
                </p:nvSpPr>
                <p:spPr>
                  <a:xfrm>
                    <a:off x="7747551" y="5217568"/>
                    <a:ext cx="905462" cy="84912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20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1200" i="1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US" sz="1200" i="1">
                                          <a:solidFill>
                                            <a:schemeClr val="accent3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  <m:r>
                                        <a:rPr lang="en-US" sz="1200" i="1">
                                          <a:solidFill>
                                            <a:schemeClr val="accent3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=0.9</m:t>
                                      </m:r>
                                      <m:r>
                                        <a:rPr lang="en-US" sz="1200" i="1">
                                          <a:solidFill>
                                            <a:schemeClr val="accent3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1200" i="1">
                                          <a:solidFill>
                                            <a:schemeClr val="accent3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  <m:r>
                                        <a:rPr lang="en-US" sz="1200" i="1">
                                          <a:solidFill>
                                            <a:schemeClr val="accent3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=0.8</m:t>
                                      </m:r>
                                      <m:r>
                                        <a:rPr lang="en-US" sz="1200" i="1">
                                          <a:solidFill>
                                            <a:schemeClr val="accent3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r>
                                  <a:rPr lang="en-US" sz="1200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200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sz="1200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=0.1</m:t>
                                </m:r>
                                <m:r>
                                  <a:rPr lang="en-US" sz="1200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mr>
                          </m:m>
                        </m:oMath>
                      </m:oMathPara>
                    </a14:m>
                    <a:endParaRPr lang="en-US" sz="1200" dirty="0">
                      <a:solidFill>
                        <a:schemeClr val="accent3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9882AC46-2723-4028-9B71-AB62750470F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747551" y="5217568"/>
                    <a:ext cx="905462" cy="84912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96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B016A4B-38AA-4591-800A-12ED5324C5B9}"/>
                  </a:ext>
                </a:extLst>
              </p:cNvPr>
              <p:cNvSpPr txBox="1"/>
              <p:nvPr/>
            </p:nvSpPr>
            <p:spPr>
              <a:xfrm>
                <a:off x="6599141" y="5499900"/>
                <a:ext cx="1041510" cy="3385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schemeClr val="accent3"/>
                    </a:solidFill>
                    <a:latin typeface="RubFlama" panose="02000000000000000000" pitchFamily="2" charset="0"/>
                  </a:rPr>
                  <a:t>where,</a:t>
                </a:r>
              </a:p>
            </p:txBody>
          </p:sp>
          <p:sp>
            <p:nvSpPr>
              <p:cNvPr id="33" name="Ορθογώνιο 32">
                <a:extLst>
                  <a:ext uri="{FF2B5EF4-FFF2-40B4-BE49-F238E27FC236}">
                    <a16:creationId xmlns:a16="http://schemas.microsoft.com/office/drawing/2014/main" id="{006161F1-562A-48BA-BB00-1CA28E037763}"/>
                  </a:ext>
                </a:extLst>
              </p:cNvPr>
              <p:cNvSpPr/>
              <p:nvPr/>
            </p:nvSpPr>
            <p:spPr>
              <a:xfrm>
                <a:off x="6864253" y="4379924"/>
                <a:ext cx="817966" cy="694042"/>
              </a:xfrm>
              <a:prstGeom prst="rect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sp>
          <p:nvSpPr>
            <p:cNvPr id="34" name="Βέλος: Δεξιό 33">
              <a:extLst>
                <a:ext uri="{FF2B5EF4-FFF2-40B4-BE49-F238E27FC236}">
                  <a16:creationId xmlns:a16="http://schemas.microsoft.com/office/drawing/2014/main" id="{C2085B08-1529-4181-AF53-0FE02C8AD2A0}"/>
                </a:ext>
              </a:extLst>
            </p:cNvPr>
            <p:cNvSpPr/>
            <p:nvPr/>
          </p:nvSpPr>
          <p:spPr>
            <a:xfrm>
              <a:off x="6738115" y="3795576"/>
              <a:ext cx="310845" cy="267205"/>
            </a:xfrm>
            <a:prstGeom prst="right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41" name="Βέλος: Δεξιό 40">
              <a:extLst>
                <a:ext uri="{FF2B5EF4-FFF2-40B4-BE49-F238E27FC236}">
                  <a16:creationId xmlns:a16="http://schemas.microsoft.com/office/drawing/2014/main" id="{2322356B-F2E4-47A3-8371-A43069343BAE}"/>
                </a:ext>
              </a:extLst>
            </p:cNvPr>
            <p:cNvSpPr/>
            <p:nvPr/>
          </p:nvSpPr>
          <p:spPr>
            <a:xfrm>
              <a:off x="4306931" y="3823886"/>
              <a:ext cx="310845" cy="267206"/>
            </a:xfrm>
            <a:prstGeom prst="right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Ορθογώνιο: Στρογγύλεμα γωνιών 41">
                  <a:extLst>
                    <a:ext uri="{FF2B5EF4-FFF2-40B4-BE49-F238E27FC236}">
                      <a16:creationId xmlns:a16="http://schemas.microsoft.com/office/drawing/2014/main" id="{308AA09F-26A4-492C-95E0-3D9FAB235C19}"/>
                    </a:ext>
                  </a:extLst>
                </p:cNvPr>
                <p:cNvSpPr/>
                <p:nvPr/>
              </p:nvSpPr>
              <p:spPr>
                <a:xfrm>
                  <a:off x="7108119" y="3576550"/>
                  <a:ext cx="1310948" cy="730176"/>
                </a:xfrm>
                <a:prstGeom prst="round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50" dirty="0">
                      <a:latin typeface="RubFlama" panose="02000000000000000000" pitchFamily="2" charset="0"/>
                    </a:rPr>
                    <a:t>Adjust </a:t>
                  </a:r>
                  <a14:m>
                    <m:oMath xmlns:m="http://schemas.openxmlformats.org/officeDocument/2006/math">
                      <m:r>
                        <a:rPr lang="en-US" sz="1050" i="1">
                          <a:latin typeface="Cambria Math" panose="02040503050406030204" pitchFamily="18" charset="0"/>
                        </a:rPr>
                        <m:t>𝐸</m:t>
                      </m:r>
                    </m:oMath>
                  </a14:m>
                  <a:r>
                    <a:rPr lang="en-US" sz="1050" dirty="0">
                      <a:latin typeface="RubFlama" panose="02000000000000000000" pitchFamily="2" charset="0"/>
                    </a:rPr>
                    <a:t> for the error in LST</a:t>
                  </a:r>
                </a:p>
              </p:txBody>
            </p:sp>
          </mc:Choice>
          <mc:Fallback xmlns="">
            <p:sp>
              <p:nvSpPr>
                <p:cNvPr id="42" name="Ορθογώνιο: Στρογγύλεμα γωνιών 41">
                  <a:extLst>
                    <a:ext uri="{FF2B5EF4-FFF2-40B4-BE49-F238E27FC236}">
                      <a16:creationId xmlns:a16="http://schemas.microsoft.com/office/drawing/2014/main" id="{308AA09F-26A4-492C-95E0-3D9FAB235C1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8119" y="3576550"/>
                  <a:ext cx="1310948" cy="730176"/>
                </a:xfrm>
                <a:prstGeom prst="round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DFBCF43-6CF6-48D0-B65C-C51FA25E1A6E}"/>
                </a:ext>
              </a:extLst>
            </p:cNvPr>
            <p:cNvSpPr txBox="1"/>
            <p:nvPr/>
          </p:nvSpPr>
          <p:spPr>
            <a:xfrm>
              <a:off x="5207950" y="3014813"/>
              <a:ext cx="25860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accent5">
                      <a:lumMod val="50000"/>
                    </a:schemeClr>
                  </a:solidFill>
                  <a:latin typeface="RubFlama" panose="02000000000000000000" pitchFamily="2" charset="0"/>
                </a:rPr>
                <a:t>For each city and day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Ορθογώνιο: Στρογγύλεμα γωνιών 51">
                <a:extLst>
                  <a:ext uri="{FF2B5EF4-FFF2-40B4-BE49-F238E27FC236}">
                    <a16:creationId xmlns:a16="http://schemas.microsoft.com/office/drawing/2014/main" id="{79315940-D132-4E29-970B-0B3374590CCA}"/>
                  </a:ext>
                </a:extLst>
              </p:cNvPr>
              <p:cNvSpPr/>
              <p:nvPr/>
            </p:nvSpPr>
            <p:spPr>
              <a:xfrm>
                <a:off x="6748852" y="3332199"/>
                <a:ext cx="1192139" cy="547632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>
                    <a:latin typeface="RubFlama" panose="02000000000000000000" pitchFamily="2" charset="0"/>
                  </a:rPr>
                  <a:t>Calculate SU from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050">
                            <a:latin typeface="Cambria Math" panose="02040503050406030204" pitchFamily="18" charset="0"/>
                          </a:rPr>
                          <m:t>adj</m:t>
                        </m:r>
                      </m:sub>
                    </m:sSub>
                  </m:oMath>
                </a14:m>
                <a:r>
                  <a:rPr lang="en-US" sz="1050" dirty="0">
                    <a:latin typeface="RubFlama" panose="02000000000000000000" pitchFamily="2" charset="0"/>
                  </a:rPr>
                  <a:t> distributions</a:t>
                </a:r>
              </a:p>
            </p:txBody>
          </p:sp>
        </mc:Choice>
        <mc:Fallback xmlns="">
          <p:sp>
            <p:nvSpPr>
              <p:cNvPr id="52" name="Ορθογώνιο: Στρογγύλεμα γωνιών 51">
                <a:extLst>
                  <a:ext uri="{FF2B5EF4-FFF2-40B4-BE49-F238E27FC236}">
                    <a16:creationId xmlns:a16="http://schemas.microsoft.com/office/drawing/2014/main" id="{79315940-D132-4E29-970B-0B3374590C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8852" y="3332199"/>
                <a:ext cx="1192139" cy="547632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Βέλος: Δεξιό 56">
            <a:extLst>
              <a:ext uri="{FF2B5EF4-FFF2-40B4-BE49-F238E27FC236}">
                <a16:creationId xmlns:a16="http://schemas.microsoft.com/office/drawing/2014/main" id="{6134B0C8-8729-45A9-BC87-5AD0F209CAC1}"/>
              </a:ext>
            </a:extLst>
          </p:cNvPr>
          <p:cNvSpPr/>
          <p:nvPr/>
        </p:nvSpPr>
        <p:spPr>
          <a:xfrm rot="5400000">
            <a:off x="7238622" y="3011954"/>
            <a:ext cx="233134" cy="200405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81" name="Ομάδα 80">
            <a:extLst>
              <a:ext uri="{FF2B5EF4-FFF2-40B4-BE49-F238E27FC236}">
                <a16:creationId xmlns:a16="http://schemas.microsoft.com/office/drawing/2014/main" id="{4DFB15F6-8C26-4ABE-A5F9-BAADF064EAAA}"/>
              </a:ext>
            </a:extLst>
          </p:cNvPr>
          <p:cNvGrpSpPr/>
          <p:nvPr/>
        </p:nvGrpSpPr>
        <p:grpSpPr>
          <a:xfrm>
            <a:off x="6344544" y="993321"/>
            <a:ext cx="2528358" cy="1881641"/>
            <a:chOff x="8462749" y="1902278"/>
            <a:chExt cx="3371144" cy="2508855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304772A-7846-4713-897D-519074A7D668}"/>
                </a:ext>
              </a:extLst>
            </p:cNvPr>
            <p:cNvSpPr txBox="1"/>
            <p:nvPr/>
          </p:nvSpPr>
          <p:spPr>
            <a:xfrm>
              <a:off x="10059517" y="1902278"/>
              <a:ext cx="1774376" cy="9848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50" dirty="0">
                  <a:latin typeface="RubFlama" panose="02000000000000000000" pitchFamily="2" charset="0"/>
                </a:rPr>
                <a:t>One distribution per</a:t>
              </a:r>
            </a:p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en-US" sz="1050" dirty="0">
                  <a:latin typeface="RubFlama" panose="02000000000000000000" pitchFamily="2" charset="0"/>
                </a:rPr>
                <a:t>CC-% group</a:t>
              </a:r>
            </a:p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en-US" sz="1050" dirty="0" err="1">
                  <a:latin typeface="RubFlama" panose="02000000000000000000" pitchFamily="2" charset="0"/>
                </a:rPr>
                <a:t>StD</a:t>
              </a:r>
              <a:r>
                <a:rPr lang="en-US" sz="1050" dirty="0">
                  <a:latin typeface="RubFlama" panose="02000000000000000000" pitchFamily="2" charset="0"/>
                </a:rPr>
                <a:t> group</a:t>
              </a:r>
            </a:p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en-US" sz="1050" dirty="0">
                  <a:latin typeface="RubFlama" panose="02000000000000000000" pitchFamily="2" charset="0"/>
                </a:rPr>
                <a:t>size group</a:t>
              </a:r>
            </a:p>
          </p:txBody>
        </p:sp>
        <p:grpSp>
          <p:nvGrpSpPr>
            <p:cNvPr id="78" name="Ομάδα 77">
              <a:extLst>
                <a:ext uri="{FF2B5EF4-FFF2-40B4-BE49-F238E27FC236}">
                  <a16:creationId xmlns:a16="http://schemas.microsoft.com/office/drawing/2014/main" id="{8E04AACF-0D07-42A0-B2C4-7D34ACCCB6B2}"/>
                </a:ext>
              </a:extLst>
            </p:cNvPr>
            <p:cNvGrpSpPr/>
            <p:nvPr/>
          </p:nvGrpSpPr>
          <p:grpSpPr>
            <a:xfrm>
              <a:off x="8857678" y="3432836"/>
              <a:ext cx="2089027" cy="978297"/>
              <a:chOff x="9255777" y="3487733"/>
              <a:chExt cx="2089027" cy="97829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TextBox 55">
                    <a:extLst>
                      <a:ext uri="{FF2B5EF4-FFF2-40B4-BE49-F238E27FC236}">
                        <a16:creationId xmlns:a16="http://schemas.microsoft.com/office/drawing/2014/main" id="{75998C01-2C8D-4BAE-A2A3-462946A92BBB}"/>
                      </a:ext>
                    </a:extLst>
                  </p:cNvPr>
                  <p:cNvSpPr txBox="1"/>
                  <p:nvPr/>
                </p:nvSpPr>
                <p:spPr>
                  <a:xfrm>
                    <a:off x="9545625" y="4031833"/>
                    <a:ext cx="554960" cy="425673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350">
                                  <a:latin typeface="Cambria Math" panose="02040503050406030204" pitchFamily="18" charset="0"/>
                                </a:rPr>
                                <m:t>adj</m:t>
                              </m:r>
                            </m:sub>
                          </m:sSub>
                        </m:oMath>
                      </m:oMathPara>
                    </a14:m>
                    <a:endParaRPr lang="en-US" sz="1800" dirty="0"/>
                  </a:p>
                </p:txBody>
              </p:sp>
            </mc:Choice>
            <mc:Fallback xmlns="">
              <p:sp>
                <p:nvSpPr>
                  <p:cNvPr id="56" name="TextBox 55">
                    <a:extLst>
                      <a:ext uri="{FF2B5EF4-FFF2-40B4-BE49-F238E27FC236}">
                        <a16:creationId xmlns:a16="http://schemas.microsoft.com/office/drawing/2014/main" id="{75998C01-2C8D-4BAE-A2A3-462946A92BB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545625" y="4031833"/>
                    <a:ext cx="554960" cy="425673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r="-4412" b="-188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5" name="Δεξί άγκιστρο 64">
                <a:extLst>
                  <a:ext uri="{FF2B5EF4-FFF2-40B4-BE49-F238E27FC236}">
                    <a16:creationId xmlns:a16="http://schemas.microsoft.com/office/drawing/2014/main" id="{169ABF12-89F7-4909-983C-05E1BA5319ED}"/>
                  </a:ext>
                </a:extLst>
              </p:cNvPr>
              <p:cNvSpPr/>
              <p:nvPr/>
            </p:nvSpPr>
            <p:spPr>
              <a:xfrm flipH="1">
                <a:off x="9255777" y="3511871"/>
                <a:ext cx="288297" cy="914400"/>
              </a:xfrm>
              <a:prstGeom prst="rightBrace">
                <a:avLst>
                  <a:gd name="adj1" fmla="val 62274"/>
                  <a:gd name="adj2" fmla="val 50000"/>
                </a:avLst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7" name="TextBox 66">
                    <a:extLst>
                      <a:ext uri="{FF2B5EF4-FFF2-40B4-BE49-F238E27FC236}">
                        <a16:creationId xmlns:a16="http://schemas.microsoft.com/office/drawing/2014/main" id="{0D40E1B4-A23B-4697-94C0-E25601B9F85C}"/>
                      </a:ext>
                    </a:extLst>
                  </p:cNvPr>
                  <p:cNvSpPr txBox="1"/>
                  <p:nvPr/>
                </p:nvSpPr>
                <p:spPr>
                  <a:xfrm>
                    <a:off x="10250350" y="4040357"/>
                    <a:ext cx="554960" cy="425673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350">
                                  <a:latin typeface="Cambria Math" panose="02040503050406030204" pitchFamily="18" charset="0"/>
                                </a:rPr>
                                <m:t>adj</m:t>
                              </m:r>
                            </m:sub>
                          </m:sSub>
                        </m:oMath>
                      </m:oMathPara>
                    </a14:m>
                    <a:endParaRPr lang="en-US" sz="1800" dirty="0"/>
                  </a:p>
                </p:txBody>
              </p:sp>
            </mc:Choice>
            <mc:Fallback xmlns="">
              <p:sp>
                <p:nvSpPr>
                  <p:cNvPr id="67" name="TextBox 66">
                    <a:extLst>
                      <a:ext uri="{FF2B5EF4-FFF2-40B4-BE49-F238E27FC236}">
                        <a16:creationId xmlns:a16="http://schemas.microsoft.com/office/drawing/2014/main" id="{0D40E1B4-A23B-4697-94C0-E25601B9F85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250350" y="4040357"/>
                    <a:ext cx="554960" cy="425673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r="-2941" b="-188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8" name="Δεξί άγκιστρο 67">
                <a:extLst>
                  <a:ext uri="{FF2B5EF4-FFF2-40B4-BE49-F238E27FC236}">
                    <a16:creationId xmlns:a16="http://schemas.microsoft.com/office/drawing/2014/main" id="{EA658670-4018-496D-9A28-2A70A5332B73}"/>
                  </a:ext>
                </a:extLst>
              </p:cNvPr>
              <p:cNvSpPr/>
              <p:nvPr/>
            </p:nvSpPr>
            <p:spPr>
              <a:xfrm flipV="1">
                <a:off x="11056507" y="3487733"/>
                <a:ext cx="288297" cy="914400"/>
              </a:xfrm>
              <a:prstGeom prst="rightBrace">
                <a:avLst>
                  <a:gd name="adj1" fmla="val 62274"/>
                  <a:gd name="adj2" fmla="val 50000"/>
                </a:avLst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7EF919C3-81CC-462A-9103-1C437CE38223}"/>
                  </a:ext>
                </a:extLst>
              </p:cNvPr>
              <p:cNvSpPr txBox="1"/>
              <p:nvPr/>
            </p:nvSpPr>
            <p:spPr>
              <a:xfrm>
                <a:off x="10034754" y="3829249"/>
                <a:ext cx="314616" cy="4924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latin typeface="RubFlama" panose="02000000000000000000" pitchFamily="2" charset="0"/>
                  </a:rPr>
                  <a:t>,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EB1A667B-216D-45E3-BE43-EA7F930BBDB4}"/>
                  </a:ext>
                </a:extLst>
              </p:cNvPr>
              <p:cNvSpPr txBox="1"/>
              <p:nvPr/>
            </p:nvSpPr>
            <p:spPr>
              <a:xfrm>
                <a:off x="10736425" y="3841328"/>
                <a:ext cx="314616" cy="4924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latin typeface="RubFlama" panose="02000000000000000000" pitchFamily="2" charset="0"/>
                  </a:rPr>
                  <a:t>,</a:t>
                </a:r>
              </a:p>
            </p:txBody>
          </p:sp>
          <p:pic>
            <p:nvPicPr>
              <p:cNvPr id="74" name="Εικόνα 73">
                <a:extLst>
                  <a:ext uri="{FF2B5EF4-FFF2-40B4-BE49-F238E27FC236}">
                    <a16:creationId xmlns:a16="http://schemas.microsoft.com/office/drawing/2014/main" id="{3CB38044-A6CE-42F2-A1BE-CD1FDE29AF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04784" y="3618614"/>
                <a:ext cx="455735" cy="455735"/>
              </a:xfrm>
              <a:prstGeom prst="rect">
                <a:avLst/>
              </a:prstGeom>
            </p:spPr>
          </p:pic>
          <p:pic>
            <p:nvPicPr>
              <p:cNvPr id="75" name="Εικόνα 74">
                <a:extLst>
                  <a:ext uri="{FF2B5EF4-FFF2-40B4-BE49-F238E27FC236}">
                    <a16:creationId xmlns:a16="http://schemas.microsoft.com/office/drawing/2014/main" id="{086CE9ED-279D-47EC-88A4-215BEEEBA4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87966" y="3633947"/>
                <a:ext cx="455735" cy="455735"/>
              </a:xfrm>
              <a:prstGeom prst="rect">
                <a:avLst/>
              </a:prstGeom>
            </p:spPr>
          </p:pic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5A1D1CCC-E807-4713-9AA7-6C4C1DA89384}"/>
                  </a:ext>
                </a:extLst>
              </p:cNvPr>
              <p:cNvSpPr txBox="1"/>
              <p:nvPr/>
            </p:nvSpPr>
            <p:spPr>
              <a:xfrm>
                <a:off x="10837159" y="3670597"/>
                <a:ext cx="462093" cy="4924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latin typeface="RubFlama" panose="02000000000000000000" pitchFamily="2" charset="0"/>
                  </a:rPr>
                  <a:t>…</a:t>
                </a:r>
              </a:p>
            </p:txBody>
          </p:sp>
        </p:grpSp>
        <p:sp>
          <p:nvSpPr>
            <p:cNvPr id="79" name="Ελεύθερη σχεδίαση: Σχήμα 78">
              <a:extLst>
                <a:ext uri="{FF2B5EF4-FFF2-40B4-BE49-F238E27FC236}">
                  <a16:creationId xmlns:a16="http://schemas.microsoft.com/office/drawing/2014/main" id="{91D50726-B87C-4C9E-90AF-0622097215AA}"/>
                </a:ext>
              </a:extLst>
            </p:cNvPr>
            <p:cNvSpPr/>
            <p:nvPr/>
          </p:nvSpPr>
          <p:spPr>
            <a:xfrm>
              <a:off x="9676673" y="2430898"/>
              <a:ext cx="391886" cy="802432"/>
            </a:xfrm>
            <a:custGeom>
              <a:avLst/>
              <a:gdLst>
                <a:gd name="connsiteX0" fmla="*/ 391886 w 391886"/>
                <a:gd name="connsiteY0" fmla="*/ 0 h 802432"/>
                <a:gd name="connsiteX1" fmla="*/ 155511 w 391886"/>
                <a:gd name="connsiteY1" fmla="*/ 261257 h 802432"/>
                <a:gd name="connsiteX2" fmla="*/ 0 w 391886"/>
                <a:gd name="connsiteY2" fmla="*/ 802432 h 802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1886" h="802432">
                  <a:moveTo>
                    <a:pt x="391886" y="0"/>
                  </a:moveTo>
                  <a:cubicBezTo>
                    <a:pt x="306355" y="63759"/>
                    <a:pt x="220825" y="127518"/>
                    <a:pt x="155511" y="261257"/>
                  </a:cubicBezTo>
                  <a:cubicBezTo>
                    <a:pt x="90197" y="394996"/>
                    <a:pt x="45098" y="598714"/>
                    <a:pt x="0" y="802432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4" name="Βέλος: Δεξιό 43">
              <a:extLst>
                <a:ext uri="{FF2B5EF4-FFF2-40B4-BE49-F238E27FC236}">
                  <a16:creationId xmlns:a16="http://schemas.microsoft.com/office/drawing/2014/main" id="{CB399188-CD60-4158-8DA2-64DAFC78E11C}"/>
                </a:ext>
              </a:extLst>
            </p:cNvPr>
            <p:cNvSpPr/>
            <p:nvPr/>
          </p:nvSpPr>
          <p:spPr>
            <a:xfrm>
              <a:off x="8462749" y="3815196"/>
              <a:ext cx="284296" cy="267206"/>
            </a:xfrm>
            <a:prstGeom prst="right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3683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  <p:bldP spid="23" grpId="0" animBg="1"/>
      <p:bldP spid="24" grpId="0" animBg="1"/>
      <p:bldP spid="46" grpId="0"/>
      <p:bldP spid="52" grpId="0" animBg="1"/>
      <p:bldP spid="5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4F38EC6-8C05-4A07-93DA-58AD00B46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LST Sampling Uncertainty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BB85F6-61DA-4921-B1DD-87F01AA04219}"/>
              </a:ext>
            </a:extLst>
          </p:cNvPr>
          <p:cNvSpPr txBox="1"/>
          <p:nvPr/>
        </p:nvSpPr>
        <p:spPr>
          <a:xfrm>
            <a:off x="1067161" y="3360137"/>
            <a:ext cx="186172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RubFlama" panose="02000000000000000000" pitchFamily="2" charset="0"/>
              </a:rPr>
              <a:t>Example</a:t>
            </a:r>
            <a:r>
              <a:rPr lang="en-US" sz="1400" dirty="0">
                <a:latin typeface="RubFlama" panose="02000000000000000000" pitchFamily="2" charset="0"/>
              </a:rPr>
              <a:t>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latin typeface="RubFlama" panose="02000000000000000000" pitchFamily="2" charset="0"/>
              </a:rPr>
              <a:t>City Size = 115 sq. km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latin typeface="RubFlama" panose="02000000000000000000" pitchFamily="2" charset="0"/>
              </a:rPr>
              <a:t>Cloud Cover = 50%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 err="1">
                <a:latin typeface="RubFlama" panose="02000000000000000000" pitchFamily="2" charset="0"/>
              </a:rPr>
              <a:t>StD</a:t>
            </a:r>
            <a:r>
              <a:rPr lang="en-US" sz="1200" dirty="0">
                <a:latin typeface="RubFlama" panose="02000000000000000000" pitchFamily="2" charset="0"/>
              </a:rPr>
              <a:t> = 4.5 K</a:t>
            </a:r>
          </a:p>
        </p:txBody>
      </p:sp>
      <p:grpSp>
        <p:nvGrpSpPr>
          <p:cNvPr id="10" name="Ομάδα 9">
            <a:extLst>
              <a:ext uri="{FF2B5EF4-FFF2-40B4-BE49-F238E27FC236}">
                <a16:creationId xmlns:a16="http://schemas.microsoft.com/office/drawing/2014/main" id="{D4CBF52D-3F2C-4065-BDF4-1DB801D59772}"/>
              </a:ext>
            </a:extLst>
          </p:cNvPr>
          <p:cNvGrpSpPr/>
          <p:nvPr/>
        </p:nvGrpSpPr>
        <p:grpSpPr>
          <a:xfrm>
            <a:off x="338093" y="1573306"/>
            <a:ext cx="8467814" cy="1527923"/>
            <a:chOff x="450791" y="2097741"/>
            <a:chExt cx="11290418" cy="2037230"/>
          </a:xfrm>
        </p:grpSpPr>
        <p:pic>
          <p:nvPicPr>
            <p:cNvPr id="4" name="Εικόνα 3">
              <a:extLst>
                <a:ext uri="{FF2B5EF4-FFF2-40B4-BE49-F238E27FC236}">
                  <a16:creationId xmlns:a16="http://schemas.microsoft.com/office/drawing/2014/main" id="{5F63E951-B176-43CB-B149-C73DBB76A1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7987"/>
            <a:stretch/>
          </p:blipFill>
          <p:spPr>
            <a:xfrm>
              <a:off x="450791" y="2097741"/>
              <a:ext cx="11290418" cy="2037230"/>
            </a:xfrm>
            <a:prstGeom prst="rect">
              <a:avLst/>
            </a:prstGeom>
          </p:spPr>
        </p:pic>
        <p:pic>
          <p:nvPicPr>
            <p:cNvPr id="9" name="Εικόνα 8">
              <a:extLst>
                <a:ext uri="{FF2B5EF4-FFF2-40B4-BE49-F238E27FC236}">
                  <a16:creationId xmlns:a16="http://schemas.microsoft.com/office/drawing/2014/main" id="{20DF3734-7578-46A8-823A-8892F1B2F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201" y="2257064"/>
              <a:ext cx="584680" cy="697630"/>
            </a:xfrm>
            <a:prstGeom prst="rect">
              <a:avLst/>
            </a:prstGeom>
          </p:spPr>
        </p:pic>
      </p:grp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5C019E4B-950E-4E1C-8A95-82E2168BF3DB}"/>
              </a:ext>
            </a:extLst>
          </p:cNvPr>
          <p:cNvSpPr/>
          <p:nvPr/>
        </p:nvSpPr>
        <p:spPr>
          <a:xfrm>
            <a:off x="4674637" y="1514526"/>
            <a:ext cx="1054359" cy="1645482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14" name="Ευθεία γραμμή σύνδεσης 13">
            <a:extLst>
              <a:ext uri="{FF2B5EF4-FFF2-40B4-BE49-F238E27FC236}">
                <a16:creationId xmlns:a16="http://schemas.microsoft.com/office/drawing/2014/main" id="{B169A695-3562-456C-AA15-29B049CE0BAD}"/>
              </a:ext>
            </a:extLst>
          </p:cNvPr>
          <p:cNvCxnSpPr>
            <a:cxnSpLocks/>
          </p:cNvCxnSpPr>
          <p:nvPr/>
        </p:nvCxnSpPr>
        <p:spPr>
          <a:xfrm flipV="1">
            <a:off x="5234474" y="2733869"/>
            <a:ext cx="0" cy="149289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Ευθύγραμμο βέλος σύνδεσης 18">
            <a:extLst>
              <a:ext uri="{FF2B5EF4-FFF2-40B4-BE49-F238E27FC236}">
                <a16:creationId xmlns:a16="http://schemas.microsoft.com/office/drawing/2014/main" id="{ADC89BC4-5BC5-4FC5-9536-A680A69BADAB}"/>
              </a:ext>
            </a:extLst>
          </p:cNvPr>
          <p:cNvCxnSpPr>
            <a:cxnSpLocks/>
          </p:cNvCxnSpPr>
          <p:nvPr/>
        </p:nvCxnSpPr>
        <p:spPr>
          <a:xfrm flipH="1">
            <a:off x="4742696" y="2726805"/>
            <a:ext cx="491023" cy="0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Ομάδα 28">
            <a:extLst>
              <a:ext uri="{FF2B5EF4-FFF2-40B4-BE49-F238E27FC236}">
                <a16:creationId xmlns:a16="http://schemas.microsoft.com/office/drawing/2014/main" id="{36FE2DC8-EBD1-4A31-B77C-F050A47EDC0B}"/>
              </a:ext>
            </a:extLst>
          </p:cNvPr>
          <p:cNvGrpSpPr/>
          <p:nvPr/>
        </p:nvGrpSpPr>
        <p:grpSpPr>
          <a:xfrm>
            <a:off x="4572000" y="3464012"/>
            <a:ext cx="3591766" cy="1060805"/>
            <a:chOff x="6096000" y="4618683"/>
            <a:chExt cx="4789021" cy="141440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0EEA0A8-84E5-4D08-9CCD-5378602761E6}"/>
                    </a:ext>
                  </a:extLst>
                </p:cNvPr>
                <p:cNvSpPr txBox="1"/>
                <p:nvPr/>
              </p:nvSpPr>
              <p:spPr>
                <a:xfrm>
                  <a:off x="8446621" y="4752339"/>
                  <a:ext cx="2438400" cy="70763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𝑡𝑜𝑡𝑎𝑙</m:t>
                            </m:r>
                          </m:sub>
                        </m:s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Sup>
                              <m:sSubSup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  <m:sup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𝑠𝑢</m:t>
                                </m:r>
                              </m:sub>
                              <m:sup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rad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0EEA0A8-84E5-4D08-9CCD-5378602761E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46621" y="4752339"/>
                  <a:ext cx="2438400" cy="70763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F084FF09-DCA4-463A-99FF-F658B099B5EC}"/>
                    </a:ext>
                  </a:extLst>
                </p:cNvPr>
                <p:cNvSpPr txBox="1"/>
                <p:nvPr/>
              </p:nvSpPr>
              <p:spPr>
                <a:xfrm>
                  <a:off x="6096000" y="4618683"/>
                  <a:ext cx="2506178" cy="8617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latin typeface="RubFlama" panose="02000000000000000000" pitchFamily="2" charset="0"/>
                    </a:rPr>
                    <a:t>So, the subsampling uncertainty should be:</a:t>
                  </a:r>
                  <a14:m>
                    <m:oMath xmlns:m="http://schemas.openxmlformats.org/officeDocument/2006/math">
                      <m:r>
                        <a:rPr lang="en-US" sz="120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𝑠𝑢</m:t>
                          </m:r>
                        </m:sub>
                      </m:sSub>
                      <m:r>
                        <a:rPr lang="en-US" sz="1200" i="1">
                          <a:latin typeface="Cambria Math" panose="02040503050406030204" pitchFamily="18" charset="0"/>
                        </a:rPr>
                        <m:t>=0.4 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𝐾</m:t>
                      </m:r>
                    </m:oMath>
                  </a14:m>
                  <a:r>
                    <a:rPr lang="en-US" sz="1200" dirty="0">
                      <a:latin typeface="RubFlama" panose="02000000000000000000" pitchFamily="2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F084FF09-DCA4-463A-99FF-F658B099B5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96000" y="4618683"/>
                  <a:ext cx="2506178" cy="861774"/>
                </a:xfrm>
                <a:prstGeom prst="rect">
                  <a:avLst/>
                </a:prstGeom>
                <a:blipFill>
                  <a:blip r:embed="rId5"/>
                  <a:stretch>
                    <a:fillRect b="-66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Ελεύθερη σχεδίαση: Σχήμα 27">
              <a:extLst>
                <a:ext uri="{FF2B5EF4-FFF2-40B4-BE49-F238E27FC236}">
                  <a16:creationId xmlns:a16="http://schemas.microsoft.com/office/drawing/2014/main" id="{48895075-D5C9-4532-A107-8147F3656B5B}"/>
                </a:ext>
              </a:extLst>
            </p:cNvPr>
            <p:cNvSpPr/>
            <p:nvPr/>
          </p:nvSpPr>
          <p:spPr>
            <a:xfrm>
              <a:off x="7349089" y="5327933"/>
              <a:ext cx="3041780" cy="705156"/>
            </a:xfrm>
            <a:custGeom>
              <a:avLst/>
              <a:gdLst>
                <a:gd name="connsiteX0" fmla="*/ 0 w 3470988"/>
                <a:gd name="connsiteY0" fmla="*/ 180392 h 705156"/>
                <a:gd name="connsiteX1" fmla="*/ 1940767 w 3470988"/>
                <a:gd name="connsiteY1" fmla="*/ 702906 h 705156"/>
                <a:gd name="connsiteX2" fmla="*/ 3470988 w 3470988"/>
                <a:gd name="connsiteY2" fmla="*/ 0 h 70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70988" h="705156">
                  <a:moveTo>
                    <a:pt x="0" y="180392"/>
                  </a:moveTo>
                  <a:cubicBezTo>
                    <a:pt x="681134" y="456681"/>
                    <a:pt x="1362269" y="732971"/>
                    <a:pt x="1940767" y="702906"/>
                  </a:cubicBezTo>
                  <a:cubicBezTo>
                    <a:pt x="2519265" y="672841"/>
                    <a:pt x="2995126" y="336420"/>
                    <a:pt x="3470988" y="0"/>
                  </a:cubicBezTo>
                </a:path>
              </a:pathLst>
            </a:custGeom>
            <a:noFill/>
            <a:ln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07405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D800675-A989-D5EF-CD28-C8E1295D7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Trend Estimation</a:t>
            </a:r>
          </a:p>
        </p:txBody>
      </p:sp>
      <p:pic>
        <p:nvPicPr>
          <p:cNvPr id="4" name="Εικόνα 3" descr="Εικόνα που περιέχει στιγμιότυπο οθόνης, γράφημα, γραμμή&#10;&#10;Περιγραφή που δημιουργήθηκε αυτόματα">
            <a:extLst>
              <a:ext uri="{FF2B5EF4-FFF2-40B4-BE49-F238E27FC236}">
                <a16:creationId xmlns:a16="http://schemas.microsoft.com/office/drawing/2014/main" id="{F778D7D2-F6BE-E08C-BF3F-6A4F5D5D9E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82206" y="1992558"/>
            <a:ext cx="5430764" cy="23460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Graphic 57" descr="Database with solid fill">
            <a:extLst>
              <a:ext uri="{FF2B5EF4-FFF2-40B4-BE49-F238E27FC236}">
                <a16:creationId xmlns:a16="http://schemas.microsoft.com/office/drawing/2014/main" id="{6B624E24-9846-DEB9-C068-AC0DCA19AE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76645" y="2595203"/>
            <a:ext cx="676437" cy="6764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C46F204-9709-878C-AC59-6E21857EEE39}"/>
              </a:ext>
            </a:extLst>
          </p:cNvPr>
          <p:cNvSpPr txBox="1"/>
          <p:nvPr/>
        </p:nvSpPr>
        <p:spPr>
          <a:xfrm>
            <a:off x="175154" y="2521940"/>
            <a:ext cx="19283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RubFlama" panose="02000000000000000000" pitchFamily="2" charset="0"/>
              </a:rPr>
              <a:t>For every city, we estimate the LST trend.</a:t>
            </a:r>
          </a:p>
        </p:txBody>
      </p:sp>
      <p:sp>
        <p:nvSpPr>
          <p:cNvPr id="11" name="Βέλος: Δεξιό 10">
            <a:extLst>
              <a:ext uri="{FF2B5EF4-FFF2-40B4-BE49-F238E27FC236}">
                <a16:creationId xmlns:a16="http://schemas.microsoft.com/office/drawing/2014/main" id="{6711A307-85A0-59F7-2A9D-461C597B1BC5}"/>
              </a:ext>
            </a:extLst>
          </p:cNvPr>
          <p:cNvSpPr/>
          <p:nvPr/>
        </p:nvSpPr>
        <p:spPr>
          <a:xfrm>
            <a:off x="2881405" y="2807800"/>
            <a:ext cx="307602" cy="230833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3" name="Γραφικό 12" descr="Γρανάζια με συμπαγές γέμισμα">
            <a:extLst>
              <a:ext uri="{FF2B5EF4-FFF2-40B4-BE49-F238E27FC236}">
                <a16:creationId xmlns:a16="http://schemas.microsoft.com/office/drawing/2014/main" id="{F9DF6020-B1BA-2044-676B-4B076C2BA3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16529" y="2335701"/>
            <a:ext cx="372478" cy="372478"/>
          </a:xfrm>
          <a:prstGeom prst="rect">
            <a:avLst/>
          </a:prstGeom>
        </p:spPr>
      </p:pic>
      <p:graphicFrame>
        <p:nvGraphicFramePr>
          <p:cNvPr id="3" name="Διάγραμμα 2">
            <a:extLst>
              <a:ext uri="{FF2B5EF4-FFF2-40B4-BE49-F238E27FC236}">
                <a16:creationId xmlns:a16="http://schemas.microsoft.com/office/drawing/2014/main" id="{E551EE85-9C08-3013-2D4B-AC263E4EBD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5956741"/>
              </p:ext>
            </p:extLst>
          </p:nvPr>
        </p:nvGraphicFramePr>
        <p:xfrm>
          <a:off x="3382206" y="1246094"/>
          <a:ext cx="5501818" cy="575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172873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Εικόνα 9">
            <a:extLst>
              <a:ext uri="{FF2B5EF4-FFF2-40B4-BE49-F238E27FC236}">
                <a16:creationId xmlns:a16="http://schemas.microsoft.com/office/drawing/2014/main" id="{7D05BAFC-B502-34F6-1647-D6393FB35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6554" y="1215686"/>
            <a:ext cx="3282042" cy="2429921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545E0F6C-44D8-F82B-E297-EC588EFA77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112" y="1202520"/>
            <a:ext cx="3988465" cy="2043851"/>
          </a:xfrm>
          <a:prstGeom prst="rect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32" name="Εικόνα 31">
            <a:extLst>
              <a:ext uri="{FF2B5EF4-FFF2-40B4-BE49-F238E27FC236}">
                <a16:creationId xmlns:a16="http://schemas.microsoft.com/office/drawing/2014/main" id="{70410FD9-4A4B-42A8-BA1F-594BE87686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113" y="3339036"/>
            <a:ext cx="1508741" cy="76986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8FFFA0BA-874C-ECBA-691A-6AC566C56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340" y="534471"/>
            <a:ext cx="3295319" cy="430887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FEB6B8A-E9F3-E2F8-BA67-E78EE4952943}"/>
              </a:ext>
            </a:extLst>
          </p:cNvPr>
          <p:cNvSpPr txBox="1"/>
          <p:nvPr/>
        </p:nvSpPr>
        <p:spPr>
          <a:xfrm>
            <a:off x="2254925" y="3305495"/>
            <a:ext cx="2358819" cy="8944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latin typeface="RubFlama" panose="02000000000000000000" pitchFamily="2" charset="0"/>
              </a:rPr>
              <a:t>Mean ± SD = </a:t>
            </a:r>
            <a:r>
              <a:rPr lang="en-US" sz="900" b="1" dirty="0">
                <a:latin typeface="RubFlama" panose="02000000000000000000" pitchFamily="2" charset="0"/>
              </a:rPr>
              <a:t>0.06 ± 0.02 K/year</a:t>
            </a:r>
          </a:p>
          <a:p>
            <a:pPr>
              <a:lnSpc>
                <a:spcPct val="150000"/>
              </a:lnSpc>
            </a:pPr>
            <a:r>
              <a:rPr lang="en-US" sz="900" dirty="0">
                <a:latin typeface="RubFlama" panose="02000000000000000000" pitchFamily="2" charset="0"/>
              </a:rPr>
              <a:t>Min. = 0.02 K / year</a:t>
            </a:r>
          </a:p>
          <a:p>
            <a:pPr>
              <a:lnSpc>
                <a:spcPct val="150000"/>
              </a:lnSpc>
            </a:pPr>
            <a:r>
              <a:rPr lang="en-US" sz="900" dirty="0">
                <a:latin typeface="RubFlama" panose="02000000000000000000" pitchFamily="2" charset="0"/>
              </a:rPr>
              <a:t>Max. = 0.15 K / year</a:t>
            </a:r>
          </a:p>
          <a:p>
            <a:pPr>
              <a:lnSpc>
                <a:spcPct val="150000"/>
              </a:lnSpc>
            </a:pPr>
            <a:r>
              <a:rPr lang="en-US" sz="900" dirty="0">
                <a:latin typeface="RubFlama" panose="02000000000000000000" pitchFamily="2" charset="0"/>
              </a:rPr>
              <a:t>N = 935</a:t>
            </a:r>
          </a:p>
        </p:txBody>
      </p:sp>
      <p:grpSp>
        <p:nvGrpSpPr>
          <p:cNvPr id="40" name="Ομάδα 39">
            <a:extLst>
              <a:ext uri="{FF2B5EF4-FFF2-40B4-BE49-F238E27FC236}">
                <a16:creationId xmlns:a16="http://schemas.microsoft.com/office/drawing/2014/main" id="{71069DAB-0D0F-620B-17F7-02CF2479CAF0}"/>
              </a:ext>
            </a:extLst>
          </p:cNvPr>
          <p:cNvGrpSpPr/>
          <p:nvPr/>
        </p:nvGrpSpPr>
        <p:grpSpPr>
          <a:xfrm>
            <a:off x="4894675" y="153760"/>
            <a:ext cx="3687331" cy="2429920"/>
            <a:chOff x="984155" y="365125"/>
            <a:chExt cx="4916441" cy="3239893"/>
          </a:xfrm>
        </p:grpSpPr>
        <p:grpSp>
          <p:nvGrpSpPr>
            <p:cNvPr id="24" name="Ομάδα 23">
              <a:extLst>
                <a:ext uri="{FF2B5EF4-FFF2-40B4-BE49-F238E27FC236}">
                  <a16:creationId xmlns:a16="http://schemas.microsoft.com/office/drawing/2014/main" id="{0DC3CE88-D2D1-6771-197E-CDD1CC712820}"/>
                </a:ext>
              </a:extLst>
            </p:cNvPr>
            <p:cNvGrpSpPr/>
            <p:nvPr/>
          </p:nvGrpSpPr>
          <p:grpSpPr>
            <a:xfrm>
              <a:off x="984155" y="365125"/>
              <a:ext cx="4916441" cy="3239893"/>
              <a:chOff x="1797809" y="2258154"/>
              <a:chExt cx="4916441" cy="3239893"/>
            </a:xfrm>
          </p:grpSpPr>
          <p:pic>
            <p:nvPicPr>
              <p:cNvPr id="23" name="Εικόνα 22">
                <a:extLst>
                  <a:ext uri="{FF2B5EF4-FFF2-40B4-BE49-F238E27FC236}">
                    <a16:creationId xmlns:a16="http://schemas.microsoft.com/office/drawing/2014/main" id="{613E5FD8-B5D0-0884-5186-9AE4B2C12D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811"/>
              <a:stretch/>
            </p:blipFill>
            <p:spPr>
              <a:xfrm>
                <a:off x="1797809" y="2258154"/>
                <a:ext cx="4916441" cy="323989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F0D0B77-A919-7643-A1F7-1E0703B2AE30}"/>
                  </a:ext>
                </a:extLst>
              </p:cNvPr>
              <p:cNvSpPr txBox="1"/>
              <p:nvPr/>
            </p:nvSpPr>
            <p:spPr>
              <a:xfrm>
                <a:off x="1875785" y="2328442"/>
                <a:ext cx="824867" cy="3385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dirty="0">
                    <a:latin typeface="RubFlama" panose="02000000000000000000" pitchFamily="2" charset="0"/>
                  </a:rPr>
                  <a:t>Europe</a:t>
                </a: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6AADC98-0A1F-222B-9A8A-4B12128690F9}"/>
                </a:ext>
              </a:extLst>
            </p:cNvPr>
            <p:cNvSpPr txBox="1"/>
            <p:nvPr/>
          </p:nvSpPr>
          <p:spPr>
            <a:xfrm>
              <a:off x="3726817" y="435413"/>
              <a:ext cx="2057627" cy="492443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US" sz="900" b="1" dirty="0">
                  <a:latin typeface="RubFlama" panose="02000000000000000000" pitchFamily="2" charset="0"/>
                </a:rPr>
                <a:t>5.7% </a:t>
              </a:r>
              <a:r>
                <a:rPr lang="en-US" sz="900" dirty="0">
                  <a:latin typeface="RubFlama" panose="02000000000000000000" pitchFamily="2" charset="0"/>
                </a:rPr>
                <a:t>(14/246) cities exhibit a ≥ 0.1 K /year trend</a:t>
              </a:r>
              <a:r>
                <a:rPr lang="en-US" sz="900" b="1" dirty="0">
                  <a:latin typeface="RubFlama" panose="02000000000000000000" pitchFamily="2" charset="0"/>
                </a:rPr>
                <a:t>.</a:t>
              </a:r>
            </a:p>
          </p:txBody>
        </p:sp>
      </p:grpSp>
      <p:grpSp>
        <p:nvGrpSpPr>
          <p:cNvPr id="41" name="Ομάδα 40">
            <a:extLst>
              <a:ext uri="{FF2B5EF4-FFF2-40B4-BE49-F238E27FC236}">
                <a16:creationId xmlns:a16="http://schemas.microsoft.com/office/drawing/2014/main" id="{0766402E-F179-0831-ED7F-629D8CF3BDA3}"/>
              </a:ext>
            </a:extLst>
          </p:cNvPr>
          <p:cNvGrpSpPr/>
          <p:nvPr/>
        </p:nvGrpSpPr>
        <p:grpSpPr>
          <a:xfrm>
            <a:off x="6281590" y="2170706"/>
            <a:ext cx="2603081" cy="2673387"/>
            <a:chOff x="5362716" y="1507601"/>
            <a:chExt cx="3470774" cy="3564516"/>
          </a:xfrm>
        </p:grpSpPr>
        <p:grpSp>
          <p:nvGrpSpPr>
            <p:cNvPr id="30" name="Ομάδα 29">
              <a:extLst>
                <a:ext uri="{FF2B5EF4-FFF2-40B4-BE49-F238E27FC236}">
                  <a16:creationId xmlns:a16="http://schemas.microsoft.com/office/drawing/2014/main" id="{F149D6BA-92B8-8DAC-CD71-BBD1B4392588}"/>
                </a:ext>
              </a:extLst>
            </p:cNvPr>
            <p:cNvGrpSpPr/>
            <p:nvPr/>
          </p:nvGrpSpPr>
          <p:grpSpPr>
            <a:xfrm>
              <a:off x="5362716" y="1507601"/>
              <a:ext cx="3470774" cy="3564516"/>
              <a:chOff x="8304920" y="1473936"/>
              <a:chExt cx="3470774" cy="3564516"/>
            </a:xfrm>
          </p:grpSpPr>
          <p:pic>
            <p:nvPicPr>
              <p:cNvPr id="29" name="Εικόνα 28">
                <a:extLst>
                  <a:ext uri="{FF2B5EF4-FFF2-40B4-BE49-F238E27FC236}">
                    <a16:creationId xmlns:a16="http://schemas.microsoft.com/office/drawing/2014/main" id="{D10ABB6F-7565-C675-AD0D-9C35F2FB09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5303" r="128"/>
              <a:stretch/>
            </p:blipFill>
            <p:spPr>
              <a:xfrm>
                <a:off x="8304920" y="1473936"/>
                <a:ext cx="3470774" cy="356451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44B83CB-7E10-5B4A-6A4A-E056293E5A55}"/>
                  </a:ext>
                </a:extLst>
              </p:cNvPr>
              <p:cNvSpPr txBox="1"/>
              <p:nvPr/>
            </p:nvSpPr>
            <p:spPr>
              <a:xfrm>
                <a:off x="8378288" y="1521735"/>
                <a:ext cx="764241" cy="3385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dirty="0">
                    <a:latin typeface="RubFlama" panose="02000000000000000000" pitchFamily="2" charset="0"/>
                  </a:rPr>
                  <a:t>China</a:t>
                </a: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3A98275-3AC5-D66E-09E1-98968D876338}"/>
                </a:ext>
              </a:extLst>
            </p:cNvPr>
            <p:cNvSpPr txBox="1"/>
            <p:nvPr/>
          </p:nvSpPr>
          <p:spPr>
            <a:xfrm>
              <a:off x="6669442" y="4516661"/>
              <a:ext cx="2057628" cy="492443"/>
            </a:xfrm>
            <a:prstGeom prst="rect">
              <a:avLst/>
            </a:prstGeom>
            <a:solidFill>
              <a:srgbClr val="FFFFFF">
                <a:alpha val="81961"/>
              </a:srgb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US" sz="900" b="1" dirty="0">
                  <a:latin typeface="RubFlama" panose="02000000000000000000" pitchFamily="2" charset="0"/>
                </a:rPr>
                <a:t>7.3% </a:t>
              </a:r>
              <a:r>
                <a:rPr lang="en-US" sz="900" dirty="0">
                  <a:latin typeface="RubFlama" panose="02000000000000000000" pitchFamily="2" charset="0"/>
                </a:rPr>
                <a:t>(14/192) cities exhibit a ≥ 0.1 K /year trend</a:t>
              </a:r>
              <a:r>
                <a:rPr lang="en-US" sz="900" b="1" dirty="0">
                  <a:latin typeface="RubFlama" panose="02000000000000000000" pitchFamily="2" charset="0"/>
                </a:rPr>
                <a:t>.</a:t>
              </a:r>
            </a:p>
          </p:txBody>
        </p:sp>
      </p:grp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65ADFBBD-31DB-47E5-80CF-F012FEB81001}"/>
              </a:ext>
            </a:extLst>
          </p:cNvPr>
          <p:cNvSpPr/>
          <p:nvPr/>
        </p:nvSpPr>
        <p:spPr>
          <a:xfrm>
            <a:off x="2427136" y="1387283"/>
            <a:ext cx="316064" cy="443503"/>
          </a:xfrm>
          <a:prstGeom prst="rect">
            <a:avLst/>
          </a:prstGeom>
          <a:noFill/>
          <a:ln w="19050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61094749-D9C4-D767-F533-9D88530D8830}"/>
              </a:ext>
            </a:extLst>
          </p:cNvPr>
          <p:cNvSpPr/>
          <p:nvPr/>
        </p:nvSpPr>
        <p:spPr>
          <a:xfrm>
            <a:off x="3673330" y="1525126"/>
            <a:ext cx="295844" cy="398019"/>
          </a:xfrm>
          <a:prstGeom prst="rect">
            <a:avLst/>
          </a:prstGeom>
          <a:noFill/>
          <a:ln w="19050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591D1224-8B94-3960-57FC-EA938AA66F16}"/>
              </a:ext>
            </a:extLst>
          </p:cNvPr>
          <p:cNvSpPr/>
          <p:nvPr/>
        </p:nvSpPr>
        <p:spPr>
          <a:xfrm>
            <a:off x="2798226" y="1662913"/>
            <a:ext cx="272966" cy="398019"/>
          </a:xfrm>
          <a:prstGeom prst="rect">
            <a:avLst/>
          </a:prstGeom>
          <a:noFill/>
          <a:ln w="19050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38BFAD-0E2E-EC3A-554A-E343C71E3F01}"/>
              </a:ext>
            </a:extLst>
          </p:cNvPr>
          <p:cNvSpPr txBox="1"/>
          <p:nvPr/>
        </p:nvSpPr>
        <p:spPr>
          <a:xfrm>
            <a:off x="638112" y="4244360"/>
            <a:ext cx="3131519" cy="253916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latin typeface="RubFlama" panose="02000000000000000000" pitchFamily="2" charset="0"/>
              </a:rPr>
              <a:t>4.9% (46/935) cities exhibit a ≥ 0.1 K /year trend.</a:t>
            </a:r>
          </a:p>
        </p:txBody>
      </p:sp>
      <p:grpSp>
        <p:nvGrpSpPr>
          <p:cNvPr id="9" name="Ομάδα 8">
            <a:extLst>
              <a:ext uri="{FF2B5EF4-FFF2-40B4-BE49-F238E27FC236}">
                <a16:creationId xmlns:a16="http://schemas.microsoft.com/office/drawing/2014/main" id="{9EC1DD78-94B5-7444-57F4-6561CDDC203C}"/>
              </a:ext>
            </a:extLst>
          </p:cNvPr>
          <p:cNvGrpSpPr/>
          <p:nvPr/>
        </p:nvGrpSpPr>
        <p:grpSpPr>
          <a:xfrm>
            <a:off x="4097446" y="2583680"/>
            <a:ext cx="2313992" cy="1958986"/>
            <a:chOff x="5463262" y="3444906"/>
            <a:chExt cx="3085322" cy="2611981"/>
          </a:xfrm>
        </p:grpSpPr>
        <p:grpSp>
          <p:nvGrpSpPr>
            <p:cNvPr id="27" name="Ομάδα 26">
              <a:extLst>
                <a:ext uri="{FF2B5EF4-FFF2-40B4-BE49-F238E27FC236}">
                  <a16:creationId xmlns:a16="http://schemas.microsoft.com/office/drawing/2014/main" id="{00B46BBE-B613-72B1-704A-E80A71617BC6}"/>
                </a:ext>
              </a:extLst>
            </p:cNvPr>
            <p:cNvGrpSpPr/>
            <p:nvPr/>
          </p:nvGrpSpPr>
          <p:grpSpPr>
            <a:xfrm>
              <a:off x="5463262" y="3444906"/>
              <a:ext cx="3085322" cy="2611981"/>
              <a:chOff x="4294459" y="2766959"/>
              <a:chExt cx="3085322" cy="2611981"/>
            </a:xfrm>
          </p:grpSpPr>
          <p:pic>
            <p:nvPicPr>
              <p:cNvPr id="26" name="Εικόνα 25">
                <a:extLst>
                  <a:ext uri="{FF2B5EF4-FFF2-40B4-BE49-F238E27FC236}">
                    <a16:creationId xmlns:a16="http://schemas.microsoft.com/office/drawing/2014/main" id="{0269D863-CBED-DF7B-D258-7C50A8AECB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94459" y="2766959"/>
                <a:ext cx="3085322" cy="261198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9420CBF-2B1B-B55C-443A-B32D0DC9ECD7}"/>
                  </a:ext>
                </a:extLst>
              </p:cNvPr>
              <p:cNvSpPr txBox="1"/>
              <p:nvPr/>
            </p:nvSpPr>
            <p:spPr>
              <a:xfrm>
                <a:off x="6013449" y="2824212"/>
                <a:ext cx="1270677" cy="3385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dirty="0">
                    <a:latin typeface="RubFlama" panose="02000000000000000000" pitchFamily="2" charset="0"/>
                  </a:rPr>
                  <a:t>Middle East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232742E-3EFF-7E56-9163-3B72230D1CDA}"/>
                </a:ext>
              </a:extLst>
            </p:cNvPr>
            <p:cNvSpPr txBox="1"/>
            <p:nvPr/>
          </p:nvSpPr>
          <p:spPr>
            <a:xfrm>
              <a:off x="5521333" y="5505258"/>
              <a:ext cx="2134826" cy="492443"/>
            </a:xfrm>
            <a:prstGeom prst="rect">
              <a:avLst/>
            </a:prstGeom>
            <a:solidFill>
              <a:srgbClr val="FFFFFF">
                <a:alpha val="81961"/>
              </a:srgb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900" b="1" dirty="0">
                  <a:latin typeface="RubFlama" panose="02000000000000000000" pitchFamily="2" charset="0"/>
                </a:rPr>
                <a:t>20.3% </a:t>
              </a:r>
              <a:r>
                <a:rPr lang="en-US" sz="900" dirty="0">
                  <a:latin typeface="RubFlama" panose="02000000000000000000" pitchFamily="2" charset="0"/>
                </a:rPr>
                <a:t>(13/64) cities exhibit a ≥ 0.1 K /year trend</a:t>
              </a:r>
              <a:r>
                <a:rPr lang="en-US" sz="900" b="1" dirty="0">
                  <a:latin typeface="RubFlama" panose="02000000000000000000" pitchFamily="2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875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theme/theme1.xml><?xml version="1.0" encoding="utf-8"?>
<a:theme xmlns:a="http://schemas.openxmlformats.org/drawingml/2006/main" name="CCI_landsurfacetemperature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F9D0DE9BDCC4459CB953BA1A83B265" ma:contentTypeVersion="13" ma:contentTypeDescription="Create a new document." ma:contentTypeScope="" ma:versionID="093b3ecce3ff900dad9c953c38391909">
  <xsd:schema xmlns:xsd="http://www.w3.org/2001/XMLSchema" xmlns:xs="http://www.w3.org/2001/XMLSchema" xmlns:p="http://schemas.microsoft.com/office/2006/metadata/properties" xmlns:ns2="e19819c7-3cbc-4b1a-8ee3-31d373041e80" xmlns:ns3="34c15f97-4efe-4adb-8bbd-d6a08105d664" targetNamespace="http://schemas.microsoft.com/office/2006/metadata/properties" ma:root="true" ma:fieldsID="36defe064e789f53fd8342a80c88e31d" ns2:_="" ns3:_="">
    <xsd:import namespace="e19819c7-3cbc-4b1a-8ee3-31d373041e80"/>
    <xsd:import namespace="34c15f97-4efe-4adb-8bbd-d6a08105d66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9819c7-3cbc-4b1a-8ee3-31d373041e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c15f97-4efe-4adb-8bbd-d6a08105d66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6F8159F-A096-4555-8226-42C1E62928E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19819c7-3cbc-4b1a-8ee3-31d373041e80"/>
    <ds:schemaRef ds:uri="34c15f97-4efe-4adb-8bbd-d6a08105d66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E22279E-2C4C-4C93-8498-455A58D1433E}">
  <ds:schemaRefs>
    <ds:schemaRef ds:uri="http://www.w3.org/XML/1998/namespace"/>
    <ds:schemaRef ds:uri="http://purl.org/dc/dcmitype/"/>
    <ds:schemaRef ds:uri="http://purl.org/dc/terms/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f2760952-b3bb-408f-ace6-eb1e07642b8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CCI_landsurfacetemperature</Template>
  <TotalTime>0</TotalTime>
  <Words>1053</Words>
  <Application>Microsoft Office PowerPoint</Application>
  <PresentationFormat>Προβολή στην οθόνη (16:9)</PresentationFormat>
  <Paragraphs>194</Paragraphs>
  <Slides>17</Slides>
  <Notes>5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7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17</vt:i4>
      </vt:variant>
    </vt:vector>
  </HeadingPairs>
  <TitlesOfParts>
    <vt:vector size="25" baseType="lpstr">
      <vt:lpstr>Arial</vt:lpstr>
      <vt:lpstr>Calibri</vt:lpstr>
      <vt:lpstr>Cambria Math</vt:lpstr>
      <vt:lpstr>Palatino Linotype</vt:lpstr>
      <vt:lpstr>RubFlama</vt:lpstr>
      <vt:lpstr>RubFlama Light</vt:lpstr>
      <vt:lpstr>Verdana</vt:lpstr>
      <vt:lpstr>CCI_landsurfacetemperature</vt:lpstr>
      <vt:lpstr>Παρουσίαση του PowerPoint</vt:lpstr>
      <vt:lpstr>Data Extraction</vt:lpstr>
      <vt:lpstr>Tracking how the Cities Change over Time</vt:lpstr>
      <vt:lpstr>City Delineation</vt:lpstr>
      <vt:lpstr>LST Mean and Total Uncertainty</vt:lpstr>
      <vt:lpstr>LST Sampling Uncertainty</vt:lpstr>
      <vt:lpstr>LST Sampling Uncertainty</vt:lpstr>
      <vt:lpstr>Trend Estimation</vt:lpstr>
      <vt:lpstr>Results</vt:lpstr>
      <vt:lpstr>Fastest Warming City</vt:lpstr>
      <vt:lpstr>Fastest Warming European Capital</vt:lpstr>
      <vt:lpstr>Eastern vs. Western Europe</vt:lpstr>
      <vt:lpstr>LST Trends vs. Climate</vt:lpstr>
      <vt:lpstr>Urban vs. Rural</vt:lpstr>
      <vt:lpstr>Urban vs. Rural</vt:lpstr>
      <vt:lpstr>LST vs. Tair, NDVI and CC Trends</vt:lpstr>
      <vt:lpstr>Conclusions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>TITLE OF PRESENTATION</dc:subject>
  <dc:creator>Jérôme Bruniquel</dc:creator>
  <cp:lastModifiedBy>Panagiotis Sismanidis</cp:lastModifiedBy>
  <cp:revision>15</cp:revision>
  <cp:lastPrinted>2008-08-26T16:26:23Z</cp:lastPrinted>
  <dcterms:created xsi:type="dcterms:W3CDTF">2018-08-24T13:21:33Z</dcterms:created>
  <dcterms:modified xsi:type="dcterms:W3CDTF">2024-11-28T08:57:05Z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 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5GV2.0</vt:lpwstr>
  </property>
  <property fmtid="{D5CDD505-2E9C-101B-9397-08002B2CF9AE}" pid="13" name="ShowESADialog1">
    <vt:bool>true</vt:bool>
  </property>
  <property fmtid="{D5CDD505-2E9C-101B-9397-08002B2CF9AE}" pid="14" name="ContentTypeId">
    <vt:lpwstr>0x010100E4F9D0DE9BDCC4459CB953BA1A83B265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Official Use</vt:lpwstr>
  </property>
  <property fmtid="{D5CDD505-2E9C-101B-9397-08002B2CF9AE}" pid="18" name="Classification Caveat">
    <vt:lpwstr/>
  </property>
  <property fmtid="{D5CDD505-2E9C-101B-9397-08002B2CF9AE}" pid="19" name="Status">
    <vt:lpwstr/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</Properties>
</file>