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8" r:id="rId3"/>
    <p:sldId id="269" r:id="rId4"/>
    <p:sldId id="270" r:id="rId5"/>
    <p:sldId id="273" r:id="rId6"/>
    <p:sldId id="272" r:id="rId7"/>
    <p:sldId id="274" r:id="rId8"/>
    <p:sldId id="277" r:id="rId9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DFF"/>
    <a:srgbClr val="006600"/>
    <a:srgbClr val="9A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1"/>
    <p:restoredTop sz="96193"/>
  </p:normalViewPr>
  <p:slideViewPr>
    <p:cSldViewPr snapToGrid="0">
      <p:cViewPr varScale="1">
        <p:scale>
          <a:sx n="107" d="100"/>
          <a:sy n="107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1AE83-3987-7E4E-AABC-A82EE50BB5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33055-E572-8549-9283-7EFCAC81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2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PT" dirty="0">
                <a:ea typeface="Times New Roman" panose="02020603050405020304" pitchFamily="18" charset="0"/>
                <a:cs typeface="Calibri" panose="020F0502020204030204" pitchFamily="34" charset="0"/>
              </a:rPr>
              <a:t>Util para </a:t>
            </a:r>
            <a:r>
              <a:rPr lang="en-US" altLang="en-PT" dirty="0" err="1">
                <a:ea typeface="Times New Roman" panose="02020603050405020304" pitchFamily="18" charset="0"/>
                <a:cs typeface="Calibri" panose="020F0502020204030204" pitchFamily="34" charset="0"/>
              </a:rPr>
              <a:t>avaliar</a:t>
            </a:r>
            <a:r>
              <a:rPr lang="en-US" altLang="en-PT" dirty="0"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altLang="en-PT" dirty="0" err="1">
                <a:ea typeface="Times New Roman" panose="02020603050405020304" pitchFamily="18" charset="0"/>
                <a:cs typeface="Calibri" panose="020F0502020204030204" pitchFamily="34" charset="0"/>
              </a:rPr>
              <a:t>perfromance</a:t>
            </a:r>
            <a:r>
              <a:rPr lang="en-US" altLang="en-PT" dirty="0">
                <a:ea typeface="Times New Roman" panose="02020603050405020304" pitchFamily="18" charset="0"/>
                <a:cs typeface="Calibri" panose="020F0502020204030204" pitchFamily="34" charset="0"/>
              </a:rPr>
              <a:t> da </a:t>
            </a:r>
            <a:r>
              <a:rPr lang="en-US" altLang="en-PT" dirty="0" err="1">
                <a:ea typeface="Times New Roman" panose="02020603050405020304" pitchFamily="18" charset="0"/>
                <a:cs typeface="Calibri" panose="020F0502020204030204" pitchFamily="34" charset="0"/>
              </a:rPr>
              <a:t>lst</a:t>
            </a:r>
            <a:r>
              <a:rPr lang="en-US" altLang="en-PT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2136C-1F23-C44C-AC25-EE588B8CF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0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33055-E572-8549-9283-7EFCAC816E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1BF8-7FF7-8B7C-7B0D-B1E86099B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A5D14-160A-99FB-DC73-595C314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6CDA0-C8F8-E227-B063-00E0BF37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ABA10-DFD6-0268-9DE1-3E8F30E7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0B330-338A-DAE6-FAB8-CE601443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BCC5-817F-4F3D-A47C-F7E6EE89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1A5F8-3105-D6F3-C78F-518DA9C9D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B3CC-D329-0D91-D0FA-8BBD57F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685AD-6340-21C9-6B09-A3D26B6F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204D0-A3C6-0BD3-3DC9-BA3031F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41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83E85-7FF5-BFDC-0CBF-B891E1C12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27548-2311-E028-F4E0-5509BCF9D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C602-E690-7D1F-0596-33A550CAB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C058C-736E-DA11-E2BF-93DA0CE4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5A15-4A87-AD53-DE97-5B326BE9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7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DC51-8929-734E-923D-AA8AEFA8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0CD85-D6F8-1151-84F7-940D53728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C69B-916C-3607-C745-CE3B076A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1E0D8-C944-6C8B-A9DD-64468D0D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9A3B-160B-81B3-D307-2B783789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C3A9-A381-1A38-782C-164AAA67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E42D-0F7A-5D05-B13F-4E7BED799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641FD-6251-7889-672D-8A46BE03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51705-C250-6F0D-5C02-9042D8B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3BBD-A66D-09AA-7AC4-7885EA1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7364-7B14-0300-7286-F5AEAE16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4E47-9282-7E9B-9744-CFC23878F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5ACF8-6505-28FC-F158-E4D277AB7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C0BAA-5463-3EAF-50A7-65C8FA67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75135-80B6-C23A-E954-6176E75A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557D4-FA69-7785-FB21-3B3C7879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7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2338-D082-DC3B-8CD3-FBC46A2E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3B78-2386-D01B-11A8-B66220A34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5E885-211E-7D44-3BBF-0B36A9DDD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7A134-E157-6A59-0FFB-E11D7DC6E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DE7CDE-E070-6913-DAED-1AAA0E46F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3ED71-E89D-FC68-EBBB-AB6D24FD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5C2DA-370F-5E32-4C2D-53E62119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66D84-8338-BE40-5B13-9C4657E7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7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B27D-CF14-0082-1B72-1F916C8B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6C21E-AA77-90A2-A89B-2C616E9C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0F05B-3549-9B57-5635-F467F50A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9441A-8252-1212-986B-E6CF9CD8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7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0AC89-BE2B-FDE1-7F89-A8E9844C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DDF0E-1848-3647-E401-B81574DF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A007-BEDE-C2D0-987B-ADFCA179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7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0B1F-3FFF-DB9D-B521-5B112A57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637C-1916-79A7-1A8D-9BA61014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B7682-B8AC-7015-8DB1-1412C577C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3AD30-2E19-D247-8938-EA68CFE0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10BF7-2CE2-1988-7656-795C46A8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5DA28-CC2B-7221-E1C3-A24FC9AA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FE3D-D9A9-B08B-3CCE-B7FAD1D4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5B280-CE03-AE92-3D07-8C5B01AC3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C6D7A-ED91-DE51-FDA5-DDFF05E2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49FD1-31B6-2EBB-1721-D803CD46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56493-15C7-F913-C0A5-9FCD4004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2B517-AD73-14B5-7B82-67E487CF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9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E87E3-0C9E-AD73-F9B9-8C0109F3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EE73D-1BBE-178B-E11F-B901E2EA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53180-8764-D23C-3351-16D6FCB7B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8C84F-5009-A147-8C69-D36B38FC0C2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097F-1F3E-5228-E97E-81ED6BF5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B961-6047-6F55-A522-EB140AA75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D0C44-43C2-5242-9829-0682F85C1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blue and yellow wave&#10;&#10;Description automatically generated">
            <a:extLst>
              <a:ext uri="{FF2B5EF4-FFF2-40B4-BE49-F238E27FC236}">
                <a16:creationId xmlns:a16="http://schemas.microsoft.com/office/drawing/2014/main" id="{F60A98A3-020A-98E7-CF7D-61A0D949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3" b="13498"/>
          <a:stretch/>
        </p:blipFill>
        <p:spPr>
          <a:xfrm>
            <a:off x="8313322" y="5969170"/>
            <a:ext cx="2138194" cy="86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1ED97-9FBC-044D-739C-D53DCD0E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19"/>
          <a:stretch/>
        </p:blipFill>
        <p:spPr>
          <a:xfrm>
            <a:off x="6107888" y="5947910"/>
            <a:ext cx="2273300" cy="770595"/>
          </a:xfrm>
          <a:prstGeom prst="rect">
            <a:avLst/>
          </a:prstGeom>
        </p:spPr>
      </p:pic>
      <p:pic>
        <p:nvPicPr>
          <p:cNvPr id="6" name="Picture 5" descr="A black and blue sign with blue text&#10;&#10;Description automatically generated">
            <a:extLst>
              <a:ext uri="{FF2B5EF4-FFF2-40B4-BE49-F238E27FC236}">
                <a16:creationId xmlns:a16="http://schemas.microsoft.com/office/drawing/2014/main" id="{28E66CAA-FAFC-0B18-C6B2-9154B77E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18" y="6041682"/>
            <a:ext cx="1664828" cy="676823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CAD625-1DEB-4C87-64D3-6A002DE88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77" t="26196" r="18128" b="29917"/>
          <a:stretch/>
        </p:blipFill>
        <p:spPr>
          <a:xfrm>
            <a:off x="4059616" y="5882597"/>
            <a:ext cx="2116138" cy="835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A7853-DA29-5110-E2A9-E9A4FD958E46}"/>
              </a:ext>
            </a:extLst>
          </p:cNvPr>
          <p:cNvSpPr txBox="1"/>
          <p:nvPr/>
        </p:nvSpPr>
        <p:spPr>
          <a:xfrm>
            <a:off x="885823" y="1086043"/>
            <a:ext cx="10420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Improving Land Surface Temperature Estimates in Dust-Contaminated Atmospheres</a:t>
            </a:r>
            <a:endParaRPr lang="en-PT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299BE-664A-94C5-EEB6-1BF0D3238941}"/>
              </a:ext>
            </a:extLst>
          </p:cNvPr>
          <p:cNvSpPr txBox="1"/>
          <p:nvPr/>
        </p:nvSpPr>
        <p:spPr>
          <a:xfrm>
            <a:off x="2462885" y="3241376"/>
            <a:ext cx="726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PhD student at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Faculty of Sciences of the University of Lisbon</a:t>
            </a:r>
            <a:endParaRPr lang="en-P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D815AB-1071-C9BA-28CC-F13D5A3E3257}"/>
              </a:ext>
            </a:extLst>
          </p:cNvPr>
          <p:cNvSpPr txBox="1"/>
          <p:nvPr/>
        </p:nvSpPr>
        <p:spPr>
          <a:xfrm>
            <a:off x="3287362" y="3931026"/>
            <a:ext cx="561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Advisors: Sofia </a:t>
            </a:r>
            <a:r>
              <a:rPr lang="en-US" dirty="0" err="1"/>
              <a:t>Ermida</a:t>
            </a:r>
            <a:r>
              <a:rPr lang="en-US" dirty="0"/>
              <a:t> (IPMA), Isabel Trigo (IPMA), Carlos da Camara (IDL), &amp; Glynn Hulley (JPL)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E7AD2-90A8-F4BB-3EA0-0914CF5E8933}"/>
              </a:ext>
            </a:extLst>
          </p:cNvPr>
          <p:cNvSpPr txBox="1"/>
          <p:nvPr/>
        </p:nvSpPr>
        <p:spPr>
          <a:xfrm>
            <a:off x="5117685" y="2830380"/>
            <a:ext cx="1953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Francesco Stante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B64FA-81B7-B3A0-FF80-6381A3300254}"/>
              </a:ext>
            </a:extLst>
          </p:cNvPr>
          <p:cNvSpPr txBox="1"/>
          <p:nvPr/>
        </p:nvSpPr>
        <p:spPr>
          <a:xfrm>
            <a:off x="3823246" y="5131774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ESA CCI LST User Workshop, 5/6 Dec 2024</a:t>
            </a:r>
          </a:p>
        </p:txBody>
      </p:sp>
    </p:spTree>
    <p:extLst>
      <p:ext uri="{BB962C8B-B14F-4D97-AF65-F5344CB8AC3E}">
        <p14:creationId xmlns:p14="http://schemas.microsoft.com/office/powerpoint/2010/main" val="423209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3C81A222-763C-FC95-EC03-04F671381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12" b="1412"/>
          <a:stretch/>
        </p:blipFill>
        <p:spPr>
          <a:xfrm>
            <a:off x="53510" y="911040"/>
            <a:ext cx="5244890" cy="4011041"/>
          </a:xfrm>
          <a:ln w="127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03025-9663-557C-3D65-1D02501235D2}"/>
              </a:ext>
            </a:extLst>
          </p:cNvPr>
          <p:cNvSpPr txBox="1"/>
          <p:nvPr/>
        </p:nvSpPr>
        <p:spPr>
          <a:xfrm>
            <a:off x="53510" y="154821"/>
            <a:ext cx="520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Land Surface Temperature (LST)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AE29D-ED3F-CCE8-DC64-AA4C54A1C78B}"/>
              </a:ext>
            </a:extLst>
          </p:cNvPr>
          <p:cNvSpPr txBox="1"/>
          <p:nvPr/>
        </p:nvSpPr>
        <p:spPr>
          <a:xfrm>
            <a:off x="164162" y="4743015"/>
            <a:ext cx="3775525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LSA-SAF LST (clear-sky) at 2017-06-15 07:00 UTC</a:t>
            </a:r>
            <a:endParaRPr lang="en-US" sz="12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64112-1BEC-5B1D-D602-1D0B72E90640}"/>
              </a:ext>
            </a:extLst>
          </p:cNvPr>
          <p:cNvSpPr txBox="1"/>
          <p:nvPr/>
        </p:nvSpPr>
        <p:spPr>
          <a:xfrm>
            <a:off x="7089052" y="5017965"/>
            <a:ext cx="4750522" cy="584775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LST estimated using TOA brightness temperatures (</a:t>
            </a:r>
            <a:r>
              <a:rPr lang="en-GB" sz="1600" b="1" dirty="0">
                <a:latin typeface="Calibri" panose="020F0502020204030204" pitchFamily="34" charset="0"/>
              </a:rPr>
              <a:t>BTs</a:t>
            </a:r>
            <a:r>
              <a:rPr lang="en-GB" sz="1600" dirty="0">
                <a:latin typeface="Calibri" panose="020F0502020204030204" pitchFamily="34" charset="0"/>
              </a:rPr>
              <a:t>) of SEVIRI channels </a:t>
            </a:r>
            <a:r>
              <a:rPr lang="en-GB" sz="1600" b="1" dirty="0">
                <a:latin typeface="Calibri" panose="020F0502020204030204" pitchFamily="34" charset="0"/>
              </a:rPr>
              <a:t>10.8 </a:t>
            </a:r>
            <a:r>
              <a:rPr lang="en-GB" sz="1600" dirty="0">
                <a:latin typeface="Calibri" panose="020F0502020204030204" pitchFamily="34" charset="0"/>
              </a:rPr>
              <a:t>&amp;</a:t>
            </a:r>
            <a:r>
              <a:rPr lang="en-GB" sz="1600" b="1" dirty="0">
                <a:latin typeface="Calibri" panose="020F0502020204030204" pitchFamily="34" charset="0"/>
              </a:rPr>
              <a:t> 12.0 µm (TIR)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A2D88F-C001-E713-2EEB-E84784A5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62" y="5271343"/>
            <a:ext cx="2167467" cy="1284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B0816E-7C54-6961-2C6C-72F85D63A8F9}"/>
              </a:ext>
            </a:extLst>
          </p:cNvPr>
          <p:cNvSpPr txBox="1"/>
          <p:nvPr/>
        </p:nvSpPr>
        <p:spPr>
          <a:xfrm>
            <a:off x="164162" y="6431726"/>
            <a:ext cx="2167468" cy="2419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100" dirty="0"/>
              <a:t>Meteosat Second Generation (</a:t>
            </a:r>
            <a:r>
              <a:rPr lang="en-US" sz="1100" b="1" dirty="0"/>
              <a:t>MSG</a:t>
            </a:r>
            <a:r>
              <a:rPr lang="en-US" sz="1100" dirty="0"/>
              <a:t>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A953607-66EA-BF29-2BEE-49F43E7865E5}"/>
              </a:ext>
            </a:extLst>
          </p:cNvPr>
          <p:cNvGrpSpPr/>
          <p:nvPr/>
        </p:nvGrpSpPr>
        <p:grpSpPr>
          <a:xfrm>
            <a:off x="6096000" y="492077"/>
            <a:ext cx="5846836" cy="3893029"/>
            <a:chOff x="6096000" y="365077"/>
            <a:chExt cx="5846836" cy="389302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6DA0DC0-C41C-6406-38D7-EAC8C4266141}"/>
                </a:ext>
              </a:extLst>
            </p:cNvPr>
            <p:cNvGrpSpPr/>
            <p:nvPr/>
          </p:nvGrpSpPr>
          <p:grpSpPr>
            <a:xfrm>
              <a:off x="6096000" y="365077"/>
              <a:ext cx="5846836" cy="3822162"/>
              <a:chOff x="6381986" y="1229304"/>
              <a:chExt cx="5244890" cy="3428661"/>
            </a:xfrm>
          </p:grpSpPr>
          <p:pic>
            <p:nvPicPr>
              <p:cNvPr id="8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68A3F48A-AE4F-5762-CB13-7C0CE561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l="2001" t="13235" r="2381" b="11622"/>
              <a:stretch/>
            </p:blipFill>
            <p:spPr>
              <a:xfrm>
                <a:off x="6381986" y="1460360"/>
                <a:ext cx="5244890" cy="319760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86CB4F-DDCE-6AB6-B323-EA83C8DAA7CA}"/>
                  </a:ext>
                </a:extLst>
              </p:cNvPr>
              <p:cNvSpPr txBox="1"/>
              <p:nvPr/>
            </p:nvSpPr>
            <p:spPr>
              <a:xfrm>
                <a:off x="6492201" y="1229304"/>
                <a:ext cx="5042044" cy="282573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txBody>
              <a:bodyPr wrap="square" lIns="0" tIns="18000" rIns="0" bIns="18000" rtlCol="0">
                <a:spAutoFit/>
              </a:bodyPr>
              <a:lstStyle/>
              <a:p>
                <a:pPr algn="ctr"/>
                <a:r>
                  <a:rPr lang="en-US" sz="1600" dirty="0"/>
                  <a:t>Comparing LSASAF LST against ERA5 skin temperature (</a:t>
                </a:r>
                <a:r>
                  <a:rPr lang="en-US" sz="1600" b="1" dirty="0"/>
                  <a:t>SKT</a:t>
                </a:r>
                <a:r>
                  <a:rPr lang="en-US" sz="1600" dirty="0"/>
                  <a:t>)  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478F6B-F45E-F894-15DD-3419A90B3F16}"/>
                </a:ext>
              </a:extLst>
            </p:cNvPr>
            <p:cNvSpPr txBox="1"/>
            <p:nvPr/>
          </p:nvSpPr>
          <p:spPr>
            <a:xfrm>
              <a:off x="6315320" y="3765663"/>
              <a:ext cx="1389137" cy="49244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LST Delta [K]: LST – SKT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27EB3BF-6674-C58E-FC3B-D9F8023D4444}"/>
                </a:ext>
              </a:extLst>
            </p:cNvPr>
            <p:cNvSpPr txBox="1"/>
            <p:nvPr/>
          </p:nvSpPr>
          <p:spPr>
            <a:xfrm>
              <a:off x="10534650" y="3662850"/>
              <a:ext cx="1389136" cy="4056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18000" rIns="0" bIns="18000" rtlCol="0">
              <a:spAutoFit/>
            </a:bodyPr>
            <a:lstStyle/>
            <a:p>
              <a:pPr algn="ctr"/>
              <a:r>
                <a:rPr lang="en-US" sz="1200" dirty="0"/>
                <a:t>seasonal means </a:t>
              </a:r>
            </a:p>
            <a:p>
              <a:pPr algn="ctr"/>
              <a:r>
                <a:rPr lang="en-US" sz="1200" dirty="0"/>
                <a:t>2009 to 2012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A1CCDA-6A87-C7C5-2DCA-618F192D3690}"/>
              </a:ext>
            </a:extLst>
          </p:cNvPr>
          <p:cNvGrpSpPr/>
          <p:nvPr/>
        </p:nvGrpSpPr>
        <p:grpSpPr>
          <a:xfrm>
            <a:off x="2873828" y="5281734"/>
            <a:ext cx="8889534" cy="1000693"/>
            <a:chOff x="3053302" y="5689702"/>
            <a:chExt cx="8889534" cy="1000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C84E4CC-8F38-AB4E-4993-1480F5E4376C}"/>
                    </a:ext>
                  </a:extLst>
                </p:cNvPr>
                <p:cNvSpPr txBox="1"/>
                <p:nvPr/>
              </p:nvSpPr>
              <p:spPr>
                <a:xfrm>
                  <a:off x="3053815" y="6018691"/>
                  <a:ext cx="8889021" cy="67170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lIns="36000" tIns="72000" rIns="36000" bIns="72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𝐿𝑆𝑇</m:t>
                        </m:r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PT" b="0" i="1" spc="-15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PT" b="0" i="1" spc="-15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r>
                              <a:rPr lang="pt-PT" b="0" i="1" spc="-15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pt-PT" b="0" i="0" spc="-15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pt-PT" i="1" spc="-15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i="1" spc="-15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pt-PT" b="0" i="1" spc="-15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pt-PT" b="1" i="1" spc="-15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𝑩𝑻</m:t>
                                </m:r>
                              </m:e>
                              <m:sub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sub>
                            </m:sSub>
                            <m:r>
                              <a:rPr lang="pt-PT" b="1" i="1" spc="-15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𝑩𝑻</m:t>
                                </m:r>
                              </m:e>
                              <m:sub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b="1" i="1" spc="-15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num>
                          <m:den>
                            <m:r>
                              <a:rPr lang="pt-PT" b="1" i="1" spc="-15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pt-PT" i="1" spc="-15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PT" i="1" spc="-15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r>
                              <a:rPr lang="pt-PT" i="1" spc="-15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0" i="1" spc="-15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pt-PT" spc="-15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pt-PT" i="1" spc="-15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pt-PT" i="1" spc="-15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i="1" spc="-15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pt-PT" i="1" spc="-1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pt-PT" b="1" i="1" spc="-15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1" i="1" spc="-15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sub>
                            </m:sSub>
                            <m:r>
                              <a:rPr lang="pt-PT" b="1" i="1" spc="-15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b="1" i="1" spc="-15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b="1" i="1" spc="-15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num>
                          <m:den>
                            <m:r>
                              <a:rPr lang="pt-PT" b="1" i="1" spc="-15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b="0" i="1" spc="-150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pt-PT" b="0" spc="-15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C84E4CC-8F38-AB4E-4993-1480F5E43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3815" y="6018691"/>
                  <a:ext cx="8889021" cy="6717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397EE8-C12A-5B39-9DE9-C422B8589143}"/>
                </a:ext>
              </a:extLst>
            </p:cNvPr>
            <p:cNvSpPr txBox="1"/>
            <p:nvPr/>
          </p:nvSpPr>
          <p:spPr>
            <a:xfrm>
              <a:off x="3053302" y="5689702"/>
              <a:ext cx="3682035" cy="3313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lIns="18000" tIns="36000" rIns="18000" bIns="36000">
              <a:spAutoFit/>
            </a:bodyPr>
            <a:lstStyle/>
            <a:p>
              <a:pPr algn="ctr"/>
              <a:r>
                <a:rPr lang="en-GB" sz="1600" b="1" dirty="0">
                  <a:effectLst/>
                  <a:latin typeface="Calibri" panose="020F0502020204030204" pitchFamily="34" charset="0"/>
                </a:rPr>
                <a:t>GSW </a:t>
              </a:r>
              <a:r>
                <a:rPr lang="en-GB" sz="1600" dirty="0">
                  <a:effectLst/>
                  <a:latin typeface="Calibri" panose="020F0502020204030204" pitchFamily="34" charset="0"/>
                </a:rPr>
                <a:t>(Generalized Split-Window) algorithm</a:t>
              </a:r>
              <a:endParaRPr 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EA44FB6-F008-D19C-49B5-3C2A89B6E767}"/>
                  </a:ext>
                </a:extLst>
              </p:cNvPr>
              <p:cNvSpPr txBox="1"/>
              <p:nvPr/>
            </p:nvSpPr>
            <p:spPr>
              <a:xfrm>
                <a:off x="6499930" y="6356919"/>
                <a:ext cx="5339644" cy="4056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18000" rIns="0" bIns="1800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PT" sz="12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sz="1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pt-PT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pt-PT" sz="12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sz="12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pt-PT" sz="1200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200" dirty="0"/>
                  <a:t>: GSW coefs. calibrated on synthetic data, varying with TCWV and VZA classes</a:t>
                </a:r>
              </a:p>
              <a:p>
                <a14:m>
                  <m:oMath xmlns:m="http://schemas.openxmlformats.org/officeDocument/2006/math">
                    <m:r>
                      <a:rPr lang="pt-PT" sz="12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pt-PT" sz="12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200" dirty="0"/>
                  <a:t>: average &amp; difference of emissivities; </a:t>
                </a:r>
                <a14:m>
                  <m:oMath xmlns:m="http://schemas.openxmlformats.org/officeDocument/2006/math">
                    <m:r>
                      <a:rPr lang="pt-PT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/>
                  <a:t>: error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EA44FB6-F008-D19C-49B5-3C2A89B6E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930" y="6356919"/>
                <a:ext cx="5339644" cy="405683"/>
              </a:xfrm>
              <a:prstGeom prst="rect">
                <a:avLst/>
              </a:prstGeom>
              <a:blipFill>
                <a:blip r:embed="rId8"/>
                <a:stretch>
                  <a:fillRect l="-948" t="-6061" r="-474" b="-181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0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99F7C2D-AE36-E642-0512-9AA670AC4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" t="13689" r="2532" b="11094"/>
          <a:stretch/>
        </p:blipFill>
        <p:spPr>
          <a:xfrm>
            <a:off x="273282" y="558702"/>
            <a:ext cx="5750778" cy="3420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B083B2-DF85-7D72-F22E-A58BCC78EE1A}"/>
              </a:ext>
            </a:extLst>
          </p:cNvPr>
          <p:cNvGrpSpPr/>
          <p:nvPr/>
        </p:nvGrpSpPr>
        <p:grpSpPr>
          <a:xfrm>
            <a:off x="4881462" y="3448139"/>
            <a:ext cx="1542658" cy="533774"/>
            <a:chOff x="10613824" y="5176586"/>
            <a:chExt cx="2061345" cy="71324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1CE564-0D97-33E0-229B-AB6DA7E66DD3}"/>
                </a:ext>
              </a:extLst>
            </p:cNvPr>
            <p:cNvSpPr/>
            <p:nvPr/>
          </p:nvSpPr>
          <p:spPr>
            <a:xfrm>
              <a:off x="10629400" y="5279593"/>
              <a:ext cx="186511" cy="186511"/>
            </a:xfrm>
            <a:prstGeom prst="ellipse">
              <a:avLst/>
            </a:prstGeom>
            <a:solidFill>
              <a:srgbClr val="000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1615B0-7DC0-0A6C-D8F9-8F5BC68EFD93}"/>
                </a:ext>
              </a:extLst>
            </p:cNvPr>
            <p:cNvSpPr txBox="1"/>
            <p:nvPr/>
          </p:nvSpPr>
          <p:spPr>
            <a:xfrm>
              <a:off x="10815910" y="5176586"/>
              <a:ext cx="1859256" cy="43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Dahra, Senegal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18F770-9E96-F27F-2199-E9B254CBD237}"/>
                </a:ext>
              </a:extLst>
            </p:cNvPr>
            <p:cNvSpPr txBox="1"/>
            <p:nvPr/>
          </p:nvSpPr>
          <p:spPr>
            <a:xfrm>
              <a:off x="10815911" y="5454493"/>
              <a:ext cx="1859258" cy="43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Niamey, Niger</a:t>
              </a: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9061DF56-BD24-381C-FDB8-04FE86CD5A55}"/>
                </a:ext>
              </a:extLst>
            </p:cNvPr>
            <p:cNvSpPr/>
            <p:nvPr/>
          </p:nvSpPr>
          <p:spPr>
            <a:xfrm rot="2713552">
              <a:off x="10613824" y="5507862"/>
              <a:ext cx="217663" cy="217664"/>
            </a:xfrm>
            <a:prstGeom prst="plus">
              <a:avLst>
                <a:gd name="adj" fmla="val 40816"/>
              </a:avLst>
            </a:prstGeom>
            <a:solidFill>
              <a:srgbClr val="0001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54A9BD6-395A-5752-9973-47FFEECEB2AE}"/>
              </a:ext>
            </a:extLst>
          </p:cNvPr>
          <p:cNvGrpSpPr/>
          <p:nvPr/>
        </p:nvGrpSpPr>
        <p:grpSpPr>
          <a:xfrm>
            <a:off x="94960" y="4208876"/>
            <a:ext cx="3853474" cy="2522928"/>
            <a:chOff x="6381986" y="1224056"/>
            <a:chExt cx="5244890" cy="3433909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8F4103CA-76BA-EAF5-B63A-F20F7DF58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001" t="13235" r="2381" b="11622"/>
            <a:stretch/>
          </p:blipFill>
          <p:spPr>
            <a:xfrm>
              <a:off x="6381986" y="1460360"/>
              <a:ext cx="5244890" cy="31976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7269FB-0EE3-2DFF-ACF4-FF64E5224C1F}"/>
                </a:ext>
              </a:extLst>
            </p:cNvPr>
            <p:cNvSpPr txBox="1"/>
            <p:nvPr/>
          </p:nvSpPr>
          <p:spPr>
            <a:xfrm>
              <a:off x="7699702" y="1224056"/>
              <a:ext cx="2609459" cy="25893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</p:spPr>
          <p:txBody>
            <a:bodyPr wrap="square" lIns="0" tIns="18000" rIns="0" bIns="18000" rtlCol="0">
              <a:spAutoFit/>
            </a:bodyPr>
            <a:lstStyle/>
            <a:p>
              <a:pPr algn="ctr"/>
              <a:r>
                <a:rPr lang="en-US" sz="1000" dirty="0"/>
                <a:t>LST Delta = MSG LST – ERA5 SKT [K]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D3F36DC-812E-169E-7B8D-75F24F3E1EFA}"/>
              </a:ext>
            </a:extLst>
          </p:cNvPr>
          <p:cNvGrpSpPr/>
          <p:nvPr/>
        </p:nvGrpSpPr>
        <p:grpSpPr>
          <a:xfrm>
            <a:off x="4004529" y="4320887"/>
            <a:ext cx="3304121" cy="2364414"/>
            <a:chOff x="4004099" y="4410576"/>
            <a:chExt cx="3304121" cy="236441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8D1F813-FB00-28AB-019F-7A9D5551E8F2}"/>
                </a:ext>
              </a:extLst>
            </p:cNvPr>
            <p:cNvGrpSpPr/>
            <p:nvPr/>
          </p:nvGrpSpPr>
          <p:grpSpPr>
            <a:xfrm>
              <a:off x="4004099" y="4665433"/>
              <a:ext cx="3304121" cy="2109557"/>
              <a:chOff x="4286474" y="4608523"/>
              <a:chExt cx="3304121" cy="2109557"/>
            </a:xfrm>
          </p:grpSpPr>
          <p:pic>
            <p:nvPicPr>
              <p:cNvPr id="29" name="Picture 28" descr="A graph of red and blue squares&#10;&#10;Description automatically generated">
                <a:extLst>
                  <a:ext uri="{FF2B5EF4-FFF2-40B4-BE49-F238E27FC236}">
                    <a16:creationId xmlns:a16="http://schemas.microsoft.com/office/drawing/2014/main" id="{474CB1C9-9589-680E-0469-12F7AEF37D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96" t="11128" r="64338" b="5527"/>
              <a:stretch/>
            </p:blipFill>
            <p:spPr>
              <a:xfrm>
                <a:off x="4286474" y="4608523"/>
                <a:ext cx="2730434" cy="2109557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445D389-BF56-BA08-1D58-3498DC58C7ED}"/>
                  </a:ext>
                </a:extLst>
              </p:cNvPr>
              <p:cNvGrpSpPr/>
              <p:nvPr/>
            </p:nvGrpSpPr>
            <p:grpSpPr>
              <a:xfrm>
                <a:off x="6896115" y="5920935"/>
                <a:ext cx="694480" cy="425617"/>
                <a:chOff x="11146420" y="5874383"/>
                <a:chExt cx="694480" cy="425617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ED2A5E9E-080F-49CF-13AB-296BC468C661}"/>
                    </a:ext>
                  </a:extLst>
                </p:cNvPr>
                <p:cNvGrpSpPr/>
                <p:nvPr/>
              </p:nvGrpSpPr>
              <p:grpSpPr>
                <a:xfrm>
                  <a:off x="11146420" y="5874383"/>
                  <a:ext cx="521418" cy="261610"/>
                  <a:chOff x="11146420" y="6298416"/>
                  <a:chExt cx="521418" cy="261610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6E0DABD5-F156-33F2-A6C4-B6D8DD979B07}"/>
                      </a:ext>
                    </a:extLst>
                  </p:cNvPr>
                  <p:cNvSpPr/>
                  <p:nvPr/>
                </p:nvSpPr>
                <p:spPr>
                  <a:xfrm>
                    <a:off x="11146420" y="6379139"/>
                    <a:ext cx="104172" cy="104172"/>
                  </a:xfrm>
                  <a:prstGeom prst="rect">
                    <a:avLst/>
                  </a:prstGeom>
                  <a:solidFill>
                    <a:srgbClr val="CB333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5CFF270-044E-92B4-8EAE-69683A152D2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04694" y="6298416"/>
                    <a:ext cx="4631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Day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BEC21056-B071-25EF-8B52-46499F9055D5}"/>
                    </a:ext>
                  </a:extLst>
                </p:cNvPr>
                <p:cNvGrpSpPr/>
                <p:nvPr/>
              </p:nvGrpSpPr>
              <p:grpSpPr>
                <a:xfrm>
                  <a:off x="11146420" y="6038390"/>
                  <a:ext cx="694480" cy="261610"/>
                  <a:chOff x="11146420" y="6252698"/>
                  <a:chExt cx="694480" cy="261610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33E1508D-99F8-6EB9-10F6-F880BFADE77D}"/>
                      </a:ext>
                    </a:extLst>
                  </p:cNvPr>
                  <p:cNvSpPr/>
                  <p:nvPr/>
                </p:nvSpPr>
                <p:spPr>
                  <a:xfrm>
                    <a:off x="11146420" y="6333421"/>
                    <a:ext cx="104172" cy="104172"/>
                  </a:xfrm>
                  <a:prstGeom prst="rect">
                    <a:avLst/>
                  </a:prstGeom>
                  <a:solidFill>
                    <a:srgbClr val="467C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36AD3640-F268-A92B-038D-C8C48435B788}"/>
                      </a:ext>
                    </a:extLst>
                  </p:cNvPr>
                  <p:cNvSpPr txBox="1"/>
                  <p:nvPr/>
                </p:nvSpPr>
                <p:spPr>
                  <a:xfrm>
                    <a:off x="11204693" y="6252698"/>
                    <a:ext cx="636207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Night</a:t>
                    </a:r>
                  </a:p>
                </p:txBody>
              </p:sp>
            </p:grp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F3DDF8-471D-2EB7-8EAD-51721C3C9AB6}"/>
                </a:ext>
              </a:extLst>
            </p:cNvPr>
            <p:cNvSpPr txBox="1"/>
            <p:nvPr/>
          </p:nvSpPr>
          <p:spPr>
            <a:xfrm>
              <a:off x="4591124" y="4410576"/>
              <a:ext cx="183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Sahara region: 2009-2012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F18670-01C1-246A-8E5C-704F743A3DD5}"/>
              </a:ext>
            </a:extLst>
          </p:cNvPr>
          <p:cNvGrpSpPr/>
          <p:nvPr/>
        </p:nvGrpSpPr>
        <p:grpSpPr>
          <a:xfrm>
            <a:off x="6670838" y="162873"/>
            <a:ext cx="5548301" cy="5045934"/>
            <a:chOff x="6670838" y="162873"/>
            <a:chExt cx="5548301" cy="504593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02012AC-608D-7455-2B52-29625B80BDF3}"/>
                </a:ext>
              </a:extLst>
            </p:cNvPr>
            <p:cNvGrpSpPr/>
            <p:nvPr/>
          </p:nvGrpSpPr>
          <p:grpSpPr>
            <a:xfrm>
              <a:off x="6670838" y="162873"/>
              <a:ext cx="5548301" cy="5045934"/>
              <a:chOff x="6670838" y="162873"/>
              <a:chExt cx="5548301" cy="504593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02A219-3942-8F80-AA2F-7E7903631B55}"/>
                  </a:ext>
                </a:extLst>
              </p:cNvPr>
              <p:cNvSpPr txBox="1"/>
              <p:nvPr/>
            </p:nvSpPr>
            <p:spPr>
              <a:xfrm>
                <a:off x="8169897" y="162873"/>
                <a:ext cx="27909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/>
                  <a:t>In situ</a:t>
                </a:r>
                <a:r>
                  <a:rPr lang="en-US" sz="1600" b="1" i="1" u="sng" dirty="0"/>
                  <a:t> </a:t>
                </a:r>
                <a:r>
                  <a:rPr lang="en-US" sz="1600" b="1" u="sng" dirty="0"/>
                  <a:t>LST comparisons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D6574B7-70EC-EA8F-6729-BA887CE8F376}"/>
                  </a:ext>
                </a:extLst>
              </p:cNvPr>
              <p:cNvSpPr/>
              <p:nvPr/>
            </p:nvSpPr>
            <p:spPr>
              <a:xfrm>
                <a:off x="6824179" y="371193"/>
                <a:ext cx="5394960" cy="280509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EAB2CD9-D2B2-4E06-D553-0CC33F94B782}"/>
                  </a:ext>
                </a:extLst>
              </p:cNvPr>
              <p:cNvGrpSpPr/>
              <p:nvPr/>
            </p:nvGrpSpPr>
            <p:grpSpPr>
              <a:xfrm>
                <a:off x="6722821" y="584713"/>
                <a:ext cx="5278994" cy="2254827"/>
                <a:chOff x="6651381" y="584713"/>
                <a:chExt cx="5278994" cy="225482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60F6F2F-335B-B44C-4E49-3050E72BA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7320" r="73821" b="52928"/>
                <a:stretch/>
              </p:blipFill>
              <p:spPr>
                <a:xfrm>
                  <a:off x="6651381" y="839081"/>
                  <a:ext cx="2415247" cy="2000459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40F833-E2FB-C80D-636B-A8344C46FE9A}"/>
                    </a:ext>
                  </a:extLst>
                </p:cNvPr>
                <p:cNvSpPr txBox="1"/>
                <p:nvPr/>
              </p:nvSpPr>
              <p:spPr>
                <a:xfrm>
                  <a:off x="7043869" y="584713"/>
                  <a:ext cx="210917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Dahra: 2009-2012</a:t>
                  </a: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CB32179-9840-4767-8F0B-622439570179}"/>
                    </a:ext>
                  </a:extLst>
                </p:cNvPr>
                <p:cNvGrpSpPr/>
                <p:nvPr/>
              </p:nvGrpSpPr>
              <p:grpSpPr>
                <a:xfrm>
                  <a:off x="9139414" y="655613"/>
                  <a:ext cx="2790961" cy="1833115"/>
                  <a:chOff x="9737545" y="2986546"/>
                  <a:chExt cx="3036102" cy="1994125"/>
                </a:xfrm>
              </p:grpSpPr>
              <p:pic>
                <p:nvPicPr>
                  <p:cNvPr id="45" name="Picture 44" descr="A group of trees in a field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F58FD7EA-BCE6-2876-A7C8-26FD4C46A4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t="4979" b="7969"/>
                  <a:stretch/>
                </p:blipFill>
                <p:spPr>
                  <a:xfrm>
                    <a:off x="9737545" y="2986546"/>
                    <a:ext cx="3036102" cy="1994125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Logo&#10;&#10;Description automatically generated">
                    <a:extLst>
                      <a:ext uri="{FF2B5EF4-FFF2-40B4-BE49-F238E27FC236}">
                        <a16:creationId xmlns:a16="http://schemas.microsoft.com/office/drawing/2014/main" id="{C2336627-0D8F-4164-74C5-11A89CC5DE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761559" y="4547626"/>
                    <a:ext cx="841097" cy="41276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0C7C76E-0A5B-95F3-375B-18BFBEDAF811}"/>
                  </a:ext>
                </a:extLst>
              </p:cNvPr>
              <p:cNvGrpSpPr/>
              <p:nvPr/>
            </p:nvGrpSpPr>
            <p:grpSpPr>
              <a:xfrm>
                <a:off x="6670838" y="2938332"/>
                <a:ext cx="5353052" cy="2270475"/>
                <a:chOff x="6599398" y="2938332"/>
                <a:chExt cx="5353052" cy="2270475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47CA92D7-3E61-B1EF-DFBC-AEC532F0F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alphaModFix/>
                </a:blip>
                <a:srcRect l="-536" t="7447" r="73356" b="52778"/>
                <a:stretch/>
              </p:blipFill>
              <p:spPr>
                <a:xfrm>
                  <a:off x="6599398" y="3208348"/>
                  <a:ext cx="2505996" cy="2000459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CBBF17BA-B287-E7E5-7B6B-7E39A74072B9}"/>
                    </a:ext>
                  </a:extLst>
                </p:cNvPr>
                <p:cNvGrpSpPr/>
                <p:nvPr/>
              </p:nvGrpSpPr>
              <p:grpSpPr>
                <a:xfrm>
                  <a:off x="9161489" y="3022351"/>
                  <a:ext cx="2790961" cy="1833116"/>
                  <a:chOff x="9950633" y="5581420"/>
                  <a:chExt cx="2790961" cy="1833116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55AC8A3F-2F3F-B353-3FA9-162A54BC09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950633" y="5581420"/>
                    <a:ext cx="2790961" cy="1833116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 descr="Logo&#10;&#10;Description automatically generated">
                    <a:extLst>
                      <a:ext uri="{FF2B5EF4-FFF2-40B4-BE49-F238E27FC236}">
                        <a16:creationId xmlns:a16="http://schemas.microsoft.com/office/drawing/2014/main" id="{BAC3F264-2531-16B0-7AB1-923FB04D20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344" t="-4382" r="14179" b="3619"/>
                  <a:stretch/>
                </p:blipFill>
                <p:spPr>
                  <a:xfrm>
                    <a:off x="9984102" y="7007669"/>
                    <a:ext cx="773184" cy="38111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7C42804-9C0F-83E6-383E-D4C4EE4AAF3C}"/>
                    </a:ext>
                  </a:extLst>
                </p:cNvPr>
                <p:cNvSpPr txBox="1"/>
                <p:nvPr/>
              </p:nvSpPr>
              <p:spPr>
                <a:xfrm>
                  <a:off x="7024266" y="2938332"/>
                  <a:ext cx="210917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Niamey: 2006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E46B34-1A90-C4B6-653B-4524B2F8BBF3}"/>
                </a:ext>
              </a:extLst>
            </p:cNvPr>
            <p:cNvSpPr txBox="1"/>
            <p:nvPr/>
          </p:nvSpPr>
          <p:spPr>
            <a:xfrm>
              <a:off x="7356313" y="2107782"/>
              <a:ext cx="1303491" cy="2573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US" sz="1200" dirty="0"/>
                <a:t>–0.9 K / 0.1 DuAOD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0F3ADF-FF2E-4341-5183-F05EB6E8FC3B}"/>
              </a:ext>
            </a:extLst>
          </p:cNvPr>
          <p:cNvSpPr txBox="1"/>
          <p:nvPr/>
        </p:nvSpPr>
        <p:spPr>
          <a:xfrm>
            <a:off x="338316" y="306209"/>
            <a:ext cx="5620710" cy="282573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0" tIns="18000" rIns="0" bIns="18000" rtlCol="0">
            <a:spAutoFit/>
          </a:bodyPr>
          <a:lstStyle/>
          <a:p>
            <a:pPr algn="ctr"/>
            <a:r>
              <a:rPr lang="en-US" sz="1600" dirty="0"/>
              <a:t>CAMS EAC4 Dust Aerosol Optical Depth at 550nm (</a:t>
            </a:r>
            <a:r>
              <a:rPr lang="en-US" sz="1600" b="1" dirty="0"/>
              <a:t>DuAOD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44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different colors&#10;&#10;Description automatically generated">
            <a:extLst>
              <a:ext uri="{FF2B5EF4-FFF2-40B4-BE49-F238E27FC236}">
                <a16:creationId xmlns:a16="http://schemas.microsoft.com/office/drawing/2014/main" id="{2752829F-B478-CDF9-C53B-532DADA5C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2965"/>
          <a:stretch/>
        </p:blipFill>
        <p:spPr>
          <a:xfrm>
            <a:off x="3380908" y="2979411"/>
            <a:ext cx="8843217" cy="2074326"/>
          </a:xfrm>
          <a:prstGeom prst="rect">
            <a:avLst/>
          </a:prstGeom>
        </p:spPr>
      </p:pic>
      <p:pic>
        <p:nvPicPr>
          <p:cNvPr id="8" name="Picture 7" descr="A chart of different colors&#10;&#10;Description automatically generated">
            <a:extLst>
              <a:ext uri="{FF2B5EF4-FFF2-40B4-BE49-F238E27FC236}">
                <a16:creationId xmlns:a16="http://schemas.microsoft.com/office/drawing/2014/main" id="{179DAC04-A9DB-7B0F-8EAF-ED397A225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2965"/>
          <a:stretch/>
        </p:blipFill>
        <p:spPr>
          <a:xfrm>
            <a:off x="3378399" y="4745812"/>
            <a:ext cx="8843217" cy="20743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8338E5-838F-C204-3BCA-42FC0EA2AA75}"/>
              </a:ext>
            </a:extLst>
          </p:cNvPr>
          <p:cNvSpPr txBox="1"/>
          <p:nvPr/>
        </p:nvSpPr>
        <p:spPr>
          <a:xfrm>
            <a:off x="358400" y="236519"/>
            <a:ext cx="425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DuAOD</a:t>
            </a:r>
            <a:r>
              <a:rPr lang="en-US" sz="2800" b="1" dirty="0"/>
              <a:t>-dependent GSW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A803BC-2FAA-AE3A-AE9C-67725C738E7F}"/>
              </a:ext>
            </a:extLst>
          </p:cNvPr>
          <p:cNvGrpSpPr/>
          <p:nvPr/>
        </p:nvGrpSpPr>
        <p:grpSpPr>
          <a:xfrm>
            <a:off x="358401" y="993480"/>
            <a:ext cx="3965626" cy="1523494"/>
            <a:chOff x="304930" y="4100284"/>
            <a:chExt cx="3965626" cy="1523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CCF4E2-3020-A962-4A43-08E52E2D0BAD}"/>
                    </a:ext>
                  </a:extLst>
                </p:cNvPr>
                <p:cNvSpPr txBox="1"/>
                <p:nvPr/>
              </p:nvSpPr>
              <p:spPr>
                <a:xfrm>
                  <a:off x="412739" y="4449307"/>
                  <a:ext cx="3857817" cy="117447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lIns="36000" tIns="72000" rIns="36000" bIns="72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sz="1400" b="0" i="1" smtClean="0">
                            <a:latin typeface="Cambria Math" panose="02040503050406030204" pitchFamily="18" charset="0"/>
                          </a:rPr>
                          <m:t>𝐿𝑆𝑇</m:t>
                        </m:r>
                        <m:r>
                          <a:rPr lang="pt-P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pt-PT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PT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r>
                              <a:rPr lang="pt-PT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pt-PT" sz="14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pt-PT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sz="1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pt-PT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pt-PT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𝑩𝑻</m:t>
                                </m:r>
                              </m:e>
                              <m:sub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sub>
                            </m:sSub>
                            <m:r>
                              <a:rPr lang="pt-PT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𝑩𝑻</m:t>
                                </m:r>
                              </m:e>
                              <m:sub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num>
                          <m:den>
                            <m:r>
                              <a:rPr lang="pt-PT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pt-PT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t-PT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den>
                            </m:f>
                            <m:r>
                              <a:rPr lang="pt-PT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pt-PT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pt-PT" sz="1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pt-PT" sz="1400" i="1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pt-P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sz="14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p>
                                    <m:r>
                                      <a:rPr lang="pt-PT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f>
                          <m:fPr>
                            <m:ctrlPr>
                              <a:rPr lang="pt-PT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sub>
                            </m:sSub>
                            <m:r>
                              <a:rPr lang="pt-PT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4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PT" sz="14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num>
                          <m:den>
                            <m:r>
                              <a:rPr lang="pt-PT" sz="1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pt-PT" sz="1600" b="0" dirty="0">
                    <a:latin typeface="Hiragino Kaku Gothic Std W8" panose="020B0800000000000000" pitchFamily="34" charset="-128"/>
                    <a:ea typeface="Hiragino Kaku Gothic Std W8" panose="020B0800000000000000" pitchFamily="34" charset="-128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CCF4E2-3020-A962-4A43-08E52E2D0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39" y="4449307"/>
                  <a:ext cx="3857817" cy="117447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59CCA3-C2B2-5B66-D772-37410B90BF49}"/>
                </a:ext>
              </a:extLst>
            </p:cNvPr>
            <p:cNvSpPr txBox="1"/>
            <p:nvPr/>
          </p:nvSpPr>
          <p:spPr>
            <a:xfrm>
              <a:off x="304930" y="4100284"/>
              <a:ext cx="1810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GSW algorithm: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D235C1-7A87-4173-842A-03DA532B3842}"/>
              </a:ext>
            </a:extLst>
          </p:cNvPr>
          <p:cNvGrpSpPr/>
          <p:nvPr/>
        </p:nvGrpSpPr>
        <p:grpSpPr>
          <a:xfrm>
            <a:off x="5332531" y="292611"/>
            <a:ext cx="5528087" cy="2449979"/>
            <a:chOff x="6040613" y="420483"/>
            <a:chExt cx="5528087" cy="2449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78D275-9651-97C8-AB09-D863E03BDCBD}"/>
                    </a:ext>
                  </a:extLst>
                </p:cNvPr>
                <p:cNvSpPr txBox="1"/>
                <p:nvPr/>
              </p:nvSpPr>
              <p:spPr>
                <a:xfrm>
                  <a:off x="6104428" y="840864"/>
                  <a:ext cx="2116348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Prescribed variables from ERA5, EAC4, LSASAF:</a:t>
                  </a:r>
                </a:p>
                <a:p>
                  <a:r>
                    <a:rPr lang="en-US" sz="1400" dirty="0"/>
                    <a:t>- surface: </a:t>
                  </a:r>
                  <a:r>
                    <a:rPr lang="en-US" sz="1400" b="1" dirty="0"/>
                    <a:t>SKT</a:t>
                  </a:r>
                  <a:r>
                    <a:rPr lang="en-US" sz="1400" dirty="0"/>
                    <a:t>, </a:t>
                  </a:r>
                  <a14:m>
                    <m:oMath xmlns:m="http://schemas.openxmlformats.org/officeDocument/2006/math">
                      <m:r>
                        <a:rPr lang="pt-PT" sz="1400" b="1" i="1" smtClean="0">
                          <a:latin typeface="Cambria Math" panose="02040503050406030204" pitchFamily="18" charset="0"/>
                        </a:rPr>
                        <m:t>𝜺</m:t>
                      </m:r>
                    </m:oMath>
                  </a14:m>
                  <a:endParaRPr lang="en-US" sz="1400" b="1" dirty="0"/>
                </a:p>
                <a:p>
                  <a:r>
                    <a:rPr lang="en-US" sz="1400" dirty="0"/>
                    <a:t>- atmosphere: </a:t>
                  </a:r>
                  <a:r>
                    <a:rPr lang="en-US" sz="1400" b="1" dirty="0"/>
                    <a:t>t</a:t>
                  </a:r>
                  <a:r>
                    <a:rPr lang="en-US" sz="1400" dirty="0"/>
                    <a:t>, </a:t>
                  </a:r>
                  <a:r>
                    <a:rPr lang="en-US" sz="1400" b="1" dirty="0"/>
                    <a:t>q</a:t>
                  </a:r>
                  <a:r>
                    <a:rPr lang="en-US" sz="1400" dirty="0"/>
                    <a:t>, </a:t>
                  </a:r>
                  <a:r>
                    <a:rPr lang="en-US" sz="1400" b="1" dirty="0"/>
                    <a:t>aermr</a:t>
                  </a:r>
                  <a:endParaRPr lang="en-US" sz="1400" dirty="0"/>
                </a:p>
                <a:p>
                  <a:r>
                    <a:rPr lang="en-US" sz="1400" dirty="0"/>
                    <a:t>- VZA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78D275-9651-97C8-AB09-D863E03BD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4428" y="840864"/>
                  <a:ext cx="2116348" cy="1169551"/>
                </a:xfrm>
                <a:prstGeom prst="rect">
                  <a:avLst/>
                </a:prstGeom>
                <a:blipFill>
                  <a:blip r:embed="rId5"/>
                  <a:stretch>
                    <a:fillRect l="-1198" t="-1075" b="-43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A20E813-295F-A310-9A76-6648E2A961DE}"/>
                </a:ext>
              </a:extLst>
            </p:cNvPr>
            <p:cNvCxnSpPr>
              <a:cxnSpLocks/>
            </p:cNvCxnSpPr>
            <p:nvPr/>
          </p:nvCxnSpPr>
          <p:spPr>
            <a:xfrm>
              <a:off x="8437290" y="1314665"/>
              <a:ext cx="93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A58088-4FC6-0011-8011-9C248FB00363}"/>
                </a:ext>
              </a:extLst>
            </p:cNvPr>
            <p:cNvSpPr txBox="1"/>
            <p:nvPr/>
          </p:nvSpPr>
          <p:spPr>
            <a:xfrm>
              <a:off x="9669589" y="1065104"/>
              <a:ext cx="1547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simulate TOA BTs using </a:t>
              </a:r>
              <a:r>
                <a:rPr lang="en-US" sz="1400" b="1" dirty="0"/>
                <a:t>RTTOV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45A149-B661-48BB-E0FF-3AECF7E582EF}"/>
                </a:ext>
              </a:extLst>
            </p:cNvPr>
            <p:cNvSpPr txBox="1"/>
            <p:nvPr/>
          </p:nvSpPr>
          <p:spPr>
            <a:xfrm>
              <a:off x="6875872" y="424967"/>
              <a:ext cx="3903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Calibration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38D3AF-D534-C25D-AD1B-B2C7AEEEB185}"/>
                </a:ext>
              </a:extLst>
            </p:cNvPr>
            <p:cNvSpPr/>
            <p:nvPr/>
          </p:nvSpPr>
          <p:spPr>
            <a:xfrm>
              <a:off x="6040613" y="420483"/>
              <a:ext cx="5465312" cy="244997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F0653A-0DBF-E28C-3491-4B50070A1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360080" y="1660205"/>
              <a:ext cx="0" cy="3502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EF95FA-AA2E-EEEB-94D3-23AB87BE5F5F}"/>
                </a:ext>
              </a:extLst>
            </p:cNvPr>
            <p:cNvSpPr txBox="1"/>
            <p:nvPr/>
          </p:nvSpPr>
          <p:spPr>
            <a:xfrm>
              <a:off x="9453963" y="2058471"/>
              <a:ext cx="21147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calibrate GSW coefs for classes of </a:t>
              </a:r>
              <a:r>
                <a:rPr lang="en-US" sz="1400" b="1" dirty="0"/>
                <a:t>TCWV</a:t>
              </a:r>
              <a:r>
                <a:rPr lang="en-US" sz="1400" dirty="0"/>
                <a:t>, </a:t>
              </a:r>
              <a:r>
                <a:rPr lang="en-US" sz="1400" b="1" dirty="0"/>
                <a:t>VZA</a:t>
              </a:r>
              <a:r>
                <a:rPr lang="en-US" sz="1400" dirty="0"/>
                <a:t>, </a:t>
              </a:r>
              <a:r>
                <a:rPr lang="en-US" sz="1400" b="1" dirty="0"/>
                <a:t>DuAOD</a:t>
              </a:r>
              <a:r>
                <a:rPr lang="en-US" sz="1400" dirty="0"/>
                <a:t> using 1/3 of data</a:t>
              </a:r>
              <a:endParaRPr lang="en-US" sz="14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10150D-AE5A-B03B-50F9-5DB450910F77}"/>
                </a:ext>
              </a:extLst>
            </p:cNvPr>
            <p:cNvSpPr txBox="1"/>
            <p:nvPr/>
          </p:nvSpPr>
          <p:spPr>
            <a:xfrm>
              <a:off x="6073431" y="2079100"/>
              <a:ext cx="21440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validate retrieved </a:t>
              </a:r>
              <a:r>
                <a:rPr lang="en-US" sz="1400" b="1" dirty="0"/>
                <a:t>LST</a:t>
              </a:r>
              <a:r>
                <a:rPr lang="en-US" sz="1400" dirty="0"/>
                <a:t> against prescribed </a:t>
              </a:r>
              <a:r>
                <a:rPr lang="en-US" sz="1400" b="1" dirty="0"/>
                <a:t>SKT </a:t>
              </a:r>
              <a:r>
                <a:rPr lang="en-US" sz="1400" dirty="0"/>
                <a:t>with remaining 2/3 of data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478B829-5B86-F600-0763-9067D6C22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0987" y="2446605"/>
              <a:ext cx="93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diagram of different colors&#10;&#10;Description automatically generated">
            <a:extLst>
              <a:ext uri="{FF2B5EF4-FFF2-40B4-BE49-F238E27FC236}">
                <a16:creationId xmlns:a16="http://schemas.microsoft.com/office/drawing/2014/main" id="{94FAE2B1-F09E-C019-F241-5E6C3C7BE2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3"/>
          <a:stretch/>
        </p:blipFill>
        <p:spPr>
          <a:xfrm>
            <a:off x="42825" y="3409763"/>
            <a:ext cx="3234858" cy="2825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DB1729-5FFC-B267-7E6F-E354463C6A8C}"/>
                  </a:ext>
                </a:extLst>
              </p:cNvPr>
              <p:cNvSpPr txBox="1"/>
              <p:nvPr/>
            </p:nvSpPr>
            <p:spPr>
              <a:xfrm>
                <a:off x="494502" y="2602446"/>
                <a:ext cx="3829525" cy="52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18000" rIns="0" bIns="1800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105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PT" sz="105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sz="105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pt-PT" sz="105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05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pt-PT" sz="105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PT" sz="105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pt-PT" sz="1050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050" dirty="0"/>
                  <a:t>: GSW coefs. calibrated on synthetic data, varying with TCWV and VZA classes</a:t>
                </a:r>
              </a:p>
              <a:p>
                <a14:m>
                  <m:oMath xmlns:m="http://schemas.openxmlformats.org/officeDocument/2006/math">
                    <m:r>
                      <a:rPr lang="pt-PT" sz="105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05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050">
                        <a:latin typeface="Cambria Math" panose="02040503050406030204" pitchFamily="18" charset="0"/>
                      </a:rPr>
                      <m:t>Δ</m:t>
                    </m:r>
                    <m:r>
                      <a:rPr lang="pt-PT" sz="105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050" dirty="0"/>
                  <a:t>: average &amp; difference of emissivities;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DB1729-5FFC-B267-7E6F-E354463C6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02" y="2602446"/>
                <a:ext cx="3829525" cy="521100"/>
              </a:xfrm>
              <a:prstGeom prst="rect">
                <a:avLst/>
              </a:prstGeom>
              <a:blipFill>
                <a:blip r:embed="rId7"/>
                <a:stretch>
                  <a:fillRect l="-1980" t="-2381" r="-660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9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3148F5-AA3F-894E-7B4E-887295D61BBC}"/>
                  </a:ext>
                </a:extLst>
              </p:cNvPr>
              <p:cNvSpPr txBox="1"/>
              <p:nvPr/>
            </p:nvSpPr>
            <p:spPr>
              <a:xfrm>
                <a:off x="5839774" y="6399186"/>
                <a:ext cx="3046058" cy="2210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18000" rIns="0" bIns="1800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120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pt-PT" sz="12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200" dirty="0"/>
                  <a:t>: average &amp; difference of resp. </a:t>
                </a:r>
                <a:r>
                  <a:rPr lang="en-US" sz="1200" dirty="0" err="1"/>
                  <a:t>emissivities</a:t>
                </a:r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3148F5-AA3F-894E-7B4E-887295D6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774" y="6399186"/>
                <a:ext cx="3046058" cy="221018"/>
              </a:xfrm>
              <a:prstGeom prst="rect">
                <a:avLst/>
              </a:prstGeom>
              <a:blipFill>
                <a:blip r:embed="rId2"/>
                <a:stretch>
                  <a:fillRect l="-1245" t="-16667"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AC249CD-7DD2-AF3B-D299-161B6CA62B7E}"/>
              </a:ext>
            </a:extLst>
          </p:cNvPr>
          <p:cNvGrpSpPr/>
          <p:nvPr/>
        </p:nvGrpSpPr>
        <p:grpSpPr>
          <a:xfrm>
            <a:off x="1644910" y="4811822"/>
            <a:ext cx="3948056" cy="1925964"/>
            <a:chOff x="-215151" y="2736416"/>
            <a:chExt cx="3948056" cy="19259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D39FBC-52A8-1F17-3FD3-20C0F335B7E6}"/>
                </a:ext>
              </a:extLst>
            </p:cNvPr>
            <p:cNvGrpSpPr/>
            <p:nvPr/>
          </p:nvGrpSpPr>
          <p:grpSpPr>
            <a:xfrm>
              <a:off x="-215151" y="3017212"/>
              <a:ext cx="3948056" cy="1645168"/>
              <a:chOff x="-161364" y="2893807"/>
              <a:chExt cx="3948056" cy="16451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990A4C4-B7EF-171C-1210-327697C62C29}"/>
                      </a:ext>
                    </a:extLst>
                  </p:cNvPr>
                  <p:cNvSpPr txBox="1"/>
                  <p:nvPr/>
                </p:nvSpPr>
                <p:spPr>
                  <a:xfrm>
                    <a:off x="-161364" y="2947770"/>
                    <a:ext cx="3872135" cy="159120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457200" algn="ctr">
                      <a:lnSpc>
                        <a:spcPct val="11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300" i="1" kern="10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𝐿𝑆</m:t>
                          </m:r>
                          <m:r>
                            <a:rPr lang="pt-PT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PT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den>
                              </m:f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300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PT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PT" sz="1300" b="1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𝟏𝟎</m:t>
                                  </m:r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𝟖</m:t>
                                  </m:r>
                                </m:sub>
                              </m:sSub>
                              <m:r>
                                <a:rPr lang="en-US" sz="1300" b="1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𝟏𝟐</m:t>
                                  </m:r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300" b="1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pt-PT" sz="1300" b="1" i="1" kern="100" dirty="0">
                      <a:latin typeface="Cambria Math" panose="02040503050406030204" pitchFamily="18" charset="0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457200" algn="ctr">
                      <a:lnSpc>
                        <a:spcPct val="11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PT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den>
                              </m:f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300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PT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PT" sz="1300" b="1" i="1" kern="1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𝟏𝟎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𝟖</m:t>
                                  </m:r>
                                </m:sub>
                              </m:sSub>
                              <m:r>
                                <a:rPr lang="en-US" sz="1300" b="1" i="1" kern="1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𝟏𝟐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300" b="1" i="1" kern="1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pt-PT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pt-PT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lang="pt-PT" sz="1300" i="1" kern="100" dirty="0">
                      <a:latin typeface="Cambria Math" panose="02040503050406030204" pitchFamily="18" charset="0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marL="457200" algn="ctr">
                      <a:lnSpc>
                        <a:spcPct val="11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300" i="1" kern="1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PT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  <m:r>
                                    <a:rPr lang="pt-PT" sz="1300" b="0" i="1" kern="100" smtClean="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pt-PT" sz="1300" b="0" i="1" kern="100" smtClean="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pt-PT" sz="1300" b="0" i="1" kern="100" smtClean="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300" i="1" kern="10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PT" sz="1300" i="1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300" kern="100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  <m:sSup>
                                    <m:sSupPr>
                                      <m:ctrlPr>
                                        <a:rPr lang="pt-PT" sz="1300" b="0" i="1" kern="100" smtClean="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pt-PT" sz="1300" b="0" i="1" kern="100" smtClean="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PT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pt-PT" sz="1300" b="0" i="1" kern="100" smtClean="0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300" i="1" kern="100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pt-PT" sz="1300" b="0" i="1" kern="100" smtClean="0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1300" i="1" kern="100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PT" sz="1300" b="1" i="1" kern="1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𝟏𝟎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𝟖</m:t>
                                  </m:r>
                                </m:sub>
                              </m:sSub>
                              <m:r>
                                <a:rPr lang="en-US" sz="1300" b="1" i="1" kern="1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PT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𝑩𝑻</m:t>
                                  </m:r>
                                </m:e>
                                <m:sub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𝟖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.</m:t>
                                  </m:r>
                                  <m:r>
                                    <a:rPr lang="en-US" sz="1300" b="1" i="1" kern="1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300" b="1" i="1" kern="10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en-PT" sz="1300" b="1" kern="100" dirty="0">
                      <a:latin typeface="Calibri" panose="020F0502020204030204" pitchFamily="34" charset="0"/>
                      <a:ea typeface="DengXian" panose="02010600030101010101" pitchFamily="2" charset="-122"/>
                      <a:cs typeface="Arial" panose="020B0604020202020204" pitchFamily="34" charset="0"/>
                    </a:endParaRPr>
                  </a:p>
                  <a:p>
                    <a:endParaRPr lang="en-US" sz="13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6990A4C4-B7EF-171C-1210-327697C62C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1364" y="2947770"/>
                    <a:ext cx="3872135" cy="159120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7B02D4F-C2A5-7865-E439-903AE60CD38C}"/>
                  </a:ext>
                </a:extLst>
              </p:cNvPr>
              <p:cNvSpPr/>
              <p:nvPr/>
            </p:nvSpPr>
            <p:spPr>
              <a:xfrm>
                <a:off x="161365" y="2893807"/>
                <a:ext cx="3625327" cy="152758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5BBFF6-B259-CC58-CAF5-34884273AC29}"/>
                </a:ext>
              </a:extLst>
            </p:cNvPr>
            <p:cNvSpPr txBox="1"/>
            <p:nvPr/>
          </p:nvSpPr>
          <p:spPr>
            <a:xfrm>
              <a:off x="107578" y="2736416"/>
              <a:ext cx="13877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3-channel GSW: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B88087-9A45-6F35-B548-03F63667A971}"/>
              </a:ext>
            </a:extLst>
          </p:cNvPr>
          <p:cNvGrpSpPr/>
          <p:nvPr/>
        </p:nvGrpSpPr>
        <p:grpSpPr>
          <a:xfrm>
            <a:off x="1024614" y="786716"/>
            <a:ext cx="10142772" cy="3928759"/>
            <a:chOff x="35957" y="815961"/>
            <a:chExt cx="10142772" cy="3928759"/>
          </a:xfrm>
        </p:grpSpPr>
        <p:pic>
          <p:nvPicPr>
            <p:cNvPr id="14" name="Picture 13" descr="A graph with different colored squares and lines&#10;&#10;Description automatically generated">
              <a:extLst>
                <a:ext uri="{FF2B5EF4-FFF2-40B4-BE49-F238E27FC236}">
                  <a16:creationId xmlns:a16="http://schemas.microsoft.com/office/drawing/2014/main" id="{909C13D8-5BF0-18FF-E0EC-6AF3C7280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7" y="843655"/>
              <a:ext cx="10142772" cy="390106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231A51-0729-C8AD-4788-78A7E9C9E0EC}"/>
                </a:ext>
              </a:extLst>
            </p:cNvPr>
            <p:cNvGrpSpPr/>
            <p:nvPr/>
          </p:nvGrpSpPr>
          <p:grpSpPr>
            <a:xfrm>
              <a:off x="1009910" y="3362988"/>
              <a:ext cx="3182572" cy="743470"/>
              <a:chOff x="9857232" y="2889625"/>
              <a:chExt cx="3182572" cy="74347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03F4E12-6803-E222-773E-262778DAD987}"/>
                  </a:ext>
                </a:extLst>
              </p:cNvPr>
              <p:cNvSpPr/>
              <p:nvPr/>
            </p:nvSpPr>
            <p:spPr>
              <a:xfrm>
                <a:off x="9858820" y="2930588"/>
                <a:ext cx="451104" cy="195072"/>
              </a:xfrm>
              <a:prstGeom prst="rect">
                <a:avLst/>
              </a:prstGeom>
              <a:solidFill>
                <a:srgbClr val="9A663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57B3E6-8CFE-5046-1BD9-EA7C148B751E}"/>
                  </a:ext>
                </a:extLst>
              </p:cNvPr>
              <p:cNvSpPr txBox="1"/>
              <p:nvPr/>
            </p:nvSpPr>
            <p:spPr>
              <a:xfrm>
                <a:off x="10309924" y="2889625"/>
                <a:ext cx="9755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LSASAF LST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1EBF96D-DFA3-2A7D-7884-AB38ECFF5DF6}"/>
                  </a:ext>
                </a:extLst>
              </p:cNvPr>
              <p:cNvSpPr/>
              <p:nvPr/>
            </p:nvSpPr>
            <p:spPr>
              <a:xfrm>
                <a:off x="9857232" y="3163824"/>
                <a:ext cx="451104" cy="195072"/>
              </a:xfrm>
              <a:prstGeom prst="rect">
                <a:avLst/>
              </a:prstGeom>
              <a:solidFill>
                <a:srgbClr val="0066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20DB48-EF8D-831F-7F9F-841A86435FE2}"/>
                  </a:ext>
                </a:extLst>
              </p:cNvPr>
              <p:cNvSpPr txBox="1"/>
              <p:nvPr/>
            </p:nvSpPr>
            <p:spPr>
              <a:xfrm>
                <a:off x="10308335" y="3122860"/>
                <a:ext cx="18170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DuAOD</a:t>
                </a:r>
                <a:r>
                  <a:rPr lang="en-US" sz="1200" dirty="0"/>
                  <a:t>-dependent GSW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D787BB6-9860-673A-B41E-1945A0E78C0C}"/>
                  </a:ext>
                </a:extLst>
              </p:cNvPr>
              <p:cNvSpPr/>
              <p:nvPr/>
            </p:nvSpPr>
            <p:spPr>
              <a:xfrm>
                <a:off x="9860152" y="3397060"/>
                <a:ext cx="451104" cy="195072"/>
              </a:xfrm>
              <a:prstGeom prst="rect">
                <a:avLst/>
              </a:prstGeom>
              <a:solidFill>
                <a:srgbClr val="9ACD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924564-E0EC-92F1-600B-3594BAA4E8DD}"/>
                  </a:ext>
                </a:extLst>
              </p:cNvPr>
              <p:cNvSpPr txBox="1"/>
              <p:nvPr/>
            </p:nvSpPr>
            <p:spPr>
              <a:xfrm>
                <a:off x="10311255" y="3356096"/>
                <a:ext cx="27285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3-channel </a:t>
                </a:r>
                <a:r>
                  <a:rPr lang="en-US" sz="1200" dirty="0" err="1"/>
                  <a:t>DuAOD</a:t>
                </a:r>
                <a:r>
                  <a:rPr lang="en-US" sz="1200" dirty="0"/>
                  <a:t>-dependent GSW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1C48AF-FBF7-C2D6-660B-7A3E4A7222BE}"/>
                </a:ext>
              </a:extLst>
            </p:cNvPr>
            <p:cNvSpPr txBox="1"/>
            <p:nvPr/>
          </p:nvSpPr>
          <p:spPr>
            <a:xfrm>
              <a:off x="3278082" y="815961"/>
              <a:ext cx="3616520" cy="369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Dahra</a:t>
              </a:r>
              <a:r>
                <a:rPr lang="en-US" b="1" dirty="0"/>
                <a:t> station (all day)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B0CF043-86FB-1671-2514-7F6336DBFC5E}"/>
              </a:ext>
            </a:extLst>
          </p:cNvPr>
          <p:cNvSpPr txBox="1"/>
          <p:nvPr/>
        </p:nvSpPr>
        <p:spPr>
          <a:xfrm>
            <a:off x="445021" y="232988"/>
            <a:ext cx="335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situ validation</a:t>
            </a:r>
          </a:p>
        </p:txBody>
      </p:sp>
    </p:spTree>
    <p:extLst>
      <p:ext uri="{BB962C8B-B14F-4D97-AF65-F5344CB8AC3E}">
        <p14:creationId xmlns:p14="http://schemas.microsoft.com/office/powerpoint/2010/main" val="5232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A661853-5BB3-8984-9FBE-F0C618C73C1A}"/>
              </a:ext>
            </a:extLst>
          </p:cNvPr>
          <p:cNvGrpSpPr/>
          <p:nvPr/>
        </p:nvGrpSpPr>
        <p:grpSpPr>
          <a:xfrm>
            <a:off x="396253" y="995496"/>
            <a:ext cx="11399493" cy="4539200"/>
            <a:chOff x="0" y="2291137"/>
            <a:chExt cx="5625755" cy="22396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8C5BFA-C3CB-A8FF-A835-205A5C7F2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91137"/>
              <a:ext cx="2789555" cy="22396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CA5BD7-6637-A1CE-3311-8684C571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5770" y="2291137"/>
              <a:ext cx="2789985" cy="22396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42D066-5CAF-C9A4-32DB-5632FB74C1DF}"/>
              </a:ext>
            </a:extLst>
          </p:cNvPr>
          <p:cNvSpPr txBox="1"/>
          <p:nvPr/>
        </p:nvSpPr>
        <p:spPr>
          <a:xfrm>
            <a:off x="355001" y="269644"/>
            <a:ext cx="518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Uncertainties of </a:t>
            </a:r>
            <a:r>
              <a:rPr lang="en-US" sz="2800" b="1" dirty="0" err="1"/>
              <a:t>DuAOD</a:t>
            </a:r>
            <a:r>
              <a:rPr lang="en-US" sz="2800" b="1" dirty="0"/>
              <a:t> products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96FAF-24E6-6661-7E3E-2FC4936B504C}"/>
              </a:ext>
            </a:extLst>
          </p:cNvPr>
          <p:cNvSpPr txBox="1"/>
          <p:nvPr/>
        </p:nvSpPr>
        <p:spPr>
          <a:xfrm>
            <a:off x="846937" y="5830317"/>
            <a:ext cx="3678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Significant errors in LST correction if </a:t>
            </a:r>
            <a:r>
              <a:rPr lang="en-US" dirty="0" err="1"/>
              <a:t>DuAOD</a:t>
            </a:r>
            <a:r>
              <a:rPr lang="en-US" dirty="0"/>
              <a:t> is incorrect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97E156-CECE-583C-A632-8912D3EE64D5}"/>
              </a:ext>
            </a:extLst>
          </p:cNvPr>
          <p:cNvSpPr txBox="1"/>
          <p:nvPr/>
        </p:nvSpPr>
        <p:spPr>
          <a:xfrm>
            <a:off x="6795702" y="5862504"/>
            <a:ext cx="468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Potential improvement in LST is encouraging, but accurate </a:t>
            </a:r>
            <a:r>
              <a:rPr lang="en-US" dirty="0" err="1"/>
              <a:t>DuAOD</a:t>
            </a:r>
            <a:r>
              <a:rPr lang="en-US" dirty="0"/>
              <a:t> product required </a:t>
            </a:r>
          </a:p>
        </p:txBody>
      </p:sp>
    </p:spTree>
    <p:extLst>
      <p:ext uri="{BB962C8B-B14F-4D97-AF65-F5344CB8AC3E}">
        <p14:creationId xmlns:p14="http://schemas.microsoft.com/office/powerpoint/2010/main" val="3053200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29CA658-FF26-8A4B-B875-C1763C4F1FB1}"/>
              </a:ext>
            </a:extLst>
          </p:cNvPr>
          <p:cNvSpPr txBox="1"/>
          <p:nvPr/>
        </p:nvSpPr>
        <p:spPr>
          <a:xfrm>
            <a:off x="355001" y="176655"/>
            <a:ext cx="537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Uncertainties of </a:t>
            </a:r>
            <a:r>
              <a:rPr lang="en-US" sz="2800" b="1" dirty="0" err="1"/>
              <a:t>DuAOD</a:t>
            </a:r>
            <a:r>
              <a:rPr lang="en-US" sz="2800" b="1" dirty="0"/>
              <a:t> products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507118-FA25-4E32-2E40-FAC17B2B2B57}"/>
              </a:ext>
            </a:extLst>
          </p:cNvPr>
          <p:cNvGrpSpPr/>
          <p:nvPr/>
        </p:nvGrpSpPr>
        <p:grpSpPr>
          <a:xfrm>
            <a:off x="8366020" y="774275"/>
            <a:ext cx="3721582" cy="3066305"/>
            <a:chOff x="8366020" y="774275"/>
            <a:chExt cx="3721582" cy="3066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9BFEDF-145A-F0E1-5A34-B85F243E8758}"/>
                </a:ext>
              </a:extLst>
            </p:cNvPr>
            <p:cNvSpPr txBox="1"/>
            <p:nvPr/>
          </p:nvSpPr>
          <p:spPr>
            <a:xfrm>
              <a:off x="8935539" y="774275"/>
              <a:ext cx="27290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Impact of IFS cycle 48r1 (2023)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21C0F8-D725-2439-4C19-C89147B564D7}"/>
                </a:ext>
              </a:extLst>
            </p:cNvPr>
            <p:cNvGrpSpPr/>
            <p:nvPr/>
          </p:nvGrpSpPr>
          <p:grpSpPr>
            <a:xfrm>
              <a:off x="8557628" y="1035261"/>
              <a:ext cx="3449036" cy="2208359"/>
              <a:chOff x="8624489" y="1452845"/>
              <a:chExt cx="3449036" cy="2208359"/>
            </a:xfrm>
          </p:grpSpPr>
          <p:pic>
            <p:nvPicPr>
              <p:cNvPr id="26" name="Picture 25" descr="A table with text on it&#10;&#10;Description automatically generated">
                <a:extLst>
                  <a:ext uri="{FF2B5EF4-FFF2-40B4-BE49-F238E27FC236}">
                    <a16:creationId xmlns:a16="http://schemas.microsoft.com/office/drawing/2014/main" id="{A6BC183F-4A47-D95A-021B-F1AD93A5E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5043" t="5496" r="3851"/>
              <a:stretch/>
            </p:blipFill>
            <p:spPr>
              <a:xfrm>
                <a:off x="9734832" y="1452845"/>
                <a:ext cx="2338693" cy="2208359"/>
              </a:xfrm>
              <a:prstGeom prst="rect">
                <a:avLst/>
              </a:prstGeom>
            </p:spPr>
          </p:pic>
          <p:pic>
            <p:nvPicPr>
              <p:cNvPr id="35" name="Picture 34" descr="A table with text on it&#10;&#10;Description automatically generated">
                <a:extLst>
                  <a:ext uri="{FF2B5EF4-FFF2-40B4-BE49-F238E27FC236}">
                    <a16:creationId xmlns:a16="http://schemas.microsoft.com/office/drawing/2014/main" id="{CB52EE76-C949-9CBE-76A7-5F9A142C7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927" t="5716" r="83304"/>
              <a:stretch/>
            </p:blipFill>
            <p:spPr>
              <a:xfrm>
                <a:off x="8624489" y="1453903"/>
                <a:ext cx="1110343" cy="2203239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E2D85B-1F43-7903-36C9-DB8601DA90A4}"/>
                </a:ext>
              </a:extLst>
            </p:cNvPr>
            <p:cNvSpPr txBox="1"/>
            <p:nvPr/>
          </p:nvSpPr>
          <p:spPr>
            <a:xfrm>
              <a:off x="8366020" y="3286582"/>
              <a:ext cx="37215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Adapted from CAMS June 2023 upgrade verification note </a:t>
              </a:r>
            </a:p>
            <a:p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65455E-1882-4DD7-807F-9B48E0FF3C8D}"/>
              </a:ext>
            </a:extLst>
          </p:cNvPr>
          <p:cNvGrpSpPr/>
          <p:nvPr/>
        </p:nvGrpSpPr>
        <p:grpSpPr>
          <a:xfrm>
            <a:off x="253400" y="3916142"/>
            <a:ext cx="9625706" cy="2867354"/>
            <a:chOff x="253400" y="3916142"/>
            <a:chExt cx="9625706" cy="2867354"/>
          </a:xfrm>
        </p:grpSpPr>
        <p:pic>
          <p:nvPicPr>
            <p:cNvPr id="43" name="Picture 42" descr="A chart of different colored squares&#10;&#10;Description automatically generated">
              <a:extLst>
                <a:ext uri="{FF2B5EF4-FFF2-40B4-BE49-F238E27FC236}">
                  <a16:creationId xmlns:a16="http://schemas.microsoft.com/office/drawing/2014/main" id="{6391BC9A-F333-237C-7FFE-C814F500A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107"/>
            <a:stretch/>
          </p:blipFill>
          <p:spPr>
            <a:xfrm>
              <a:off x="253400" y="3916142"/>
              <a:ext cx="9625706" cy="26127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EC5C1B-CDEA-C902-92F1-A8613B7E9BA0}"/>
                </a:ext>
              </a:extLst>
            </p:cNvPr>
            <p:cNvSpPr txBox="1"/>
            <p:nvPr/>
          </p:nvSpPr>
          <p:spPr>
            <a:xfrm>
              <a:off x="5804318" y="6444942"/>
              <a:ext cx="630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[K]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3BBCF3A-D0F9-EEE7-09D2-D6E3B897B22C}"/>
              </a:ext>
            </a:extLst>
          </p:cNvPr>
          <p:cNvGrpSpPr/>
          <p:nvPr/>
        </p:nvGrpSpPr>
        <p:grpSpPr>
          <a:xfrm>
            <a:off x="94463" y="830452"/>
            <a:ext cx="7927873" cy="2710298"/>
            <a:chOff x="94463" y="830452"/>
            <a:chExt cx="7927873" cy="27102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CA90F0C-D309-8719-451D-146E982F854A}"/>
                </a:ext>
              </a:extLst>
            </p:cNvPr>
            <p:cNvGrpSpPr/>
            <p:nvPr/>
          </p:nvGrpSpPr>
          <p:grpSpPr>
            <a:xfrm>
              <a:off x="248397" y="830452"/>
              <a:ext cx="7773939" cy="2710298"/>
              <a:chOff x="248397" y="830452"/>
              <a:chExt cx="7773939" cy="271029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2AEA398-ADF7-72DA-9E00-E2031B44F4FB}"/>
                  </a:ext>
                </a:extLst>
              </p:cNvPr>
              <p:cNvGrpSpPr/>
              <p:nvPr/>
            </p:nvGrpSpPr>
            <p:grpSpPr>
              <a:xfrm>
                <a:off x="248397" y="830452"/>
                <a:ext cx="7773939" cy="2710298"/>
                <a:chOff x="255608" y="923960"/>
                <a:chExt cx="8506849" cy="296582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8476D0B-8AC5-6FD7-706B-B69858617D90}"/>
                    </a:ext>
                  </a:extLst>
                </p:cNvPr>
                <p:cNvGrpSpPr/>
                <p:nvPr/>
              </p:nvGrpSpPr>
              <p:grpSpPr>
                <a:xfrm>
                  <a:off x="255608" y="1148078"/>
                  <a:ext cx="8506849" cy="2741702"/>
                  <a:chOff x="209473" y="937044"/>
                  <a:chExt cx="6381396" cy="2056682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3228ABE3-B334-182A-8F2B-048CA731F3CB}"/>
                      </a:ext>
                    </a:extLst>
                  </p:cNvPr>
                  <p:cNvGrpSpPr/>
                  <p:nvPr/>
                </p:nvGrpSpPr>
                <p:grpSpPr>
                  <a:xfrm>
                    <a:off x="209473" y="937044"/>
                    <a:ext cx="6381396" cy="2056682"/>
                    <a:chOff x="209473" y="937044"/>
                    <a:chExt cx="6381396" cy="2056682"/>
                  </a:xfrm>
                </p:grpSpPr>
                <p:pic>
                  <p:nvPicPr>
                    <p:cNvPr id="7" name="Imagem 1" descr="A graph of a graph of a graph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C56ADCD1-0DEA-3270-BB08-1139883626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4374"/>
                    <a:stretch/>
                  </p:blipFill>
                  <p:spPr>
                    <a:xfrm>
                      <a:off x="2181566" y="1105910"/>
                      <a:ext cx="4409303" cy="188781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" name="Group 3">
                      <a:extLst>
                        <a:ext uri="{FF2B5EF4-FFF2-40B4-BE49-F238E27FC236}">
                          <a16:creationId xmlns:a16="http://schemas.microsoft.com/office/drawing/2014/main" id="{E58CDABD-CF15-DEEF-C4F2-13083E8D25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9473" y="937044"/>
                      <a:ext cx="1972093" cy="1992897"/>
                      <a:chOff x="209473" y="937044"/>
                      <a:chExt cx="1972093" cy="1992897"/>
                    </a:xfrm>
                  </p:grpSpPr>
                  <p:pic>
                    <p:nvPicPr>
                      <p:cNvPr id="8" name="Imagem 2" descr="A graph with a line and a red line&#10;&#10;Description automatically generated">
                        <a:extLst>
                          <a:ext uri="{FF2B5EF4-FFF2-40B4-BE49-F238E27FC236}">
                            <a16:creationId xmlns:a16="http://schemas.microsoft.com/office/drawing/2014/main" id="{9F0D7453-9D2B-9A57-FE7D-F0C641FD985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511"/>
                      <a:stretch/>
                    </p:blipFill>
                    <p:spPr>
                      <a:xfrm>
                        <a:off x="209473" y="1105910"/>
                        <a:ext cx="1972093" cy="1824031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" name="TextBox 1">
                        <a:extLst>
                          <a:ext uri="{FF2B5EF4-FFF2-40B4-BE49-F238E27FC236}">
                            <a16:creationId xmlns:a16="http://schemas.microsoft.com/office/drawing/2014/main" id="{AC4DB957-19A9-C4DA-7DDC-A39DD640B9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6325" y="937044"/>
                        <a:ext cx="1384568" cy="12698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100" b="1" dirty="0"/>
                          <a:t>CAMS EAC4 reanalysis</a:t>
                        </a:r>
                      </a:p>
                    </p:txBody>
                  </p:sp>
                </p:grpSp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CCFF6446-DC6E-9FBB-31EF-B8761CDF8B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7274" y="988781"/>
                      <a:ext cx="742352" cy="1269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US" sz="1100" b="1" dirty="0"/>
                        <a:t>before 2019</a:t>
                      </a:r>
                    </a:p>
                  </p:txBody>
                </p:sp>
              </p:grp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DF29600-062A-FFFA-B446-A4270849215A}"/>
                      </a:ext>
                    </a:extLst>
                  </p:cNvPr>
                  <p:cNvSpPr txBox="1"/>
                  <p:nvPr/>
                </p:nvSpPr>
                <p:spPr>
                  <a:xfrm>
                    <a:off x="4966008" y="991256"/>
                    <a:ext cx="1131971" cy="1269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100" b="1" dirty="0"/>
                      <a:t>after 2019</a:t>
                    </a:r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C01799F-DFAF-4EAD-CD68-150D26890C63}"/>
                    </a:ext>
                  </a:extLst>
                </p:cNvPr>
                <p:cNvSpPr txBox="1"/>
                <p:nvPr/>
              </p:nvSpPr>
              <p:spPr>
                <a:xfrm>
                  <a:off x="5114995" y="923960"/>
                  <a:ext cx="1875434" cy="303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/>
                    <a:t>CAMS forecast models</a:t>
                  </a:r>
                  <a:endParaRPr lang="en-US" sz="1200" dirty="0"/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CC34FEE-6945-0440-950C-75441E39685E}"/>
                  </a:ext>
                </a:extLst>
              </p:cNvPr>
              <p:cNvSpPr txBox="1"/>
              <p:nvPr/>
            </p:nvSpPr>
            <p:spPr>
              <a:xfrm>
                <a:off x="661744" y="1294611"/>
                <a:ext cx="9570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 = 0.0008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2353842-64BA-E3F7-AF3B-169AB3F868F7}"/>
                  </a:ext>
                </a:extLst>
              </p:cNvPr>
              <p:cNvSpPr txBox="1"/>
              <p:nvPr/>
            </p:nvSpPr>
            <p:spPr>
              <a:xfrm>
                <a:off x="3204420" y="1294611"/>
                <a:ext cx="9570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 = 0.002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9B6370-5F6A-4D5B-E480-82EBB3B657B8}"/>
                  </a:ext>
                </a:extLst>
              </p:cNvPr>
              <p:cNvSpPr txBox="1"/>
              <p:nvPr/>
            </p:nvSpPr>
            <p:spPr>
              <a:xfrm>
                <a:off x="5837575" y="1295349"/>
                <a:ext cx="9570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 = 0.003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39FF8A-33BB-70AC-D740-C7D6A5E28142}"/>
                </a:ext>
              </a:extLst>
            </p:cNvPr>
            <p:cNvSpPr txBox="1"/>
            <p:nvPr/>
          </p:nvSpPr>
          <p:spPr>
            <a:xfrm rot="16200000">
              <a:off x="-446264" y="2093398"/>
              <a:ext cx="13584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VIMaer06 [kg/m2]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002D2B8-EA3D-0F9E-D6C4-C49A894AA1D2}"/>
                </a:ext>
              </a:extLst>
            </p:cNvPr>
            <p:cNvSpPr txBox="1"/>
            <p:nvPr/>
          </p:nvSpPr>
          <p:spPr>
            <a:xfrm rot="16200000">
              <a:off x="2094097" y="2098746"/>
              <a:ext cx="13584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VIMaer06 [kg/m2]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18A40E3-775E-5464-B732-93BC71C12E14}"/>
                </a:ext>
              </a:extLst>
            </p:cNvPr>
            <p:cNvSpPr txBox="1"/>
            <p:nvPr/>
          </p:nvSpPr>
          <p:spPr>
            <a:xfrm rot="16200000">
              <a:off x="4724659" y="2112337"/>
              <a:ext cx="13584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VIMaer06 [kg/m2]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006892C-90BA-BE11-F37E-475B834DEDEE}"/>
              </a:ext>
            </a:extLst>
          </p:cNvPr>
          <p:cNvSpPr txBox="1"/>
          <p:nvPr/>
        </p:nvSpPr>
        <p:spPr>
          <a:xfrm>
            <a:off x="12925586" y="278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5B2B-5EE8-B9F7-D0E3-C0D9605B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13CEE-4579-AE53-5563-B506298844B5}"/>
              </a:ext>
            </a:extLst>
          </p:cNvPr>
          <p:cNvSpPr txBox="1"/>
          <p:nvPr/>
        </p:nvSpPr>
        <p:spPr>
          <a:xfrm>
            <a:off x="328672" y="241099"/>
            <a:ext cx="589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Effect of dust on MODIS LST products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41074CE-9FFB-790C-255A-761E11C95AEE}"/>
              </a:ext>
            </a:extLst>
          </p:cNvPr>
          <p:cNvGrpSpPr/>
          <p:nvPr/>
        </p:nvGrpSpPr>
        <p:grpSpPr>
          <a:xfrm>
            <a:off x="1683948" y="883623"/>
            <a:ext cx="9152997" cy="5901275"/>
            <a:chOff x="1683948" y="883623"/>
            <a:chExt cx="9152997" cy="5901275"/>
          </a:xfrm>
        </p:grpSpPr>
        <p:pic>
          <p:nvPicPr>
            <p:cNvPr id="4" name="Picture 3" descr="A screenshot of a map&#10;&#10;Description automatically generated">
              <a:extLst>
                <a:ext uri="{FF2B5EF4-FFF2-40B4-BE49-F238E27FC236}">
                  <a16:creationId xmlns:a16="http://schemas.microsoft.com/office/drawing/2014/main" id="{5174B110-6FD3-CF7C-C0D1-171ADB35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3948" y="883623"/>
              <a:ext cx="9152997" cy="59012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0010F3-B830-66AC-C55A-F452A09157B4}"/>
                </a:ext>
              </a:extLst>
            </p:cNvPr>
            <p:cNvSpPr txBox="1"/>
            <p:nvPr/>
          </p:nvSpPr>
          <p:spPr>
            <a:xfrm>
              <a:off x="5746096" y="883623"/>
              <a:ext cx="1028700" cy="373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LSASAF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4CAFE8-94D6-37E6-BA34-3A7C34209815}"/>
                </a:ext>
              </a:extLst>
            </p:cNvPr>
            <p:cNvSpPr txBox="1"/>
            <p:nvPr/>
          </p:nvSpPr>
          <p:spPr>
            <a:xfrm>
              <a:off x="5507644" y="2598123"/>
              <a:ext cx="15056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MxD11 (GSW)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E60BB1-EDBE-0FF9-B9F1-BD5305A2E608}"/>
                </a:ext>
              </a:extLst>
            </p:cNvPr>
            <p:cNvSpPr txBox="1"/>
            <p:nvPr/>
          </p:nvSpPr>
          <p:spPr>
            <a:xfrm>
              <a:off x="5513340" y="4308278"/>
              <a:ext cx="15056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MxD21 (TES)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306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475</Words>
  <Application>Microsoft Office PowerPoint</Application>
  <PresentationFormat>Widescreen</PresentationFormat>
  <Paragraphs>75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Hiragino Kaku Gothic Std W8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fc53025</dc:creator>
  <cp:lastModifiedBy>SPLTest</cp:lastModifiedBy>
  <cp:revision>14</cp:revision>
  <dcterms:created xsi:type="dcterms:W3CDTF">2024-07-23T14:29:29Z</dcterms:created>
  <dcterms:modified xsi:type="dcterms:W3CDTF">2024-12-05T15:40:57Z</dcterms:modified>
</cp:coreProperties>
</file>