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5"/>
  </p:notesMasterIdLst>
  <p:sldIdLst>
    <p:sldId id="256" r:id="rId5"/>
    <p:sldId id="313" r:id="rId6"/>
    <p:sldId id="314" r:id="rId7"/>
    <p:sldId id="1216" r:id="rId8"/>
    <p:sldId id="1215" r:id="rId9"/>
    <p:sldId id="316" r:id="rId10"/>
    <p:sldId id="2147471434" r:id="rId11"/>
    <p:sldId id="1222" r:id="rId12"/>
    <p:sldId id="1223" r:id="rId13"/>
    <p:sldId id="1224" r:id="rId14"/>
    <p:sldId id="2139119125" r:id="rId15"/>
    <p:sldId id="1217" r:id="rId16"/>
    <p:sldId id="269" r:id="rId17"/>
    <p:sldId id="1219" r:id="rId18"/>
    <p:sldId id="1227" r:id="rId19"/>
    <p:sldId id="2147471433" r:id="rId20"/>
    <p:sldId id="1218" r:id="rId21"/>
    <p:sldId id="1225" r:id="rId22"/>
    <p:sldId id="1220" r:id="rId23"/>
    <p:sldId id="1226" r:id="rId24"/>
  </p:sldIdLst>
  <p:sldSz cx="12192000" cy="6858000"/>
  <p:notesSz cx="6858000" cy="9144000"/>
  <p:defaultTextStyle>
    <a:defPPr>
      <a:defRPr lang="en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4C35"/>
    <a:srgbClr val="EF8200"/>
    <a:srgbClr val="FFFFFF"/>
    <a:srgbClr val="A2BCAB"/>
    <a:srgbClr val="2672A4"/>
    <a:srgbClr val="3880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E68D4BB-A906-8379-EE6E-442C80E51903}" v="159" dt="2024-12-03T15:04:30.24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F7BEA8-1AD9-496B-BAE5-E494F866ABBA}" type="datetimeFigureOut">
              <a:rPr lang="en-GB" smtClean="0"/>
              <a:t>03/12/2024</a:t>
            </a:fld>
            <a:endParaRPr lang="en-GB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481415-022F-43D1-99E9-0A8CD0BD00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8634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6A5C6F-6812-4FB9-AEED-BF4E87E7BB8C}" type="slidenum">
              <a:rPr lang="nl-NL" smtClean="0"/>
              <a:pPr/>
              <a:t>2</a:t>
            </a:fld>
            <a:endParaRPr lang="nl-N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6A5C6F-6812-4FB9-AEED-BF4E87E7BB8C}" type="slidenum">
              <a:rPr lang="nl-NL" smtClean="0"/>
              <a:pPr/>
              <a:t>2</a:t>
            </a:fld>
            <a:endParaRPr lang="nl-N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527716" y="164124"/>
            <a:ext cx="5187185" cy="1798603"/>
          </a:xfrm>
          <a:prstGeom prst="rect">
            <a:avLst/>
          </a:prstGeom>
          <a:solidFill>
            <a:schemeClr val="bg1"/>
          </a:solidFill>
          <a:ln/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52" tIns="45727" rIns="91452" bIns="45727" rtlCol="0" anchor="ctr"/>
          <a:lstStyle/>
          <a:p>
            <a:pPr algn="ctr"/>
            <a:endParaRPr lang="nl-NL" sz="2400"/>
          </a:p>
        </p:txBody>
      </p:sp>
      <p:sp>
        <p:nvSpPr>
          <p:cNvPr id="5" name="Rectangle 4"/>
          <p:cNvSpPr/>
          <p:nvPr userDrawn="1"/>
        </p:nvSpPr>
        <p:spPr>
          <a:xfrm>
            <a:off x="-1" y="2133601"/>
            <a:ext cx="12192001" cy="4710110"/>
          </a:xfrm>
          <a:prstGeom prst="rect">
            <a:avLst/>
          </a:prstGeom>
          <a:solidFill>
            <a:srgbClr val="97C51D"/>
          </a:solidFill>
          <a:ln/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52" tIns="45727" rIns="91452" bIns="45727" rtlCol="0" anchor="ctr"/>
          <a:lstStyle/>
          <a:p>
            <a:pPr algn="ctr"/>
            <a:endParaRPr lang="nl-NL" sz="2400"/>
          </a:p>
        </p:txBody>
      </p:sp>
      <p:sp>
        <p:nvSpPr>
          <p:cNvPr id="4" name="Rechthoek 3"/>
          <p:cNvSpPr/>
          <p:nvPr/>
        </p:nvSpPr>
        <p:spPr>
          <a:xfrm>
            <a:off x="19053" y="14289"/>
            <a:ext cx="1018116" cy="749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52" tIns="45727" rIns="91452" bIns="45727" anchor="ctr"/>
          <a:lstStyle/>
          <a:p>
            <a:pPr algn="ctr" eaLnBrk="0" hangingPunct="0">
              <a:defRPr/>
            </a:pPr>
            <a:endParaRPr lang="en-US" sz="240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9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4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7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9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8" name="Rechthoek 7"/>
          <p:cNvSpPr/>
          <p:nvPr userDrawn="1"/>
        </p:nvSpPr>
        <p:spPr>
          <a:xfrm>
            <a:off x="18198" y="13649"/>
            <a:ext cx="1019033" cy="7506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52" tIns="45727" rIns="91452" bIns="45727" rtlCol="0" anchor="ctr"/>
          <a:lstStyle/>
          <a:p>
            <a:pPr algn="ctr"/>
            <a:endParaRPr lang="en-US" sz="2400"/>
          </a:p>
        </p:txBody>
      </p:sp>
      <p:sp>
        <p:nvSpPr>
          <p:cNvPr id="6" name="TextBox 5"/>
          <p:cNvSpPr txBox="1"/>
          <p:nvPr userDrawn="1"/>
        </p:nvSpPr>
        <p:spPr>
          <a:xfrm>
            <a:off x="760611" y="5867401"/>
            <a:ext cx="3550332" cy="707900"/>
          </a:xfrm>
          <a:prstGeom prst="rect">
            <a:avLst/>
          </a:prstGeom>
          <a:noFill/>
        </p:spPr>
        <p:txBody>
          <a:bodyPr wrap="square" lIns="91452" tIns="45727" rIns="91452" bIns="45727" rtlCol="0">
            <a:spAutoFit/>
          </a:bodyPr>
          <a:lstStyle/>
          <a:p>
            <a:r>
              <a:rPr lang="en-US" sz="4000">
                <a:solidFill>
                  <a:schemeClr val="bg1"/>
                </a:solidFill>
                <a:latin typeface="Helvetica-Light" panose="020B0400000000000000" pitchFamily="34" charset="0"/>
                <a:cs typeface="Calibri Light" panose="020F0302020204030204" pitchFamily="34" charset="0"/>
              </a:rPr>
              <a:t>eleaf.com</a:t>
            </a:r>
            <a:endParaRPr lang="nl-NL" sz="4000">
              <a:solidFill>
                <a:schemeClr val="bg1"/>
              </a:solidFill>
              <a:latin typeface="Helvetica-Light" panose="020B0400000000000000" pitchFamily="34" charset="0"/>
              <a:cs typeface="Calibri Light" panose="020F0302020204030204" pitchFamily="34" charset="0"/>
            </a:endParaRPr>
          </a:p>
        </p:txBody>
      </p:sp>
      <p:pic>
        <p:nvPicPr>
          <p:cNvPr id="11" name="Picture 10" descr="A blue text on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60A6927E-B05B-6C17-385D-83AF75BBC4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09" b="15266"/>
          <a:stretch/>
        </p:blipFill>
        <p:spPr>
          <a:xfrm>
            <a:off x="605935" y="434109"/>
            <a:ext cx="3592564" cy="1467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114309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43306610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22062882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0" y="692696"/>
            <a:ext cx="6672064" cy="461679"/>
          </a:xfrm>
          <a:prstGeom prst="rect">
            <a:avLst/>
          </a:prstGeom>
          <a:solidFill>
            <a:schemeClr val="bg1"/>
          </a:solidFill>
        </p:spPr>
        <p:txBody>
          <a:bodyPr wrap="square" lIns="91452" tIns="45727" rIns="91452" bIns="45727" rtlCol="0">
            <a:spAutoFit/>
          </a:bodyPr>
          <a:lstStyle/>
          <a:p>
            <a:endParaRPr lang="nl-NL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1464409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0383062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2672A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5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2pPr>
            <a:lvl3pPr marL="9144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748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4pPr>
            <a:lvl5pPr marL="1828998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5pPr>
            <a:lvl6pPr marL="2286248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6pPr>
            <a:lvl7pPr marL="2743497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7pPr>
            <a:lvl8pPr marL="3200747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8pPr>
            <a:lvl9pPr marL="3657997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0756892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>
                <a:solidFill>
                  <a:srgbClr val="2672A4"/>
                </a:solidFill>
              </a:defRPr>
            </a:lvl2pPr>
            <a:lvl3pPr>
              <a:defRPr sz="2000"/>
            </a:lvl3pPr>
            <a:lvl4pPr>
              <a:defRPr sz="1867"/>
            </a:lvl4pPr>
            <a:lvl5pPr>
              <a:defRPr sz="1867"/>
            </a:lvl5pPr>
            <a:lvl6pPr>
              <a:defRPr sz="1867"/>
            </a:lvl6pPr>
            <a:lvl7pPr>
              <a:defRPr sz="1867"/>
            </a:lvl7pPr>
            <a:lvl8pPr>
              <a:defRPr sz="1867"/>
            </a:lvl8pPr>
            <a:lvl9pPr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 rtlCol="0">
            <a:normAutofit/>
          </a:bodyPr>
          <a:lstStyle>
            <a:lvl1pPr algn="l" defTabSz="914498" rtl="0" eaLnBrk="1" latinLnBrk="0" hangingPunct="1">
              <a:spcBef>
                <a:spcPct val="20000"/>
              </a:spcBef>
              <a:buClr>
                <a:srgbClr val="A4C339"/>
              </a:buClr>
              <a:buFont typeface="Arial" pitchFamily="34" charset="0"/>
              <a:defRPr lang="nl-NL" sz="2800" kern="1200" dirty="0" smtClean="0">
                <a:solidFill>
                  <a:srgbClr val="2672A4"/>
                </a:solidFill>
                <a:latin typeface="+mn-lt"/>
                <a:ea typeface="+mn-ea"/>
                <a:cs typeface="+mn-cs"/>
              </a:defRPr>
            </a:lvl1pPr>
            <a:lvl2pPr algn="l" defTabSz="914498" rtl="0" eaLnBrk="1" latinLnBrk="0" hangingPunct="1">
              <a:spcBef>
                <a:spcPct val="20000"/>
              </a:spcBef>
              <a:buClr>
                <a:srgbClr val="A4C339"/>
              </a:buClr>
              <a:buFont typeface="Arial" pitchFamily="34" charset="0"/>
              <a:defRPr lang="nl-NL" sz="2800" kern="1200" dirty="0" smtClean="0">
                <a:solidFill>
                  <a:srgbClr val="2672A4"/>
                </a:solidFill>
                <a:latin typeface="+mn-lt"/>
                <a:ea typeface="+mn-ea"/>
                <a:cs typeface="+mn-cs"/>
              </a:defRPr>
            </a:lvl2pPr>
            <a:lvl3pPr algn="l" defTabSz="914498" rtl="0" eaLnBrk="1" latinLnBrk="0" hangingPunct="1">
              <a:spcBef>
                <a:spcPct val="20000"/>
              </a:spcBef>
              <a:buClr>
                <a:srgbClr val="A4C339"/>
              </a:buClr>
              <a:buFont typeface="Arial" pitchFamily="34" charset="0"/>
              <a:defRPr lang="nl-NL" sz="2800" kern="1200" dirty="0" smtClean="0">
                <a:solidFill>
                  <a:srgbClr val="2672A4"/>
                </a:solidFill>
                <a:latin typeface="+mn-lt"/>
                <a:ea typeface="+mn-ea"/>
                <a:cs typeface="+mn-cs"/>
              </a:defRPr>
            </a:lvl3pPr>
            <a:lvl4pPr algn="l" defTabSz="914498" rtl="0" eaLnBrk="1" latinLnBrk="0" hangingPunct="1">
              <a:spcBef>
                <a:spcPct val="20000"/>
              </a:spcBef>
              <a:buClr>
                <a:srgbClr val="A4C339"/>
              </a:buClr>
              <a:buFont typeface="Arial" pitchFamily="34" charset="0"/>
              <a:defRPr lang="nl-NL" sz="2800" kern="1200" dirty="0" smtClean="0">
                <a:solidFill>
                  <a:srgbClr val="2672A4"/>
                </a:solidFill>
                <a:latin typeface="+mn-lt"/>
                <a:ea typeface="+mn-ea"/>
                <a:cs typeface="+mn-cs"/>
              </a:defRPr>
            </a:lvl4pPr>
            <a:lvl5pPr algn="l" defTabSz="914498" rtl="0" eaLnBrk="1" latinLnBrk="0" hangingPunct="1">
              <a:spcBef>
                <a:spcPct val="20000"/>
              </a:spcBef>
              <a:buClr>
                <a:srgbClr val="A4C339"/>
              </a:buClr>
              <a:buFont typeface="Arial" pitchFamily="34" charset="0"/>
              <a:defRPr lang="nl-NL" sz="2800" kern="1200" dirty="0">
                <a:solidFill>
                  <a:srgbClr val="2672A4"/>
                </a:solidFill>
                <a:latin typeface="+mn-lt"/>
                <a:ea typeface="+mn-ea"/>
                <a:cs typeface="+mn-cs"/>
              </a:defRPr>
            </a:lvl5pPr>
            <a:lvl6pPr>
              <a:defRPr sz="1867"/>
            </a:lvl6pPr>
            <a:lvl7pPr>
              <a:defRPr sz="1867"/>
            </a:lvl7pPr>
            <a:lvl8pPr>
              <a:defRPr sz="1867"/>
            </a:lvl8pPr>
            <a:lvl9pPr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98052833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50" indent="0">
              <a:buNone/>
              <a:defRPr sz="2000" b="1"/>
            </a:lvl2pPr>
            <a:lvl3pPr marL="914498" indent="0">
              <a:buNone/>
              <a:defRPr sz="1867" b="1"/>
            </a:lvl3pPr>
            <a:lvl4pPr marL="1371748" indent="0">
              <a:buNone/>
              <a:defRPr sz="1600" b="1"/>
            </a:lvl4pPr>
            <a:lvl5pPr marL="1828998" indent="0">
              <a:buNone/>
              <a:defRPr sz="1600" b="1"/>
            </a:lvl5pPr>
            <a:lvl6pPr marL="2286248" indent="0">
              <a:buNone/>
              <a:defRPr sz="1600" b="1"/>
            </a:lvl6pPr>
            <a:lvl7pPr marL="2743497" indent="0">
              <a:buNone/>
              <a:defRPr sz="1600" b="1"/>
            </a:lvl7pPr>
            <a:lvl8pPr marL="3200747" indent="0">
              <a:buNone/>
              <a:defRPr sz="1600" b="1"/>
            </a:lvl8pPr>
            <a:lvl9pPr marL="365799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>
                <a:solidFill>
                  <a:srgbClr val="2672A4"/>
                </a:solidFill>
              </a:defRPr>
            </a:lvl1pPr>
            <a:lvl2pPr>
              <a:defRPr sz="2000">
                <a:solidFill>
                  <a:srgbClr val="2672A4"/>
                </a:solidFill>
              </a:defRPr>
            </a:lvl2pPr>
            <a:lvl3pPr>
              <a:defRPr sz="1867">
                <a:solidFill>
                  <a:srgbClr val="2672A4"/>
                </a:solidFill>
              </a:defRPr>
            </a:lvl3pPr>
            <a:lvl4pPr>
              <a:defRPr sz="1600">
                <a:solidFill>
                  <a:srgbClr val="2672A4"/>
                </a:solidFill>
              </a:defRPr>
            </a:lvl4pPr>
            <a:lvl5pPr>
              <a:defRPr sz="1600">
                <a:solidFill>
                  <a:srgbClr val="2672A4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50" indent="0">
              <a:buNone/>
              <a:defRPr sz="2000" b="1"/>
            </a:lvl2pPr>
            <a:lvl3pPr marL="914498" indent="0">
              <a:buNone/>
              <a:defRPr sz="1867" b="1"/>
            </a:lvl3pPr>
            <a:lvl4pPr marL="1371748" indent="0">
              <a:buNone/>
              <a:defRPr sz="1600" b="1"/>
            </a:lvl4pPr>
            <a:lvl5pPr marL="1828998" indent="0">
              <a:buNone/>
              <a:defRPr sz="1600" b="1"/>
            </a:lvl5pPr>
            <a:lvl6pPr marL="2286248" indent="0">
              <a:buNone/>
              <a:defRPr sz="1600" b="1"/>
            </a:lvl6pPr>
            <a:lvl7pPr marL="2743497" indent="0">
              <a:buNone/>
              <a:defRPr sz="1600" b="1"/>
            </a:lvl7pPr>
            <a:lvl8pPr marL="3200747" indent="0">
              <a:buNone/>
              <a:defRPr sz="1600" b="1"/>
            </a:lvl8pPr>
            <a:lvl9pPr marL="365799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67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79152933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58326749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68589" tIns="34295" rIns="68589" bIns="34295"/>
          <a:lstStyle>
            <a:lvl1pPr>
              <a:defRPr/>
            </a:lvl1pPr>
          </a:lstStyle>
          <a:p>
            <a:fld id="{D35E6AA0-B45B-4247-8E30-3F13624D176E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3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lIns="68589" tIns="34295" rIns="68589" bIns="34295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 lIns="68589" tIns="34295" rIns="68589" bIns="34295"/>
          <a:lstStyle>
            <a:lvl1pPr>
              <a:defRPr/>
            </a:lvl1pPr>
          </a:lstStyle>
          <a:p>
            <a:fld id="{0F7AA6F0-3115-4B19-8EA4-0EE0380795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44178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>
                <a:solidFill>
                  <a:srgbClr val="2672A4"/>
                </a:solidFill>
              </a:defRPr>
            </a:lvl1pPr>
            <a:lvl2pPr>
              <a:defRPr sz="2800">
                <a:solidFill>
                  <a:srgbClr val="2672A4"/>
                </a:solidFill>
              </a:defRPr>
            </a:lvl2pPr>
            <a:lvl3pPr>
              <a:defRPr sz="2400">
                <a:solidFill>
                  <a:srgbClr val="2672A4"/>
                </a:solidFill>
              </a:defRPr>
            </a:lvl3pPr>
            <a:lvl4pPr>
              <a:defRPr sz="2000">
                <a:solidFill>
                  <a:srgbClr val="2672A4"/>
                </a:solidFill>
              </a:defRPr>
            </a:lvl4pPr>
            <a:lvl5pPr>
              <a:defRPr sz="2000">
                <a:solidFill>
                  <a:srgbClr val="2672A4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67"/>
            </a:lvl1pPr>
            <a:lvl2pPr marL="457250" indent="0">
              <a:buNone/>
              <a:defRPr sz="1200"/>
            </a:lvl2pPr>
            <a:lvl3pPr marL="914498" indent="0">
              <a:buNone/>
              <a:defRPr sz="1067"/>
            </a:lvl3pPr>
            <a:lvl4pPr marL="1371748" indent="0">
              <a:buNone/>
              <a:defRPr sz="933"/>
            </a:lvl4pPr>
            <a:lvl5pPr marL="1828998" indent="0">
              <a:buNone/>
              <a:defRPr sz="933"/>
            </a:lvl5pPr>
            <a:lvl6pPr marL="2286248" indent="0">
              <a:buNone/>
              <a:defRPr sz="933"/>
            </a:lvl6pPr>
            <a:lvl7pPr marL="2743497" indent="0">
              <a:buNone/>
              <a:defRPr sz="933"/>
            </a:lvl7pPr>
            <a:lvl8pPr marL="3200747" indent="0">
              <a:buNone/>
              <a:defRPr sz="933"/>
            </a:lvl8pPr>
            <a:lvl9pPr marL="3657997" indent="0">
              <a:buNone/>
              <a:defRPr sz="9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59404014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>
                <a:solidFill>
                  <a:srgbClr val="2672A4"/>
                </a:solidFill>
              </a:defRPr>
            </a:lvl1pPr>
            <a:lvl2pPr marL="457250" indent="0">
              <a:buNone/>
              <a:defRPr sz="2800"/>
            </a:lvl2pPr>
            <a:lvl3pPr marL="914498" indent="0">
              <a:buNone/>
              <a:defRPr sz="2400"/>
            </a:lvl3pPr>
            <a:lvl4pPr marL="1371748" indent="0">
              <a:buNone/>
              <a:defRPr sz="2000"/>
            </a:lvl4pPr>
            <a:lvl5pPr marL="1828998" indent="0">
              <a:buNone/>
              <a:defRPr sz="2000"/>
            </a:lvl5pPr>
            <a:lvl6pPr marL="2286248" indent="0">
              <a:buNone/>
              <a:defRPr sz="2000"/>
            </a:lvl6pPr>
            <a:lvl7pPr marL="2743497" indent="0">
              <a:buNone/>
              <a:defRPr sz="2000"/>
            </a:lvl7pPr>
            <a:lvl8pPr marL="3200747" indent="0">
              <a:buNone/>
              <a:defRPr sz="2000"/>
            </a:lvl8pPr>
            <a:lvl9pPr marL="3657997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67"/>
            </a:lvl1pPr>
            <a:lvl2pPr marL="457250" indent="0">
              <a:buNone/>
              <a:defRPr sz="1200"/>
            </a:lvl2pPr>
            <a:lvl3pPr marL="914498" indent="0">
              <a:buNone/>
              <a:defRPr sz="1067"/>
            </a:lvl3pPr>
            <a:lvl4pPr marL="1371748" indent="0">
              <a:buNone/>
              <a:defRPr sz="933"/>
            </a:lvl4pPr>
            <a:lvl5pPr marL="1828998" indent="0">
              <a:buNone/>
              <a:defRPr sz="933"/>
            </a:lvl5pPr>
            <a:lvl6pPr marL="2286248" indent="0">
              <a:buNone/>
              <a:defRPr sz="933"/>
            </a:lvl6pPr>
            <a:lvl7pPr marL="2743497" indent="0">
              <a:buNone/>
              <a:defRPr sz="933"/>
            </a:lvl7pPr>
            <a:lvl8pPr marL="3200747" indent="0">
              <a:buNone/>
              <a:defRPr sz="933"/>
            </a:lvl8pPr>
            <a:lvl9pPr marL="3657997" indent="0">
              <a:buNone/>
              <a:defRPr sz="9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6318132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364312" y="6171693"/>
            <a:ext cx="1600617" cy="5339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52" tIns="45727" rIns="91452" bIns="45727" rtlCol="0" anchor="ctr"/>
          <a:lstStyle/>
          <a:p>
            <a:pPr algn="ctr"/>
            <a:endParaRPr lang="nl-NL" sz="2400"/>
          </a:p>
        </p:txBody>
      </p:sp>
      <p:sp>
        <p:nvSpPr>
          <p:cNvPr id="1026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912284" y="188915"/>
            <a:ext cx="10464800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9" tIns="34295" rIns="68589" bIns="3429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de stijl te bewerken</a:t>
            </a:r>
          </a:p>
        </p:txBody>
      </p:sp>
      <p:sp>
        <p:nvSpPr>
          <p:cNvPr id="1027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pic>
        <p:nvPicPr>
          <p:cNvPr id="2" name="Picture 1" descr="A blue text on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27A90B61-12DD-665A-2768-9FAE74BDD2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09" b="15266"/>
          <a:stretch/>
        </p:blipFill>
        <p:spPr>
          <a:xfrm>
            <a:off x="10535919" y="6179129"/>
            <a:ext cx="1493403" cy="610120"/>
          </a:xfrm>
          <a:prstGeom prst="rect">
            <a:avLst/>
          </a:prstGeom>
        </p:spPr>
      </p:pic>
      <p:pic>
        <p:nvPicPr>
          <p:cNvPr id="4" name="Picture 3" descr="A picture containing graphics, colorfulness, graphic design&#10;&#10;Description automatically generated">
            <a:extLst>
              <a:ext uri="{FF2B5EF4-FFF2-40B4-BE49-F238E27FC236}">
                <a16:creationId xmlns:a16="http://schemas.microsoft.com/office/drawing/2014/main" id="{95513856-3E66-F98C-99DA-D53808E76C18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4" y="27402"/>
            <a:ext cx="636963" cy="66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903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push dir="u"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 kern="1200">
          <a:solidFill>
            <a:srgbClr val="2672A4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2672A4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2672A4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2672A4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2672A4"/>
          </a:solidFill>
          <a:latin typeface="Calibri" pitchFamily="34" charset="0"/>
        </a:defRPr>
      </a:lvl5pPr>
      <a:lvl6pPr marL="45725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2672A4"/>
          </a:solidFill>
          <a:latin typeface="Calibri" pitchFamily="34" charset="0"/>
        </a:defRPr>
      </a:lvl6pPr>
      <a:lvl7pPr marL="914498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2672A4"/>
          </a:solidFill>
          <a:latin typeface="Calibri" pitchFamily="34" charset="0"/>
        </a:defRPr>
      </a:lvl7pPr>
      <a:lvl8pPr marL="1371748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2672A4"/>
          </a:solidFill>
          <a:latin typeface="Calibri" pitchFamily="34" charset="0"/>
        </a:defRPr>
      </a:lvl8pPr>
      <a:lvl9pPr marL="1828998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2672A4"/>
          </a:solidFill>
          <a:latin typeface="Calibri" pitchFamily="34" charset="0"/>
        </a:defRPr>
      </a:lvl9pPr>
    </p:titleStyle>
    <p:bodyStyle>
      <a:lvl1pPr marL="342937" indent="-342937" algn="l" rtl="0" eaLnBrk="1" fontAlgn="base" hangingPunct="1">
        <a:spcBef>
          <a:spcPct val="20000"/>
        </a:spcBef>
        <a:spcAft>
          <a:spcPct val="0"/>
        </a:spcAft>
        <a:buClr>
          <a:srgbClr val="A4C339"/>
        </a:buClr>
        <a:buFont typeface="Arial" charset="0"/>
        <a:buChar char="•"/>
        <a:defRPr sz="3200" kern="1200">
          <a:solidFill>
            <a:srgbClr val="2672A4"/>
          </a:solidFill>
          <a:latin typeface="+mn-lt"/>
          <a:ea typeface="+mn-ea"/>
          <a:cs typeface="+mn-cs"/>
        </a:defRPr>
      </a:lvl1pPr>
      <a:lvl2pPr marL="743031" indent="-285781" algn="l" rtl="0" eaLnBrk="1" fontAlgn="base" hangingPunct="1">
        <a:spcBef>
          <a:spcPct val="20000"/>
        </a:spcBef>
        <a:spcAft>
          <a:spcPct val="0"/>
        </a:spcAft>
        <a:buClr>
          <a:srgbClr val="A4C339"/>
        </a:buClr>
        <a:buFont typeface="Arial" charset="0"/>
        <a:buChar char="–"/>
        <a:defRPr sz="2800" kern="1200">
          <a:solidFill>
            <a:srgbClr val="2672A4"/>
          </a:solidFill>
          <a:latin typeface="+mn-lt"/>
          <a:ea typeface="+mn-ea"/>
          <a:cs typeface="+mn-cs"/>
        </a:defRPr>
      </a:lvl2pPr>
      <a:lvl3pPr marL="1143123" indent="-228625" algn="l" rtl="0" eaLnBrk="1" fontAlgn="base" hangingPunct="1">
        <a:spcBef>
          <a:spcPct val="20000"/>
        </a:spcBef>
        <a:spcAft>
          <a:spcPct val="0"/>
        </a:spcAft>
        <a:buClr>
          <a:srgbClr val="A4C339"/>
        </a:buClr>
        <a:buFont typeface="Arial" charset="0"/>
        <a:buChar char="•"/>
        <a:defRPr sz="2400" kern="1200">
          <a:solidFill>
            <a:srgbClr val="2672A4"/>
          </a:solidFill>
          <a:latin typeface="+mn-lt"/>
          <a:ea typeface="+mn-ea"/>
          <a:cs typeface="+mn-cs"/>
        </a:defRPr>
      </a:lvl3pPr>
      <a:lvl4pPr marL="1600373" indent="-228625" algn="l" rtl="0" eaLnBrk="1" fontAlgn="base" hangingPunct="1">
        <a:spcBef>
          <a:spcPct val="20000"/>
        </a:spcBef>
        <a:spcAft>
          <a:spcPct val="0"/>
        </a:spcAft>
        <a:buClr>
          <a:srgbClr val="A4C339"/>
        </a:buClr>
        <a:buFont typeface="Arial" charset="0"/>
        <a:buChar char="–"/>
        <a:defRPr sz="2000" kern="1200">
          <a:solidFill>
            <a:srgbClr val="2672A4"/>
          </a:solidFill>
          <a:latin typeface="+mn-lt"/>
          <a:ea typeface="+mn-ea"/>
          <a:cs typeface="+mn-cs"/>
        </a:defRPr>
      </a:lvl4pPr>
      <a:lvl5pPr marL="2057623" indent="-228625" algn="l" rtl="0" eaLnBrk="1" fontAlgn="base" hangingPunct="1">
        <a:spcBef>
          <a:spcPct val="20000"/>
        </a:spcBef>
        <a:spcAft>
          <a:spcPct val="0"/>
        </a:spcAft>
        <a:buClr>
          <a:srgbClr val="A4C339"/>
        </a:buClr>
        <a:buFont typeface="Arial" charset="0"/>
        <a:buChar char="»"/>
        <a:defRPr sz="2000" kern="1200">
          <a:solidFill>
            <a:srgbClr val="2672A4"/>
          </a:solidFill>
          <a:latin typeface="+mn-lt"/>
          <a:ea typeface="+mn-ea"/>
          <a:cs typeface="+mn-cs"/>
        </a:defRPr>
      </a:lvl5pPr>
      <a:lvl6pPr marL="2514872" indent="-228625" algn="l" defTabSz="91449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122" indent="-228625" algn="l" defTabSz="91449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372" indent="-228625" algn="l" defTabSz="91449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621" indent="-228625" algn="l" defTabSz="91449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9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250" algn="l" defTabSz="91449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498" algn="l" defTabSz="91449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748" algn="l" defTabSz="91449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998" algn="l" defTabSz="91449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6248" algn="l" defTabSz="91449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497" algn="l" defTabSz="91449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747" algn="l" defTabSz="91449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997" algn="l" defTabSz="91449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mailto:henk.pelgrum@eleaf.com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2694870"/>
            <a:ext cx="7772400" cy="1470025"/>
          </a:xfrm>
        </p:spPr>
        <p:txBody>
          <a:bodyPr/>
          <a:lstStyle/>
          <a:p>
            <a:r>
              <a:rPr lang="en-US">
                <a:ea typeface="Calibri"/>
                <a:cs typeface="Calibri"/>
              </a:rPr>
              <a:t>Use of LST data for producing data for the FAO-</a:t>
            </a:r>
            <a:r>
              <a:rPr lang="en-US" err="1">
                <a:ea typeface="Calibri"/>
                <a:cs typeface="Calibri"/>
              </a:rPr>
              <a:t>WaPOR</a:t>
            </a:r>
            <a:r>
              <a:rPr lang="en-US">
                <a:ea typeface="Calibri"/>
                <a:cs typeface="Calibri"/>
              </a:rPr>
              <a:t> portal:</a:t>
            </a:r>
            <a:br>
              <a:rPr lang="en-US">
                <a:ea typeface="Calibri"/>
                <a:cs typeface="Calibri"/>
              </a:rPr>
            </a:br>
            <a:r>
              <a:rPr lang="en-US" sz="3200">
                <a:ea typeface="Calibri"/>
                <a:cs typeface="Calibri"/>
              </a:rPr>
              <a:t>past, present and future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95600" y="4808125"/>
            <a:ext cx="6400800" cy="877712"/>
          </a:xfrm>
        </p:spPr>
        <p:txBody>
          <a:bodyPr/>
          <a:lstStyle/>
          <a:p>
            <a:r>
              <a:rPr lang="en-US"/>
              <a:t>Dec 6</a:t>
            </a:r>
            <a:r>
              <a:rPr lang="en-US" baseline="30000"/>
              <a:t>th</a:t>
            </a:r>
            <a:r>
              <a:rPr lang="en-US"/>
              <a:t> 2024</a:t>
            </a:r>
            <a:endParaRPr lang="nl-NL"/>
          </a:p>
        </p:txBody>
      </p:sp>
      <p:sp>
        <p:nvSpPr>
          <p:cNvPr id="4" name="TextBox 3"/>
          <p:cNvSpPr txBox="1"/>
          <p:nvPr/>
        </p:nvSpPr>
        <p:spPr>
          <a:xfrm>
            <a:off x="4287133" y="6104405"/>
            <a:ext cx="726846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b="1" dirty="0">
                <a:latin typeface="Arial"/>
                <a:ea typeface="MS PGothic"/>
                <a:cs typeface="Arial"/>
              </a:rPr>
              <a:t>Henk </a:t>
            </a:r>
            <a:r>
              <a:rPr lang="nl-NL" b="1" err="1">
                <a:latin typeface="Arial"/>
                <a:ea typeface="MS PGothic"/>
                <a:cs typeface="Arial"/>
              </a:rPr>
              <a:t>Pelgrum</a:t>
            </a:r>
            <a:r>
              <a:rPr lang="nl-NL" dirty="0">
                <a:latin typeface="Arial"/>
                <a:ea typeface="MS PGothic"/>
                <a:cs typeface="Arial"/>
              </a:rPr>
              <a:t>, Joost </a:t>
            </a:r>
            <a:r>
              <a:rPr lang="nl-NL" err="1">
                <a:latin typeface="Arial"/>
                <a:ea typeface="MS PGothic"/>
                <a:cs typeface="Arial"/>
              </a:rPr>
              <a:t>Brombacher</a:t>
            </a:r>
            <a:r>
              <a:rPr lang="nl-NL" dirty="0">
                <a:latin typeface="Arial"/>
                <a:ea typeface="MS PGothic"/>
                <a:cs typeface="Arial"/>
              </a:rPr>
              <a:t>, </a:t>
            </a:r>
            <a:r>
              <a:rPr lang="nl-NL" err="1">
                <a:latin typeface="Arial"/>
                <a:ea typeface="MS PGothic"/>
                <a:cs typeface="Arial"/>
              </a:rPr>
              <a:t>Karlis</a:t>
            </a:r>
            <a:r>
              <a:rPr lang="nl-NL" dirty="0">
                <a:latin typeface="Arial"/>
                <a:ea typeface="MS PGothic"/>
                <a:cs typeface="Arial"/>
              </a:rPr>
              <a:t> </a:t>
            </a:r>
            <a:r>
              <a:rPr lang="nl-NL" err="1">
                <a:latin typeface="Arial"/>
                <a:ea typeface="MS PGothic"/>
                <a:cs typeface="Arial"/>
              </a:rPr>
              <a:t>Zalite</a:t>
            </a:r>
            <a:r>
              <a:rPr lang="nl-NL" dirty="0">
                <a:latin typeface="Arial"/>
                <a:ea typeface="MS PGothic"/>
                <a:cs typeface="Arial"/>
              </a:rPr>
              <a:t>, Steven </a:t>
            </a:r>
            <a:r>
              <a:rPr lang="nl-NL" err="1">
                <a:latin typeface="Arial"/>
                <a:ea typeface="MS PGothic"/>
                <a:cs typeface="Arial"/>
              </a:rPr>
              <a:t>Wonink</a:t>
            </a:r>
            <a:endParaRPr lang="nl-NL" err="1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2041525"/>
      </p:ext>
    </p:extLst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35E4B-954D-AA5E-CA12-A762F8E6E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4" y="188914"/>
            <a:ext cx="10464800" cy="503237"/>
          </a:xfrm>
        </p:spPr>
        <p:txBody>
          <a:bodyPr wrap="square" anchor="ctr">
            <a:normAutofit fontScale="90000"/>
          </a:bodyPr>
          <a:lstStyle/>
          <a:p>
            <a:pPr algn="l">
              <a:lnSpc>
                <a:spcPct val="90000"/>
              </a:lnSpc>
            </a:pPr>
            <a:r>
              <a:rPr lang="en-US" sz="2800"/>
              <a:t>     </a:t>
            </a:r>
            <a:r>
              <a:rPr lang="en-US"/>
              <a:t>Soil moisture model </a:t>
            </a:r>
            <a:endParaRPr lang="en-US">
              <a:ea typeface="Calibri"/>
              <a:cs typeface="Calibri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51874DF-C165-2FF9-1E4B-12FB3158CE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0119" y="979312"/>
            <a:ext cx="5384800" cy="4525963"/>
          </a:xfrm>
        </p:spPr>
        <p:txBody>
          <a:bodyPr/>
          <a:lstStyle/>
          <a:p>
            <a:r>
              <a:rPr lang="en-US">
                <a:ea typeface="Calibri"/>
                <a:cs typeface="Calibri"/>
              </a:rPr>
              <a:t>Trapezoid approach</a:t>
            </a:r>
          </a:p>
          <a:p>
            <a:r>
              <a:rPr lang="en-US">
                <a:ea typeface="Calibri"/>
                <a:cs typeface="Calibri"/>
              </a:rPr>
              <a:t>Pixel based instead of image-based</a:t>
            </a:r>
          </a:p>
        </p:txBody>
      </p:sp>
      <p:pic>
        <p:nvPicPr>
          <p:cNvPr id="5" name="Picture 4" descr="A diagram of a heat wave&#10;&#10;Description automatically generated">
            <a:extLst>
              <a:ext uri="{FF2B5EF4-FFF2-40B4-BE49-F238E27FC236}">
                <a16:creationId xmlns:a16="http://schemas.microsoft.com/office/drawing/2014/main" id="{7E0EC488-1767-EF97-7F0E-A4874DA17C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955" y="2517942"/>
            <a:ext cx="5010385" cy="3948189"/>
          </a:xfrm>
          <a:prstGeom prst="rect">
            <a:avLst/>
          </a:prstGeom>
        </p:spPr>
      </p:pic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5E4E9DD0-BBAA-3647-1AF8-5C10CB957A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1339" y="1270000"/>
            <a:ext cx="6121988" cy="3734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291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ootzone_soil_moisture_">
            <a:hlinkClick r:id="" action="ppaction://media"/>
            <a:extLst>
              <a:ext uri="{FF2B5EF4-FFF2-40B4-BE49-F238E27FC236}">
                <a16:creationId xmlns:a16="http://schemas.microsoft.com/office/drawing/2014/main" id="{031BED8E-CF59-0CD9-9DB6-A53DB11F8B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1267" y="1196752"/>
            <a:ext cx="12349955" cy="55446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B8FC2A-787B-FEF2-8221-343A3607F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noProof="0"/>
              <a:t>Soil Moisture: </a:t>
            </a:r>
            <a:r>
              <a:rPr lang="en-NL" noProof="0" err="1"/>
              <a:t>WaPOR</a:t>
            </a:r>
            <a:r>
              <a:rPr lang="en-NL" noProof="0"/>
              <a:t> vs SMAP</a:t>
            </a:r>
            <a:endParaRPr lang="en-NL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A743B2-92EC-AF7F-1576-404A2ABEE131}"/>
              </a:ext>
            </a:extLst>
          </p:cNvPr>
          <p:cNvSpPr txBox="1"/>
          <p:nvPr/>
        </p:nvSpPr>
        <p:spPr>
          <a:xfrm>
            <a:off x="2855640" y="827420"/>
            <a:ext cx="6199414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>
                <a:latin typeface="Arial"/>
                <a:ea typeface="MS PGothic"/>
                <a:cs typeface="Arial"/>
              </a:rPr>
              <a:t>A rudimentary comparison</a:t>
            </a:r>
            <a:endParaRPr lang="nl-NL">
              <a:latin typeface="Arial"/>
              <a:ea typeface="MS PGothic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269516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D556FA-56FB-4972-8091-710DFDF61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Changes in versions related to inputs</a:t>
            </a:r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3D5CC940-1192-4BF5-8584-0C4B30D26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2640" y="767581"/>
            <a:ext cx="10464113" cy="4525963"/>
          </a:xfrm>
        </p:spPr>
        <p:txBody>
          <a:bodyPr/>
          <a:lstStyle/>
          <a:p>
            <a:pPr marL="0" indent="0">
              <a:buNone/>
            </a:pPr>
            <a:endParaRPr lang="en-US">
              <a:ea typeface="Calibri"/>
              <a:cs typeface="Calibri"/>
            </a:endParaRPr>
          </a:p>
          <a:p>
            <a:r>
              <a:rPr lang="en-US">
                <a:ea typeface="Calibri"/>
                <a:cs typeface="Calibri"/>
              </a:rPr>
              <a:t>MODIS Tile data (v0-v2) -&gt; VIIRS Swath data (v3)</a:t>
            </a:r>
          </a:p>
          <a:p>
            <a:pPr lvl="1">
              <a:buFont typeface="Courier New" charset="0"/>
              <a:buChar char="o"/>
            </a:pPr>
            <a:r>
              <a:rPr lang="en-US">
                <a:ea typeface="Calibri"/>
                <a:cs typeface="Calibri"/>
              </a:rPr>
              <a:t>MODIS/VIIRS Tiles are troublesome when going global!</a:t>
            </a:r>
          </a:p>
          <a:p>
            <a:pPr lvl="1">
              <a:buFont typeface="Courier New" charset="0"/>
              <a:buChar char="o"/>
            </a:pPr>
            <a:r>
              <a:rPr lang="en-US">
                <a:ea typeface="Calibri"/>
                <a:cs typeface="Calibri"/>
              </a:rPr>
              <a:t>Sinusoidal projection</a:t>
            </a:r>
          </a:p>
          <a:p>
            <a:pPr lvl="1">
              <a:buFont typeface="Courier New" charset="0"/>
              <a:buChar char="o"/>
            </a:pPr>
            <a:r>
              <a:rPr lang="en-US">
                <a:ea typeface="Calibri"/>
                <a:cs typeface="Calibri"/>
              </a:rPr>
              <a:t>Instead of using LST as a product, LST is derived from the brightness temperature</a:t>
            </a:r>
          </a:p>
          <a:p>
            <a:r>
              <a:rPr lang="en-US">
                <a:ea typeface="Calibri"/>
                <a:cs typeface="Calibri"/>
              </a:rPr>
              <a:t>For the 100m products (Africa/Middle East/Pakistan/Colombia)</a:t>
            </a:r>
          </a:p>
          <a:p>
            <a:pPr lvl="1">
              <a:buFont typeface="Courier New" charset="0"/>
              <a:buChar char="o"/>
            </a:pPr>
            <a:r>
              <a:rPr lang="en-US">
                <a:ea typeface="Calibri"/>
                <a:cs typeface="Calibri"/>
              </a:rPr>
              <a:t>Resampling -&gt; Thermal sharpening</a:t>
            </a:r>
          </a:p>
          <a:p>
            <a:pPr lvl="1">
              <a:buFont typeface="Courier New" charset="0"/>
              <a:buChar char="o"/>
            </a:pPr>
            <a:r>
              <a:rPr lang="en-US">
                <a:ea typeface="Calibri"/>
                <a:cs typeface="Calibri"/>
              </a:rPr>
              <a:t>Resampling lead to errors on dry/wet boundaries</a:t>
            </a:r>
          </a:p>
        </p:txBody>
      </p:sp>
    </p:spTree>
    <p:extLst>
      <p:ext uri="{BB962C8B-B14F-4D97-AF65-F5344CB8AC3E}">
        <p14:creationId xmlns:p14="http://schemas.microsoft.com/office/powerpoint/2010/main" val="901679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E9407-75E1-3162-51B7-46C98B30D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4572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914498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371748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1828998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2286248" algn="l" defTabSz="914498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2743497" algn="l" defTabSz="914498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3200747" algn="l" defTabSz="914498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3657997" algn="l" defTabSz="914498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algn="ctr"/>
            <a:r>
              <a:rPr lang="en-US">
                <a:solidFill>
                  <a:srgbClr val="2672A4"/>
                </a:solidFill>
                <a:latin typeface="Calibri"/>
                <a:ea typeface="Calibri"/>
                <a:cs typeface="Calibri"/>
              </a:rPr>
              <a:t>Coarse resolution LST products</a:t>
            </a:r>
            <a:endParaRPr lang="en-US">
              <a:cs typeface="Arial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A771231-7882-CD94-B5F9-0BE01E959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32723"/>
            <a:ext cx="2950699" cy="2400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494AE8A-6023-212A-9475-6286018500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3716215"/>
            <a:ext cx="2950699" cy="240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74E2FC38-C592-896F-C6BB-A3AB0EB7D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745" y="933034"/>
            <a:ext cx="2950699" cy="2400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D4E5A478-7ED8-FA38-11CC-B2E4BA9D31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745" y="3740779"/>
            <a:ext cx="2935883" cy="2400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3866121-D165-29F3-6D52-97F93760B0BA}"/>
              </a:ext>
            </a:extLst>
          </p:cNvPr>
          <p:cNvSpPr txBox="1"/>
          <p:nvPr/>
        </p:nvSpPr>
        <p:spPr>
          <a:xfrm>
            <a:off x="1019623" y="932722"/>
            <a:ext cx="196116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4572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914498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371748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1828998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2286248" algn="l" defTabSz="914498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2743497" algn="l" defTabSz="914498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3200747" algn="l" defTabSz="914498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3657997" algn="l" defTabSz="914498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algn="ctr"/>
            <a:r>
              <a:rPr lang="en-US" sz="1600" b="1">
                <a:solidFill>
                  <a:srgbClr val="000000"/>
                </a:solidFill>
                <a:latin typeface="+mn-lt"/>
              </a:rPr>
              <a:t>MODIS</a:t>
            </a:r>
            <a:endParaRPr lang="en-NL" sz="1600" b="1">
              <a:solidFill>
                <a:srgbClr val="000000"/>
              </a:solidFill>
              <a:latin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DF9141-827F-F347-525D-3288D6267BE3}"/>
              </a:ext>
            </a:extLst>
          </p:cNvPr>
          <p:cNvSpPr txBox="1"/>
          <p:nvPr/>
        </p:nvSpPr>
        <p:spPr>
          <a:xfrm>
            <a:off x="956203" y="3716215"/>
            <a:ext cx="196116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4572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914498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371748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1828998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2286248" algn="l" defTabSz="914498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2743497" algn="l" defTabSz="914498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3200747" algn="l" defTabSz="914498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3657997" algn="l" defTabSz="914498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algn="ctr"/>
            <a:r>
              <a:rPr lang="en-US" sz="1600" b="1">
                <a:solidFill>
                  <a:srgbClr val="000000"/>
                </a:solidFill>
                <a:latin typeface="+mn-lt"/>
              </a:rPr>
              <a:t>Sentinel-3</a:t>
            </a:r>
            <a:endParaRPr lang="en-NL" sz="1600" b="1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F72338E-CDA3-94FC-DB34-D398E7220E33}"/>
              </a:ext>
            </a:extLst>
          </p:cNvPr>
          <p:cNvSpPr txBox="1"/>
          <p:nvPr/>
        </p:nvSpPr>
        <p:spPr>
          <a:xfrm>
            <a:off x="4286512" y="932723"/>
            <a:ext cx="196116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4572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914498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371748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1828998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2286248" algn="l" defTabSz="914498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2743497" algn="l" defTabSz="914498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3200747" algn="l" defTabSz="914498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3657997" algn="l" defTabSz="914498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algn="ctr"/>
            <a:r>
              <a:rPr lang="en-US" sz="1600" b="1">
                <a:solidFill>
                  <a:srgbClr val="000000"/>
                </a:solidFill>
                <a:latin typeface="+mn-lt"/>
              </a:rPr>
              <a:t>VIIRS</a:t>
            </a:r>
            <a:endParaRPr lang="en-NL" sz="1600" b="1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7B0C5C6-14F9-B844-041B-83B08427EB5D}"/>
              </a:ext>
            </a:extLst>
          </p:cNvPr>
          <p:cNvSpPr txBox="1"/>
          <p:nvPr/>
        </p:nvSpPr>
        <p:spPr>
          <a:xfrm>
            <a:off x="4363774" y="3740779"/>
            <a:ext cx="1961165" cy="74879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4572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914498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371748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1828998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2286248" algn="l" defTabSz="914498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2743497" algn="l" defTabSz="914498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3200747" algn="l" defTabSz="914498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3657997" algn="l" defTabSz="914498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algn="ctr"/>
            <a:r>
              <a:rPr lang="en-US" sz="1600" b="1">
                <a:solidFill>
                  <a:srgbClr val="000000"/>
                </a:solidFill>
                <a:latin typeface="+mn-lt"/>
              </a:rPr>
              <a:t>GCOM </a:t>
            </a:r>
          </a:p>
          <a:p>
            <a:pPr algn="ctr"/>
            <a:r>
              <a:rPr lang="en-US" sz="1333">
                <a:solidFill>
                  <a:srgbClr val="000000"/>
                </a:solidFill>
                <a:latin typeface="+mn-lt"/>
              </a:rPr>
              <a:t>(not very suitable for operational application)</a:t>
            </a:r>
            <a:endParaRPr lang="en-NL" sz="1333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6B52DDC-A8F0-0277-F7C7-175E9FFB643C}"/>
              </a:ext>
            </a:extLst>
          </p:cNvPr>
          <p:cNvSpPr txBox="1"/>
          <p:nvPr/>
        </p:nvSpPr>
        <p:spPr>
          <a:xfrm>
            <a:off x="2579716" y="6178590"/>
            <a:ext cx="196116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4572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914498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371748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1828998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2286248" algn="l" defTabSz="914498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2743497" algn="l" defTabSz="914498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3200747" algn="l" defTabSz="914498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3657997" algn="l" defTabSz="914498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algn="ctr"/>
            <a:r>
              <a:rPr lang="en-US" sz="1600" b="1" i="1">
                <a:solidFill>
                  <a:srgbClr val="000000"/>
                </a:solidFill>
                <a:latin typeface="+mn-lt"/>
              </a:rPr>
              <a:t>Euphrates Tigris</a:t>
            </a:r>
            <a:endParaRPr lang="en-NL" sz="1600" b="1" i="1">
              <a:solidFill>
                <a:srgbClr val="000000"/>
              </a:solidFill>
              <a:latin typeface="+mn-lt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34C8440-C7E6-8BE3-BF56-DB01FD9C5429}"/>
              </a:ext>
            </a:extLst>
          </p:cNvPr>
          <p:cNvGraphicFramePr>
            <a:graphicFrameLocks noGrp="1"/>
          </p:cNvGraphicFramePr>
          <p:nvPr/>
        </p:nvGraphicFramePr>
        <p:xfrm>
          <a:off x="7306469" y="1508787"/>
          <a:ext cx="4083075" cy="3302004"/>
        </p:xfrm>
        <a:graphic>
          <a:graphicData uri="http://schemas.openxmlformats.org/drawingml/2006/table">
            <a:tbl>
              <a:tblPr firstRow="1" firstCol="1" bandRow="1"/>
              <a:tblGrid>
                <a:gridCol w="1682809">
                  <a:extLst>
                    <a:ext uri="{9D8B030D-6E8A-4147-A177-3AD203B41FA5}">
                      <a16:colId xmlns:a16="http://schemas.microsoft.com/office/drawing/2014/main" val="3744480004"/>
                    </a:ext>
                  </a:extLst>
                </a:gridCol>
                <a:gridCol w="1344149">
                  <a:extLst>
                    <a:ext uri="{9D8B030D-6E8A-4147-A177-3AD203B41FA5}">
                      <a16:colId xmlns:a16="http://schemas.microsoft.com/office/drawing/2014/main" val="3881259448"/>
                    </a:ext>
                  </a:extLst>
                </a:gridCol>
                <a:gridCol w="1056117">
                  <a:extLst>
                    <a:ext uri="{9D8B030D-6E8A-4147-A177-3AD203B41FA5}">
                      <a16:colId xmlns:a16="http://schemas.microsoft.com/office/drawing/2014/main" val="3374175243"/>
                    </a:ext>
                  </a:extLst>
                </a:gridCol>
              </a:tblGrid>
              <a:tr h="12954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NL" sz="1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609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9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Spatial resolution (m)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609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Archive since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60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5303605"/>
                  </a:ext>
                </a:extLst>
              </a:tr>
              <a:tr h="50165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MODIS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609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NL" sz="1900" b="0" i="0" u="none" strike="noStrike">
                          <a:solidFill>
                            <a:srgbClr val="28486D"/>
                          </a:solidFill>
                          <a:effectLst/>
                          <a:latin typeface="Calibri"/>
                        </a:rPr>
                        <a:t>1000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D2D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NL" sz="1900" b="0" i="0" u="none" strike="noStrike">
                          <a:solidFill>
                            <a:srgbClr val="28486D"/>
                          </a:solidFill>
                          <a:effectLst/>
                          <a:latin typeface="Calibri"/>
                        </a:rPr>
                        <a:t>2000</a:t>
                      </a:r>
                      <a:endParaRPr lang="en-NL" sz="1900" b="0" i="0" u="none" strike="noStrike">
                        <a:solidFill>
                          <a:srgbClr val="28486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A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9327034"/>
                  </a:ext>
                </a:extLst>
              </a:tr>
              <a:tr h="50165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S-3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609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NL" sz="1900" b="0" i="0" u="none" strike="noStrike">
                          <a:solidFill>
                            <a:srgbClr val="28486D"/>
                          </a:solidFill>
                          <a:effectLst/>
                          <a:latin typeface="Calibri" panose="020F0502020204030204" pitchFamily="34" charset="0"/>
                        </a:rPr>
                        <a:t>1000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D2D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NL" sz="1900" b="0" i="0" u="none" strike="noStrike">
                          <a:solidFill>
                            <a:srgbClr val="28486D"/>
                          </a:solidFill>
                          <a:effectLst/>
                          <a:latin typeface="Calibri" panose="020F0502020204030204" pitchFamily="34" charset="0"/>
                        </a:rPr>
                        <a:t>2016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A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0873570"/>
                  </a:ext>
                </a:extLst>
              </a:tr>
              <a:tr h="50165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9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VIIRS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609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NL" sz="1900" b="0" i="0" u="none" strike="noStrike">
                          <a:solidFill>
                            <a:srgbClr val="28486D"/>
                          </a:solidFill>
                          <a:effectLst/>
                          <a:latin typeface="Calibri" panose="020F0502020204030204" pitchFamily="34" charset="0"/>
                        </a:rPr>
                        <a:t>375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D2D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NL" sz="1900" b="0" i="0" u="none" strike="noStrike">
                          <a:solidFill>
                            <a:srgbClr val="28486D"/>
                          </a:solidFill>
                          <a:effectLst/>
                          <a:latin typeface="Calibri" panose="020F0502020204030204" pitchFamily="34" charset="0"/>
                        </a:rPr>
                        <a:t>2011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A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659839"/>
                  </a:ext>
                </a:extLst>
              </a:tr>
              <a:tr h="50165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9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GCOM-C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609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NL" sz="1900" b="0" i="0" u="none" strike="noStrike">
                          <a:solidFill>
                            <a:srgbClr val="28486D"/>
                          </a:solidFill>
                          <a:effectLst/>
                          <a:latin typeface="Calibri"/>
                        </a:rPr>
                        <a:t>250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D2D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NL" sz="1900" b="0" i="0" u="none" strike="noStrike">
                          <a:solidFill>
                            <a:srgbClr val="28486D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A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39864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082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D556FA-56FB-4972-8091-710DFDF61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Thermal Sharpening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4DA5E4-F87F-7A9C-BA61-CF64511C52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68401"/>
            <a:ext cx="10972800" cy="4525963"/>
          </a:xfrm>
        </p:spPr>
        <p:txBody>
          <a:bodyPr/>
          <a:lstStyle/>
          <a:p>
            <a:r>
              <a:rPr lang="en-US" err="1">
                <a:ea typeface="Calibri"/>
                <a:cs typeface="Calibri"/>
              </a:rPr>
              <a:t>PyDMS</a:t>
            </a:r>
            <a:r>
              <a:rPr lang="en-US">
                <a:ea typeface="Calibri"/>
                <a:cs typeface="Calibri"/>
              </a:rPr>
              <a:t> </a:t>
            </a:r>
          </a:p>
          <a:p>
            <a:endParaRPr lang="en-US">
              <a:ea typeface="Calibri"/>
              <a:cs typeface="Calibri"/>
            </a:endParaRP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05AE1285-ED65-6302-C4D3-FFAAC87A05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5811" y="879260"/>
            <a:ext cx="8201025" cy="1495425"/>
          </a:xfrm>
          <a:prstGeom prst="rect">
            <a:avLst/>
          </a:prstGeom>
        </p:spPr>
      </p:pic>
      <p:pic>
        <p:nvPicPr>
          <p:cNvPr id="5" name="Picture 4" descr="A close up of a text&#10;&#10;Description automatically generated">
            <a:extLst>
              <a:ext uri="{FF2B5EF4-FFF2-40B4-BE49-F238E27FC236}">
                <a16:creationId xmlns:a16="http://schemas.microsoft.com/office/drawing/2014/main" id="{269BEB08-1447-D27A-B71E-577E7D6FDA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3157" y="5620143"/>
            <a:ext cx="7629525" cy="8477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C688E6F-CBC0-A2A6-4AB7-3129E9E87D1D}"/>
              </a:ext>
            </a:extLst>
          </p:cNvPr>
          <p:cNvSpPr txBox="1"/>
          <p:nvPr/>
        </p:nvSpPr>
        <p:spPr>
          <a:xfrm>
            <a:off x="4569940" y="986481"/>
            <a:ext cx="387590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https://github.com/radosuav/pyDMS</a:t>
            </a:r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79043633-2102-935D-437B-A7DB8613D98E}"/>
              </a:ext>
            </a:extLst>
          </p:cNvPr>
          <p:cNvPicPr>
            <a:picLocks noGrp="1"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41699" y="2379050"/>
            <a:ext cx="8537799" cy="2352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hthoek 2">
            <a:extLst>
              <a:ext uri="{FF2B5EF4-FFF2-40B4-BE49-F238E27FC236}">
                <a16:creationId xmlns:a16="http://schemas.microsoft.com/office/drawing/2014/main" id="{75BAD7B8-3205-6551-1C85-C9FEFADD9ABC}"/>
              </a:ext>
            </a:extLst>
          </p:cNvPr>
          <p:cNvSpPr/>
          <p:nvPr/>
        </p:nvSpPr>
        <p:spPr>
          <a:xfrm>
            <a:off x="3026839" y="2300244"/>
            <a:ext cx="6941343" cy="2510287"/>
          </a:xfrm>
          <a:custGeom>
            <a:avLst/>
            <a:gdLst>
              <a:gd name="connsiteX0" fmla="*/ 0 w 6941343"/>
              <a:gd name="connsiteY0" fmla="*/ 0 h 2510287"/>
              <a:gd name="connsiteX1" fmla="*/ 6941343 w 6941343"/>
              <a:gd name="connsiteY1" fmla="*/ 0 h 2510287"/>
              <a:gd name="connsiteX2" fmla="*/ 6941343 w 6941343"/>
              <a:gd name="connsiteY2" fmla="*/ 2510287 h 2510287"/>
              <a:gd name="connsiteX3" fmla="*/ 0 w 6941343"/>
              <a:gd name="connsiteY3" fmla="*/ 2510287 h 2510287"/>
              <a:gd name="connsiteX4" fmla="*/ 0 w 6941343"/>
              <a:gd name="connsiteY4" fmla="*/ 0 h 2510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41343" h="2510287" extrusionOk="0">
                <a:moveTo>
                  <a:pt x="0" y="0"/>
                </a:moveTo>
                <a:cubicBezTo>
                  <a:pt x="3155509" y="-113254"/>
                  <a:pt x="5616726" y="102601"/>
                  <a:pt x="6941343" y="0"/>
                </a:cubicBezTo>
                <a:cubicBezTo>
                  <a:pt x="6888518" y="457311"/>
                  <a:pt x="7064517" y="1361121"/>
                  <a:pt x="6941343" y="2510287"/>
                </a:cubicBezTo>
                <a:cubicBezTo>
                  <a:pt x="4785570" y="2566097"/>
                  <a:pt x="2601500" y="2679245"/>
                  <a:pt x="0" y="2510287"/>
                </a:cubicBezTo>
                <a:cubicBezTo>
                  <a:pt x="-144930" y="1662253"/>
                  <a:pt x="-18259" y="385338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342946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685891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028837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371783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14729" algn="l" defTabSz="685891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057674" algn="l" defTabSz="685891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400620" algn="l" defTabSz="685891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743566" algn="l" defTabSz="685891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sp>
        <p:nvSpPr>
          <p:cNvPr id="9" name="Tekstvak 5">
            <a:extLst>
              <a:ext uri="{FF2B5EF4-FFF2-40B4-BE49-F238E27FC236}">
                <a16:creationId xmlns:a16="http://schemas.microsoft.com/office/drawing/2014/main" id="{72D049F6-6FCA-19CA-1BB4-965E077E2B78}"/>
              </a:ext>
            </a:extLst>
          </p:cNvPr>
          <p:cNvSpPr txBox="1"/>
          <p:nvPr/>
        </p:nvSpPr>
        <p:spPr>
          <a:xfrm>
            <a:off x="7419327" y="4915605"/>
            <a:ext cx="2057399" cy="346249"/>
          </a:xfrm>
          <a:prstGeom prst="rect">
            <a:avLst/>
          </a:prstGeom>
          <a:noFill/>
        </p:spPr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342946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685891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028837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1371783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1714729" algn="l" defTabSz="685891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2057674" algn="l" defTabSz="685891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2400620" algn="l" defTabSz="685891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2743566" algn="l" defTabSz="685891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r>
              <a:rPr lang="nl-NL" dirty="0" err="1">
                <a:solidFill>
                  <a:srgbClr val="2672A4"/>
                </a:solidFill>
                <a:latin typeface="+mn-lt"/>
                <a:ea typeface="MS PGothic"/>
                <a:cs typeface="Arial"/>
              </a:rPr>
              <a:t>PyDMS</a:t>
            </a:r>
            <a:r>
              <a:rPr lang="nl-NL" dirty="0">
                <a:solidFill>
                  <a:srgbClr val="2672A4"/>
                </a:solidFill>
                <a:latin typeface="+mn-lt"/>
                <a:ea typeface="MS PGothic"/>
                <a:cs typeface="Arial"/>
              </a:rPr>
              <a:t> </a:t>
            </a:r>
            <a:r>
              <a:rPr lang="nl-NL" dirty="0" err="1">
                <a:solidFill>
                  <a:srgbClr val="2672A4"/>
                </a:solidFill>
                <a:latin typeface="+mn-lt"/>
                <a:ea typeface="MS PGothic"/>
                <a:cs typeface="Arial"/>
              </a:rPr>
              <a:t>application</a:t>
            </a:r>
            <a:endParaRPr lang="nl-NL" dirty="0">
              <a:solidFill>
                <a:srgbClr val="2672A4"/>
              </a:solidFill>
              <a:latin typeface="+mn-lt"/>
            </a:endParaRPr>
          </a:p>
        </p:txBody>
      </p:sp>
      <p:sp>
        <p:nvSpPr>
          <p:cNvPr id="10" name="Rechthoek 6">
            <a:extLst>
              <a:ext uri="{FF2B5EF4-FFF2-40B4-BE49-F238E27FC236}">
                <a16:creationId xmlns:a16="http://schemas.microsoft.com/office/drawing/2014/main" id="{FD673255-EB1F-30A4-D2C9-3D41BD92F84E}"/>
              </a:ext>
            </a:extLst>
          </p:cNvPr>
          <p:cNvSpPr/>
          <p:nvPr/>
        </p:nvSpPr>
        <p:spPr>
          <a:xfrm>
            <a:off x="1183350" y="2288533"/>
            <a:ext cx="1594224" cy="2510287"/>
          </a:xfrm>
          <a:custGeom>
            <a:avLst/>
            <a:gdLst>
              <a:gd name="connsiteX0" fmla="*/ 0 w 1594224"/>
              <a:gd name="connsiteY0" fmla="*/ 0 h 2510287"/>
              <a:gd name="connsiteX1" fmla="*/ 1594224 w 1594224"/>
              <a:gd name="connsiteY1" fmla="*/ 0 h 2510287"/>
              <a:gd name="connsiteX2" fmla="*/ 1594224 w 1594224"/>
              <a:gd name="connsiteY2" fmla="*/ 2510287 h 2510287"/>
              <a:gd name="connsiteX3" fmla="*/ 0 w 1594224"/>
              <a:gd name="connsiteY3" fmla="*/ 2510287 h 2510287"/>
              <a:gd name="connsiteX4" fmla="*/ 0 w 1594224"/>
              <a:gd name="connsiteY4" fmla="*/ 0 h 2510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4224" h="2510287" extrusionOk="0">
                <a:moveTo>
                  <a:pt x="0" y="0"/>
                </a:moveTo>
                <a:cubicBezTo>
                  <a:pt x="272415" y="101548"/>
                  <a:pt x="1336261" y="139697"/>
                  <a:pt x="1594224" y="0"/>
                </a:cubicBezTo>
                <a:cubicBezTo>
                  <a:pt x="1541399" y="457311"/>
                  <a:pt x="1717398" y="1361121"/>
                  <a:pt x="1594224" y="2510287"/>
                </a:cubicBezTo>
                <a:cubicBezTo>
                  <a:pt x="1210598" y="2605448"/>
                  <a:pt x="717597" y="2466853"/>
                  <a:pt x="0" y="2510287"/>
                </a:cubicBezTo>
                <a:cubicBezTo>
                  <a:pt x="-144930" y="1662253"/>
                  <a:pt x="-18259" y="385338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342946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685891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028837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371783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14729" algn="l" defTabSz="685891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057674" algn="l" defTabSz="685891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400620" algn="l" defTabSz="685891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743566" algn="l" defTabSz="685891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sp>
        <p:nvSpPr>
          <p:cNvPr id="11" name="Tekstvak 7">
            <a:extLst>
              <a:ext uri="{FF2B5EF4-FFF2-40B4-BE49-F238E27FC236}">
                <a16:creationId xmlns:a16="http://schemas.microsoft.com/office/drawing/2014/main" id="{75A9235D-367C-7B68-875F-1E66DF27AB4B}"/>
              </a:ext>
            </a:extLst>
          </p:cNvPr>
          <p:cNvSpPr txBox="1"/>
          <p:nvPr/>
        </p:nvSpPr>
        <p:spPr>
          <a:xfrm>
            <a:off x="1099763" y="4901048"/>
            <a:ext cx="2287116" cy="623248"/>
          </a:xfrm>
          <a:prstGeom prst="rect">
            <a:avLst/>
          </a:prstGeom>
          <a:noFill/>
        </p:spPr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342946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685891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028837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1371783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1714729" algn="l" defTabSz="685891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2057674" algn="l" defTabSz="685891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2400620" algn="l" defTabSz="685891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2743566" algn="l" defTabSz="685891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r>
              <a:rPr lang="nl-NL" dirty="0">
                <a:solidFill>
                  <a:srgbClr val="2672A4"/>
                </a:solidFill>
                <a:latin typeface="+mn-lt"/>
                <a:ea typeface="MS PGothic"/>
                <a:cs typeface="Arial"/>
              </a:rPr>
              <a:t>Feature </a:t>
            </a:r>
            <a:r>
              <a:rPr lang="nl-NL" dirty="0" err="1">
                <a:solidFill>
                  <a:srgbClr val="2672A4"/>
                </a:solidFill>
                <a:latin typeface="+mn-lt"/>
                <a:ea typeface="MS PGothic"/>
                <a:cs typeface="Arial"/>
              </a:rPr>
              <a:t>selection</a:t>
            </a:r>
            <a:r>
              <a:rPr lang="nl-NL" dirty="0">
                <a:solidFill>
                  <a:srgbClr val="2672A4"/>
                </a:solidFill>
                <a:latin typeface="+mn-lt"/>
                <a:ea typeface="MS PGothic"/>
                <a:cs typeface="Arial"/>
              </a:rPr>
              <a:t> </a:t>
            </a:r>
            <a:r>
              <a:rPr lang="nl-NL" dirty="0" err="1">
                <a:solidFill>
                  <a:srgbClr val="2672A4"/>
                </a:solidFill>
                <a:latin typeface="+mn-lt"/>
                <a:ea typeface="MS PGothic"/>
                <a:cs typeface="Arial"/>
              </a:rPr>
              <a:t>and</a:t>
            </a:r>
            <a:r>
              <a:rPr lang="nl-NL" dirty="0">
                <a:solidFill>
                  <a:srgbClr val="2672A4"/>
                </a:solidFill>
                <a:latin typeface="+mn-lt"/>
                <a:ea typeface="MS PGothic"/>
                <a:cs typeface="Arial"/>
              </a:rPr>
              <a:t> data </a:t>
            </a:r>
            <a:r>
              <a:rPr lang="nl-NL" dirty="0" err="1">
                <a:solidFill>
                  <a:srgbClr val="2672A4"/>
                </a:solidFill>
                <a:latin typeface="+mn-lt"/>
                <a:ea typeface="MS PGothic"/>
                <a:cs typeface="Arial"/>
              </a:rPr>
              <a:t>preparation</a:t>
            </a:r>
            <a:endParaRPr lang="nl-NL" dirty="0">
              <a:solidFill>
                <a:srgbClr val="2672A4"/>
              </a:solidFill>
              <a:latin typeface="+mn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869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map of a mountain range&#10;&#10;Description automatically generated">
            <a:extLst>
              <a:ext uri="{FF2B5EF4-FFF2-40B4-BE49-F238E27FC236}">
                <a16:creationId xmlns:a16="http://schemas.microsoft.com/office/drawing/2014/main" id="{5216177E-05CE-D33B-C882-5BF4CE9193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3842" y="1154060"/>
            <a:ext cx="5592022" cy="45249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747548A-A60C-4A08-C229-A7D4EEF8E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Thermal sharpening example</a:t>
            </a:r>
            <a:endParaRPr lang="en-US"/>
          </a:p>
        </p:txBody>
      </p:sp>
      <p:pic>
        <p:nvPicPr>
          <p:cNvPr id="5" name="Picture 4" descr="A red and pink image of a human body&#10;&#10;Description automatically generated">
            <a:extLst>
              <a:ext uri="{FF2B5EF4-FFF2-40B4-BE49-F238E27FC236}">
                <a16:creationId xmlns:a16="http://schemas.microsoft.com/office/drawing/2014/main" id="{0A42D625-37B0-A187-EE49-D54BABFD56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3577" y="1154060"/>
            <a:ext cx="5592553" cy="4524964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7A2D893-73DF-1B66-604C-C88ACFCB3D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988213" y="1155002"/>
            <a:ext cx="5583280" cy="4525963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D37DF75-A7CB-605B-0452-ECBEE6018AD1}"/>
              </a:ext>
            </a:extLst>
          </p:cNvPr>
          <p:cNvSpPr txBox="1"/>
          <p:nvPr/>
        </p:nvSpPr>
        <p:spPr>
          <a:xfrm>
            <a:off x="8206946" y="1153298"/>
            <a:ext cx="3985053" cy="22467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rgbClr val="2672A4"/>
                </a:solidFill>
                <a:latin typeface="Calibri"/>
                <a:ea typeface="Calibri"/>
                <a:cs typeface="Calibri"/>
              </a:rPr>
              <a:t>VIIRS Brightness Temperature</a:t>
            </a:r>
            <a:endParaRPr lang="en-US">
              <a:solidFill>
                <a:srgbClr val="4F6128"/>
              </a:solidFill>
              <a:cs typeface="Arial" pitchFamily="34" charset="0"/>
            </a:endParaRPr>
          </a:p>
          <a:p>
            <a:r>
              <a:rPr lang="en-US" sz="2800">
                <a:solidFill>
                  <a:srgbClr val="2672A4"/>
                </a:solidFill>
                <a:latin typeface="Calibri"/>
                <a:ea typeface="Calibri"/>
                <a:cs typeface="Calibri"/>
              </a:rPr>
              <a:t>November 16</a:t>
            </a:r>
            <a:r>
              <a:rPr lang="en-US" sz="2800" baseline="30000">
                <a:solidFill>
                  <a:srgbClr val="2672A4"/>
                </a:solidFill>
                <a:latin typeface="Calibri"/>
                <a:ea typeface="Calibri"/>
                <a:cs typeface="Calibri"/>
              </a:rPr>
              <a:t>th</a:t>
            </a:r>
            <a:r>
              <a:rPr lang="en-US" sz="2800">
                <a:solidFill>
                  <a:srgbClr val="2672A4"/>
                </a:solidFill>
                <a:latin typeface="Calibri"/>
                <a:ea typeface="Calibri"/>
                <a:cs typeface="Calibri"/>
              </a:rPr>
              <a:t>, 2024</a:t>
            </a:r>
            <a:endParaRPr lang="en-US">
              <a:solidFill>
                <a:srgbClr val="4F6128"/>
              </a:solidFill>
              <a:cs typeface="Arial"/>
            </a:endParaRPr>
          </a:p>
          <a:p>
            <a:r>
              <a:rPr lang="en-US" sz="2800">
                <a:solidFill>
                  <a:srgbClr val="2672A4"/>
                </a:solidFill>
                <a:latin typeface="Calibri"/>
                <a:ea typeface="Calibri"/>
                <a:cs typeface="Calibri"/>
              </a:rPr>
              <a:t>South-Africa</a:t>
            </a:r>
            <a:endParaRPr lang="en-US">
              <a:solidFill>
                <a:srgbClr val="4F6128"/>
              </a:solidFill>
              <a:cs typeface="Arial"/>
            </a:endParaRPr>
          </a:p>
          <a:p>
            <a:r>
              <a:rPr lang="en-US" sz="2800">
                <a:solidFill>
                  <a:srgbClr val="2672A4"/>
                </a:solidFill>
                <a:latin typeface="Calibri"/>
                <a:ea typeface="Calibri"/>
                <a:cs typeface="Calibri"/>
              </a:rPr>
              <a:t>SEntinel-2 Tile ID: 34HCH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6E04D0F-37EB-B854-1497-853FEDE3F3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5471" y="4714360"/>
            <a:ext cx="742950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129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58E7265-C56B-79CF-D940-4306828BCD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02"/>
          <a:stretch/>
        </p:blipFill>
        <p:spPr>
          <a:xfrm>
            <a:off x="4930726" y="1969182"/>
            <a:ext cx="6863080" cy="25002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33597D-A7AD-ADE2-377C-ACA00820F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/>
              <a:t>Water Balance Closure</a:t>
            </a:r>
            <a:endParaRPr lang="en-NL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1678AE-EA25-2296-7894-8F2EF83CED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194" y="1058817"/>
            <a:ext cx="9670366" cy="869044"/>
          </a:xfrm>
        </p:spPr>
        <p:txBody>
          <a:bodyPr/>
          <a:lstStyle/>
          <a:p>
            <a:r>
              <a:rPr lang="en-US" sz="2800"/>
              <a:t>Water Balance Equation:</a:t>
            </a:r>
          </a:p>
          <a:p>
            <a:pPr marL="0" indent="0" algn="ctr">
              <a:buNone/>
            </a:pPr>
            <a:r>
              <a:rPr lang="en-US" sz="2000"/>
              <a:t>Precipitation (P) = Evaporation (E) + Transpiration (T) + Interception (I) + Discharge (Q)</a:t>
            </a:r>
            <a:endParaRPr lang="en-US" sz="2400"/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97AF3E8B-3BEF-8C60-723D-A6AE814E0E08}"/>
              </a:ext>
            </a:extLst>
          </p:cNvPr>
          <p:cNvSpPr txBox="1">
            <a:spLocks/>
          </p:cNvSpPr>
          <p:nvPr/>
        </p:nvSpPr>
        <p:spPr bwMode="auto">
          <a:xfrm>
            <a:off x="398194" y="2111057"/>
            <a:ext cx="4714826" cy="2420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>
            <a:lvl1pPr marL="342937" indent="-3429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4C339"/>
              </a:buClr>
              <a:buFont typeface="Arial" charset="0"/>
              <a:buChar char="•"/>
              <a:defRPr sz="3200" kern="1200">
                <a:solidFill>
                  <a:srgbClr val="2672A4"/>
                </a:solidFill>
                <a:latin typeface="+mn-lt"/>
                <a:ea typeface="+mn-ea"/>
                <a:cs typeface="+mn-cs"/>
              </a:defRPr>
            </a:lvl1pPr>
            <a:lvl2pPr marL="743031" indent="-28578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4C339"/>
              </a:buClr>
              <a:buFont typeface="Arial" charset="0"/>
              <a:buChar char="–"/>
              <a:defRPr sz="2800" kern="1200">
                <a:solidFill>
                  <a:srgbClr val="2672A4"/>
                </a:solidFill>
                <a:latin typeface="+mn-lt"/>
                <a:ea typeface="+mn-ea"/>
                <a:cs typeface="+mn-cs"/>
              </a:defRPr>
            </a:lvl2pPr>
            <a:lvl3pPr marL="1143123" indent="-22862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4C339"/>
              </a:buClr>
              <a:buFont typeface="Arial" charset="0"/>
              <a:buChar char="•"/>
              <a:defRPr sz="2400" kern="1200">
                <a:solidFill>
                  <a:srgbClr val="2672A4"/>
                </a:solidFill>
                <a:latin typeface="+mn-lt"/>
                <a:ea typeface="+mn-ea"/>
                <a:cs typeface="+mn-cs"/>
              </a:defRPr>
            </a:lvl3pPr>
            <a:lvl4pPr marL="1600373" indent="-22862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4C339"/>
              </a:buClr>
              <a:buFont typeface="Arial" charset="0"/>
              <a:buChar char="–"/>
              <a:defRPr sz="2000" kern="1200">
                <a:solidFill>
                  <a:srgbClr val="2672A4"/>
                </a:solidFill>
                <a:latin typeface="+mn-lt"/>
                <a:ea typeface="+mn-ea"/>
                <a:cs typeface="+mn-cs"/>
              </a:defRPr>
            </a:lvl4pPr>
            <a:lvl5pPr marL="2057623" indent="-22862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4C339"/>
              </a:buClr>
              <a:buFont typeface="Arial" charset="0"/>
              <a:buChar char="»"/>
              <a:defRPr sz="2000" kern="1200">
                <a:solidFill>
                  <a:srgbClr val="2672A4"/>
                </a:solidFill>
                <a:latin typeface="+mn-lt"/>
                <a:ea typeface="+mn-ea"/>
                <a:cs typeface="+mn-cs"/>
              </a:defRPr>
            </a:lvl5pPr>
            <a:lvl6pPr marL="2514872" indent="-228625" algn="l" defTabSz="91449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122" indent="-228625" algn="l" defTabSz="91449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72" indent="-228625" algn="l" defTabSz="91449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621" indent="-228625" algn="l" defTabSz="91449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/>
              <a:t>Assessment for four African catchments</a:t>
            </a:r>
          </a:p>
          <a:p>
            <a:r>
              <a:rPr lang="en-US" sz="2800"/>
              <a:t>On average -1.8% difference between P and sum of E, T, I and Q</a:t>
            </a:r>
            <a:endParaRPr lang="en-US" sz="1800"/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8E5BF4E3-8D39-9C05-5D68-413E036FC357}"/>
              </a:ext>
            </a:extLst>
          </p:cNvPr>
          <p:cNvSpPr txBox="1">
            <a:spLocks/>
          </p:cNvSpPr>
          <p:nvPr/>
        </p:nvSpPr>
        <p:spPr bwMode="auto">
          <a:xfrm>
            <a:off x="398194" y="4647836"/>
            <a:ext cx="11176586" cy="1989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>
            <a:lvl1pPr marL="342937" indent="-3429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4C339"/>
              </a:buClr>
              <a:buFont typeface="Arial" charset="0"/>
              <a:buChar char="•"/>
              <a:defRPr sz="3200" kern="1200">
                <a:solidFill>
                  <a:srgbClr val="2672A4"/>
                </a:solidFill>
                <a:latin typeface="+mn-lt"/>
                <a:ea typeface="+mn-ea"/>
                <a:cs typeface="+mn-cs"/>
              </a:defRPr>
            </a:lvl1pPr>
            <a:lvl2pPr marL="743031" indent="-28578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4C339"/>
              </a:buClr>
              <a:buFont typeface="Arial" charset="0"/>
              <a:buChar char="–"/>
              <a:defRPr sz="2800" kern="1200">
                <a:solidFill>
                  <a:srgbClr val="2672A4"/>
                </a:solidFill>
                <a:latin typeface="+mn-lt"/>
                <a:ea typeface="+mn-ea"/>
                <a:cs typeface="+mn-cs"/>
              </a:defRPr>
            </a:lvl2pPr>
            <a:lvl3pPr marL="1143123" indent="-22862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4C339"/>
              </a:buClr>
              <a:buFont typeface="Arial" charset="0"/>
              <a:buChar char="•"/>
              <a:defRPr sz="2400" kern="1200">
                <a:solidFill>
                  <a:srgbClr val="2672A4"/>
                </a:solidFill>
                <a:latin typeface="+mn-lt"/>
                <a:ea typeface="+mn-ea"/>
                <a:cs typeface="+mn-cs"/>
              </a:defRPr>
            </a:lvl3pPr>
            <a:lvl4pPr marL="1600373" indent="-22862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4C339"/>
              </a:buClr>
              <a:buFont typeface="Arial" charset="0"/>
              <a:buChar char="–"/>
              <a:defRPr sz="2000" kern="1200">
                <a:solidFill>
                  <a:srgbClr val="2672A4"/>
                </a:solidFill>
                <a:latin typeface="+mn-lt"/>
                <a:ea typeface="+mn-ea"/>
                <a:cs typeface="+mn-cs"/>
              </a:defRPr>
            </a:lvl4pPr>
            <a:lvl5pPr marL="2057623" indent="-22862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4C339"/>
              </a:buClr>
              <a:buFont typeface="Arial" charset="0"/>
              <a:buChar char="»"/>
              <a:defRPr sz="2000" kern="1200">
                <a:solidFill>
                  <a:srgbClr val="2672A4"/>
                </a:solidFill>
                <a:latin typeface="+mn-lt"/>
                <a:ea typeface="+mn-ea"/>
                <a:cs typeface="+mn-cs"/>
              </a:defRPr>
            </a:lvl5pPr>
            <a:lvl6pPr marL="2514872" indent="-228625" algn="l" defTabSz="91449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122" indent="-228625" algn="l" defTabSz="91449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72" indent="-228625" algn="l" defTabSz="91449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621" indent="-228625" algn="l" defTabSz="91449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/>
              <a:t>Meaning: </a:t>
            </a:r>
            <a:r>
              <a:rPr lang="en-US" sz="2800" err="1"/>
              <a:t>ETLook</a:t>
            </a:r>
            <a:r>
              <a:rPr lang="en-US" sz="2800"/>
              <a:t> is capable of accurately estimating the ETI at </a:t>
            </a:r>
            <a:r>
              <a:rPr lang="en-US" sz="2800" u="sng"/>
              <a:t>catchment</a:t>
            </a:r>
            <a:r>
              <a:rPr lang="en-US" sz="2800"/>
              <a:t> level, the model has no systematic bias that results in an unclosed water balance. The individual accuracy of E, T, and I is still unknown. </a:t>
            </a: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295446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D556FA-56FB-4972-8091-710DFDF61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Validation</a:t>
            </a:r>
          </a:p>
        </p:txBody>
      </p:sp>
      <p:pic>
        <p:nvPicPr>
          <p:cNvPr id="6" name="Content Placeholder 5" descr="A map of the united states&#10;&#10;Description automatically generated">
            <a:extLst>
              <a:ext uri="{FF2B5EF4-FFF2-40B4-BE49-F238E27FC236}">
                <a16:creationId xmlns:a16="http://schemas.microsoft.com/office/drawing/2014/main" id="{F05212E7-74B6-4AC2-4F97-9B529FD1A7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4215" y="1160528"/>
            <a:ext cx="5046190" cy="313990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C4418C-9584-C946-A6C2-927FDC6110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0279" y="1353837"/>
            <a:ext cx="5914767" cy="27395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8914778-62D0-F354-23B6-DA9FE3F951C4}"/>
              </a:ext>
            </a:extLst>
          </p:cNvPr>
          <p:cNvSpPr txBox="1"/>
          <p:nvPr/>
        </p:nvSpPr>
        <p:spPr>
          <a:xfrm>
            <a:off x="1254211" y="4569940"/>
            <a:ext cx="10260226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28600" indent="-228600">
              <a:buFont typeface=""/>
              <a:buChar char="•"/>
            </a:pPr>
            <a:r>
              <a:rPr lang="nl-NL" sz="2800" err="1">
                <a:solidFill>
                  <a:srgbClr val="2672A4"/>
                </a:solidFill>
                <a:latin typeface="Calibri"/>
                <a:ea typeface="MS PGothic"/>
                <a:cs typeface="Arial"/>
              </a:rPr>
              <a:t>Validation</a:t>
            </a:r>
            <a:r>
              <a:rPr lang="nl-NL" sz="2800">
                <a:solidFill>
                  <a:srgbClr val="2672A4"/>
                </a:solidFill>
                <a:latin typeface="Calibri"/>
                <a:ea typeface="MS PGothic"/>
                <a:cs typeface="Arial"/>
              </a:rPr>
              <a:t> </a:t>
            </a:r>
            <a:r>
              <a:rPr lang="nl-NL" sz="2800" err="1">
                <a:solidFill>
                  <a:srgbClr val="2672A4"/>
                </a:solidFill>
                <a:latin typeface="Calibri"/>
                <a:ea typeface="MS PGothic"/>
                <a:cs typeface="Arial"/>
              </a:rPr>
              <a:t>with</a:t>
            </a:r>
            <a:r>
              <a:rPr lang="nl-NL" sz="2800">
                <a:solidFill>
                  <a:srgbClr val="2672A4"/>
                </a:solidFill>
                <a:latin typeface="Calibri"/>
                <a:ea typeface="MS PGothic"/>
                <a:cs typeface="Arial"/>
              </a:rPr>
              <a:t> EC-data in </a:t>
            </a:r>
            <a:r>
              <a:rPr lang="nl-NL" sz="2800" err="1">
                <a:solidFill>
                  <a:srgbClr val="2672A4"/>
                </a:solidFill>
                <a:latin typeface="Calibri"/>
                <a:ea typeface="MS PGothic"/>
                <a:cs typeface="Arial"/>
              </a:rPr>
              <a:t>the</a:t>
            </a:r>
            <a:r>
              <a:rPr lang="nl-NL" sz="2800">
                <a:solidFill>
                  <a:srgbClr val="2672A4"/>
                </a:solidFill>
                <a:latin typeface="Calibri"/>
                <a:ea typeface="MS PGothic"/>
                <a:cs typeface="Arial"/>
              </a:rPr>
              <a:t> USA</a:t>
            </a:r>
            <a:r>
              <a:rPr lang="en-US" sz="2800">
                <a:latin typeface="Calibri"/>
                <a:ea typeface="MS PGothic"/>
                <a:cs typeface="Arial"/>
              </a:rPr>
              <a:t>​</a:t>
            </a:r>
          </a:p>
          <a:p>
            <a:pPr marL="228600" indent="-228600">
              <a:buFont typeface=""/>
              <a:buChar char="•"/>
            </a:pPr>
            <a:r>
              <a:rPr lang="nl-NL" sz="2800">
                <a:solidFill>
                  <a:srgbClr val="2672A4"/>
                </a:solidFill>
                <a:latin typeface="Calibri"/>
                <a:ea typeface="MS PGothic"/>
                <a:cs typeface="Arial"/>
              </a:rPr>
              <a:t>Daily data</a:t>
            </a:r>
            <a:r>
              <a:rPr lang="en-US" sz="2800">
                <a:latin typeface="Calibri"/>
                <a:ea typeface="MS PGothic"/>
                <a:cs typeface="Arial"/>
              </a:rPr>
              <a:t>​</a:t>
            </a:r>
          </a:p>
          <a:p>
            <a:pPr marL="228600" indent="-228600">
              <a:buFont typeface=""/>
              <a:buChar char="•"/>
            </a:pPr>
            <a:r>
              <a:rPr lang="nl-NL" sz="2800" err="1">
                <a:solidFill>
                  <a:srgbClr val="2672A4"/>
                </a:solidFill>
                <a:latin typeface="Calibri"/>
                <a:ea typeface="MS PGothic"/>
                <a:cs typeface="Arial"/>
              </a:rPr>
              <a:t>Good</a:t>
            </a:r>
            <a:r>
              <a:rPr lang="nl-NL" sz="2800">
                <a:solidFill>
                  <a:srgbClr val="2672A4"/>
                </a:solidFill>
                <a:latin typeface="Calibri"/>
                <a:ea typeface="MS PGothic"/>
                <a:cs typeface="Arial"/>
              </a:rPr>
              <a:t> </a:t>
            </a:r>
            <a:r>
              <a:rPr lang="nl-NL" sz="2800" err="1">
                <a:solidFill>
                  <a:srgbClr val="2672A4"/>
                </a:solidFill>
                <a:latin typeface="Calibri"/>
                <a:ea typeface="MS PGothic"/>
                <a:cs typeface="Arial"/>
              </a:rPr>
              <a:t>consistency</a:t>
            </a:r>
            <a:r>
              <a:rPr lang="nl-NL" sz="2800">
                <a:solidFill>
                  <a:srgbClr val="2672A4"/>
                </a:solidFill>
                <a:latin typeface="Calibri"/>
                <a:ea typeface="MS PGothic"/>
                <a:cs typeface="Arial"/>
              </a:rPr>
              <a:t> </a:t>
            </a:r>
            <a:r>
              <a:rPr lang="nl-NL" sz="2800" err="1">
                <a:solidFill>
                  <a:srgbClr val="2672A4"/>
                </a:solidFill>
                <a:latin typeface="Calibri"/>
                <a:ea typeface="MS PGothic"/>
                <a:cs typeface="Arial"/>
              </a:rPr>
              <a:t>between</a:t>
            </a:r>
            <a:r>
              <a:rPr lang="nl-NL" sz="2800">
                <a:solidFill>
                  <a:srgbClr val="2672A4"/>
                </a:solidFill>
                <a:latin typeface="Calibri"/>
                <a:ea typeface="MS PGothic"/>
                <a:cs typeface="Arial"/>
              </a:rPr>
              <a:t> L1 </a:t>
            </a:r>
            <a:r>
              <a:rPr lang="nl-NL" sz="2800" err="1">
                <a:solidFill>
                  <a:srgbClr val="2672A4"/>
                </a:solidFill>
                <a:latin typeface="Calibri"/>
                <a:ea typeface="MS PGothic"/>
                <a:cs typeface="Arial"/>
              </a:rPr>
              <a:t>and</a:t>
            </a:r>
            <a:r>
              <a:rPr lang="nl-NL" sz="2800">
                <a:solidFill>
                  <a:srgbClr val="2672A4"/>
                </a:solidFill>
                <a:latin typeface="Calibri"/>
                <a:ea typeface="MS PGothic"/>
                <a:cs typeface="Arial"/>
              </a:rPr>
              <a:t> L3 in </a:t>
            </a:r>
            <a:r>
              <a:rPr lang="nl-NL" sz="2800" err="1">
                <a:solidFill>
                  <a:srgbClr val="2672A4"/>
                </a:solidFill>
                <a:latin typeface="Calibri"/>
                <a:ea typeface="MS PGothic"/>
                <a:cs typeface="Arial"/>
              </a:rPr>
              <a:t>general</a:t>
            </a:r>
          </a:p>
        </p:txBody>
      </p:sp>
    </p:spTree>
    <p:extLst>
      <p:ext uri="{BB962C8B-B14F-4D97-AF65-F5344CB8AC3E}">
        <p14:creationId xmlns:p14="http://schemas.microsoft.com/office/powerpoint/2010/main" val="1661922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D556FA-56FB-4972-8091-710DFDF61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Validation – L1 vs L3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ADD617-DE0B-B3CE-15E5-41DD6FA3E6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9528" y="1451510"/>
            <a:ext cx="3189754" cy="3418914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FCEF5169-C110-7F9E-75AD-2F802B218F7B}"/>
              </a:ext>
            </a:extLst>
          </p:cNvPr>
          <p:cNvSpPr/>
          <p:nvPr/>
        </p:nvSpPr>
        <p:spPr>
          <a:xfrm>
            <a:off x="9901881" y="2426042"/>
            <a:ext cx="914399" cy="914399"/>
          </a:xfrm>
          <a:prstGeom prst="ellipse">
            <a:avLst/>
          </a:prstGeom>
          <a:noFill/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F6D47C-5698-32DE-CDA8-4D6F56676AB8}"/>
              </a:ext>
            </a:extLst>
          </p:cNvPr>
          <p:cNvSpPr txBox="1"/>
          <p:nvPr/>
        </p:nvSpPr>
        <p:spPr>
          <a:xfrm>
            <a:off x="3821289" y="989659"/>
            <a:ext cx="266794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2672A4"/>
                </a:solidFill>
                <a:latin typeface="Calibri"/>
                <a:ea typeface="MS PGothic"/>
              </a:rPr>
              <a:t>Spring</a:t>
            </a:r>
            <a:r>
              <a:rPr lang="en-US" sz="2400" dirty="0">
                <a:latin typeface="Calibri"/>
                <a:ea typeface="MS PGothic"/>
              </a:rPr>
              <a:t>​</a:t>
            </a:r>
            <a:endParaRPr lang="en-US" sz="2400" dirty="0">
              <a:latin typeface="Calibri"/>
              <a:ea typeface="MS PGothic"/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4AF693-094D-4320-5610-627B66F54417}"/>
              </a:ext>
            </a:extLst>
          </p:cNvPr>
          <p:cNvSpPr txBox="1"/>
          <p:nvPr/>
        </p:nvSpPr>
        <p:spPr>
          <a:xfrm>
            <a:off x="3783659" y="1911585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2672A4"/>
                </a:solidFill>
                <a:latin typeface="Calibri"/>
                <a:ea typeface="Calibri"/>
                <a:cs typeface="Calibri"/>
              </a:rPr>
              <a:t>Summer</a:t>
            </a:r>
            <a:endParaRPr lang="en-US" sz="2400">
              <a:cs typeface="Arial"/>
            </a:endParaRPr>
          </a:p>
        </p:txBody>
      </p:sp>
      <p:pic>
        <p:nvPicPr>
          <p:cNvPr id="11" name="Content Placeholder 10" descr="A graph of blue and orange lines&#10;&#10;Description automatically generated">
            <a:extLst>
              <a:ext uri="{FF2B5EF4-FFF2-40B4-BE49-F238E27FC236}">
                <a16:creationId xmlns:a16="http://schemas.microsoft.com/office/drawing/2014/main" id="{77968524-4B39-9644-8281-7E473647B2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30813" y="2883394"/>
            <a:ext cx="7891077" cy="3555657"/>
          </a:xfrm>
        </p:spPr>
      </p:pic>
      <p:pic>
        <p:nvPicPr>
          <p:cNvPr id="12" name="Picture 11" descr="A grassy hill with trees and a fence&#10;&#10;Description automatically generated">
            <a:extLst>
              <a:ext uri="{FF2B5EF4-FFF2-40B4-BE49-F238E27FC236}">
                <a16:creationId xmlns:a16="http://schemas.microsoft.com/office/drawing/2014/main" id="{B3E57C2A-7CE9-F19A-CC8D-EEC93047D1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153" y="911936"/>
            <a:ext cx="2675806" cy="216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358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D556FA-56FB-4972-8091-710DFDF61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Future outlook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4DA5E4-F87F-7A9C-BA61-CF64511C52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797698"/>
            <a:ext cx="10972800" cy="4525963"/>
          </a:xfrm>
        </p:spPr>
        <p:txBody>
          <a:bodyPr/>
          <a:lstStyle/>
          <a:p>
            <a:r>
              <a:rPr lang="en-US">
                <a:ea typeface="Calibri"/>
                <a:cs typeface="Calibri"/>
              </a:rPr>
              <a:t>New high resolution sensors on the horizon (open data) </a:t>
            </a:r>
          </a:p>
          <a:p>
            <a:r>
              <a:rPr lang="en-US">
                <a:ea typeface="Calibri"/>
                <a:cs typeface="Calibri"/>
              </a:rPr>
              <a:t>Observations instead of artificial sharpened data for L2 and L3</a:t>
            </a:r>
          </a:p>
        </p:txBody>
      </p:sp>
      <p:pic>
        <p:nvPicPr>
          <p:cNvPr id="3" name="Picture 2" descr="A satellite in space with earth in the background&#10;&#10;Description automatically generated">
            <a:extLst>
              <a:ext uri="{FF2B5EF4-FFF2-40B4-BE49-F238E27FC236}">
                <a16:creationId xmlns:a16="http://schemas.microsoft.com/office/drawing/2014/main" id="{E2A31821-7192-B33B-4D79-6F04C5668B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0" y="1890713"/>
            <a:ext cx="10134600" cy="3076575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E22B087-38AB-F42F-777C-F6FA3ABAE160}"/>
              </a:ext>
            </a:extLst>
          </p:cNvPr>
          <p:cNvGraphicFramePr>
            <a:graphicFrameLocks noGrp="1"/>
          </p:cNvGraphicFramePr>
          <p:nvPr/>
        </p:nvGraphicFramePr>
        <p:xfrm>
          <a:off x="2050358" y="4917394"/>
          <a:ext cx="8076214" cy="15953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3535">
                  <a:extLst>
                    <a:ext uri="{9D8B030D-6E8A-4147-A177-3AD203B41FA5}">
                      <a16:colId xmlns:a16="http://schemas.microsoft.com/office/drawing/2014/main" val="4115863505"/>
                    </a:ext>
                  </a:extLst>
                </a:gridCol>
                <a:gridCol w="2103535">
                  <a:extLst>
                    <a:ext uri="{9D8B030D-6E8A-4147-A177-3AD203B41FA5}">
                      <a16:colId xmlns:a16="http://schemas.microsoft.com/office/drawing/2014/main" val="4032906087"/>
                    </a:ext>
                  </a:extLst>
                </a:gridCol>
                <a:gridCol w="1765609">
                  <a:extLst>
                    <a:ext uri="{9D8B030D-6E8A-4147-A177-3AD203B41FA5}">
                      <a16:colId xmlns:a16="http://schemas.microsoft.com/office/drawing/2014/main" val="1676491712"/>
                    </a:ext>
                  </a:extLst>
                </a:gridCol>
                <a:gridCol w="2103535">
                  <a:extLst>
                    <a:ext uri="{9D8B030D-6E8A-4147-A177-3AD203B41FA5}">
                      <a16:colId xmlns:a16="http://schemas.microsoft.com/office/drawing/2014/main" val="19865311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Sensor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Resolution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1" i="0" u="none" strike="noStrike" noProof="0">
                          <a:solidFill>
                            <a:srgbClr val="FFFFFF"/>
                          </a:solidFill>
                          <a:latin typeface="Calibri"/>
                        </a:rPr>
                        <a:t>Revisit time</a:t>
                      </a:r>
                    </a:p>
                    <a:p>
                      <a:pPr lvl="0"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Launch date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89158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SGB-TIR</a:t>
                      </a:r>
                    </a:p>
                    <a:p>
                      <a:pPr lvl="0">
                        <a:buNone/>
                      </a:pPr>
                      <a:r>
                        <a:rPr lang="en-US"/>
                        <a:t>TRISHNA</a:t>
                      </a:r>
                    </a:p>
                    <a:p>
                      <a:pPr lvl="0">
                        <a:buNone/>
                      </a:pPr>
                      <a:r>
                        <a:rPr lang="en-US"/>
                        <a:t>LSTM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60 m </a:t>
                      </a:r>
                    </a:p>
                    <a:p>
                      <a:pPr lvl="0">
                        <a:buNone/>
                      </a:pPr>
                      <a:r>
                        <a:rPr lang="en-US"/>
                        <a:t>60 m</a:t>
                      </a:r>
                    </a:p>
                    <a:p>
                      <a:pPr lvl="0">
                        <a:buNone/>
                      </a:pPr>
                      <a:r>
                        <a:rPr lang="en-US"/>
                        <a:t>50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>
                          <a:solidFill>
                            <a:srgbClr val="4F6128"/>
                          </a:solidFill>
                          <a:latin typeface="Calibri"/>
                        </a:rPr>
                        <a:t>3 days</a:t>
                      </a:r>
                    </a:p>
                    <a:p>
                      <a:pPr lvl="0">
                        <a:buNone/>
                      </a:pPr>
                      <a:r>
                        <a:rPr lang="en-US"/>
                        <a:t>3 days</a:t>
                      </a:r>
                    </a:p>
                    <a:p>
                      <a:pPr lvl="0">
                        <a:buNone/>
                      </a:pPr>
                      <a:r>
                        <a:rPr lang="en-US"/>
                        <a:t>4 days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2029</a:t>
                      </a:r>
                    </a:p>
                    <a:p>
                      <a:pPr lvl="0">
                        <a:buNone/>
                      </a:pPr>
                      <a:r>
                        <a:rPr lang="en-US"/>
                        <a:t>2026</a:t>
                      </a:r>
                    </a:p>
                    <a:p>
                      <a:pPr lvl="0">
                        <a:buNone/>
                      </a:pPr>
                      <a:r>
                        <a:rPr lang="en-US"/>
                        <a:t>2028 - 2030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86535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4931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FAO - </a:t>
            </a:r>
            <a:r>
              <a:rPr lang="en-US" dirty="0" err="1"/>
              <a:t>WaPOR</a:t>
            </a:r>
            <a:endParaRPr lang="en-US" dirty="0">
              <a:ea typeface="Calibri"/>
              <a:cs typeface="Calibri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BD7D9E-A4D5-EF04-6AD2-B25F31F93B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519" y="1265448"/>
            <a:ext cx="10972800" cy="4525963"/>
          </a:xfrm>
        </p:spPr>
        <p:txBody>
          <a:bodyPr/>
          <a:lstStyle/>
          <a:p>
            <a:r>
              <a:rPr lang="en-US" err="1">
                <a:ea typeface="Calibri"/>
                <a:cs typeface="Calibri"/>
              </a:rPr>
              <a:t>WaPOR</a:t>
            </a:r>
            <a:r>
              <a:rPr lang="en-US">
                <a:ea typeface="Calibri"/>
                <a:cs typeface="Calibri"/>
              </a:rPr>
              <a:t> </a:t>
            </a:r>
          </a:p>
          <a:p>
            <a:pPr lvl="1">
              <a:buFont typeface="Courier New" charset="0"/>
              <a:buChar char="o"/>
            </a:pPr>
            <a:r>
              <a:rPr lang="en-US">
                <a:ea typeface="Calibri"/>
                <a:cs typeface="Calibri"/>
              </a:rPr>
              <a:t>Near real time global database using satellite data that allows the monitoring of agricultural water productivity at different scales</a:t>
            </a:r>
          </a:p>
          <a:p>
            <a:pPr lvl="1">
              <a:buFont typeface="Courier New" charset="0"/>
              <a:buChar char="o"/>
            </a:pPr>
            <a:r>
              <a:rPr lang="en-US">
                <a:ea typeface="Calibri"/>
                <a:cs typeface="Calibri"/>
              </a:rPr>
              <a:t>Capacity building in the use of </a:t>
            </a:r>
            <a:r>
              <a:rPr lang="en-US" err="1">
                <a:ea typeface="Calibri"/>
                <a:cs typeface="Calibri"/>
              </a:rPr>
              <a:t>WaPOR</a:t>
            </a:r>
            <a:r>
              <a:rPr lang="en-US">
                <a:ea typeface="Calibri"/>
                <a:cs typeface="Calibri"/>
              </a:rPr>
              <a:t> data for different applications</a:t>
            </a:r>
          </a:p>
          <a:p>
            <a:pPr lvl="1">
              <a:buFont typeface="Courier New" charset="0"/>
              <a:buChar char="o"/>
            </a:pPr>
            <a:r>
              <a:rPr lang="en-US">
                <a:ea typeface="Calibri"/>
                <a:cs typeface="Calibri"/>
              </a:rPr>
              <a:t>Generate solutions to local challenges linked to water productivity and land productivity as well as water management</a:t>
            </a:r>
          </a:p>
          <a:p>
            <a:pPr lvl="1">
              <a:buFont typeface="Courier New" charset="0"/>
              <a:buChar char="o"/>
            </a:pPr>
            <a:r>
              <a:rPr lang="en-US">
                <a:ea typeface="Calibri"/>
                <a:cs typeface="Calibri"/>
              </a:rPr>
              <a:t>Training is done by IHE Delft</a:t>
            </a:r>
          </a:p>
          <a:p>
            <a:pPr lvl="1">
              <a:buFont typeface="Courier New" charset="0"/>
              <a:buChar char="o"/>
            </a:pPr>
            <a:r>
              <a:rPr lang="en-US">
                <a:ea typeface="Calibri"/>
                <a:cs typeface="Calibri"/>
              </a:rPr>
              <a:t>Capacity building is done by IWMI</a:t>
            </a:r>
          </a:p>
          <a:p>
            <a:pPr lvl="1">
              <a:buFont typeface="Courier New" charset="0"/>
              <a:buChar char="o"/>
            </a:pPr>
            <a:r>
              <a:rPr lang="en-US">
                <a:ea typeface="Calibri"/>
                <a:cs typeface="Calibri"/>
              </a:rPr>
              <a:t>Data provision (v3.0) is ensured by </a:t>
            </a:r>
            <a:r>
              <a:rPr lang="en-US" err="1">
                <a:ea typeface="Calibri"/>
                <a:cs typeface="Calibri"/>
              </a:rPr>
              <a:t>eLEAF</a:t>
            </a:r>
            <a:endParaRPr lang="en-US">
              <a:ea typeface="Calibri"/>
              <a:cs typeface="Calibri"/>
            </a:endParaRPr>
          </a:p>
          <a:p>
            <a:pPr lvl="1">
              <a:buFont typeface="Courier New" charset="0"/>
              <a:buChar char="o"/>
            </a:pPr>
            <a:r>
              <a:rPr lang="en-US">
                <a:ea typeface="Calibri"/>
                <a:cs typeface="Calibri"/>
              </a:rPr>
              <a:t>Data provisions for previous versions was done by </a:t>
            </a:r>
            <a:r>
              <a:rPr lang="en-US" err="1">
                <a:ea typeface="Calibri"/>
                <a:cs typeface="Calibri"/>
              </a:rPr>
              <a:t>eLEAF</a:t>
            </a:r>
            <a:r>
              <a:rPr lang="en-US">
                <a:ea typeface="Calibri"/>
                <a:cs typeface="Calibri"/>
              </a:rPr>
              <a:t> and VITO</a:t>
            </a:r>
          </a:p>
        </p:txBody>
      </p:sp>
      <p:pic>
        <p:nvPicPr>
          <p:cNvPr id="3" name="Picture 2" descr="A screenshot of a phone&#10;&#10;Description automatically generated">
            <a:extLst>
              <a:ext uri="{FF2B5EF4-FFF2-40B4-BE49-F238E27FC236}">
                <a16:creationId xmlns:a16="http://schemas.microsoft.com/office/drawing/2014/main" id="{37D88FEA-BB1B-DAFB-95D0-62E2FEA928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6783" y="774309"/>
            <a:ext cx="6096000" cy="1169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431357"/>
      </p:ext>
    </p:extLst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51CDD-7C53-42B7-9AD0-1A65AE6A5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2148D6-4DE8-DF98-C727-37CEF8B522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67715"/>
            <a:ext cx="10972800" cy="4525963"/>
          </a:xfrm>
        </p:spPr>
        <p:txBody>
          <a:bodyPr/>
          <a:lstStyle/>
          <a:p>
            <a:pPr marL="342900" indent="-342900"/>
            <a:r>
              <a:rPr lang="en-US" dirty="0">
                <a:ea typeface="Calibri"/>
                <a:cs typeface="Calibri"/>
              </a:rPr>
              <a:t>LST is integral part of the </a:t>
            </a:r>
            <a:r>
              <a:rPr lang="en-US" dirty="0" err="1">
                <a:ea typeface="Calibri"/>
                <a:cs typeface="Calibri"/>
              </a:rPr>
              <a:t>WaPOR</a:t>
            </a:r>
            <a:r>
              <a:rPr lang="en-US" dirty="0">
                <a:ea typeface="Calibri"/>
                <a:cs typeface="Calibri"/>
              </a:rPr>
              <a:t> data pipeline</a:t>
            </a:r>
          </a:p>
          <a:p>
            <a:pPr marL="342900" indent="-342900"/>
            <a:r>
              <a:rPr lang="en-US" dirty="0">
                <a:ea typeface="Calibri"/>
                <a:cs typeface="Calibri"/>
              </a:rPr>
              <a:t>In the past resampled LST caused issues</a:t>
            </a:r>
          </a:p>
          <a:p>
            <a:pPr marL="342900" indent="-342900"/>
            <a:r>
              <a:rPr lang="en-US" dirty="0">
                <a:ea typeface="Calibri"/>
                <a:cs typeface="Calibri"/>
              </a:rPr>
              <a:t>Currently thermal sharpening is used to provide high resolution LST</a:t>
            </a:r>
          </a:p>
          <a:p>
            <a:pPr marL="342900" indent="-342900"/>
            <a:r>
              <a:rPr lang="en-US" dirty="0">
                <a:ea typeface="Calibri"/>
                <a:cs typeface="Calibri"/>
              </a:rPr>
              <a:t>Future versions will incorporate next generation high resolution LST open-source data</a:t>
            </a:r>
          </a:p>
          <a:p>
            <a:pPr marL="0" indent="0">
              <a:buNone/>
            </a:pPr>
            <a:endParaRPr lang="en-US" sz="1600" dirty="0">
              <a:ea typeface="Calibri"/>
              <a:cs typeface="Calibri"/>
            </a:endParaRPr>
          </a:p>
          <a:p>
            <a:pPr marL="0" indent="0">
              <a:buNone/>
            </a:pPr>
            <a:endParaRPr lang="en-US" sz="1600" dirty="0"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 sz="1600" dirty="0">
                <a:ea typeface="Calibri"/>
                <a:cs typeface="Calibri"/>
              </a:rPr>
              <a:t>Contact:</a:t>
            </a:r>
            <a:endParaRPr lang="en-US" dirty="0"/>
          </a:p>
          <a:p>
            <a:pPr marL="0" indent="0">
              <a:buNone/>
            </a:pPr>
            <a:r>
              <a:rPr lang="en-US" sz="1600" dirty="0">
                <a:hlinkClick r:id="rId2"/>
              </a:rPr>
              <a:t>henk.pelgrum@eleaf.com</a:t>
            </a:r>
            <a:endParaRPr lang="en-US" sz="1600" dirty="0">
              <a:ea typeface="Calibri"/>
              <a:cs typeface="Calibri"/>
            </a:endParaRPr>
          </a:p>
          <a:p>
            <a:pPr marL="0" indent="0">
              <a:buNone/>
            </a:pPr>
            <a:endParaRPr lang="en-US" sz="1600" dirty="0"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 sz="1600" err="1">
                <a:ea typeface="+mn-lt"/>
                <a:cs typeface="+mn-lt"/>
              </a:rPr>
              <a:t>Wapor</a:t>
            </a:r>
            <a:r>
              <a:rPr lang="en-US" sz="1600" dirty="0">
                <a:ea typeface="+mn-lt"/>
                <a:cs typeface="+mn-lt"/>
              </a:rPr>
              <a:t> Database:</a:t>
            </a:r>
          </a:p>
          <a:p>
            <a:pPr marL="0" indent="0">
              <a:buNone/>
            </a:pPr>
            <a:r>
              <a:rPr lang="en-US" sz="1600" dirty="0">
                <a:ea typeface="+mn-lt"/>
                <a:cs typeface="+mn-lt"/>
              </a:rPr>
              <a:t>https://data.apps.fao.org/wapor/</a:t>
            </a:r>
            <a:endParaRPr lang="en-US" sz="1600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3454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D556FA-56FB-4972-8091-710DFDF61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FAO-</a:t>
            </a:r>
            <a:r>
              <a:rPr lang="en-US" err="1"/>
              <a:t>WaPOR</a:t>
            </a:r>
            <a:r>
              <a:rPr lang="en-US"/>
              <a:t> requirements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23E3702-8EDD-4A48-8A97-3908CB4286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519" y="1033850"/>
            <a:ext cx="10972800" cy="4525963"/>
          </a:xfrm>
        </p:spPr>
        <p:txBody>
          <a:bodyPr/>
          <a:lstStyle/>
          <a:p>
            <a:r>
              <a:rPr lang="en-US"/>
              <a:t>Data used for producing database data should be open source</a:t>
            </a:r>
          </a:p>
          <a:p>
            <a:r>
              <a:rPr lang="en-US">
                <a:ea typeface="Calibri"/>
                <a:cs typeface="Calibri"/>
              </a:rPr>
              <a:t>Software used for producing database is also open source</a:t>
            </a:r>
            <a:endParaRPr lang="en-US"/>
          </a:p>
          <a:p>
            <a:pPr lvl="1">
              <a:buFont typeface="Courier New" charset="0"/>
              <a:buChar char="o"/>
            </a:pPr>
            <a:r>
              <a:rPr lang="en-US" err="1">
                <a:ea typeface="Calibri"/>
                <a:cs typeface="Calibri"/>
              </a:rPr>
              <a:t>PyWAPOR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sz="1600">
                <a:ea typeface="+mn-lt"/>
                <a:cs typeface="+mn-lt"/>
              </a:rPr>
              <a:t>(https://bitbucket.org/cioapps/pywapor/src/master/)</a:t>
            </a:r>
          </a:p>
          <a:p>
            <a:r>
              <a:rPr lang="en-US">
                <a:ea typeface="Calibri"/>
                <a:cs typeface="Calibri"/>
              </a:rPr>
              <a:t>General idea is that users should be able to calculate their own data without additional costs for data</a:t>
            </a:r>
          </a:p>
          <a:p>
            <a:r>
              <a:rPr lang="en-US">
                <a:ea typeface="Calibri"/>
                <a:cs typeface="Calibri"/>
              </a:rPr>
              <a:t>Currently we are on v3 of the dataset</a:t>
            </a:r>
          </a:p>
        </p:txBody>
      </p:sp>
      <p:pic>
        <p:nvPicPr>
          <p:cNvPr id="4" name="Picture 3" descr="A white sheet with blue lines&#10;&#10;Description automatically generated">
            <a:extLst>
              <a:ext uri="{FF2B5EF4-FFF2-40B4-BE49-F238E27FC236}">
                <a16:creationId xmlns:a16="http://schemas.microsoft.com/office/drawing/2014/main" id="{79001C08-2719-A14F-0E2F-2BC04FEB0C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68869" b="-351"/>
          <a:stretch/>
        </p:blipFill>
        <p:spPr>
          <a:xfrm>
            <a:off x="7925701" y="3296036"/>
            <a:ext cx="2861454" cy="295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954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ap of the earth&#10;&#10;Description automatically generated">
            <a:extLst>
              <a:ext uri="{FF2B5EF4-FFF2-40B4-BE49-F238E27FC236}">
                <a16:creationId xmlns:a16="http://schemas.microsoft.com/office/drawing/2014/main" id="{65D7DD00-66BF-E534-9ADB-A199AEA001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2761" y="1169"/>
            <a:ext cx="4721806" cy="685235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7D556FA-56FB-4972-8091-710DFDF61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FAO-</a:t>
            </a:r>
            <a:r>
              <a:rPr lang="en-US" err="1"/>
              <a:t>WaPOR</a:t>
            </a:r>
            <a:r>
              <a:rPr lang="en-US"/>
              <a:t> database content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23E3702-8EDD-4A48-8A97-3908CB4286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825501"/>
            <a:ext cx="10972800" cy="4525963"/>
          </a:xfrm>
        </p:spPr>
        <p:txBody>
          <a:bodyPr/>
          <a:lstStyle/>
          <a:p>
            <a:r>
              <a:rPr lang="en-US" sz="2800" b="1"/>
              <a:t>Evapotranspiration (separated into E, T)</a:t>
            </a:r>
            <a:endParaRPr lang="en-US" sz="2800" b="1">
              <a:ea typeface="Calibri"/>
              <a:cs typeface="Calibri"/>
            </a:endParaRPr>
          </a:p>
          <a:p>
            <a:r>
              <a:rPr lang="en-US" sz="2800">
                <a:ea typeface="Calibri"/>
                <a:cs typeface="Calibri"/>
              </a:rPr>
              <a:t>Interception</a:t>
            </a:r>
          </a:p>
          <a:p>
            <a:r>
              <a:rPr lang="en-US" sz="2800" strike="sngStrike">
                <a:ea typeface="Calibri"/>
                <a:cs typeface="Calibri"/>
              </a:rPr>
              <a:t>Land Cover Classification (not in v3)</a:t>
            </a:r>
          </a:p>
          <a:p>
            <a:r>
              <a:rPr lang="en-US" sz="2800">
                <a:ea typeface="Calibri"/>
                <a:cs typeface="Calibri"/>
              </a:rPr>
              <a:t>Net Primary Productivity </a:t>
            </a:r>
          </a:p>
          <a:p>
            <a:r>
              <a:rPr lang="en-US" sz="2800" strike="sngStrike">
                <a:ea typeface="Calibri"/>
                <a:cs typeface="Calibri"/>
              </a:rPr>
              <a:t>Phenology (not in v3)</a:t>
            </a:r>
          </a:p>
          <a:p>
            <a:r>
              <a:rPr lang="en-US" sz="2800">
                <a:ea typeface="Calibri"/>
                <a:cs typeface="Calibri"/>
              </a:rPr>
              <a:t>Precipitation</a:t>
            </a:r>
          </a:p>
          <a:p>
            <a:r>
              <a:rPr lang="en-US" sz="2800">
                <a:ea typeface="Calibri"/>
                <a:cs typeface="Calibri"/>
              </a:rPr>
              <a:t>Quality layers</a:t>
            </a:r>
          </a:p>
          <a:p>
            <a:r>
              <a:rPr lang="en-US" sz="2800">
                <a:ea typeface="Calibri"/>
                <a:cs typeface="Calibri"/>
              </a:rPr>
              <a:t>Relative soil moisture content for the rootzone</a:t>
            </a:r>
          </a:p>
          <a:p>
            <a:r>
              <a:rPr lang="en-US" sz="2800">
                <a:ea typeface="Calibri"/>
                <a:cs typeface="Calibri"/>
              </a:rPr>
              <a:t>Total biomass production</a:t>
            </a:r>
          </a:p>
          <a:p>
            <a:r>
              <a:rPr lang="en-US" sz="2800">
                <a:ea typeface="Calibri"/>
                <a:cs typeface="Calibri"/>
              </a:rPr>
              <a:t>Water productivity</a:t>
            </a:r>
          </a:p>
        </p:txBody>
      </p:sp>
    </p:spTree>
    <p:extLst>
      <p:ext uri="{BB962C8B-B14F-4D97-AF65-F5344CB8AC3E}">
        <p14:creationId xmlns:p14="http://schemas.microsoft.com/office/powerpoint/2010/main" val="2060425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D556FA-56FB-4972-8091-710DFDF61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FAO-</a:t>
            </a:r>
            <a:r>
              <a:rPr lang="en-US" err="1"/>
              <a:t>WaPOR</a:t>
            </a:r>
            <a:r>
              <a:rPr lang="en-US"/>
              <a:t> Coverage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2B5A7F5C-35CF-8FC4-1EFE-04CF52375F7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621218" y="1045906"/>
          <a:ext cx="8681995" cy="16055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3686">
                  <a:extLst>
                    <a:ext uri="{9D8B030D-6E8A-4147-A177-3AD203B41FA5}">
                      <a16:colId xmlns:a16="http://schemas.microsoft.com/office/drawing/2014/main" val="3487446005"/>
                    </a:ext>
                  </a:extLst>
                </a:gridCol>
                <a:gridCol w="2593472">
                  <a:extLst>
                    <a:ext uri="{9D8B030D-6E8A-4147-A177-3AD203B41FA5}">
                      <a16:colId xmlns:a16="http://schemas.microsoft.com/office/drawing/2014/main" val="3551432685"/>
                    </a:ext>
                  </a:extLst>
                </a:gridCol>
                <a:gridCol w="1564103">
                  <a:extLst>
                    <a:ext uri="{9D8B030D-6E8A-4147-A177-3AD203B41FA5}">
                      <a16:colId xmlns:a16="http://schemas.microsoft.com/office/drawing/2014/main" val="3303635538"/>
                    </a:ext>
                  </a:extLst>
                </a:gridCol>
                <a:gridCol w="1523998">
                  <a:extLst>
                    <a:ext uri="{9D8B030D-6E8A-4147-A177-3AD203B41FA5}">
                      <a16:colId xmlns:a16="http://schemas.microsoft.com/office/drawing/2014/main" val="3986424716"/>
                    </a:ext>
                  </a:extLst>
                </a:gridCol>
                <a:gridCol w="1296736">
                  <a:extLst>
                    <a:ext uri="{9D8B030D-6E8A-4147-A177-3AD203B41FA5}">
                      <a16:colId xmlns:a16="http://schemas.microsoft.com/office/drawing/2014/main" val="23376887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Database version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Description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V1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V2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v3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49902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L1</a:t>
                      </a:r>
                    </a:p>
                    <a:p>
                      <a:pPr lvl="0">
                        <a:buNone/>
                      </a:pPr>
                      <a:r>
                        <a:rPr lang="en-US"/>
                        <a:t>L2</a:t>
                      </a:r>
                    </a:p>
                    <a:p>
                      <a:pPr lvl="0">
                        <a:buNone/>
                      </a:pPr>
                      <a:r>
                        <a:rPr lang="en-US"/>
                        <a:t>L3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Continental level</a:t>
                      </a:r>
                    </a:p>
                    <a:p>
                      <a:pPr lvl="0">
                        <a:buNone/>
                      </a:pPr>
                      <a:r>
                        <a:rPr lang="en-US"/>
                        <a:t>Basin level</a:t>
                      </a:r>
                    </a:p>
                    <a:p>
                      <a:pPr lvl="0">
                        <a:buNone/>
                      </a:pPr>
                      <a:r>
                        <a:rPr lang="en-US"/>
                        <a:t>Irrigation scheme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250 m</a:t>
                      </a:r>
                    </a:p>
                    <a:p>
                      <a:pPr lvl="0">
                        <a:buNone/>
                      </a:pPr>
                      <a:r>
                        <a:rPr lang="en-US"/>
                        <a:t>100 m</a:t>
                      </a:r>
                    </a:p>
                    <a:p>
                      <a:pPr lvl="0">
                        <a:buNone/>
                      </a:pPr>
                      <a:r>
                        <a:rPr lang="en-US"/>
                        <a:t>30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>
                          <a:solidFill>
                            <a:srgbClr val="4F6128"/>
                          </a:solidFill>
                          <a:latin typeface="Calibri"/>
                        </a:rPr>
                        <a:t>250 m</a:t>
                      </a:r>
                    </a:p>
                    <a:p>
                      <a:pPr lvl="0">
                        <a:buNone/>
                      </a:pPr>
                      <a:r>
                        <a:rPr lang="en-US" sz="1800" b="0" i="0" u="none" strike="noStrike" noProof="0">
                          <a:solidFill>
                            <a:srgbClr val="4F6128"/>
                          </a:solidFill>
                          <a:latin typeface="Calibri"/>
                        </a:rPr>
                        <a:t>100 m</a:t>
                      </a:r>
                    </a:p>
                    <a:p>
                      <a:pPr lvl="0">
                        <a:buNone/>
                      </a:pPr>
                      <a:r>
                        <a:rPr lang="en-US" sz="1800" b="0" i="0" u="none" strike="noStrike" noProof="0">
                          <a:solidFill>
                            <a:srgbClr val="4F6128"/>
                          </a:solidFill>
                          <a:latin typeface="Calibri"/>
                        </a:rPr>
                        <a:t>30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>
                          <a:solidFill>
                            <a:srgbClr val="4F6128"/>
                          </a:solidFill>
                          <a:latin typeface="Calibri"/>
                        </a:rPr>
                        <a:t>300 m</a:t>
                      </a:r>
                    </a:p>
                    <a:p>
                      <a:pPr lvl="0">
                        <a:buNone/>
                      </a:pPr>
                      <a:r>
                        <a:rPr lang="en-US" sz="1800" b="0" i="0" u="none" strike="noStrike" noProof="0">
                          <a:solidFill>
                            <a:srgbClr val="4F6128"/>
                          </a:solidFill>
                          <a:latin typeface="Calibri"/>
                        </a:rPr>
                        <a:t>100 m</a:t>
                      </a:r>
                    </a:p>
                    <a:p>
                      <a:pPr lvl="0">
                        <a:buNone/>
                      </a:pPr>
                      <a:r>
                        <a:rPr lang="en-US" sz="1800" b="0" i="0" u="none" strike="noStrike" noProof="0">
                          <a:solidFill>
                            <a:srgbClr val="4F6128"/>
                          </a:solidFill>
                          <a:latin typeface="Calibri"/>
                        </a:rPr>
                        <a:t>20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822801"/>
                  </a:ext>
                </a:extLst>
              </a:tr>
            </a:tbl>
          </a:graphicData>
        </a:graphic>
      </p:graphicFrame>
      <p:graphicFrame>
        <p:nvGraphicFramePr>
          <p:cNvPr id="5" name="Content Placeholder 5">
            <a:extLst>
              <a:ext uri="{FF2B5EF4-FFF2-40B4-BE49-F238E27FC236}">
                <a16:creationId xmlns:a16="http://schemas.microsoft.com/office/drawing/2014/main" id="{9430EB86-0EBC-9E57-4E61-575E794F5311}"/>
              </a:ext>
            </a:extLst>
          </p:cNvPr>
          <p:cNvGraphicFramePr>
            <a:graphicFrameLocks/>
          </p:cNvGraphicFramePr>
          <p:nvPr/>
        </p:nvGraphicFramePr>
        <p:xfrm>
          <a:off x="489185" y="2953926"/>
          <a:ext cx="11307749" cy="31438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8942">
                  <a:extLst>
                    <a:ext uri="{9D8B030D-6E8A-4147-A177-3AD203B41FA5}">
                      <a16:colId xmlns:a16="http://schemas.microsoft.com/office/drawing/2014/main" val="3487446005"/>
                    </a:ext>
                  </a:extLst>
                </a:gridCol>
                <a:gridCol w="3377834">
                  <a:extLst>
                    <a:ext uri="{9D8B030D-6E8A-4147-A177-3AD203B41FA5}">
                      <a16:colId xmlns:a16="http://schemas.microsoft.com/office/drawing/2014/main" val="3551432685"/>
                    </a:ext>
                  </a:extLst>
                </a:gridCol>
                <a:gridCol w="2037146">
                  <a:extLst>
                    <a:ext uri="{9D8B030D-6E8A-4147-A177-3AD203B41FA5}">
                      <a16:colId xmlns:a16="http://schemas.microsoft.com/office/drawing/2014/main" val="3303635538"/>
                    </a:ext>
                  </a:extLst>
                </a:gridCol>
                <a:gridCol w="1984911">
                  <a:extLst>
                    <a:ext uri="{9D8B030D-6E8A-4147-A177-3AD203B41FA5}">
                      <a16:colId xmlns:a16="http://schemas.microsoft.com/office/drawing/2014/main" val="3986424716"/>
                    </a:ext>
                  </a:extLst>
                </a:gridCol>
                <a:gridCol w="1688916">
                  <a:extLst>
                    <a:ext uri="{9D8B030D-6E8A-4147-A177-3AD203B41FA5}">
                      <a16:colId xmlns:a16="http://schemas.microsoft.com/office/drawing/2014/main" val="2337688739"/>
                    </a:ext>
                  </a:extLst>
                </a:gridCol>
              </a:tblGrid>
              <a:tr h="1060621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Database version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Description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V1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V2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v3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49902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L1</a:t>
                      </a:r>
                    </a:p>
                    <a:p>
                      <a:pPr lvl="0">
                        <a:buNone/>
                      </a:pPr>
                      <a:endParaRPr lang="en-US"/>
                    </a:p>
                    <a:p>
                      <a:pPr lvl="0">
                        <a:buNone/>
                      </a:pPr>
                      <a:r>
                        <a:rPr lang="en-US"/>
                        <a:t>L2</a:t>
                      </a:r>
                    </a:p>
                    <a:p>
                      <a:pPr lvl="0">
                        <a:buNone/>
                      </a:pPr>
                      <a:endParaRPr lang="en-US"/>
                    </a:p>
                    <a:p>
                      <a:pPr lvl="0">
                        <a:buNone/>
                      </a:pPr>
                      <a:endParaRPr lang="en-US"/>
                    </a:p>
                    <a:p>
                      <a:pPr lvl="0">
                        <a:buNone/>
                      </a:pPr>
                      <a:endParaRPr lang="en-US"/>
                    </a:p>
                    <a:p>
                      <a:pPr lvl="0">
                        <a:buNone/>
                      </a:pPr>
                      <a:r>
                        <a:rPr lang="en-US"/>
                        <a:t>L3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Continental level</a:t>
                      </a:r>
                    </a:p>
                    <a:p>
                      <a:pPr lvl="0">
                        <a:buNone/>
                      </a:pPr>
                      <a:endParaRPr lang="en-US"/>
                    </a:p>
                    <a:p>
                      <a:pPr lvl="0">
                        <a:buNone/>
                      </a:pPr>
                      <a:r>
                        <a:rPr lang="en-US"/>
                        <a:t>Basin level</a:t>
                      </a:r>
                    </a:p>
                    <a:p>
                      <a:pPr lvl="0">
                        <a:buNone/>
                      </a:pPr>
                      <a:endParaRPr lang="en-US"/>
                    </a:p>
                    <a:p>
                      <a:pPr lvl="0">
                        <a:buNone/>
                      </a:pPr>
                      <a:endParaRPr lang="en-US"/>
                    </a:p>
                    <a:p>
                      <a:pPr lvl="0">
                        <a:buNone/>
                      </a:pPr>
                      <a:endParaRPr lang="en-US"/>
                    </a:p>
                    <a:p>
                      <a:pPr lvl="0">
                        <a:buNone/>
                      </a:pPr>
                      <a:r>
                        <a:rPr lang="en-US"/>
                        <a:t>Irrigation scheme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Africa</a:t>
                      </a:r>
                    </a:p>
                    <a:p>
                      <a:pPr lvl="0">
                        <a:buNone/>
                      </a:pPr>
                      <a:r>
                        <a:rPr lang="en-US"/>
                        <a:t>Middle East</a:t>
                      </a:r>
                    </a:p>
                    <a:p>
                      <a:pPr lvl="0">
                        <a:buNone/>
                      </a:pPr>
                      <a:r>
                        <a:rPr lang="en-US"/>
                        <a:t>Major watersheds Africa</a:t>
                      </a:r>
                    </a:p>
                    <a:p>
                      <a:pPr lvl="0">
                        <a:buNone/>
                      </a:pPr>
                      <a:endParaRPr lang="en-US"/>
                    </a:p>
                    <a:p>
                      <a:pPr lvl="0">
                        <a:buNone/>
                      </a:pPr>
                      <a:endParaRPr lang="en-US"/>
                    </a:p>
                    <a:p>
                      <a:pPr lvl="0">
                        <a:buNone/>
                      </a:pPr>
                      <a:r>
                        <a:rPr lang="en-US"/>
                        <a:t>10+ areas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>
                          <a:solidFill>
                            <a:srgbClr val="4F6128"/>
                          </a:solidFill>
                          <a:latin typeface="Calibri"/>
                        </a:rPr>
                        <a:t>Africa</a:t>
                      </a:r>
                    </a:p>
                    <a:p>
                      <a:pPr lvl="0">
                        <a:buNone/>
                      </a:pPr>
                      <a:r>
                        <a:rPr lang="en-US" sz="1800" b="0" i="0" u="none" strike="noStrike" noProof="0">
                          <a:solidFill>
                            <a:srgbClr val="4F6128"/>
                          </a:solidFill>
                          <a:latin typeface="Calibri"/>
                        </a:rPr>
                        <a:t>Middle East</a:t>
                      </a:r>
                    </a:p>
                    <a:p>
                      <a:pPr lvl="0">
                        <a:buNone/>
                      </a:pPr>
                      <a:r>
                        <a:rPr lang="en-US" sz="1800" b="0" i="0" u="none" strike="noStrike" noProof="0">
                          <a:solidFill>
                            <a:srgbClr val="4F6128"/>
                          </a:solidFill>
                          <a:latin typeface="Calibri"/>
                        </a:rPr>
                        <a:t>Major watersheds Africa</a:t>
                      </a:r>
                    </a:p>
                    <a:p>
                      <a:pPr lvl="0">
                        <a:buNone/>
                      </a:pPr>
                      <a:endParaRPr lang="en-US" sz="1800" b="0" i="0" u="none" strike="noStrike" noProof="0">
                        <a:solidFill>
                          <a:srgbClr val="4F6128"/>
                        </a:solidFill>
                        <a:latin typeface="Calibri"/>
                      </a:endParaRPr>
                    </a:p>
                    <a:p>
                      <a:pPr lvl="0">
                        <a:buNone/>
                      </a:pPr>
                      <a:endParaRPr lang="en-US" sz="1800" b="0" i="0" u="none" strike="noStrike" noProof="0">
                        <a:solidFill>
                          <a:srgbClr val="4F6128"/>
                        </a:solidFill>
                        <a:latin typeface="Calibri"/>
                      </a:endParaRPr>
                    </a:p>
                    <a:p>
                      <a:pPr lvl="0">
                        <a:buNone/>
                      </a:pPr>
                      <a:r>
                        <a:rPr lang="en-US" sz="1800" b="0" i="0" u="none" strike="noStrike" noProof="0">
                          <a:solidFill>
                            <a:srgbClr val="4F6128"/>
                          </a:solidFill>
                          <a:latin typeface="Calibri"/>
                        </a:rPr>
                        <a:t>20+ areas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>
                          <a:solidFill>
                            <a:srgbClr val="4F6128"/>
                          </a:solidFill>
                          <a:latin typeface="Calibri"/>
                        </a:rPr>
                        <a:t>Global</a:t>
                      </a:r>
                    </a:p>
                    <a:p>
                      <a:pPr lvl="0">
                        <a:buNone/>
                      </a:pPr>
                      <a:endParaRPr lang="en-US" sz="1800" b="0" i="0" u="none" strike="noStrike" noProof="0">
                        <a:solidFill>
                          <a:srgbClr val="4F6128"/>
                        </a:solidFill>
                        <a:latin typeface="Calibri"/>
                      </a:endParaRPr>
                    </a:p>
                    <a:p>
                      <a:pPr lvl="0">
                        <a:buNone/>
                      </a:pPr>
                      <a:r>
                        <a:rPr lang="en-US" sz="1800" b="0" i="0" u="none" strike="noStrike" noProof="0">
                          <a:solidFill>
                            <a:srgbClr val="4F6128"/>
                          </a:solidFill>
                          <a:latin typeface="Calibri"/>
                        </a:rPr>
                        <a:t>Africa</a:t>
                      </a:r>
                    </a:p>
                    <a:p>
                      <a:pPr lvl="0">
                        <a:buNone/>
                      </a:pPr>
                      <a:r>
                        <a:rPr lang="en-US" sz="1800" b="0" i="0" u="none" strike="noStrike" noProof="0">
                          <a:solidFill>
                            <a:srgbClr val="4F6128"/>
                          </a:solidFill>
                          <a:latin typeface="Calibri"/>
                        </a:rPr>
                        <a:t>Middle East</a:t>
                      </a:r>
                    </a:p>
                    <a:p>
                      <a:pPr lvl="0">
                        <a:buNone/>
                      </a:pPr>
                      <a:r>
                        <a:rPr lang="en-US" sz="1800" b="0" i="0" u="none" strike="noStrike" noProof="0">
                          <a:solidFill>
                            <a:srgbClr val="4F6128"/>
                          </a:solidFill>
                          <a:latin typeface="Calibri"/>
                        </a:rPr>
                        <a:t>Pakistan</a:t>
                      </a:r>
                    </a:p>
                    <a:p>
                      <a:pPr lvl="0">
                        <a:buNone/>
                      </a:pPr>
                      <a:r>
                        <a:rPr lang="en-US" sz="1800" b="0" i="0" u="none" strike="noStrike" noProof="0">
                          <a:solidFill>
                            <a:srgbClr val="4F6128"/>
                          </a:solidFill>
                          <a:latin typeface="Calibri"/>
                        </a:rPr>
                        <a:t>Colombia</a:t>
                      </a:r>
                    </a:p>
                    <a:p>
                      <a:pPr lvl="0">
                        <a:buNone/>
                      </a:pPr>
                      <a:r>
                        <a:rPr lang="en-US" sz="1800" b="0" i="0" u="none" strike="noStrike" noProof="0">
                          <a:solidFill>
                            <a:srgbClr val="4F6128"/>
                          </a:solidFill>
                          <a:latin typeface="Calibri"/>
                        </a:rPr>
                        <a:t>30+ areas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8228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47096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D556FA-56FB-4972-8091-710DFDF61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Models</a:t>
            </a:r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3D5CC940-1192-4BF5-8584-0C4B30D26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0285" y="840553"/>
            <a:ext cx="9791229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ea typeface="Calibri"/>
                <a:cs typeface="Calibri"/>
              </a:rPr>
              <a:t>Models used for the main components:</a:t>
            </a:r>
          </a:p>
          <a:p>
            <a:pPr marL="342900" indent="-342900"/>
            <a:r>
              <a:rPr lang="en-US" dirty="0"/>
              <a:t>Evapotranspiration &amp; Interception --&gt; </a:t>
            </a:r>
            <a:r>
              <a:rPr lang="en-US" dirty="0" err="1"/>
              <a:t>ETLook</a:t>
            </a:r>
            <a:endParaRPr lang="en-US" dirty="0" err="1">
              <a:ea typeface="Calibri"/>
              <a:cs typeface="Calibri"/>
            </a:endParaRPr>
          </a:p>
          <a:p>
            <a:pPr marL="742950" lvl="1" indent="-285750">
              <a:buFont typeface="Courier New" charset="0"/>
              <a:buChar char="o"/>
            </a:pPr>
            <a:r>
              <a:rPr lang="en-US" sz="1800" dirty="0">
                <a:ea typeface="Calibri"/>
                <a:cs typeface="Calibri"/>
              </a:rPr>
              <a:t>NDVI</a:t>
            </a:r>
          </a:p>
          <a:p>
            <a:pPr marL="742950" lvl="1" indent="-285750">
              <a:buFont typeface="Courier New" charset="0"/>
              <a:buChar char="o"/>
            </a:pPr>
            <a:r>
              <a:rPr lang="en-US" sz="1800" dirty="0">
                <a:ea typeface="Calibri"/>
                <a:cs typeface="Calibri"/>
              </a:rPr>
              <a:t>Surface Albedo</a:t>
            </a:r>
          </a:p>
          <a:p>
            <a:pPr marL="742950" lvl="1" indent="-285750">
              <a:buFont typeface="Courier New" charset="0"/>
              <a:buChar char="o"/>
            </a:pPr>
            <a:r>
              <a:rPr lang="en-US" sz="1800" dirty="0">
                <a:ea typeface="Calibri"/>
                <a:cs typeface="Calibri"/>
              </a:rPr>
              <a:t>Soil Moisture</a:t>
            </a:r>
          </a:p>
          <a:p>
            <a:pPr marL="742950" lvl="1" indent="-285750">
              <a:buFont typeface="Courier New" charset="0"/>
              <a:buChar char="o"/>
            </a:pPr>
            <a:r>
              <a:rPr lang="en-US" sz="1800" dirty="0">
                <a:ea typeface="Calibri"/>
                <a:cs typeface="Calibri"/>
              </a:rPr>
              <a:t>Meteorological data</a:t>
            </a:r>
          </a:p>
          <a:p>
            <a:pPr marL="342900" indent="-342900"/>
            <a:r>
              <a:rPr lang="en-US" dirty="0">
                <a:ea typeface="Calibri"/>
                <a:cs typeface="Calibri"/>
              </a:rPr>
              <a:t>Net Primary Production --&gt; C-fix</a:t>
            </a:r>
          </a:p>
          <a:p>
            <a:pPr marL="742950" lvl="1" indent="-285750">
              <a:buFont typeface="Courier New" charset="0"/>
              <a:buChar char="o"/>
            </a:pPr>
            <a:r>
              <a:rPr lang="en-US" sz="1800" dirty="0">
                <a:ea typeface="Calibri"/>
                <a:cs typeface="Calibri"/>
              </a:rPr>
              <a:t>NDVI</a:t>
            </a:r>
          </a:p>
          <a:p>
            <a:pPr marL="742950" lvl="1" indent="-285750">
              <a:buFont typeface="Courier New" charset="0"/>
              <a:buChar char="o"/>
            </a:pPr>
            <a:r>
              <a:rPr lang="en-US" sz="1800" dirty="0">
                <a:ea typeface="Calibri"/>
                <a:cs typeface="Calibri"/>
              </a:rPr>
              <a:t>Meteorological data</a:t>
            </a:r>
          </a:p>
          <a:p>
            <a:pPr marL="342900" indent="-342900"/>
            <a:r>
              <a:rPr lang="en-US" dirty="0">
                <a:ea typeface="Calibri"/>
                <a:cs typeface="Calibri"/>
              </a:rPr>
              <a:t>Soil moisture --&gt; Pixel-based trapezoid approach</a:t>
            </a:r>
          </a:p>
          <a:p>
            <a:pPr marL="742950" lvl="1" indent="-285750">
              <a:buFont typeface="Courier New" charset="0"/>
              <a:buChar char="o"/>
            </a:pPr>
            <a:r>
              <a:rPr lang="en-US" sz="1800" b="1" dirty="0">
                <a:ea typeface="Calibri"/>
                <a:cs typeface="Calibri"/>
              </a:rPr>
              <a:t>Land Surface Temperature</a:t>
            </a:r>
          </a:p>
          <a:p>
            <a:pPr marL="742950" lvl="1" indent="-285750">
              <a:buFont typeface="Courier New" charset="0"/>
              <a:buChar char="o"/>
            </a:pPr>
            <a:r>
              <a:rPr lang="en-US" sz="1800" dirty="0">
                <a:ea typeface="Calibri"/>
                <a:cs typeface="Calibri"/>
              </a:rPr>
              <a:t>NDVI</a:t>
            </a:r>
          </a:p>
          <a:p>
            <a:pPr marL="742950" lvl="1" indent="-285750">
              <a:buFont typeface="Courier New" charset="0"/>
              <a:buChar char="o"/>
            </a:pPr>
            <a:r>
              <a:rPr lang="en-US" sz="1800" dirty="0">
                <a:ea typeface="Calibri"/>
                <a:cs typeface="Calibri"/>
              </a:rPr>
              <a:t>Meteorological data</a:t>
            </a:r>
          </a:p>
        </p:txBody>
      </p:sp>
    </p:spTree>
    <p:extLst>
      <p:ext uri="{BB962C8B-B14F-4D97-AF65-F5344CB8AC3E}">
        <p14:creationId xmlns:p14="http://schemas.microsoft.com/office/powerpoint/2010/main" val="3481930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E32EC-53AE-39A6-697D-53DEBC55E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Data providers</a:t>
            </a:r>
            <a:endParaRPr lang="en-US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995DE6E-FEEC-0EF7-CB19-6A460A97920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4136572"/>
              </p:ext>
            </p:extLst>
          </p:nvPr>
        </p:nvGraphicFramePr>
        <p:xfrm>
          <a:off x="1741795" y="1685376"/>
          <a:ext cx="8700252" cy="38410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5063">
                  <a:extLst>
                    <a:ext uri="{9D8B030D-6E8A-4147-A177-3AD203B41FA5}">
                      <a16:colId xmlns:a16="http://schemas.microsoft.com/office/drawing/2014/main" val="197660329"/>
                    </a:ext>
                  </a:extLst>
                </a:gridCol>
                <a:gridCol w="2175063">
                  <a:extLst>
                    <a:ext uri="{9D8B030D-6E8A-4147-A177-3AD203B41FA5}">
                      <a16:colId xmlns:a16="http://schemas.microsoft.com/office/drawing/2014/main" val="1006606443"/>
                    </a:ext>
                  </a:extLst>
                </a:gridCol>
                <a:gridCol w="2175063">
                  <a:extLst>
                    <a:ext uri="{9D8B030D-6E8A-4147-A177-3AD203B41FA5}">
                      <a16:colId xmlns:a16="http://schemas.microsoft.com/office/drawing/2014/main" val="1594384815"/>
                    </a:ext>
                  </a:extLst>
                </a:gridCol>
                <a:gridCol w="2175063">
                  <a:extLst>
                    <a:ext uri="{9D8B030D-6E8A-4147-A177-3AD203B41FA5}">
                      <a16:colId xmlns:a16="http://schemas.microsoft.com/office/drawing/2014/main" val="411826985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Input Variable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40813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NDVI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MODIS Landsat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MODIS</a:t>
                      </a:r>
                    </a:p>
                    <a:p>
                      <a:pPr lvl="0">
                        <a:buNone/>
                      </a:pPr>
                      <a:r>
                        <a:rPr lang="en-US" dirty="0"/>
                        <a:t>Landsat</a:t>
                      </a:r>
                    </a:p>
                    <a:p>
                      <a:pPr lvl="0">
                        <a:buNone/>
                      </a:pPr>
                      <a:r>
                        <a:rPr lang="en-US" dirty="0"/>
                        <a:t>Sentinel-2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MODIS</a:t>
                      </a:r>
                    </a:p>
                    <a:p>
                      <a:pPr lvl="0">
                        <a:buNone/>
                      </a:pPr>
                      <a:r>
                        <a:rPr lang="en-US" dirty="0"/>
                        <a:t>VIIRS</a:t>
                      </a:r>
                    </a:p>
                    <a:p>
                      <a:pPr lvl="0">
                        <a:buNone/>
                      </a:pPr>
                      <a:r>
                        <a:rPr lang="en-US" dirty="0"/>
                        <a:t>Landsat</a:t>
                      </a:r>
                    </a:p>
                    <a:p>
                      <a:pPr lvl="0">
                        <a:buNone/>
                      </a:pPr>
                      <a:r>
                        <a:rPr lang="en-US" dirty="0"/>
                        <a:t>Sentinel-2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26416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Surface Albedo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 dirty="0">
                          <a:solidFill>
                            <a:srgbClr val="4F6128"/>
                          </a:solidFill>
                          <a:latin typeface="Calibri"/>
                        </a:rPr>
                        <a:t>MODIS </a:t>
                      </a:r>
                      <a:endParaRPr lang="en-US" dirty="0"/>
                    </a:p>
                    <a:p>
                      <a:pPr lvl="0">
                        <a:buNone/>
                      </a:pPr>
                      <a:r>
                        <a:rPr lang="en-US" sz="1800" b="0" i="0" u="none" strike="noStrike" noProof="0" dirty="0">
                          <a:solidFill>
                            <a:srgbClr val="4F6128"/>
                          </a:solidFill>
                          <a:latin typeface="Calibri"/>
                        </a:rPr>
                        <a:t>Landsat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 dirty="0">
                          <a:solidFill>
                            <a:srgbClr val="4F6128"/>
                          </a:solidFill>
                          <a:latin typeface="Calibri"/>
                        </a:rPr>
                        <a:t>MODIS </a:t>
                      </a:r>
                    </a:p>
                    <a:p>
                      <a:pPr lvl="0">
                        <a:buNone/>
                      </a:pPr>
                      <a:r>
                        <a:rPr lang="en-US" sz="1800" b="0" i="0" u="none" strike="noStrike" noProof="0" dirty="0">
                          <a:solidFill>
                            <a:srgbClr val="4F6128"/>
                          </a:solidFill>
                          <a:latin typeface="Calibri"/>
                        </a:rPr>
                        <a:t>Landsat</a:t>
                      </a:r>
                    </a:p>
                    <a:p>
                      <a:pPr lvl="0">
                        <a:buNone/>
                      </a:pPr>
                      <a:r>
                        <a:rPr lang="en-US" sz="1800" b="0" i="0" u="none" strike="noStrike" noProof="0" dirty="0">
                          <a:solidFill>
                            <a:srgbClr val="4F6128"/>
                          </a:solidFill>
                          <a:latin typeface="Calibri"/>
                        </a:rPr>
                        <a:t>Sentinel-2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 dirty="0">
                          <a:solidFill>
                            <a:srgbClr val="4F6128"/>
                          </a:solidFill>
                          <a:latin typeface="Calibri"/>
                        </a:rPr>
                        <a:t>VIIRS</a:t>
                      </a:r>
                    </a:p>
                    <a:p>
                      <a:pPr lvl="0">
                        <a:buNone/>
                      </a:pPr>
                      <a:r>
                        <a:rPr lang="en-US" sz="1800" b="0" i="0" u="none" strike="noStrike" noProof="0" dirty="0">
                          <a:solidFill>
                            <a:srgbClr val="4F6128"/>
                          </a:solidFill>
                          <a:latin typeface="Calibri"/>
                        </a:rPr>
                        <a:t>Landsat</a:t>
                      </a:r>
                    </a:p>
                    <a:p>
                      <a:pPr lvl="0">
                        <a:buNone/>
                      </a:pPr>
                      <a:r>
                        <a:rPr lang="en-US" sz="1800" b="0" i="0" u="none" strike="noStrike" noProof="0" dirty="0">
                          <a:solidFill>
                            <a:srgbClr val="4F6128"/>
                          </a:solidFill>
                          <a:latin typeface="Calibri"/>
                        </a:rPr>
                        <a:t>Sentinel-2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38365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LST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MODIS</a:t>
                      </a:r>
                    </a:p>
                    <a:p>
                      <a:pPr lvl="0">
                        <a:buNone/>
                      </a:pPr>
                      <a:r>
                        <a:rPr lang="en-US" b="1" dirty="0"/>
                        <a:t>Landsat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MODIS</a:t>
                      </a:r>
                    </a:p>
                    <a:p>
                      <a:pPr lvl="0">
                        <a:buNone/>
                      </a:pPr>
                      <a:r>
                        <a:rPr lang="en-US" b="1" dirty="0"/>
                        <a:t>Landsat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b="1" dirty="0"/>
                        <a:t>VIIRS </a:t>
                      </a:r>
                    </a:p>
                    <a:p>
                      <a:pPr lvl="0">
                        <a:buNone/>
                      </a:pPr>
                      <a:r>
                        <a:rPr lang="en-US" b="1" dirty="0"/>
                        <a:t>Landsat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3578463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Meteorological data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MERRA</a:t>
                      </a:r>
                    </a:p>
                    <a:p>
                      <a:pPr lvl="0">
                        <a:buNone/>
                      </a:pPr>
                      <a:r>
                        <a:rPr lang="en-US" dirty="0"/>
                        <a:t>GEOS-5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MERRA</a:t>
                      </a:r>
                    </a:p>
                    <a:p>
                      <a:pPr lvl="0">
                        <a:buNone/>
                      </a:pPr>
                      <a:r>
                        <a:rPr lang="en-US" dirty="0"/>
                        <a:t>GEOS-5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(ag)ERA5</a:t>
                      </a:r>
                    </a:p>
                    <a:p>
                      <a:pPr lvl="0">
                        <a:buNone/>
                      </a:pPr>
                      <a:r>
                        <a:rPr lang="en-US" dirty="0"/>
                        <a:t>GEOS-5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93865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6561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35E4B-954D-AA5E-CA12-A762F8E6E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4" y="188914"/>
            <a:ext cx="10464800" cy="503237"/>
          </a:xfrm>
        </p:spPr>
        <p:txBody>
          <a:bodyPr wrap="square" anchor="ctr">
            <a:normAutofit fontScale="90000"/>
          </a:bodyPr>
          <a:lstStyle/>
          <a:p>
            <a:pPr algn="l">
              <a:lnSpc>
                <a:spcPct val="90000"/>
              </a:lnSpc>
            </a:pPr>
            <a:r>
              <a:rPr lang="en-US" sz="2800"/>
              <a:t>      </a:t>
            </a:r>
            <a:r>
              <a:rPr lang="en-US" err="1"/>
              <a:t>ETLook</a:t>
            </a:r>
            <a:endParaRPr lang="en-US">
              <a:ea typeface="Calibri"/>
              <a:cs typeface="Calibri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51874DF-C165-2FF9-1E4B-12FB3158CE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3082" y="828793"/>
            <a:ext cx="5384800" cy="4525963"/>
          </a:xfrm>
        </p:spPr>
        <p:txBody>
          <a:bodyPr/>
          <a:lstStyle/>
          <a:p>
            <a:r>
              <a:rPr lang="en-US">
                <a:ea typeface="Calibri"/>
                <a:cs typeface="Calibri"/>
              </a:rPr>
              <a:t>Separate Penman-Monteith for soil and canopy</a:t>
            </a:r>
          </a:p>
          <a:p>
            <a:r>
              <a:rPr lang="en-US">
                <a:ea typeface="Calibri"/>
                <a:cs typeface="Calibri"/>
              </a:rPr>
              <a:t>Computes daily Interception, Evaporation and Transpiration</a:t>
            </a:r>
          </a:p>
          <a:p>
            <a:r>
              <a:rPr lang="en-US">
                <a:ea typeface="Calibri"/>
                <a:cs typeface="Calibri"/>
              </a:rPr>
              <a:t>Reduction of Potential ET through a soil moisture stress factor</a:t>
            </a:r>
            <a:endParaRPr lang="en-US"/>
          </a:p>
        </p:txBody>
      </p:sp>
      <p:pic>
        <p:nvPicPr>
          <p:cNvPr id="6" name="Picture 5" descr="A screenshot of a web page&#10;&#10;Description automatically generated">
            <a:extLst>
              <a:ext uri="{FF2B5EF4-FFF2-40B4-BE49-F238E27FC236}">
                <a16:creationId xmlns:a16="http://schemas.microsoft.com/office/drawing/2014/main" id="{6580427E-60EE-8495-E65F-A51B158B60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4987" y="3755614"/>
            <a:ext cx="6734175" cy="2714625"/>
          </a:xfrm>
          <a:prstGeom prst="rect">
            <a:avLst/>
          </a:prstGeom>
        </p:spPr>
      </p:pic>
      <p:pic>
        <p:nvPicPr>
          <p:cNvPr id="4" name="Content Placeholder 3" descr="Diagram of a tree with a diagram and arrows&#10;&#10;Description automatically generated">
            <a:extLst>
              <a:ext uri="{FF2B5EF4-FFF2-40B4-BE49-F238E27FC236}">
                <a16:creationId xmlns:a16="http://schemas.microsoft.com/office/drawing/2014/main" id="{C73BBA0F-ADB6-19B7-9EE7-F07E4C67452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517493" y="942"/>
            <a:ext cx="4062051" cy="4525963"/>
          </a:xfrm>
          <a:noFill/>
        </p:spPr>
      </p:pic>
    </p:spTree>
    <p:extLst>
      <p:ext uri="{BB962C8B-B14F-4D97-AF65-F5344CB8AC3E}">
        <p14:creationId xmlns:p14="http://schemas.microsoft.com/office/powerpoint/2010/main" val="1755088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35E4B-954D-AA5E-CA12-A762F8E6E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4" y="188914"/>
            <a:ext cx="10464800" cy="503237"/>
          </a:xfrm>
        </p:spPr>
        <p:txBody>
          <a:bodyPr wrap="square" anchor="ctr">
            <a:normAutofit fontScale="90000"/>
          </a:bodyPr>
          <a:lstStyle/>
          <a:p>
            <a:pPr algn="l">
              <a:lnSpc>
                <a:spcPct val="90000"/>
              </a:lnSpc>
            </a:pPr>
            <a:r>
              <a:rPr lang="en-US" sz="2800"/>
              <a:t>     </a:t>
            </a:r>
            <a:r>
              <a:rPr lang="en-US"/>
              <a:t>C-Fix model</a:t>
            </a:r>
            <a:endParaRPr lang="en-US">
              <a:ea typeface="Calibri"/>
              <a:cs typeface="Calibri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51874DF-C165-2FF9-1E4B-12FB3158CE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0119" y="979312"/>
            <a:ext cx="5384800" cy="4525963"/>
          </a:xfrm>
        </p:spPr>
        <p:txBody>
          <a:bodyPr/>
          <a:lstStyle/>
          <a:p>
            <a:r>
              <a:rPr lang="en-US">
                <a:ea typeface="Calibri"/>
                <a:cs typeface="Calibri"/>
              </a:rPr>
              <a:t>Radiation based</a:t>
            </a:r>
            <a:endParaRPr lang="en-US"/>
          </a:p>
          <a:p>
            <a:r>
              <a:rPr lang="en-US" err="1">
                <a:ea typeface="Calibri"/>
                <a:cs typeface="Calibri"/>
              </a:rPr>
              <a:t>fPAR</a:t>
            </a:r>
            <a:r>
              <a:rPr lang="en-US">
                <a:ea typeface="Calibri"/>
                <a:cs typeface="Calibri"/>
              </a:rPr>
              <a:t> is a function of NDVI</a:t>
            </a:r>
            <a:endParaRPr lang="en-US"/>
          </a:p>
          <a:p>
            <a:r>
              <a:rPr lang="en-US">
                <a:ea typeface="Calibri"/>
                <a:cs typeface="Calibri"/>
              </a:rPr>
              <a:t>Uses similar soil moisture stress as </a:t>
            </a:r>
            <a:r>
              <a:rPr lang="en-US" err="1">
                <a:ea typeface="Calibri"/>
                <a:cs typeface="Calibri"/>
              </a:rPr>
              <a:t>ETLook</a:t>
            </a:r>
            <a:r>
              <a:rPr lang="en-US">
                <a:ea typeface="Calibri"/>
                <a:cs typeface="Calibri"/>
              </a:rPr>
              <a:t> for reducing NPP</a:t>
            </a:r>
            <a:endParaRPr lang="en-US"/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745ECBB3-03F1-6C51-4490-20F860C91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6915" y="2625783"/>
            <a:ext cx="5792612" cy="3817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555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theme/theme1.xml><?xml version="1.0" encoding="utf-8"?>
<a:theme xmlns:a="http://schemas.openxmlformats.org/drawingml/2006/main" name="eLEAF_corporatetemplate_widescreen">
  <a:themeElements>
    <a:clrScheme name="basfood">
      <a:dk1>
        <a:srgbClr val="4F6128"/>
      </a:dk1>
      <a:lt1>
        <a:sysClr val="window" lastClr="FFFFFF"/>
      </a:lt1>
      <a:dk2>
        <a:srgbClr val="4F6128"/>
      </a:dk2>
      <a:lt2>
        <a:srgbClr val="EEECE1"/>
      </a:lt2>
      <a:accent1>
        <a:srgbClr val="9BBB59"/>
      </a:accent1>
      <a:accent2>
        <a:srgbClr val="366092"/>
      </a:accent2>
      <a:accent3>
        <a:srgbClr val="D99694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/>
      </a:spPr>
      <a:bodyPr rtlCol="0" anchor="ctr"/>
      <a:lstStyle>
        <a:defPPr algn="ctr">
          <a:defRPr/>
        </a:defPPr>
      </a:lstStyle>
      <a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defRPr sz="2400" dirty="0" smtClean="0">
            <a:solidFill>
              <a:srgbClr val="2672A4"/>
            </a:solidFill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LEAF_template" id="{3C7ACE6F-0E04-4445-B2DF-1F4F1E82E6FC}" vid="{E5542166-E652-4E2E-9A7C-A7AF8DA96D31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dd1726f1-4122-4bb1-87ea-4ad23de5110c">
      <UserInfo>
        <DisplayName/>
        <AccountId xsi:nil="true"/>
        <AccountType/>
      </UserInfo>
    </SharedWithUsers>
    <MediaLengthInSeconds xmlns="777bb43f-30ba-4e41-83cf-8a11b09a687b" xsi:nil="true"/>
    <lcf76f155ced4ddcb4097134ff3c332f xmlns="777bb43f-30ba-4e41-83cf-8a11b09a687b">
      <Terms xmlns="http://schemas.microsoft.com/office/infopath/2007/PartnerControls"/>
    </lcf76f155ced4ddcb4097134ff3c332f>
    <TaxCatchAll xmlns="dd1726f1-4122-4bb1-87ea-4ad23de5110c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B517CD57B5CCB448FF632FBCC9BF634" ma:contentTypeVersion="18" ma:contentTypeDescription="Een nieuw document maken." ma:contentTypeScope="" ma:versionID="f90de85f86984ca456eaba84b5fe6515">
  <xsd:schema xmlns:xsd="http://www.w3.org/2001/XMLSchema" xmlns:xs="http://www.w3.org/2001/XMLSchema" xmlns:p="http://schemas.microsoft.com/office/2006/metadata/properties" xmlns:ns2="777bb43f-30ba-4e41-83cf-8a11b09a687b" xmlns:ns3="dd1726f1-4122-4bb1-87ea-4ad23de5110c" targetNamespace="http://schemas.microsoft.com/office/2006/metadata/properties" ma:root="true" ma:fieldsID="16187c4b8026ef4cea1d912538660667" ns2:_="" ns3:_="">
    <xsd:import namespace="777bb43f-30ba-4e41-83cf-8a11b09a687b"/>
    <xsd:import namespace="dd1726f1-4122-4bb1-87ea-4ad23de5110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DateTaken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7bb43f-30ba-4e41-83cf-8a11b09a687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Afbeeldingtags" ma:readOnly="false" ma:fieldId="{5cf76f15-5ced-4ddc-b409-7134ff3c332f}" ma:taxonomyMulti="true" ma:sspId="07c03014-3554-4683-a857-c66ce99ccca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5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1726f1-4122-4bb1-87ea-4ad23de5110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8793ec23-ada9-451e-93ae-fa239c69c788}" ma:internalName="TaxCatchAll" ma:showField="CatchAllData" ma:web="dd1726f1-4122-4bb1-87ea-4ad23de5110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5FBCE27-98BD-4654-81A5-06220BB157B6}">
  <ds:schemaRefs>
    <ds:schemaRef ds:uri="http://schemas.microsoft.com/office/2006/documentManagement/types"/>
    <ds:schemaRef ds:uri="http://www.w3.org/XML/1998/namespace"/>
    <ds:schemaRef ds:uri="http://purl.org/dc/elements/1.1/"/>
    <ds:schemaRef ds:uri="http://purl.org/dc/terms/"/>
    <ds:schemaRef ds:uri="a5542d5e-7460-4ac3-9722-00cbc3f282c3"/>
    <ds:schemaRef ds:uri="http://schemas.openxmlformats.org/package/2006/metadata/core-properties"/>
    <ds:schemaRef ds:uri="http://schemas.microsoft.com/office/infopath/2007/PartnerControls"/>
    <ds:schemaRef ds:uri="http://purl.org/dc/dcmitype/"/>
    <ds:schemaRef ds:uri="5bfebf4d-3050-41fb-b05b-4eaf9954eb27"/>
    <ds:schemaRef ds:uri="http://schemas.microsoft.com/office/2006/metadata/properties"/>
    <ds:schemaRef ds:uri="dd1726f1-4122-4bb1-87ea-4ad23de5110c"/>
    <ds:schemaRef ds:uri="777bb43f-30ba-4e41-83cf-8a11b09a687b"/>
  </ds:schemaRefs>
</ds:datastoreItem>
</file>

<file path=customXml/itemProps2.xml><?xml version="1.0" encoding="utf-8"?>
<ds:datastoreItem xmlns:ds="http://schemas.openxmlformats.org/officeDocument/2006/customXml" ds:itemID="{D7AE90CA-4E90-4ACC-92A5-89026389881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32CC76E-3DA9-4C42-AB19-0D486FD2BC2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77bb43f-30ba-4e41-83cf-8a11b09a687b"/>
    <ds:schemaRef ds:uri="dd1726f1-4122-4bb1-87ea-4ad23de5110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eLEAF_template</Template>
  <TotalTime>130</TotalTime>
  <Words>1371</Words>
  <Application>Microsoft Office PowerPoint</Application>
  <PresentationFormat>Widescreen</PresentationFormat>
  <Paragraphs>297</Paragraphs>
  <Slides>20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eLEAF_corporatetemplate_widescreen</vt:lpstr>
      <vt:lpstr>Use of LST data for producing data for the FAO-WaPOR portal: past, present and future</vt:lpstr>
      <vt:lpstr>FAO - WaPOR</vt:lpstr>
      <vt:lpstr>FAO-WaPOR requirements</vt:lpstr>
      <vt:lpstr>FAO-WaPOR database content</vt:lpstr>
      <vt:lpstr>FAO-WaPOR Coverage</vt:lpstr>
      <vt:lpstr>Models</vt:lpstr>
      <vt:lpstr>Data providers</vt:lpstr>
      <vt:lpstr>      ETLook</vt:lpstr>
      <vt:lpstr>     C-Fix model</vt:lpstr>
      <vt:lpstr>     Soil moisture model </vt:lpstr>
      <vt:lpstr>Soil Moisture: WaPOR vs SMAP</vt:lpstr>
      <vt:lpstr>Changes in versions related to inputs</vt:lpstr>
      <vt:lpstr>Coarse resolution LST products</vt:lpstr>
      <vt:lpstr>Thermal Sharpening</vt:lpstr>
      <vt:lpstr>Thermal sharpening example</vt:lpstr>
      <vt:lpstr>Water Balance Closure</vt:lpstr>
      <vt:lpstr>Validation</vt:lpstr>
      <vt:lpstr>Validation – L1 vs L3 </vt:lpstr>
      <vt:lpstr>Future outlook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Mechteld Andriessen | eLEAF</dc:creator>
  <cp:lastModifiedBy>Joost Brombacher | eLEAF</cp:lastModifiedBy>
  <cp:revision>63</cp:revision>
  <dcterms:created xsi:type="dcterms:W3CDTF">2023-01-26T08:31:05Z</dcterms:created>
  <dcterms:modified xsi:type="dcterms:W3CDTF">2024-12-03T15:04:31Z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0x010100AB517CD57B5CCB448FF632FBCC9BF634</vt:lpwstr>
  </property>
  <property fmtid="{D5CDD505-2E9C-101B-9397-08002B2CF9AE}" pid="3" name="Order">
    <vt:r8>1131200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ComplianceAssetId">
    <vt:lpwstr/>
  </property>
  <property fmtid="{D5CDD505-2E9C-101B-9397-08002B2CF9AE}" pid="7" name="TemplateUrl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  <property fmtid="{D5CDD505-2E9C-101B-9397-08002B2CF9AE}" pid="10" name="MediaServiceImageTags">
    <vt:lpwstr/>
  </property>
</Properties>
</file>