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9" r:id="rId5"/>
    <p:sldMasterId id="2147483696" r:id="rId6"/>
  </p:sldMasterIdLst>
  <p:notesMasterIdLst>
    <p:notesMasterId r:id="rId22"/>
  </p:notesMasterIdLst>
  <p:handoutMasterIdLst>
    <p:handoutMasterId r:id="rId23"/>
  </p:handoutMasterIdLst>
  <p:sldIdLst>
    <p:sldId id="299" r:id="rId7"/>
    <p:sldId id="660" r:id="rId8"/>
    <p:sldId id="663" r:id="rId9"/>
    <p:sldId id="355" r:id="rId10"/>
    <p:sldId id="373" r:id="rId11"/>
    <p:sldId id="335" r:id="rId12"/>
    <p:sldId id="357" r:id="rId13"/>
    <p:sldId id="675" r:id="rId14"/>
    <p:sldId id="674" r:id="rId15"/>
    <p:sldId id="647" r:id="rId16"/>
    <p:sldId id="668" r:id="rId17"/>
    <p:sldId id="671" r:id="rId18"/>
    <p:sldId id="665" r:id="rId19"/>
    <p:sldId id="676" r:id="rId20"/>
    <p:sldId id="583" r:id="rId21"/>
  </p:sldIdLst>
  <p:sldSz cx="243713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5" userDrawn="1">
          <p15:clr>
            <a:srgbClr val="A4A3A4"/>
          </p15:clr>
        </p15:guide>
        <p15:guide id="2" pos="2194" userDrawn="1">
          <p15:clr>
            <a:srgbClr val="A4A3A4"/>
          </p15:clr>
        </p15:guide>
        <p15:guide id="3" orient="horz" pos="19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DCC"/>
    <a:srgbClr val="075DA4"/>
    <a:srgbClr val="575756"/>
    <a:srgbClr val="FF6600"/>
    <a:srgbClr val="CC3300"/>
    <a:srgbClr val="A1D683"/>
    <a:srgbClr val="148082"/>
    <a:srgbClr val="20BFCD"/>
    <a:srgbClr val="2480BF"/>
    <a:srgbClr val="056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4CBF3-DC52-4BA2-8517-75B0F8BAB943}" v="430" dt="2024-12-06T09:21:15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323" autoAdjust="0"/>
  </p:normalViewPr>
  <p:slideViewPr>
    <p:cSldViewPr snapToGrid="0" showGuides="1">
      <p:cViewPr varScale="1">
        <p:scale>
          <a:sx n="46" d="100"/>
          <a:sy n="46" d="100"/>
        </p:scale>
        <p:origin x="84" y="216"/>
      </p:cViewPr>
      <p:guideLst>
        <p:guide orient="horz" pos="975"/>
        <p:guide pos="2194"/>
        <p:guide orient="horz" pos="19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-2448"/>
    </p:cViewPr>
  </p:sorterViewPr>
  <p:notesViewPr>
    <p:cSldViewPr snapToGrid="0">
      <p:cViewPr varScale="1">
        <p:scale>
          <a:sx n="84" d="100"/>
          <a:sy n="84" d="100"/>
        </p:scale>
        <p:origin x="22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58B83C-4C0D-4AC4-8E00-0D442EA26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4540C-47B5-43CF-BA10-A0828F0EDE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EF29-CEBD-41E0-A0B0-29E3D25B42C1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63DD8-3E60-4A1A-AD99-2ACDF7C2B6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510EC-792A-4E4F-B002-90E1226F51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CE66-B526-4949-8B36-D6A0EF4E5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86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8D462-9375-4287-BD2D-EB5332881197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979C2-B2D8-4306-B87A-98520805A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5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9140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1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2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32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040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44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85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26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979C2-B2D8-4306-B87A-98520805AF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73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Advantages: great temporal resolution for S2S timescale; good global coverage of obs. Note it’s surface SM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979C2-B2D8-4306-B87A-98520805AF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2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Advantages: great temporal resolution for S2S timescale; good global coverage of obs. Note it’s surface SM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979C2-B2D8-4306-B87A-98520805AF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77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plot is from rainfed cropland CCI land cover class, for growing season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979C2-B2D8-4306-B87A-98520805AF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791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you can’t add up the </a:t>
            </a:r>
            <a:r>
              <a:rPr lang="en-GB"/>
              <a:t>standardised anomalies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979C2-B2D8-4306-B87A-98520805AF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66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979C2-B2D8-4306-B87A-98520805AF5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579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979C2-B2D8-4306-B87A-98520805AF5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2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pic>
        <p:nvPicPr>
          <p:cNvPr id="6" name="Picture 5" descr="A picture containing photo, sitting, dark, food&#10;&#10;Description automatically generated">
            <a:extLst>
              <a:ext uri="{FF2B5EF4-FFF2-40B4-BE49-F238E27FC236}">
                <a16:creationId xmlns:a16="http://schemas.microsoft.com/office/drawing/2014/main" id="{41FCBE1D-B2C2-41AB-843B-C457FC27A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9560" r="45047" b="23041"/>
          <a:stretch/>
        </p:blipFill>
        <p:spPr>
          <a:xfrm>
            <a:off x="14364731" y="0"/>
            <a:ext cx="100291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7FB87C3-CBD0-4191-8B84-1F6A021FB8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5650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0B74F12-0F39-4717-A212-533403A37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EC8FE5-F62B-4006-BD63-2E8E5D2D0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5650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84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0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98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70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518DC-D99E-4EAE-B140-AA59BD010F54}"/>
              </a:ext>
            </a:extLst>
          </p:cNvPr>
          <p:cNvSpPr>
            <a:spLocks/>
          </p:cNvSpPr>
          <p:nvPr/>
        </p:nvSpPr>
        <p:spPr>
          <a:xfrm>
            <a:off x="0" y="-1"/>
            <a:ext cx="24371300" cy="1378902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516" r="-5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307EEF1-CAF6-439C-9514-E3C1617CED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19918363" cy="137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Main">
            <a:extLst>
              <a:ext uri="{FF2B5EF4-FFF2-40B4-BE49-F238E27FC236}">
                <a16:creationId xmlns:a16="http://schemas.microsoft.com/office/drawing/2014/main" id="{624A0382-0970-450B-B9DE-924DF2507DB8}"/>
              </a:ext>
            </a:extLst>
          </p:cNvPr>
          <p:cNvSpPr>
            <a:spLocks/>
          </p:cNvSpPr>
          <p:nvPr/>
        </p:nvSpPr>
        <p:spPr bwMode="auto">
          <a:xfrm>
            <a:off x="-3175" y="0"/>
            <a:ext cx="19918363" cy="13766800"/>
          </a:xfrm>
          <a:custGeom>
            <a:avLst/>
            <a:gdLst>
              <a:gd name="T0" fmla="*/ 0 w 6258"/>
              <a:gd name="T1" fmla="*/ 2 h 4320"/>
              <a:gd name="T2" fmla="*/ 1 w 6258"/>
              <a:gd name="T3" fmla="*/ 4320 h 4320"/>
              <a:gd name="T4" fmla="*/ 3429 w 6258"/>
              <a:gd name="T5" fmla="*/ 4319 h 4320"/>
              <a:gd name="T6" fmla="*/ 3664 w 6258"/>
              <a:gd name="T7" fmla="*/ 2612 h 4320"/>
              <a:gd name="T8" fmla="*/ 6240 w 6258"/>
              <a:gd name="T9" fmla="*/ 8 h 4320"/>
              <a:gd name="T10" fmla="*/ 6258 w 6258"/>
              <a:gd name="T11" fmla="*/ 0 h 4320"/>
              <a:gd name="T12" fmla="*/ 0 w 6258"/>
              <a:gd name="T13" fmla="*/ 2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58" h="4320">
                <a:moveTo>
                  <a:pt x="0" y="2"/>
                </a:moveTo>
                <a:cubicBezTo>
                  <a:pt x="1" y="4320"/>
                  <a:pt x="1" y="4320"/>
                  <a:pt x="1" y="4320"/>
                </a:cubicBezTo>
                <a:cubicBezTo>
                  <a:pt x="3429" y="4319"/>
                  <a:pt x="3429" y="4319"/>
                  <a:pt x="3429" y="4319"/>
                </a:cubicBezTo>
                <a:cubicBezTo>
                  <a:pt x="3396" y="3777"/>
                  <a:pt x="3470" y="3194"/>
                  <a:pt x="3664" y="2612"/>
                </a:cubicBezTo>
                <a:cubicBezTo>
                  <a:pt x="4132" y="1215"/>
                  <a:pt x="5166" y="225"/>
                  <a:pt x="6240" y="8"/>
                </a:cubicBezTo>
                <a:cubicBezTo>
                  <a:pt x="6246" y="5"/>
                  <a:pt x="6252" y="3"/>
                  <a:pt x="6258" y="0"/>
                </a:cubicBezTo>
                <a:lnTo>
                  <a:pt x="0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6" name="Slice">
            <a:extLst>
              <a:ext uri="{FF2B5EF4-FFF2-40B4-BE49-F238E27FC236}">
                <a16:creationId xmlns:a16="http://schemas.microsoft.com/office/drawing/2014/main" id="{67B32793-0C53-4E45-B249-90D8E1CE515B}"/>
              </a:ext>
            </a:extLst>
          </p:cNvPr>
          <p:cNvSpPr>
            <a:spLocks/>
          </p:cNvSpPr>
          <p:nvPr/>
        </p:nvSpPr>
        <p:spPr bwMode="auto">
          <a:xfrm>
            <a:off x="10806113" y="25400"/>
            <a:ext cx="9051925" cy="13738225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7" name="Slice2">
            <a:extLst>
              <a:ext uri="{FF2B5EF4-FFF2-40B4-BE49-F238E27FC236}">
                <a16:creationId xmlns:a16="http://schemas.microsoft.com/office/drawing/2014/main" id="{EF391CDE-A05F-401A-BDDE-CF4C78088D2E}"/>
              </a:ext>
            </a:extLst>
          </p:cNvPr>
          <p:cNvSpPr>
            <a:spLocks/>
          </p:cNvSpPr>
          <p:nvPr/>
        </p:nvSpPr>
        <p:spPr bwMode="auto">
          <a:xfrm>
            <a:off x="12947650" y="239713"/>
            <a:ext cx="6457950" cy="13523913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1">
                  <a:lumMod val="50000"/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58653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1876423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D62D2-210E-4334-8B4D-9D6B6D9C84AF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2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-9.79677E-7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pic>
        <p:nvPicPr>
          <p:cNvPr id="6" name="Picture 5" descr="A picture containing photo, sitting, dark, food&#10;&#10;Description automatically generated">
            <a:extLst>
              <a:ext uri="{FF2B5EF4-FFF2-40B4-BE49-F238E27FC236}">
                <a16:creationId xmlns:a16="http://schemas.microsoft.com/office/drawing/2014/main" id="{41FCBE1D-B2C2-41AB-843B-C457FC27A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9560" r="45047" b="23041"/>
          <a:stretch/>
        </p:blipFill>
        <p:spPr>
          <a:xfrm>
            <a:off x="14364731" y="0"/>
            <a:ext cx="10029101" cy="1371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 userDrawn="1"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99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B9932D4-34AA-4003-9973-4B5910A6C177}"/>
              </a:ext>
            </a:extLst>
          </p:cNvPr>
          <p:cNvSpPr>
            <a:spLocks/>
          </p:cNvSpPr>
          <p:nvPr/>
        </p:nvSpPr>
        <p:spPr bwMode="auto">
          <a:xfrm>
            <a:off x="14451012" y="0"/>
            <a:ext cx="9920288" cy="13716000"/>
          </a:xfrm>
          <a:custGeom>
            <a:avLst/>
            <a:gdLst>
              <a:gd name="T0" fmla="*/ 3127 w 3127"/>
              <a:gd name="T1" fmla="*/ 0 h 4320"/>
              <a:gd name="T2" fmla="*/ 1709 w 3127"/>
              <a:gd name="T3" fmla="*/ 0 h 4320"/>
              <a:gd name="T4" fmla="*/ 0 w 3127"/>
              <a:gd name="T5" fmla="*/ 2597 h 4320"/>
              <a:gd name="T6" fmla="*/ 586 w 3127"/>
              <a:gd name="T7" fmla="*/ 4320 h 4320"/>
              <a:gd name="T8" fmla="*/ 3127 w 3127"/>
              <a:gd name="T9" fmla="*/ 4320 h 4320"/>
              <a:gd name="T10" fmla="*/ 3127 w 3127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27" h="4320">
                <a:moveTo>
                  <a:pt x="3127" y="0"/>
                </a:moveTo>
                <a:cubicBezTo>
                  <a:pt x="1709" y="0"/>
                  <a:pt x="1709" y="0"/>
                  <a:pt x="1709" y="0"/>
                </a:cubicBezTo>
                <a:cubicBezTo>
                  <a:pt x="704" y="434"/>
                  <a:pt x="0" y="1433"/>
                  <a:pt x="0" y="2597"/>
                </a:cubicBezTo>
                <a:cubicBezTo>
                  <a:pt x="0" y="3246"/>
                  <a:pt x="218" y="3843"/>
                  <a:pt x="586" y="4320"/>
                </a:cubicBezTo>
                <a:cubicBezTo>
                  <a:pt x="3127" y="4320"/>
                  <a:pt x="3127" y="4320"/>
                  <a:pt x="3127" y="4320"/>
                </a:cubicBezTo>
                <a:lnTo>
                  <a:pt x="31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88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2324101"/>
            <a:ext cx="9804401" cy="351076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621539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357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971550"/>
            <a:ext cx="9804401" cy="253921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398654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47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B9932D4-34AA-4003-9973-4B5910A6C177}"/>
              </a:ext>
            </a:extLst>
          </p:cNvPr>
          <p:cNvSpPr>
            <a:spLocks/>
          </p:cNvSpPr>
          <p:nvPr/>
        </p:nvSpPr>
        <p:spPr bwMode="auto">
          <a:xfrm>
            <a:off x="14451012" y="0"/>
            <a:ext cx="9920288" cy="13716000"/>
          </a:xfrm>
          <a:custGeom>
            <a:avLst/>
            <a:gdLst>
              <a:gd name="T0" fmla="*/ 3127 w 3127"/>
              <a:gd name="T1" fmla="*/ 0 h 4320"/>
              <a:gd name="T2" fmla="*/ 1709 w 3127"/>
              <a:gd name="T3" fmla="*/ 0 h 4320"/>
              <a:gd name="T4" fmla="*/ 0 w 3127"/>
              <a:gd name="T5" fmla="*/ 2597 h 4320"/>
              <a:gd name="T6" fmla="*/ 586 w 3127"/>
              <a:gd name="T7" fmla="*/ 4320 h 4320"/>
              <a:gd name="T8" fmla="*/ 3127 w 3127"/>
              <a:gd name="T9" fmla="*/ 4320 h 4320"/>
              <a:gd name="T10" fmla="*/ 3127 w 3127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27" h="4320">
                <a:moveTo>
                  <a:pt x="3127" y="0"/>
                </a:moveTo>
                <a:cubicBezTo>
                  <a:pt x="1709" y="0"/>
                  <a:pt x="1709" y="0"/>
                  <a:pt x="1709" y="0"/>
                </a:cubicBezTo>
                <a:cubicBezTo>
                  <a:pt x="704" y="434"/>
                  <a:pt x="0" y="1433"/>
                  <a:pt x="0" y="2597"/>
                </a:cubicBezTo>
                <a:cubicBezTo>
                  <a:pt x="0" y="3246"/>
                  <a:pt x="218" y="3843"/>
                  <a:pt x="586" y="4320"/>
                </a:cubicBezTo>
                <a:cubicBezTo>
                  <a:pt x="3127" y="4320"/>
                  <a:pt x="3127" y="4320"/>
                  <a:pt x="3127" y="4320"/>
                </a:cubicBezTo>
                <a:lnTo>
                  <a:pt x="31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1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7F7AA1-9319-41DE-9B7D-746A8ECAC6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455901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365CB-F398-40D7-A23A-AECCDA28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305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51657" y="-1"/>
            <a:ext cx="12019643" cy="13716002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583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5648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1D504AC-B19F-431F-BDC7-943A6B044C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278474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71FE4-2D6C-47B0-90A3-DA401AB938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5648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1D27F0F-96B4-46D3-8AC5-994E7828A8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78474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5DA84DF-89E4-413A-8F3A-CE3E18AE2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5648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8E52865-F297-4216-B967-7DBBB07B58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78473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41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1300" cy="13716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527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7FB87C3-CBD0-4191-8B84-1F6A021FB8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5650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0B74F12-0F39-4717-A212-533403A37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EC8FE5-F62B-4006-BD63-2E8E5D2D0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5650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256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564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228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347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518DC-D99E-4EAE-B140-AA59BD010F54}"/>
              </a:ext>
            </a:extLst>
          </p:cNvPr>
          <p:cNvSpPr>
            <a:spLocks/>
          </p:cNvSpPr>
          <p:nvPr/>
        </p:nvSpPr>
        <p:spPr>
          <a:xfrm>
            <a:off x="0" y="-1"/>
            <a:ext cx="24371300" cy="13789025"/>
          </a:xfrm>
          <a:prstGeom prst="rect">
            <a:avLst/>
          </a:prstGeom>
          <a:blipFill>
            <a:blip r:embed="rId4"/>
            <a:srcRect/>
            <a:stretch>
              <a:fillRect l="-516" r="-5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307EEF1-CAF6-439C-9514-E3C1617CED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19918363" cy="137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Main">
            <a:extLst>
              <a:ext uri="{FF2B5EF4-FFF2-40B4-BE49-F238E27FC236}">
                <a16:creationId xmlns:a16="http://schemas.microsoft.com/office/drawing/2014/main" id="{624A0382-0970-450B-B9DE-924DF2507DB8}"/>
              </a:ext>
            </a:extLst>
          </p:cNvPr>
          <p:cNvSpPr>
            <a:spLocks/>
          </p:cNvSpPr>
          <p:nvPr/>
        </p:nvSpPr>
        <p:spPr bwMode="auto">
          <a:xfrm>
            <a:off x="-3175" y="0"/>
            <a:ext cx="19918363" cy="13766800"/>
          </a:xfrm>
          <a:custGeom>
            <a:avLst/>
            <a:gdLst>
              <a:gd name="T0" fmla="*/ 0 w 6258"/>
              <a:gd name="T1" fmla="*/ 2 h 4320"/>
              <a:gd name="T2" fmla="*/ 1 w 6258"/>
              <a:gd name="T3" fmla="*/ 4320 h 4320"/>
              <a:gd name="T4" fmla="*/ 3429 w 6258"/>
              <a:gd name="T5" fmla="*/ 4319 h 4320"/>
              <a:gd name="T6" fmla="*/ 3664 w 6258"/>
              <a:gd name="T7" fmla="*/ 2612 h 4320"/>
              <a:gd name="T8" fmla="*/ 6240 w 6258"/>
              <a:gd name="T9" fmla="*/ 8 h 4320"/>
              <a:gd name="T10" fmla="*/ 6258 w 6258"/>
              <a:gd name="T11" fmla="*/ 0 h 4320"/>
              <a:gd name="T12" fmla="*/ 0 w 6258"/>
              <a:gd name="T13" fmla="*/ 2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58" h="4320">
                <a:moveTo>
                  <a:pt x="0" y="2"/>
                </a:moveTo>
                <a:cubicBezTo>
                  <a:pt x="1" y="4320"/>
                  <a:pt x="1" y="4320"/>
                  <a:pt x="1" y="4320"/>
                </a:cubicBezTo>
                <a:cubicBezTo>
                  <a:pt x="3429" y="4319"/>
                  <a:pt x="3429" y="4319"/>
                  <a:pt x="3429" y="4319"/>
                </a:cubicBezTo>
                <a:cubicBezTo>
                  <a:pt x="3396" y="3777"/>
                  <a:pt x="3470" y="3194"/>
                  <a:pt x="3664" y="2612"/>
                </a:cubicBezTo>
                <a:cubicBezTo>
                  <a:pt x="4132" y="1215"/>
                  <a:pt x="5166" y="225"/>
                  <a:pt x="6240" y="8"/>
                </a:cubicBezTo>
                <a:cubicBezTo>
                  <a:pt x="6246" y="5"/>
                  <a:pt x="6252" y="3"/>
                  <a:pt x="6258" y="0"/>
                </a:cubicBezTo>
                <a:lnTo>
                  <a:pt x="0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6" name="Slice">
            <a:extLst>
              <a:ext uri="{FF2B5EF4-FFF2-40B4-BE49-F238E27FC236}">
                <a16:creationId xmlns:a16="http://schemas.microsoft.com/office/drawing/2014/main" id="{67B32793-0C53-4E45-B249-90D8E1CE515B}"/>
              </a:ext>
            </a:extLst>
          </p:cNvPr>
          <p:cNvSpPr>
            <a:spLocks/>
          </p:cNvSpPr>
          <p:nvPr/>
        </p:nvSpPr>
        <p:spPr bwMode="auto">
          <a:xfrm>
            <a:off x="10806113" y="25400"/>
            <a:ext cx="9051925" cy="13738225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7" name="Slice2">
            <a:extLst>
              <a:ext uri="{FF2B5EF4-FFF2-40B4-BE49-F238E27FC236}">
                <a16:creationId xmlns:a16="http://schemas.microsoft.com/office/drawing/2014/main" id="{EF391CDE-A05F-401A-BDDE-CF4C78088D2E}"/>
              </a:ext>
            </a:extLst>
          </p:cNvPr>
          <p:cNvSpPr>
            <a:spLocks/>
          </p:cNvSpPr>
          <p:nvPr/>
        </p:nvSpPr>
        <p:spPr bwMode="auto">
          <a:xfrm>
            <a:off x="12947650" y="239713"/>
            <a:ext cx="6457950" cy="13523913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1">
                  <a:lumMod val="50000"/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58653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1876423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D62D2-210E-4334-8B4D-9D6B6D9C84AF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981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-9.79677E-7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"/>
            <a:ext cx="24371300" cy="1457326"/>
          </a:xfrm>
          <a:prstGeom prst="rect">
            <a:avLst/>
          </a:prstGeom>
          <a:noFill/>
        </p:spPr>
        <p:txBody>
          <a:bodyPr lIns="359775" tIns="0" rIns="359775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Text heavy slides (Title 36pt Arial regular)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457339"/>
            <a:ext cx="24371300" cy="12258674"/>
          </a:xfrm>
          <a:prstGeom prst="rect">
            <a:avLst/>
          </a:prstGeom>
          <a:noFill/>
        </p:spPr>
        <p:txBody>
          <a:bodyPr lIns="359775" tIns="287820" rIns="359775" bIns="71955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Slides which contain a lot of text should be set in Arial 30pt regular.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If all your text won’t fit on a single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47224" y="12186592"/>
            <a:ext cx="15161784" cy="863600"/>
          </a:xfrm>
          <a:prstGeom prst="rect">
            <a:avLst/>
          </a:prstGeom>
        </p:spPr>
        <p:txBody>
          <a:bodyPr lIns="91380" tIns="45692" rIns="91380" bIns="0" anchor="b" anchorCtr="0">
            <a:normAutofit/>
          </a:bodyPr>
          <a:lstStyle>
            <a:lvl1pPr algn="r">
              <a:buNone/>
              <a:defRPr sz="28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257466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82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"/>
            <a:ext cx="24371300" cy="1457326"/>
          </a:xfrm>
          <a:prstGeom prst="rect">
            <a:avLst/>
          </a:prstGeom>
          <a:noFill/>
        </p:spPr>
        <p:txBody>
          <a:bodyPr lIns="359775" tIns="0" rIns="359775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Bullet points (Title 36pt Arial regular)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457326"/>
            <a:ext cx="24371300" cy="12255500"/>
          </a:xfrm>
          <a:prstGeom prst="rect">
            <a:avLst/>
          </a:prstGeom>
          <a:noFill/>
        </p:spPr>
        <p:txBody>
          <a:bodyPr lIns="0" tIns="287820" rIns="359775" bIns="719552" anchor="t" anchorCtr="0">
            <a:normAutofit/>
          </a:bodyPr>
          <a:lstStyle>
            <a:lvl1pPr marL="1424690" indent="-710758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Font typeface="Arial" pitchFamily="34" charset="0"/>
              <a:buChar char="•"/>
              <a:defRPr sz="6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Bullets to be set in Arial 30pt regular.</a:t>
            </a:r>
          </a:p>
          <a:p>
            <a:pPr lvl="0"/>
            <a:r>
              <a:rPr lang="en-GB" dirty="0"/>
              <a:t>Please keep bullets short and to the point</a:t>
            </a:r>
          </a:p>
          <a:p>
            <a:pPr lvl="0"/>
            <a:r>
              <a:rPr lang="en-GB" dirty="0"/>
              <a:t>And try not to have more than 5 on a slide if at all possible</a:t>
            </a:r>
          </a:p>
          <a:p>
            <a:pPr lvl="0"/>
            <a:r>
              <a:rPr lang="en-GB" dirty="0"/>
              <a:t>x</a:t>
            </a:r>
          </a:p>
          <a:p>
            <a:pPr lvl="0"/>
            <a:r>
              <a:rPr lang="en-GB" dirty="0"/>
              <a:t>y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47224" y="12186592"/>
            <a:ext cx="15161784" cy="863600"/>
          </a:xfrm>
          <a:prstGeom prst="rect">
            <a:avLst/>
          </a:prstGeom>
        </p:spPr>
        <p:txBody>
          <a:bodyPr lIns="91380" tIns="45692" rIns="91380" bIns="0" anchor="b" anchorCtr="0">
            <a:normAutofit/>
          </a:bodyPr>
          <a:lstStyle>
            <a:lvl1pPr algn="r">
              <a:buNone/>
              <a:defRPr sz="28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1387593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"/>
            <a:ext cx="24371300" cy="1457326"/>
          </a:xfrm>
          <a:prstGeom prst="rect">
            <a:avLst/>
          </a:prstGeom>
          <a:noFill/>
        </p:spPr>
        <p:txBody>
          <a:bodyPr lIns="359775" tIns="0" rIns="359775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Content slide heading 36pt Arial regular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457339"/>
            <a:ext cx="13529099" cy="12258674"/>
          </a:xfrm>
          <a:prstGeom prst="rect">
            <a:avLst/>
          </a:prstGeom>
          <a:noFill/>
        </p:spPr>
        <p:txBody>
          <a:bodyPr lIns="359775" tIns="287820" rIns="359775" bIns="71955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Keep it as simple as possible.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Small things make all the difference. Keeping things simple and clean makes it easier for your audience to take in what you are showing them.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Simple slides are much easier on the eye, and give the impression of confidence and clarity.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13607309" y="1457326"/>
            <a:ext cx="10763991" cy="12255500"/>
          </a:xfrm>
          <a:prstGeom prst="rect">
            <a:avLst/>
          </a:prstGeom>
        </p:spPr>
        <p:txBody>
          <a:bodyPr lIns="91380" tIns="45692" rIns="91380" bIns="45692"/>
          <a:lstStyle>
            <a:lvl1pPr algn="ctr">
              <a:buFontTx/>
              <a:buNone/>
              <a:defRPr sz="2400" baseline="0">
                <a:solidFill>
                  <a:srgbClr val="FF0000"/>
                </a:solidFill>
                <a:latin typeface="Arial Narrow" pitchFamily="34" charset="0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Click to add object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47224" y="12186592"/>
            <a:ext cx="15161784" cy="863600"/>
          </a:xfrm>
          <a:prstGeom prst="rect">
            <a:avLst/>
          </a:prstGeom>
        </p:spPr>
        <p:txBody>
          <a:bodyPr lIns="91380" tIns="45692" rIns="91380" bIns="0" anchor="b" anchorCtr="0">
            <a:normAutofit/>
          </a:bodyPr>
          <a:lstStyle>
            <a:lvl1pPr algn="r">
              <a:buNone/>
              <a:defRPr sz="28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537427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"/>
            <a:ext cx="24371300" cy="1457326"/>
          </a:xfrm>
          <a:prstGeom prst="rect">
            <a:avLst/>
          </a:prstGeom>
          <a:noFill/>
        </p:spPr>
        <p:txBody>
          <a:bodyPr lIns="359775" tIns="0" rIns="359775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Content slide with bullet points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" y="1457339"/>
            <a:ext cx="12185650" cy="12258674"/>
          </a:xfrm>
          <a:prstGeom prst="rect">
            <a:avLst/>
          </a:prstGeom>
          <a:noFill/>
        </p:spPr>
        <p:txBody>
          <a:bodyPr lIns="359775" tIns="287820" rIns="359775" bIns="719552" anchor="t" anchorCtr="0">
            <a:normAutofit/>
          </a:bodyPr>
          <a:lstStyle>
            <a:lvl1pPr marL="545756" indent="-5457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48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Keep it as simple as possible. Use appropriate font size &amp; avoid type overlapping the logo.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Small things make all the difference. Keeping things simple and clean makes it easier for your audience to take in what you are showing them.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12185650" y="1457326"/>
            <a:ext cx="12185650" cy="12255500"/>
          </a:xfrm>
          <a:prstGeom prst="rect">
            <a:avLst/>
          </a:prstGeom>
        </p:spPr>
        <p:txBody>
          <a:bodyPr lIns="91380" tIns="45692" rIns="91380" bIns="45692"/>
          <a:lstStyle>
            <a:lvl1pPr algn="ctr">
              <a:buFontTx/>
              <a:buNone/>
              <a:defRPr sz="2400" baseline="0">
                <a:solidFill>
                  <a:srgbClr val="FF0000"/>
                </a:solidFill>
                <a:latin typeface="Arial Narrow" pitchFamily="34" charset="0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Click to add object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47224" y="12186592"/>
            <a:ext cx="15161784" cy="863600"/>
          </a:xfrm>
          <a:prstGeom prst="rect">
            <a:avLst/>
          </a:prstGeom>
        </p:spPr>
        <p:txBody>
          <a:bodyPr lIns="91380" tIns="45692" rIns="91380" bIns="0" anchor="b" anchorCtr="0">
            <a:normAutofit/>
          </a:bodyPr>
          <a:lstStyle>
            <a:lvl1pPr algn="r">
              <a:buNone/>
              <a:defRPr sz="28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3292361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"/>
            <a:ext cx="24371300" cy="1457326"/>
          </a:xfrm>
          <a:prstGeom prst="rect">
            <a:avLst/>
          </a:prstGeom>
          <a:noFill/>
        </p:spPr>
        <p:txBody>
          <a:bodyPr lIns="359775" tIns="0" rIns="359775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Title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47224" y="12186592"/>
            <a:ext cx="15161784" cy="863600"/>
          </a:xfrm>
          <a:prstGeom prst="rect">
            <a:avLst/>
          </a:prstGeom>
        </p:spPr>
        <p:txBody>
          <a:bodyPr lIns="91380" tIns="45692" rIns="91380" bIns="0" anchor="b" anchorCtr="0">
            <a:normAutofit/>
          </a:bodyPr>
          <a:lstStyle>
            <a:lvl1pPr algn="r">
              <a:buNone/>
              <a:defRPr sz="28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1598322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47224" y="12186592"/>
            <a:ext cx="15161784" cy="863600"/>
          </a:xfrm>
          <a:prstGeom prst="rect">
            <a:avLst/>
          </a:prstGeom>
        </p:spPr>
        <p:txBody>
          <a:bodyPr lIns="91380" tIns="45692" rIns="91380" bIns="0" anchor="b" anchorCtr="0">
            <a:normAutofit/>
          </a:bodyPr>
          <a:lstStyle>
            <a:lvl1pPr algn="r">
              <a:buNone/>
              <a:defRPr sz="28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image credits here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053550" y="2143945"/>
            <a:ext cx="22264201" cy="9322574"/>
          </a:xfrm>
          <a:prstGeom prst="rect">
            <a:avLst/>
          </a:prstGeom>
        </p:spPr>
        <p:txBody>
          <a:bodyPr lIns="91380" tIns="45692" rIns="91380" bIns="45692"/>
          <a:lstStyle>
            <a:lvl1pPr>
              <a:defRPr baseline="0"/>
            </a:lvl1pPr>
          </a:lstStyle>
          <a:p>
            <a:r>
              <a:rPr lang="en-GB" dirty="0"/>
              <a:t>Image only slide – click on icon to insert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"/>
            <a:ext cx="24371300" cy="1457326"/>
          </a:xfrm>
          <a:prstGeom prst="rect">
            <a:avLst/>
          </a:prstGeom>
          <a:noFill/>
        </p:spPr>
        <p:txBody>
          <a:bodyPr lIns="359775" tIns="0" rIns="359775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486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2324101"/>
            <a:ext cx="9804401" cy="351076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621539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33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971550"/>
            <a:ext cx="9804401" cy="253921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398654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7F7AA1-9319-41DE-9B7D-746A8ECAC6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455901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365CB-F398-40D7-A23A-AECCDA28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1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51657" y="-1"/>
            <a:ext cx="12019643" cy="13716002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91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5648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1D504AC-B19F-431F-BDC7-943A6B044C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278474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71FE4-2D6C-47B0-90A3-DA401AB938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5648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1D27F0F-96B4-46D3-8AC5-994E7828A8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78474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5DA84DF-89E4-413A-8F3A-CE3E18AE2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5648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8E52865-F297-4216-B967-7DBBB07B58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78473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46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1300" cy="13716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88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49" y="1447200"/>
            <a:ext cx="21069301" cy="15176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49" y="3638550"/>
            <a:ext cx="21069301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02850" y="12226926"/>
            <a:ext cx="654923" cy="5937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8C94E-92BC-47BD-949D-D6D2396523DD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007988-754E-4B51-A63D-FC04432E770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1959013"/>
            <a:ext cx="3608845" cy="10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62" r:id="rId3"/>
    <p:sldLayoutId id="2147483671" r:id="rId4"/>
    <p:sldLayoutId id="2147483672" r:id="rId5"/>
    <p:sldLayoutId id="2147483677" r:id="rId6"/>
    <p:sldLayoutId id="2147483673" r:id="rId7"/>
    <p:sldLayoutId id="2147483674" r:id="rId8"/>
    <p:sldLayoutId id="2147483675" r:id="rId9"/>
    <p:sldLayoutId id="2147483676" r:id="rId10"/>
    <p:sldLayoutId id="2147483666" r:id="rId11"/>
    <p:sldLayoutId id="2147483667" r:id="rId12"/>
    <p:sldLayoutId id="2147483668" r:id="rId13"/>
    <p:sldLayoutId id="2147483678" r:id="rId14"/>
  </p:sldLayoutIdLst>
  <p:hf hdr="0" ftr="0" dt="0"/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7886" rtl="0" eaLnBrk="1" latinLnBrk="0" hangingPunct="1">
        <a:lnSpc>
          <a:spcPts val="6000"/>
        </a:lnSpc>
        <a:spcBef>
          <a:spcPts val="1999"/>
        </a:spcBef>
        <a:buFont typeface="Arial" panose="020B0604020202020204" pitchFamily="34" charset="0"/>
        <a:buNone/>
        <a:defRPr sz="5400" kern="1200">
          <a:solidFill>
            <a:srgbClr val="575756"/>
          </a:solidFill>
          <a:latin typeface="+mn-lt"/>
          <a:ea typeface="+mn-ea"/>
          <a:cs typeface="+mn-cs"/>
        </a:defRPr>
      </a:lvl1pPr>
      <a:lvl2pPr marL="533400" indent="-5334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5400" kern="1200">
          <a:solidFill>
            <a:srgbClr val="575756"/>
          </a:solidFill>
          <a:latin typeface="+mn-lt"/>
          <a:ea typeface="+mn-ea"/>
          <a:cs typeface="+mn-cs"/>
        </a:defRPr>
      </a:lvl2pPr>
      <a:lvl3pPr marL="901700" indent="-3683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3pPr>
      <a:lvl4pPr marL="12573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4pPr>
      <a:lvl5pPr marL="16129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6">
          <p15:clr>
            <a:srgbClr val="F26B43"/>
          </p15:clr>
        </p15:guide>
        <p15:guide id="3" pos="1500">
          <p15:clr>
            <a:srgbClr val="F26B43"/>
          </p15:clr>
        </p15:guide>
        <p15:guide id="4" pos="570">
          <p15:clr>
            <a:srgbClr val="F26B43"/>
          </p15:clr>
        </p15:guide>
        <p15:guide id="5" pos="14772">
          <p15:clr>
            <a:srgbClr val="F26B43"/>
          </p15:clr>
        </p15:guide>
        <p15:guide id="6" orient="horz" pos="7699">
          <p15:clr>
            <a:srgbClr val="F26B43"/>
          </p15:clr>
        </p15:guide>
        <p15:guide id="7" orient="horz" pos="15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49" y="1447200"/>
            <a:ext cx="21069301" cy="15176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49" y="3638550"/>
            <a:ext cx="21069301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02850" y="12226926"/>
            <a:ext cx="654923" cy="5937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8C94E-92BC-47BD-949D-D6D2396523DD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007988-754E-4B51-A63D-FC04432E770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1959013"/>
            <a:ext cx="3608845" cy="10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7886" rtl="0" eaLnBrk="1" latinLnBrk="0" hangingPunct="1">
        <a:lnSpc>
          <a:spcPts val="6000"/>
        </a:lnSpc>
        <a:spcBef>
          <a:spcPts val="1999"/>
        </a:spcBef>
        <a:buFont typeface="Arial" panose="020B0604020202020204" pitchFamily="34" charset="0"/>
        <a:buNone/>
        <a:defRPr sz="5400" kern="1200">
          <a:solidFill>
            <a:srgbClr val="575756"/>
          </a:solidFill>
          <a:latin typeface="+mn-lt"/>
          <a:ea typeface="+mn-ea"/>
          <a:cs typeface="+mn-cs"/>
        </a:defRPr>
      </a:lvl1pPr>
      <a:lvl2pPr marL="533400" indent="-5334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5400" kern="1200">
          <a:solidFill>
            <a:srgbClr val="575756"/>
          </a:solidFill>
          <a:latin typeface="+mn-lt"/>
          <a:ea typeface="+mn-ea"/>
          <a:cs typeface="+mn-cs"/>
        </a:defRPr>
      </a:lvl2pPr>
      <a:lvl3pPr marL="901700" indent="-3683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3pPr>
      <a:lvl4pPr marL="12573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4pPr>
      <a:lvl5pPr marL="16129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6">
          <p15:clr>
            <a:srgbClr val="F26B43"/>
          </p15:clr>
        </p15:guide>
        <p15:guide id="3" pos="1500">
          <p15:clr>
            <a:srgbClr val="F26B43"/>
          </p15:clr>
        </p15:guide>
        <p15:guide id="4" pos="570">
          <p15:clr>
            <a:srgbClr val="F26B43"/>
          </p15:clr>
        </p15:guide>
        <p15:guide id="5" pos="14772">
          <p15:clr>
            <a:srgbClr val="F26B43"/>
          </p15:clr>
        </p15:guide>
        <p15:guide id="6" orient="horz" pos="7699">
          <p15:clr>
            <a:srgbClr val="F26B43"/>
          </p15:clr>
        </p15:guide>
        <p15:guide id="7" orient="horz" pos="157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"/>
            <a:ext cx="24371300" cy="1457326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60" tIns="91384" rIns="182760" bIns="91384" rtlCol="0" anchor="ctr"/>
          <a:lstStyle/>
          <a:p>
            <a:pPr algn="ctr"/>
            <a:endParaRPr lang="en-GB" sz="3600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8" cstate="print"/>
          <a:srcRect l="10868" t="32491" r="8698" b="39833"/>
          <a:stretch>
            <a:fillRect/>
          </a:stretch>
        </p:blipFill>
        <p:spPr>
          <a:xfrm>
            <a:off x="1034725" y="12174979"/>
            <a:ext cx="4797500" cy="8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txStyles>
    <p:titleStyle>
      <a:lvl1pPr algn="l" defTabSz="1827664" rtl="0" eaLnBrk="1" latinLnBrk="0" hangingPunct="1">
        <a:spcBef>
          <a:spcPct val="0"/>
        </a:spcBef>
        <a:buNone/>
        <a:defRPr sz="88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685372" indent="-685372" algn="l" defTabSz="182766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4976" indent="-571142" algn="l" defTabSz="1827664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584" indent="-456918" algn="l" defTabSz="182766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412" indent="-456918" algn="l" defTabSz="182766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2242" indent="-456918" algn="l" defTabSz="1827664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6072" indent="-456918" algn="l" defTabSz="18276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39904" indent="-456918" algn="l" defTabSz="18276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3736" indent="-456918" algn="l" defTabSz="18276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67566" indent="-456918" algn="l" defTabSz="18276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3830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664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496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324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158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2988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6816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0650" algn="l" defTabSz="18276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hyperlink" Target="https://africa-hydrology.ceh.ac.uk/nowcasting/" TargetMode="External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frica-hydrology.ceh.ac.uk/nowcasting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564A2-08A0-4D87-B742-AAD2BEF6E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FDFF3-09F3-4B48-A0F3-AE2314ADC9EB}" type="slidenum">
              <a:rPr kumimoji="0" lang="en-GB" sz="3000" b="1" i="0" u="none" strike="noStrike" kern="1200" cap="none" spc="0" normalizeH="0" baseline="0" noProof="0" smtClean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19DEEF5-FACA-411C-A65E-5A42051C9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722" y="6699962"/>
            <a:ext cx="21077565" cy="354123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514CF-5633-4C69-ADD2-E1768639C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19" y="4939980"/>
            <a:ext cx="10678885" cy="3541230"/>
          </a:xfrm>
        </p:spPr>
        <p:txBody>
          <a:bodyPr/>
          <a:lstStyle/>
          <a:p>
            <a:r>
              <a:rPr lang="en-GB" sz="7200" dirty="0"/>
              <a:t>Using LST to better understand land- atmosphere interactions and improve predictions</a:t>
            </a:r>
            <a:br>
              <a:rPr lang="en-GB" sz="7200" dirty="0"/>
            </a:br>
            <a:endParaRPr lang="en-GB" sz="7200" dirty="0"/>
          </a:p>
        </p:txBody>
      </p:sp>
      <p:pic>
        <p:nvPicPr>
          <p:cNvPr id="5" name="Picture 10" descr="NCEO logo_transpar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415" y="12256580"/>
            <a:ext cx="3120004" cy="72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6">
            <a:extLst>
              <a:ext uri="{FF2B5EF4-FFF2-40B4-BE49-F238E27FC236}">
                <a16:creationId xmlns:a16="http://schemas.microsoft.com/office/drawing/2014/main" id="{B1541D73-2661-10AF-1E0B-711DA2D334DE}"/>
              </a:ext>
            </a:extLst>
          </p:cNvPr>
          <p:cNvSpPr txBox="1">
            <a:spLocks/>
          </p:cNvSpPr>
          <p:nvPr/>
        </p:nvSpPr>
        <p:spPr>
          <a:xfrm>
            <a:off x="605429" y="7718634"/>
            <a:ext cx="21077565" cy="3541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3943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998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827886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598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2741828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3655771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4569714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3657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7600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1542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Christopher M. Taylor</a:t>
            </a:r>
          </a:p>
          <a:p>
            <a:endParaRPr lang="en-GB" dirty="0"/>
          </a:p>
          <a:p>
            <a:r>
              <a:rPr lang="en-GB" sz="4400" dirty="0"/>
              <a:t>Bethan Harris, Cornelia Klein, Jawairia Ahmad, Sonja Folwell</a:t>
            </a:r>
          </a:p>
          <a:p>
            <a:endParaRPr lang="en-GB" dirty="0"/>
          </a:p>
          <a:p>
            <a:endParaRPr lang="en-GB" sz="24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245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ainbow colored graph with numbers&#10;&#10;Description automatically generated with medium confidence">
            <a:extLst>
              <a:ext uri="{FF2B5EF4-FFF2-40B4-BE49-F238E27FC236}">
                <a16:creationId xmlns:a16="http://schemas.microsoft.com/office/drawing/2014/main" id="{A5EAD7CD-8B3A-F7CC-69DD-2B2D469A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341" y="4862572"/>
            <a:ext cx="5166157" cy="3990856"/>
          </a:xfrm>
          <a:prstGeom prst="rect">
            <a:avLst/>
          </a:prstGeom>
        </p:spPr>
      </p:pic>
      <p:pic>
        <p:nvPicPr>
          <p:cNvPr id="15" name="Content Placeholder 19">
            <a:extLst>
              <a:ext uri="{FF2B5EF4-FFF2-40B4-BE49-F238E27FC236}">
                <a16:creationId xmlns:a16="http://schemas.microsoft.com/office/drawing/2014/main" id="{672093D1-42F7-DBF3-5C23-155D81B6D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r="3406"/>
          <a:stretch/>
        </p:blipFill>
        <p:spPr>
          <a:xfrm>
            <a:off x="12934950" y="3412742"/>
            <a:ext cx="8190113" cy="6789307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41ECA07-7149-DB3F-6023-B83C0E89B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2725" y="3018012"/>
            <a:ext cx="9900000" cy="79200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F43B3A-328D-3EBD-6D99-E504CA77C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303" y="2827999"/>
            <a:ext cx="9879610" cy="7631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6ADD0-F6C0-AA55-70B7-BDCDD503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 spot effect in pre-storm LST across 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9FB1B-6DCE-FA38-E26E-E2DDC55DC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3A0EE-92C9-30C2-8A72-1131193F1370}"/>
              </a:ext>
            </a:extLst>
          </p:cNvPr>
          <p:cNvSpPr txBox="1"/>
          <p:nvPr/>
        </p:nvSpPr>
        <p:spPr>
          <a:xfrm>
            <a:off x="13030200" y="5772150"/>
            <a:ext cx="80310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JFM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3982A-235A-7C4A-B54C-DC64B7D0A389}"/>
              </a:ext>
            </a:extLst>
          </p:cNvPr>
          <p:cNvSpPr txBox="1"/>
          <p:nvPr/>
        </p:nvSpPr>
        <p:spPr>
          <a:xfrm>
            <a:off x="18059400" y="5791200"/>
            <a:ext cx="84959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AMJ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1C04E-8F6B-1B7C-3EBC-D5C22E5A13C3}"/>
              </a:ext>
            </a:extLst>
          </p:cNvPr>
          <p:cNvSpPr txBox="1"/>
          <p:nvPr/>
        </p:nvSpPr>
        <p:spPr>
          <a:xfrm>
            <a:off x="12973050" y="9925050"/>
            <a:ext cx="67608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JAS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FF9B1-8ADA-0CC5-0F00-D18CCCC710B5}"/>
              </a:ext>
            </a:extLst>
          </p:cNvPr>
          <p:cNvSpPr txBox="1"/>
          <p:nvPr/>
        </p:nvSpPr>
        <p:spPr>
          <a:xfrm>
            <a:off x="17887950" y="9906000"/>
            <a:ext cx="96019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OND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598AB4-D3A7-FBD1-212E-3F6C341B2D55}"/>
              </a:ext>
            </a:extLst>
          </p:cNvPr>
          <p:cNvSpPr txBox="1"/>
          <p:nvPr/>
        </p:nvSpPr>
        <p:spPr>
          <a:xfrm>
            <a:off x="4991100" y="11258550"/>
            <a:ext cx="197700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4000" b="1" dirty="0"/>
              <a:t>Enhanced pre-storm LST gradients across lowland Africa outside of tropical forest.</a:t>
            </a:r>
          </a:p>
          <a:p>
            <a:pPr algn="l"/>
            <a:r>
              <a:rPr lang="en-GB" sz="4000" b="1" dirty="0"/>
              <a:t>Strong seasonality - SM signal strongest in drier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C334ED-0C18-5AF7-8165-B28BDADD74BD}"/>
              </a:ext>
            </a:extLst>
          </p:cNvPr>
          <p:cNvSpPr txBox="1"/>
          <p:nvPr/>
        </p:nvSpPr>
        <p:spPr>
          <a:xfrm>
            <a:off x="3176649" y="7627620"/>
            <a:ext cx="264626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b="1" dirty="0"/>
              <a:t>Shading is mean local LST contrast [C] in every 1 degree box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F0C0AE-5366-1AA0-B5B1-D20583B1194A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1075913" y="5316279"/>
            <a:ext cx="0" cy="13277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E0B4B6B-2910-1181-52C2-10937B677BDF}"/>
              </a:ext>
            </a:extLst>
          </p:cNvPr>
          <p:cNvSpPr txBox="1"/>
          <p:nvPr/>
        </p:nvSpPr>
        <p:spPr>
          <a:xfrm rot="16200000">
            <a:off x="10855468" y="5593560"/>
            <a:ext cx="15374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/>
              <a:t>Stronger effect</a:t>
            </a:r>
          </a:p>
        </p:txBody>
      </p:sp>
    </p:spTree>
    <p:extLst>
      <p:ext uri="{BB962C8B-B14F-4D97-AF65-F5344CB8AC3E}">
        <p14:creationId xmlns:p14="http://schemas.microsoft.com/office/powerpoint/2010/main" val="5834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9" descr="A rainbow colored graph with numbers&#10;&#10;Description automatically generated with medium confidence">
            <a:extLst>
              <a:ext uri="{FF2B5EF4-FFF2-40B4-BE49-F238E27FC236}">
                <a16:creationId xmlns:a16="http://schemas.microsoft.com/office/drawing/2014/main" id="{672093D1-42F7-DBF3-5C23-155D81B6D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"/>
          <a:stretch/>
        </p:blipFill>
        <p:spPr>
          <a:xfrm>
            <a:off x="12934950" y="3412742"/>
            <a:ext cx="8190113" cy="6789307"/>
          </a:xfrm>
          <a:prstGeom prst="rect">
            <a:avLst/>
          </a:prstGeom>
        </p:spPr>
      </p:pic>
      <p:pic>
        <p:nvPicPr>
          <p:cNvPr id="20" name="Content Placeholder 19" descr="A map of different colors&#10;&#10;Description automatically generated">
            <a:extLst>
              <a:ext uri="{FF2B5EF4-FFF2-40B4-BE49-F238E27FC236}">
                <a16:creationId xmlns:a16="http://schemas.microsoft.com/office/drawing/2014/main" id="{C41ECA07-7149-DB3F-6023-B83C0E89B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949" y="3021999"/>
            <a:ext cx="9900000" cy="79200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F43B3A-328D-3EBD-6D99-E504CA77C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303" y="2827998"/>
            <a:ext cx="9879610" cy="763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6ADD0-F6C0-AA55-70B7-BDCDD503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 spot effect in pre-storm SM across 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9FB1B-6DCE-FA38-E26E-E2DDC55DC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3A0EE-92C9-30C2-8A72-1131193F1370}"/>
              </a:ext>
            </a:extLst>
          </p:cNvPr>
          <p:cNvSpPr txBox="1"/>
          <p:nvPr/>
        </p:nvSpPr>
        <p:spPr>
          <a:xfrm>
            <a:off x="13030200" y="5772150"/>
            <a:ext cx="80310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JFM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3982A-235A-7C4A-B54C-DC64B7D0A389}"/>
              </a:ext>
            </a:extLst>
          </p:cNvPr>
          <p:cNvSpPr txBox="1"/>
          <p:nvPr/>
        </p:nvSpPr>
        <p:spPr>
          <a:xfrm>
            <a:off x="18059400" y="5791200"/>
            <a:ext cx="84959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AMJ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1C04E-8F6B-1B7C-3EBC-D5C22E5A13C3}"/>
              </a:ext>
            </a:extLst>
          </p:cNvPr>
          <p:cNvSpPr txBox="1"/>
          <p:nvPr/>
        </p:nvSpPr>
        <p:spPr>
          <a:xfrm>
            <a:off x="12973050" y="9925050"/>
            <a:ext cx="67608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JAS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FF9B1-8ADA-0CC5-0F00-D18CCCC710B5}"/>
              </a:ext>
            </a:extLst>
          </p:cNvPr>
          <p:cNvSpPr txBox="1"/>
          <p:nvPr/>
        </p:nvSpPr>
        <p:spPr>
          <a:xfrm>
            <a:off x="17887950" y="9906000"/>
            <a:ext cx="96019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OND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598AB4-D3A7-FBD1-212E-3F6C341B2D55}"/>
              </a:ext>
            </a:extLst>
          </p:cNvPr>
          <p:cNvSpPr txBox="1"/>
          <p:nvPr/>
        </p:nvSpPr>
        <p:spPr>
          <a:xfrm>
            <a:off x="4991100" y="11258550"/>
            <a:ext cx="1915146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4000" b="1" dirty="0"/>
              <a:t>Enhanced pre-storm SM gradients across lowland Africa outside of tropical forest.</a:t>
            </a:r>
          </a:p>
          <a:p>
            <a:pPr algn="l"/>
            <a:r>
              <a:rPr lang="en-GB" sz="4000" b="1" dirty="0"/>
              <a:t>Strong seasonality - SM signal strongest in drier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C334ED-0C18-5AF7-8165-B28BDADD74BD}"/>
              </a:ext>
            </a:extLst>
          </p:cNvPr>
          <p:cNvSpPr txBox="1"/>
          <p:nvPr/>
        </p:nvSpPr>
        <p:spPr>
          <a:xfrm>
            <a:off x="3176649" y="7627620"/>
            <a:ext cx="264626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b="1" dirty="0"/>
              <a:t>Shading is mean local SM contrast [%] in every 1 degree box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F0C0AE-5366-1AA0-B5B1-D20583B1194A}"/>
              </a:ext>
            </a:extLst>
          </p:cNvPr>
          <p:cNvCxnSpPr>
            <a:stCxn id="14" idx="3"/>
          </p:cNvCxnSpPr>
          <p:nvPr/>
        </p:nvCxnSpPr>
        <p:spPr>
          <a:xfrm>
            <a:off x="11075913" y="6643998"/>
            <a:ext cx="0" cy="15374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E0B4B6B-2910-1181-52C2-10937B677BDF}"/>
              </a:ext>
            </a:extLst>
          </p:cNvPr>
          <p:cNvSpPr txBox="1"/>
          <p:nvPr/>
        </p:nvSpPr>
        <p:spPr>
          <a:xfrm rot="16200000">
            <a:off x="10727878" y="6975793"/>
            <a:ext cx="15374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/>
              <a:t>Stronger effect</a:t>
            </a:r>
          </a:p>
        </p:txBody>
      </p:sp>
    </p:spTree>
    <p:extLst>
      <p:ext uri="{BB962C8B-B14F-4D97-AF65-F5344CB8AC3E}">
        <p14:creationId xmlns:p14="http://schemas.microsoft.com/office/powerpoint/2010/main" val="1268438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5350-E200-80A1-ADCD-6C76B661D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9" y="1272077"/>
            <a:ext cx="16994622" cy="1517649"/>
          </a:xfrm>
        </p:spPr>
        <p:txBody>
          <a:bodyPr/>
          <a:lstStyle/>
          <a:p>
            <a:r>
              <a:rPr lang="en-GB" sz="6000" dirty="0"/>
              <a:t>5. Web portal for nowcasting (to 6 hours) convective storms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BBA23-E6F4-87BD-6879-37ED89DA8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1ECE9B7-D595-EAB0-CDC7-73A6265CF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5871" y="237894"/>
            <a:ext cx="4297986" cy="2663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728D9-364E-4AFC-E008-B50F0CAED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398" y="7169489"/>
            <a:ext cx="6508749" cy="4881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F18390-36EB-CD26-FD09-AAEB7F0D1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399" y="3575410"/>
            <a:ext cx="6367152" cy="3013028"/>
          </a:xfrm>
          <a:prstGeom prst="rect">
            <a:avLst/>
          </a:prstGeom>
        </p:spPr>
      </p:pic>
      <p:pic>
        <p:nvPicPr>
          <p:cNvPr id="12" name="Picture 29" descr="UKAID logo high res">
            <a:extLst>
              <a:ext uri="{FF2B5EF4-FFF2-40B4-BE49-F238E27FC236}">
                <a16:creationId xmlns:a16="http://schemas.microsoft.com/office/drawing/2014/main" id="{B67835CD-A4E5-CED2-0E27-7AE3E2CB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369" y="12213809"/>
            <a:ext cx="809112" cy="11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B0E605-59D0-7E63-4376-70C7C1F99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3193" y="12249981"/>
            <a:ext cx="692353" cy="1009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13F2A-DC50-A31A-5204-544C0A53D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4866" y="12164160"/>
            <a:ext cx="1200150" cy="1038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591451-99BB-1663-522A-C545EF9BAF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338" y="12800348"/>
            <a:ext cx="7848928" cy="807754"/>
          </a:xfrm>
          <a:prstGeom prst="rect">
            <a:avLst/>
          </a:prstGeom>
        </p:spPr>
      </p:pic>
      <p:pic>
        <p:nvPicPr>
          <p:cNvPr id="16" name="Picture 1" descr="Logo_ANACIM_tiff.tiff">
            <a:extLst>
              <a:ext uri="{FF2B5EF4-FFF2-40B4-BE49-F238E27FC236}">
                <a16:creationId xmlns:a16="http://schemas.microsoft.com/office/drawing/2014/main" id="{44161C07-DF7A-9470-4254-6A2D6E29D48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12204" t="3307" r="11626" b="26102"/>
          <a:stretch>
            <a:fillRect/>
          </a:stretch>
        </p:blipFill>
        <p:spPr bwMode="auto">
          <a:xfrm>
            <a:off x="4584402" y="12967048"/>
            <a:ext cx="917465" cy="60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24C25D-B82F-5002-6B93-49247AE29D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085" y="12472649"/>
            <a:ext cx="2528723" cy="765931"/>
          </a:xfrm>
          <a:prstGeom prst="rect">
            <a:avLst/>
          </a:prstGeom>
        </p:spPr>
      </p:pic>
      <p:pic>
        <p:nvPicPr>
          <p:cNvPr id="18" name="Picture 2" descr="Text&#10;&#10;Description automatically generated">
            <a:extLst>
              <a:ext uri="{FF2B5EF4-FFF2-40B4-BE49-F238E27FC236}">
                <a16:creationId xmlns:a16="http://schemas.microsoft.com/office/drawing/2014/main" id="{3668A636-9F5E-1A00-AD9A-D855B793BE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87251" y="12439832"/>
            <a:ext cx="1513642" cy="9051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13928B-FA95-1627-7FC2-82E2E93A88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7466" y="13053731"/>
            <a:ext cx="1941679" cy="4123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14F652-BED5-80CF-316D-9932EA604F84}"/>
              </a:ext>
            </a:extLst>
          </p:cNvPr>
          <p:cNvSpPr txBox="1"/>
          <p:nvPr/>
        </p:nvSpPr>
        <p:spPr>
          <a:xfrm>
            <a:off x="6641425" y="12160052"/>
            <a:ext cx="8500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13"/>
              </a:rPr>
              <a:t>https://africa-hydrology.ceh.ac.uk/nowcasting/</a:t>
            </a:r>
            <a:r>
              <a:rPr lang="en-GB" sz="2800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BAC2DD-6A97-B147-CA3C-60903E36CF5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4538"/>
          <a:stretch/>
        </p:blipFill>
        <p:spPr>
          <a:xfrm>
            <a:off x="1534056" y="3321060"/>
            <a:ext cx="13447840" cy="7591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FE8846-C084-05D5-4BB8-E656E2C2D18C}"/>
              </a:ext>
            </a:extLst>
          </p:cNvPr>
          <p:cNvSpPr txBox="1"/>
          <p:nvPr/>
        </p:nvSpPr>
        <p:spPr>
          <a:xfrm>
            <a:off x="10425423" y="9327380"/>
            <a:ext cx="6633914" cy="24622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4000" b="1" dirty="0"/>
              <a:t>Working with National Met services in Senegal, Ghana, Zambia, Mozambique and South Africa</a:t>
            </a:r>
          </a:p>
        </p:txBody>
      </p:sp>
    </p:spTree>
    <p:extLst>
      <p:ext uri="{BB962C8B-B14F-4D97-AF65-F5344CB8AC3E}">
        <p14:creationId xmlns:p14="http://schemas.microsoft.com/office/powerpoint/2010/main" val="92533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CC9E8-8D97-1B6D-5064-4D33791E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9" y="893751"/>
            <a:ext cx="21069301" cy="1517649"/>
          </a:xfrm>
        </p:spPr>
        <p:txBody>
          <a:bodyPr/>
          <a:lstStyle/>
          <a:p>
            <a:r>
              <a:rPr lang="en-GB" sz="7200" dirty="0"/>
              <a:t>LST anomalies yesterday over Southern 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B039-8A96-3836-96B1-B4D82907B5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AACF3-88E5-C41F-D3DA-BD1A74856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587" y="2752725"/>
            <a:ext cx="12430125" cy="8210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83DAAD-E8DD-AFF0-87D6-83008C5DC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587" y="2752725"/>
            <a:ext cx="12430125" cy="8210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C96453-3E98-F29D-7D0E-64B1A7D5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87" y="2752725"/>
            <a:ext cx="12430125" cy="8210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DB178B-675A-FFB9-7C39-109674A61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587" y="2752725"/>
            <a:ext cx="12430125" cy="8210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AC93D3-DE14-6CF8-68F5-FAC4A139C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587" y="2752725"/>
            <a:ext cx="12430125" cy="8210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995566-CBD2-A6F6-6A80-505BB9FA87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78" r="12133"/>
          <a:stretch/>
        </p:blipFill>
        <p:spPr>
          <a:xfrm>
            <a:off x="14300237" y="5952156"/>
            <a:ext cx="9883237" cy="65716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B5D0D5-378F-B6E7-CDCE-C65C8195733B}"/>
              </a:ext>
            </a:extLst>
          </p:cNvPr>
          <p:cNvSpPr txBox="1"/>
          <p:nvPr/>
        </p:nvSpPr>
        <p:spPr>
          <a:xfrm>
            <a:off x="6641425" y="12160052"/>
            <a:ext cx="8500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8"/>
              </a:rPr>
              <a:t>https://africa-hydrology.ceh.ac.uk/nowcasting/</a:t>
            </a:r>
            <a:r>
              <a:rPr lang="en-GB" sz="28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5DE71-016D-5803-565A-50F580B78CE5}"/>
              </a:ext>
            </a:extLst>
          </p:cNvPr>
          <p:cNvSpPr txBox="1"/>
          <p:nvPr/>
        </p:nvSpPr>
        <p:spPr>
          <a:xfrm>
            <a:off x="3170231" y="10453667"/>
            <a:ext cx="1136463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600" b="1" dirty="0"/>
              <a:t>Widely-shared social media in the region on Wednesday discussing imminent “brutal heatwave”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70D5B-E664-8C5D-0DEA-10F071357A26}"/>
              </a:ext>
            </a:extLst>
          </p:cNvPr>
          <p:cNvSpPr txBox="1"/>
          <p:nvPr/>
        </p:nvSpPr>
        <p:spPr>
          <a:xfrm>
            <a:off x="1958683" y="6912911"/>
            <a:ext cx="2423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1" dirty="0" err="1">
                <a:highlight>
                  <a:srgbClr val="FFFF00"/>
                </a:highlight>
              </a:rPr>
              <a:t>LandSAF</a:t>
            </a:r>
            <a:r>
              <a:rPr lang="en-GB" sz="2800" b="1" dirty="0">
                <a:highlight>
                  <a:srgbClr val="FFFF00"/>
                </a:highlight>
              </a:rPr>
              <a:t> LST</a:t>
            </a:r>
          </a:p>
        </p:txBody>
      </p:sp>
    </p:spTree>
    <p:extLst>
      <p:ext uri="{BB962C8B-B14F-4D97-AF65-F5344CB8AC3E}">
        <p14:creationId xmlns:p14="http://schemas.microsoft.com/office/powerpoint/2010/main" val="6251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8CE3-E539-3188-5BB9-21312967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F064-6E14-3ABC-A410-1539B2162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A5D61-7790-B939-D915-68E4805F0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03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8AB9-4AB0-66FF-9853-2EC73A43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9" y="787985"/>
            <a:ext cx="21069301" cy="1517649"/>
          </a:xfrm>
        </p:spPr>
        <p:txBody>
          <a:bodyPr/>
          <a:lstStyle/>
          <a:p>
            <a:r>
              <a:rPr lang="en-GB" sz="6600" dirty="0"/>
              <a:t>Composite pre-initiation land surface conditions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B807F2A8-8B37-2641-A6CC-C99E24139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r="3406"/>
          <a:stretch/>
        </p:blipFill>
        <p:spPr>
          <a:xfrm>
            <a:off x="12141144" y="3928312"/>
            <a:ext cx="7816988" cy="6480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B5C5C-DC6C-888A-E4A5-D77B9D8BD2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05060-C57B-5D7B-E4FB-3F90AB2DA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435" y="3912465"/>
            <a:ext cx="8388351" cy="64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848C5E-C1F0-8456-8F83-180503B78004}"/>
              </a:ext>
            </a:extLst>
          </p:cNvPr>
          <p:cNvSpPr txBox="1"/>
          <p:nvPr/>
        </p:nvSpPr>
        <p:spPr>
          <a:xfrm>
            <a:off x="5018442" y="12298959"/>
            <a:ext cx="16927158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4000" b="1" dirty="0"/>
              <a:t>Initiations across Africa favoured over local hot/dry spot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D99-E818-B0A1-DFEF-A7E8AA019B6A}"/>
              </a:ext>
            </a:extLst>
          </p:cNvPr>
          <p:cNvSpPr txBox="1"/>
          <p:nvPr/>
        </p:nvSpPr>
        <p:spPr>
          <a:xfrm>
            <a:off x="6357560" y="10562709"/>
            <a:ext cx="382559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LST anomalies [K]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CF8EBE-C39C-252B-77F6-F7E5C7690685}"/>
              </a:ext>
            </a:extLst>
          </p:cNvPr>
          <p:cNvSpPr txBox="1"/>
          <p:nvPr/>
        </p:nvSpPr>
        <p:spPr>
          <a:xfrm>
            <a:off x="13750425" y="10507809"/>
            <a:ext cx="486424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200" b="1" dirty="0"/>
              <a:t>Surface SM anomalies [%]</a:t>
            </a:r>
          </a:p>
          <a:p>
            <a:pPr algn="l"/>
            <a:r>
              <a:rPr lang="en-GB" sz="3200" b="1" dirty="0"/>
              <a:t>0930LT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4E66D5-B567-29B9-5E42-C46EDF4C18BA}"/>
              </a:ext>
            </a:extLst>
          </p:cNvPr>
          <p:cNvSpPr txBox="1"/>
          <p:nvPr/>
        </p:nvSpPr>
        <p:spPr>
          <a:xfrm>
            <a:off x="7316068" y="2305634"/>
            <a:ext cx="1054372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3600" b="1" dirty="0"/>
              <a:t>Composite pre-storm land surface observations</a:t>
            </a:r>
          </a:p>
          <a:p>
            <a:pPr algn="ctr"/>
            <a:r>
              <a:rPr lang="en-GB" sz="3600" b="1" dirty="0"/>
              <a:t>(aligned with background 500m wind from ERA5)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A4D1ED-0535-304E-BB58-57FFE6A52EED}"/>
              </a:ext>
            </a:extLst>
          </p:cNvPr>
          <p:cNvCxnSpPr/>
          <p:nvPr/>
        </p:nvCxnSpPr>
        <p:spPr>
          <a:xfrm flipV="1">
            <a:off x="3487479" y="4840151"/>
            <a:ext cx="0" cy="4699591"/>
          </a:xfrm>
          <a:prstGeom prst="straightConnector1">
            <a:avLst/>
          </a:prstGeom>
          <a:ln w="3492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AC925E-2A41-1D55-D617-D252C884C61D}"/>
              </a:ext>
            </a:extLst>
          </p:cNvPr>
          <p:cNvSpPr txBox="1"/>
          <p:nvPr/>
        </p:nvSpPr>
        <p:spPr>
          <a:xfrm rot="16200000">
            <a:off x="1681421" y="6974502"/>
            <a:ext cx="255634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/>
              <a:t>Wind direction </a:t>
            </a:r>
          </a:p>
        </p:txBody>
      </p:sp>
    </p:spTree>
    <p:extLst>
      <p:ext uri="{BB962C8B-B14F-4D97-AF65-F5344CB8AC3E}">
        <p14:creationId xmlns:p14="http://schemas.microsoft.com/office/powerpoint/2010/main" val="293912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8197-F11C-DA8B-9FAD-5F0C2C37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Long-time users of LST data…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F61F8-B317-D6EE-DD14-0FB4AF56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LST allows us to use observations to characterise: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Surface energy balance changes with soil moisture (e.g. Gallego-Elvira et al, GRL 2016, 2019)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Atmospheric boundary layer responses to soil moisture (e.g. Taylor et al, GRL 2007)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Impact of soil moisture on deep convection (e.g. Taylor et al, Nat Geo 2011)</a:t>
            </a:r>
          </a:p>
          <a:p>
            <a:r>
              <a:rPr lang="en-GB" dirty="0"/>
              <a:t>Five examples of current work using LST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4F8E6-1428-78A2-BBF0-AD63242159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00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F4171-1F0B-9447-E074-DC838F37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49" y="445716"/>
            <a:ext cx="21983702" cy="1517649"/>
          </a:xfrm>
        </p:spPr>
        <p:txBody>
          <a:bodyPr/>
          <a:lstStyle/>
          <a:p>
            <a:r>
              <a:rPr lang="en-GB" sz="5400" dirty="0"/>
              <a:t>1. LST mapping of E African wetland responses to climate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B94CF-A63A-AF6B-0867-D56C9EE61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D8FBD-A714-3341-2A27-8AB1D10B04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FF30893E-8220-C462-BA9B-F569DC440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28441" r="52860" b="46739"/>
          <a:stretch/>
        </p:blipFill>
        <p:spPr>
          <a:xfrm>
            <a:off x="1381788" y="6928735"/>
            <a:ext cx="5436518" cy="3878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E0900-B05E-E6F7-3868-DB34F8A776AC}"/>
              </a:ext>
            </a:extLst>
          </p:cNvPr>
          <p:cNvSpPr txBox="1"/>
          <p:nvPr/>
        </p:nvSpPr>
        <p:spPr>
          <a:xfrm>
            <a:off x="2067275" y="1941472"/>
            <a:ext cx="416340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200" b="1" dirty="0"/>
              <a:t>Lag 1 autocorrelation in monthly LST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781DB-5676-4B8F-16F0-FE3B5B02FE3B}"/>
              </a:ext>
            </a:extLst>
          </p:cNvPr>
          <p:cNvSpPr txBox="1"/>
          <p:nvPr/>
        </p:nvSpPr>
        <p:spPr>
          <a:xfrm>
            <a:off x="8676167" y="13141844"/>
            <a:ext cx="611603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>
                <a:highlight>
                  <a:srgbClr val="FFFF00"/>
                </a:highlight>
              </a:rPr>
              <a:t>MODIS Aqua data 2002-2024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C77B2-AB7B-B851-08CE-DBA830A46955}"/>
              </a:ext>
            </a:extLst>
          </p:cNvPr>
          <p:cNvSpPr txBox="1"/>
          <p:nvPr/>
        </p:nvSpPr>
        <p:spPr>
          <a:xfrm>
            <a:off x="1466848" y="10909453"/>
            <a:ext cx="51195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200" b="1" dirty="0"/>
              <a:t>Global land water database</a:t>
            </a:r>
          </a:p>
        </p:txBody>
      </p:sp>
      <p:pic>
        <p:nvPicPr>
          <p:cNvPr id="9" name="Picture 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D21615D-5BA2-270C-7348-227F2889D6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0" t="2864" r="4678" b="72315"/>
          <a:stretch/>
        </p:blipFill>
        <p:spPr>
          <a:xfrm>
            <a:off x="1381788" y="3007449"/>
            <a:ext cx="6294918" cy="3878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657C7-8C70-5A4C-23C1-29102A26A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29" y="2583409"/>
            <a:ext cx="12563163" cy="104697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BCD602-17F3-AAF0-8945-30ADA5723F19}"/>
              </a:ext>
            </a:extLst>
          </p:cNvPr>
          <p:cNvSpPr txBox="1"/>
          <p:nvPr/>
        </p:nvSpPr>
        <p:spPr>
          <a:xfrm>
            <a:off x="9175205" y="4040826"/>
            <a:ext cx="1104790" cy="64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98" dirty="0"/>
              <a:t>OND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F573F7-443E-8938-2A96-30BA8FEAC721}"/>
              </a:ext>
            </a:extLst>
          </p:cNvPr>
          <p:cNvSpPr txBox="1"/>
          <p:nvPr/>
        </p:nvSpPr>
        <p:spPr>
          <a:xfrm>
            <a:off x="9184376" y="7082527"/>
            <a:ext cx="949299" cy="64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98" dirty="0"/>
              <a:t>JFM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2DBBD-E28F-12D9-0367-D318FC1D3CAE}"/>
              </a:ext>
            </a:extLst>
          </p:cNvPr>
          <p:cNvSpPr txBox="1"/>
          <p:nvPr/>
        </p:nvSpPr>
        <p:spPr>
          <a:xfrm>
            <a:off x="11734183" y="1794686"/>
            <a:ext cx="12563164" cy="119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98" dirty="0"/>
              <a:t>Response of wetland methane emissions to Indian Ocean Dipole (Folwell et al, in review)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E6BF6-4BE3-44F3-AFE3-C53FFDCDEB82}"/>
              </a:ext>
            </a:extLst>
          </p:cNvPr>
          <p:cNvSpPr txBox="1"/>
          <p:nvPr/>
        </p:nvSpPr>
        <p:spPr>
          <a:xfrm>
            <a:off x="8636521" y="11172515"/>
            <a:ext cx="2045008" cy="119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98" dirty="0"/>
              <a:t>Sudd LST lags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213921-B0D3-B3C4-A3CD-2AE2B2034926}"/>
              </a:ext>
            </a:extLst>
          </p:cNvPr>
          <p:cNvSpPr/>
          <p:nvPr/>
        </p:nvSpPr>
        <p:spPr>
          <a:xfrm>
            <a:off x="8102009" y="10398641"/>
            <a:ext cx="14887503" cy="2528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6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95" y="430452"/>
            <a:ext cx="20926153" cy="1517649"/>
          </a:xfrm>
        </p:spPr>
        <p:txBody>
          <a:bodyPr/>
          <a:lstStyle/>
          <a:p>
            <a:r>
              <a:rPr lang="en-GB" dirty="0"/>
              <a:t>2. Identifying flash drought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2" name="Content Placeholder 7"/>
          <p:cNvSpPr txBox="1">
            <a:spLocks/>
          </p:cNvSpPr>
          <p:nvPr/>
        </p:nvSpPr>
        <p:spPr>
          <a:xfrm>
            <a:off x="1468491" y="8882972"/>
            <a:ext cx="21661820" cy="182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4800" dirty="0"/>
          </a:p>
        </p:txBody>
      </p:sp>
      <p:sp>
        <p:nvSpPr>
          <p:cNvPr id="48" name="Rectangle 47"/>
          <p:cNvSpPr/>
          <p:nvPr/>
        </p:nvSpPr>
        <p:spPr>
          <a:xfrm>
            <a:off x="5045976" y="2327997"/>
            <a:ext cx="2468477" cy="22512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307BC5F6-DB5E-7CDD-32CC-8837D58A6A03}"/>
              </a:ext>
            </a:extLst>
          </p:cNvPr>
          <p:cNvSpPr txBox="1">
            <a:spLocks/>
          </p:cNvSpPr>
          <p:nvPr/>
        </p:nvSpPr>
        <p:spPr>
          <a:xfrm>
            <a:off x="756602" y="1935122"/>
            <a:ext cx="22373709" cy="96057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/>
              <a:t>Droughts developing on </a:t>
            </a:r>
            <a:r>
              <a:rPr lang="en-GB" sz="3600" dirty="0" err="1"/>
              <a:t>subseasonal</a:t>
            </a:r>
            <a:r>
              <a:rPr lang="en-GB" sz="3600" dirty="0"/>
              <a:t>-to-seasonal (S2S) timescale = 2 weeks to 2 months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/>
              <a:t>Use ESA CCI Soil Moisture combined active/passive microwave product (v08.1)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/>
              <a:t>Identify rapid transitions from normal/wet conditions to dry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600" dirty="0">
              <a:sym typeface="Symbol" panose="05050102010706020507" pitchFamily="18" charset="2"/>
            </a:endParaRP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4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54F43A-4478-A8AC-5679-FA110DFAD1F2}"/>
              </a:ext>
            </a:extLst>
          </p:cNvPr>
          <p:cNvGrpSpPr/>
          <p:nvPr/>
        </p:nvGrpSpPr>
        <p:grpSpPr>
          <a:xfrm>
            <a:off x="524593" y="4447489"/>
            <a:ext cx="11589823" cy="6519275"/>
            <a:chOff x="808014" y="12795575"/>
            <a:chExt cx="7315215" cy="4114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67C598-BB08-5241-6856-EFA187E2B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014" y="12795575"/>
              <a:ext cx="7315215" cy="4114808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B12072-3C84-9C09-68E5-E017EC63023C}"/>
                </a:ext>
              </a:extLst>
            </p:cNvPr>
            <p:cNvSpPr txBox="1"/>
            <p:nvPr/>
          </p:nvSpPr>
          <p:spPr>
            <a:xfrm>
              <a:off x="4210077" y="14385272"/>
              <a:ext cx="2160240" cy="330244"/>
            </a:xfrm>
            <a:prstGeom prst="rect">
              <a:avLst/>
            </a:prstGeom>
            <a:solidFill>
              <a:srgbClr val="D94C62">
                <a:alpha val="47843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flash drought onset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25F0C7-A922-A411-73B8-925E3CB4C8D2}"/>
                </a:ext>
              </a:extLst>
            </p:cNvPr>
            <p:cNvSpPr txBox="1"/>
            <p:nvPr/>
          </p:nvSpPr>
          <p:spPr>
            <a:xfrm>
              <a:off x="4570117" y="12991418"/>
              <a:ext cx="2160240" cy="679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8E1E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flash drought </a:t>
              </a:r>
            </a:p>
            <a:p>
              <a:pPr algn="ctr"/>
              <a:r>
                <a:rPr lang="en-GB" sz="3200" dirty="0">
                  <a:solidFill>
                    <a:srgbClr val="8E1E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</a:t>
              </a:r>
            </a:p>
          </p:txBody>
        </p:sp>
      </p:grpSp>
      <p:sp>
        <p:nvSpPr>
          <p:cNvPr id="8" name="Down Arrow 35">
            <a:extLst>
              <a:ext uri="{FF2B5EF4-FFF2-40B4-BE49-F238E27FC236}">
                <a16:creationId xmlns:a16="http://schemas.microsoft.com/office/drawing/2014/main" id="{D8FAA5BE-42FB-F5A8-EA3A-3CE60ADE4EA1}"/>
              </a:ext>
            </a:extLst>
          </p:cNvPr>
          <p:cNvSpPr/>
          <p:nvPr/>
        </p:nvSpPr>
        <p:spPr>
          <a:xfrm rot="1178292">
            <a:off x="5962360" y="7449788"/>
            <a:ext cx="370130" cy="972000"/>
          </a:xfrm>
          <a:prstGeom prst="downArrow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758E8C-30C2-0636-ECA9-B1D5A5FA5631}"/>
              </a:ext>
            </a:extLst>
          </p:cNvPr>
          <p:cNvSpPr txBox="1"/>
          <p:nvPr/>
        </p:nvSpPr>
        <p:spPr>
          <a:xfrm>
            <a:off x="8314660" y="12891199"/>
            <a:ext cx="3191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/>
              <a:t>Harris et al, in prep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9D774-C85F-351F-EF33-88644D5F43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4848" r="18489" b="25842"/>
          <a:stretch/>
        </p:blipFill>
        <p:spPr>
          <a:xfrm>
            <a:off x="19421730" y="11968175"/>
            <a:ext cx="2895600" cy="126471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14025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95" y="430452"/>
            <a:ext cx="20926153" cy="1517649"/>
          </a:xfrm>
        </p:spPr>
        <p:txBody>
          <a:bodyPr/>
          <a:lstStyle/>
          <a:p>
            <a:r>
              <a:rPr lang="en-GB" dirty="0"/>
              <a:t>2. Identifying flash drought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2" name="Content Placeholder 7"/>
          <p:cNvSpPr txBox="1">
            <a:spLocks/>
          </p:cNvSpPr>
          <p:nvPr/>
        </p:nvSpPr>
        <p:spPr>
          <a:xfrm>
            <a:off x="1468491" y="8882972"/>
            <a:ext cx="21661820" cy="182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4800" dirty="0"/>
          </a:p>
        </p:txBody>
      </p:sp>
      <p:sp>
        <p:nvSpPr>
          <p:cNvPr id="48" name="Rectangle 47"/>
          <p:cNvSpPr/>
          <p:nvPr/>
        </p:nvSpPr>
        <p:spPr>
          <a:xfrm>
            <a:off x="5045976" y="2327997"/>
            <a:ext cx="2468477" cy="22512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307BC5F6-DB5E-7CDD-32CC-8837D58A6A03}"/>
              </a:ext>
            </a:extLst>
          </p:cNvPr>
          <p:cNvSpPr txBox="1">
            <a:spLocks/>
          </p:cNvSpPr>
          <p:nvPr/>
        </p:nvSpPr>
        <p:spPr>
          <a:xfrm>
            <a:off x="756602" y="2281982"/>
            <a:ext cx="22373709" cy="8684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4400" dirty="0">
              <a:sym typeface="Symbol" panose="05050102010706020507" pitchFamily="18" charset="2"/>
            </a:endParaRP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4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54F43A-4478-A8AC-5679-FA110DFAD1F2}"/>
              </a:ext>
            </a:extLst>
          </p:cNvPr>
          <p:cNvGrpSpPr/>
          <p:nvPr/>
        </p:nvGrpSpPr>
        <p:grpSpPr>
          <a:xfrm>
            <a:off x="524593" y="4447489"/>
            <a:ext cx="11589823" cy="6519275"/>
            <a:chOff x="808014" y="12795575"/>
            <a:chExt cx="7315215" cy="4114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67C598-BB08-5241-6856-EFA187E2B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014" y="12795575"/>
              <a:ext cx="7315215" cy="4114808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B12072-3C84-9C09-68E5-E017EC63023C}"/>
                </a:ext>
              </a:extLst>
            </p:cNvPr>
            <p:cNvSpPr txBox="1"/>
            <p:nvPr/>
          </p:nvSpPr>
          <p:spPr>
            <a:xfrm>
              <a:off x="4210077" y="14385272"/>
              <a:ext cx="2160240" cy="330244"/>
            </a:xfrm>
            <a:prstGeom prst="rect">
              <a:avLst/>
            </a:prstGeom>
            <a:solidFill>
              <a:srgbClr val="D94C62">
                <a:alpha val="47843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flash drought onset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25F0C7-A922-A411-73B8-925E3CB4C8D2}"/>
                </a:ext>
              </a:extLst>
            </p:cNvPr>
            <p:cNvSpPr txBox="1"/>
            <p:nvPr/>
          </p:nvSpPr>
          <p:spPr>
            <a:xfrm>
              <a:off x="4570117" y="12991418"/>
              <a:ext cx="2160240" cy="679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8E1E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flash drought </a:t>
              </a:r>
            </a:p>
            <a:p>
              <a:pPr algn="ctr"/>
              <a:r>
                <a:rPr lang="en-GB" sz="3200" dirty="0">
                  <a:solidFill>
                    <a:srgbClr val="8E1E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</a:t>
              </a:r>
            </a:p>
          </p:txBody>
        </p:sp>
      </p:grpSp>
      <p:sp>
        <p:nvSpPr>
          <p:cNvPr id="8" name="Down Arrow 35">
            <a:extLst>
              <a:ext uri="{FF2B5EF4-FFF2-40B4-BE49-F238E27FC236}">
                <a16:creationId xmlns:a16="http://schemas.microsoft.com/office/drawing/2014/main" id="{D8FAA5BE-42FB-F5A8-EA3A-3CE60ADE4EA1}"/>
              </a:ext>
            </a:extLst>
          </p:cNvPr>
          <p:cNvSpPr/>
          <p:nvPr/>
        </p:nvSpPr>
        <p:spPr>
          <a:xfrm rot="1178292">
            <a:off x="5961600" y="7448400"/>
            <a:ext cx="370130" cy="972000"/>
          </a:xfrm>
          <a:prstGeom prst="downArrow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A85B5-828D-7CBE-33D0-2B7D7754351B}"/>
              </a:ext>
            </a:extLst>
          </p:cNvPr>
          <p:cNvGrpSpPr/>
          <p:nvPr/>
        </p:nvGrpSpPr>
        <p:grpSpPr>
          <a:xfrm>
            <a:off x="12549341" y="4835000"/>
            <a:ext cx="11233225" cy="6174931"/>
            <a:chOff x="-331841" y="16864617"/>
            <a:chExt cx="8679228" cy="47709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721303-5B7B-FD62-A853-7FFD23E5F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31841" y="16864617"/>
              <a:ext cx="8679228" cy="477099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ACC200-F84C-3E25-E378-D5A8315D0B7A}"/>
                </a:ext>
              </a:extLst>
            </p:cNvPr>
            <p:cNvSpPr txBox="1"/>
            <p:nvPr/>
          </p:nvSpPr>
          <p:spPr>
            <a:xfrm>
              <a:off x="775357" y="19321913"/>
              <a:ext cx="2346024" cy="382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total = 236359</a:t>
              </a:r>
            </a:p>
          </p:txBody>
        </p:sp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20E814B-3EF3-9FA8-5344-2377415C3511}"/>
              </a:ext>
            </a:extLst>
          </p:cNvPr>
          <p:cNvSpPr/>
          <p:nvPr/>
        </p:nvSpPr>
        <p:spPr>
          <a:xfrm>
            <a:off x="11482575" y="6551934"/>
            <a:ext cx="1548621" cy="106369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9041A-8035-CF81-DDA8-5C962B333152}"/>
              </a:ext>
            </a:extLst>
          </p:cNvPr>
          <p:cNvSpPr txBox="1"/>
          <p:nvPr/>
        </p:nvSpPr>
        <p:spPr>
          <a:xfrm>
            <a:off x="8314660" y="12891199"/>
            <a:ext cx="3191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/>
              <a:t>Harris et al, in prep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27CA7DC-76CE-4491-C317-4D6C66F47CEB}"/>
              </a:ext>
            </a:extLst>
          </p:cNvPr>
          <p:cNvSpPr txBox="1">
            <a:spLocks/>
          </p:cNvSpPr>
          <p:nvPr/>
        </p:nvSpPr>
        <p:spPr>
          <a:xfrm>
            <a:off x="756602" y="1935122"/>
            <a:ext cx="22373709" cy="96057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/>
              <a:t>Droughts developing on </a:t>
            </a:r>
            <a:r>
              <a:rPr lang="en-GB" sz="3600" dirty="0" err="1"/>
              <a:t>subseasonal</a:t>
            </a:r>
            <a:r>
              <a:rPr lang="en-GB" sz="3600" dirty="0"/>
              <a:t>-to-seasonal (S2S) timescale = 2 weeks to 2 months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/>
              <a:t>Use ESA CCI Soil Moisture combined active/passive microwave product (v08.1)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/>
              <a:t>Identify rapid transitions from normal/wet conditions to dry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600" dirty="0">
              <a:sym typeface="Symbol" panose="05050102010706020507" pitchFamily="18" charset="2"/>
            </a:endParaRP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65381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49" y="469009"/>
            <a:ext cx="21069301" cy="1517649"/>
          </a:xfrm>
        </p:spPr>
        <p:txBody>
          <a:bodyPr/>
          <a:lstStyle/>
          <a:p>
            <a:r>
              <a:rPr lang="en-GB" dirty="0"/>
              <a:t>Surface energy budget</a:t>
            </a:r>
          </a:p>
        </p:txBody>
      </p:sp>
      <p:sp>
        <p:nvSpPr>
          <p:cNvPr id="4" name="Content Placeholder 4"/>
          <p:cNvSpPr txBox="1">
            <a:spLocks noGrp="1"/>
          </p:cNvSpPr>
          <p:nvPr>
            <p:ph idx="1"/>
          </p:nvPr>
        </p:nvSpPr>
        <p:spPr>
          <a:xfrm>
            <a:off x="779945" y="2163955"/>
            <a:ext cx="26747305" cy="771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Composite around event onset dates</a:t>
            </a:r>
          </a:p>
          <a:p>
            <a:pPr marL="742950" indent="-7429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Use LST-T2m as a proxy for </a:t>
            </a:r>
            <a:r>
              <a:rPr lang="en-GB" sz="4800" b="1" dirty="0">
                <a:solidFill>
                  <a:schemeClr val="bg2">
                    <a:lumMod val="10000"/>
                  </a:schemeClr>
                </a:solidFill>
              </a:rPr>
              <a:t>sensible heat flux</a:t>
            </a:r>
            <a:br>
              <a:rPr lang="en-GB" sz="48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GB" sz="4800" i="1" dirty="0" err="1">
                <a:solidFill>
                  <a:schemeClr val="bg2">
                    <a:lumMod val="10000"/>
                  </a:schemeClr>
                </a:solidFill>
              </a:rPr>
              <a:t>Folwell</a:t>
            </a:r>
            <a:r>
              <a:rPr lang="en-GB" sz="4800" i="1" dirty="0">
                <a:solidFill>
                  <a:schemeClr val="bg2">
                    <a:lumMod val="10000"/>
                  </a:schemeClr>
                </a:solidFill>
              </a:rPr>
              <a:t> et al., 2016; Gallego-Elvira et al., 2016</a:t>
            </a: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 marL="742950" indent="-7429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Test </a:t>
            </a:r>
            <a:r>
              <a:rPr lang="en-GB" sz="4800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ESA CCI MODIS Aqua and </a:t>
            </a:r>
            <a:br>
              <a:rPr lang="en-GB" sz="4800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</a:br>
            <a:r>
              <a:rPr lang="en-GB" sz="4800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microwave (SSMI) LST </a:t>
            </a: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products, </a:t>
            </a:r>
            <a:br>
              <a:rPr lang="en-GB" sz="4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with ERA5 T2m</a:t>
            </a:r>
          </a:p>
          <a:p>
            <a:pPr marL="742950" indent="-7429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Compare with:</a:t>
            </a:r>
          </a:p>
          <a:p>
            <a:pPr marL="1276350" lvl="1" indent="-742950">
              <a:lnSpc>
                <a:spcPct val="100000"/>
              </a:lnSpc>
              <a:spcAft>
                <a:spcPts val="600"/>
              </a:spcAft>
            </a:pPr>
            <a:r>
              <a:rPr lang="en-GB" sz="4000" dirty="0">
                <a:solidFill>
                  <a:schemeClr val="bg2">
                    <a:lumMod val="10000"/>
                  </a:schemeClr>
                </a:solidFill>
              </a:rPr>
              <a:t>Net radiation at surface (CERES)</a:t>
            </a:r>
          </a:p>
          <a:p>
            <a:pPr marL="1276350" lvl="1" indent="-742950">
              <a:lnSpc>
                <a:spcPct val="100000"/>
              </a:lnSpc>
              <a:spcAft>
                <a:spcPts val="600"/>
              </a:spcAft>
            </a:pPr>
            <a:r>
              <a:rPr lang="en-GB" sz="4000" dirty="0">
                <a:solidFill>
                  <a:schemeClr val="bg2">
                    <a:lumMod val="10000"/>
                  </a:schemeClr>
                </a:solidFill>
              </a:rPr>
              <a:t>Latent heat flux from GLEAM evaporation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6F90F-8F13-51D2-0520-597552E4A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3499" y="4679383"/>
            <a:ext cx="11641369" cy="6548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C2FEC-4DCB-7A81-29FF-07FC591EFB1A}"/>
              </a:ext>
            </a:extLst>
          </p:cNvPr>
          <p:cNvSpPr txBox="1"/>
          <p:nvPr/>
        </p:nvSpPr>
        <p:spPr>
          <a:xfrm>
            <a:off x="8314660" y="12891199"/>
            <a:ext cx="3191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/>
              <a:t>Harris et al, in prep</a:t>
            </a:r>
          </a:p>
        </p:txBody>
      </p:sp>
    </p:spTree>
    <p:extLst>
      <p:ext uri="{BB962C8B-B14F-4D97-AF65-F5344CB8AC3E}">
        <p14:creationId xmlns:p14="http://schemas.microsoft.com/office/powerpoint/2010/main" val="149198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 noGrp="1"/>
          </p:cNvSpPr>
          <p:nvPr>
            <p:ph idx="1"/>
          </p:nvPr>
        </p:nvSpPr>
        <p:spPr>
          <a:xfrm>
            <a:off x="574379" y="3153730"/>
            <a:ext cx="10718821" cy="771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Get a consistent picture of surface energy budget across products</a:t>
            </a:r>
          </a:p>
          <a:p>
            <a:pPr marL="742950" indent="-7429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Initial increase in latent heat flux prior to onset</a:t>
            </a:r>
          </a:p>
          <a:p>
            <a:pPr marL="1276350" lvl="1" indent="-742950">
              <a:lnSpc>
                <a:spcPct val="100000"/>
              </a:lnSpc>
              <a:spcAft>
                <a:spcPts val="1800"/>
              </a:spcAft>
            </a:pP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Accelerates loss of soil moisture until water limitation reached</a:t>
            </a:r>
          </a:p>
          <a:p>
            <a:pPr marL="727075" lvl="1" indent="-727075">
              <a:lnSpc>
                <a:spcPct val="100000"/>
              </a:lnSpc>
              <a:spcAft>
                <a:spcPts val="600"/>
              </a:spcAft>
            </a:pPr>
            <a:r>
              <a:rPr lang="en-GB" sz="4800" dirty="0">
                <a:solidFill>
                  <a:schemeClr val="bg2">
                    <a:lumMod val="10000"/>
                  </a:schemeClr>
                </a:solidFill>
              </a:rPr>
              <a:t>Similar results between LST products</a:t>
            </a:r>
          </a:p>
          <a:p>
            <a:pPr marL="1276350" lvl="1" indent="-742950">
              <a:lnSpc>
                <a:spcPct val="100000"/>
              </a:lnSpc>
              <a:spcAft>
                <a:spcPts val="600"/>
              </a:spcAft>
            </a:pPr>
            <a:endParaRPr lang="en-GB" sz="4800" dirty="0">
              <a:solidFill>
                <a:schemeClr val="bg2">
                  <a:lumMod val="10000"/>
                </a:schemeClr>
              </a:solidFill>
            </a:endParaRPr>
          </a:p>
          <a:p>
            <a:pPr marL="742950" indent="-742950">
              <a:lnSpc>
                <a:spcPct val="100000"/>
              </a:lnSpc>
              <a:spcAft>
                <a:spcPts val="600"/>
              </a:spcAft>
            </a:pPr>
            <a:endParaRPr lang="en-GB" sz="4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5D394-8D3C-2F8A-B6FA-057392329D10}"/>
              </a:ext>
            </a:extLst>
          </p:cNvPr>
          <p:cNvSpPr txBox="1"/>
          <p:nvPr/>
        </p:nvSpPr>
        <p:spPr>
          <a:xfrm>
            <a:off x="11985349" y="2702275"/>
            <a:ext cx="10949220" cy="1349828"/>
          </a:xfrm>
          <a:prstGeom prst="rect">
            <a:avLst/>
          </a:prstGeom>
          <a:noFill/>
          <a:ln w="38100">
            <a:solidFill>
              <a:srgbClr val="E59A00"/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l"/>
            <a:r>
              <a:rPr lang="en-GB" sz="5400" dirty="0"/>
              <a:t>R</a:t>
            </a:r>
            <a:r>
              <a:rPr lang="en-GB" sz="5400" baseline="-25000" dirty="0"/>
              <a:t>n</a:t>
            </a:r>
            <a:r>
              <a:rPr lang="en-GB" sz="5400" dirty="0"/>
              <a:t> </a:t>
            </a:r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≈ </a:t>
            </a:r>
            <a:r>
              <a:rPr lang="en-GB" sz="5400" dirty="0"/>
              <a:t>SHF + LHF (+ ground heat flux)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2B3AAB-6CB5-7EF6-36B9-4C1FC3E3F6F2}"/>
              </a:ext>
            </a:extLst>
          </p:cNvPr>
          <p:cNvSpPr txBox="1"/>
          <p:nvPr/>
        </p:nvSpPr>
        <p:spPr>
          <a:xfrm>
            <a:off x="8314660" y="12891199"/>
            <a:ext cx="3191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/>
              <a:t>Harris et al, in prep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D18A14-46D5-AD42-99DD-10813C3E4AE8}"/>
              </a:ext>
            </a:extLst>
          </p:cNvPr>
          <p:cNvSpPr txBox="1">
            <a:spLocks/>
          </p:cNvSpPr>
          <p:nvPr/>
        </p:nvSpPr>
        <p:spPr>
          <a:xfrm>
            <a:off x="2381249" y="469009"/>
            <a:ext cx="21069301" cy="15176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182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Surface energy budget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107809-A376-520D-E8B1-1DF111C93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3499" y="4679383"/>
            <a:ext cx="11641369" cy="65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4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E8CDB-09BE-9F54-3F8D-7A634935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9" y="830515"/>
            <a:ext cx="21069301" cy="1517649"/>
          </a:xfrm>
        </p:spPr>
        <p:txBody>
          <a:bodyPr/>
          <a:lstStyle/>
          <a:p>
            <a:r>
              <a:rPr lang="en-GB" dirty="0"/>
              <a:t>3. Persistence of land memory in Sahel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1AEC3-A3F4-2495-A487-D6FFC9062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3CFDA-E027-4101-B7EB-C4AFBABB8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CAA0B67-35B2-90FF-376C-E70AEAD84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32885" b="65376"/>
          <a:stretch/>
        </p:blipFill>
        <p:spPr bwMode="auto">
          <a:xfrm>
            <a:off x="8815067" y="7514233"/>
            <a:ext cx="6835247" cy="4925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6CB9782-254D-1AB3-5419-1186C1737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2" r="66370" b="31624"/>
          <a:stretch/>
        </p:blipFill>
        <p:spPr bwMode="auto">
          <a:xfrm>
            <a:off x="8859517" y="2734755"/>
            <a:ext cx="6587746" cy="4747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6EB8723-846D-F596-B5B2-4680EF9D0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6" b="10996"/>
          <a:stretch/>
        </p:blipFill>
        <p:spPr>
          <a:xfrm>
            <a:off x="69036" y="2286250"/>
            <a:ext cx="9083741" cy="5473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B7796-9251-3D1E-D581-29BDEC773B1A}"/>
              </a:ext>
            </a:extLst>
          </p:cNvPr>
          <p:cNvSpPr txBox="1"/>
          <p:nvPr/>
        </p:nvSpPr>
        <p:spPr>
          <a:xfrm>
            <a:off x="469360" y="7780056"/>
            <a:ext cx="8015422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200" dirty="0"/>
              <a:t>Locations of 5576 afternoon MCS initiations (2004-2020) </a:t>
            </a:r>
          </a:p>
          <a:p>
            <a:pPr algn="l"/>
            <a:r>
              <a:rPr lang="en-GB" sz="3200" dirty="0"/>
              <a:t>Colours: 10-day antecedent rain quartile. </a:t>
            </a:r>
          </a:p>
          <a:p>
            <a:pPr algn="l"/>
            <a:endParaRPr lang="en-GB" sz="3200" dirty="0"/>
          </a:p>
          <a:p>
            <a:pPr algn="l"/>
            <a:r>
              <a:rPr lang="en-GB" sz="3200" dirty="0">
                <a:highlight>
                  <a:srgbClr val="FFFF00"/>
                </a:highlight>
              </a:rPr>
              <a:t>SEVIRI LST (</a:t>
            </a:r>
            <a:r>
              <a:rPr lang="en-GB" sz="3200" dirty="0" err="1">
                <a:highlight>
                  <a:srgbClr val="FFFF00"/>
                </a:highlight>
              </a:rPr>
              <a:t>LandSAF</a:t>
            </a:r>
            <a:r>
              <a:rPr lang="en-GB" sz="3200" dirty="0">
                <a:highlight>
                  <a:srgbClr val="FFFF00"/>
                </a:highlight>
              </a:rPr>
              <a:t>)</a:t>
            </a:r>
            <a:r>
              <a:rPr lang="en-GB" sz="3200" dirty="0"/>
              <a:t> 0700-1700LT daytime mean anomalies </a:t>
            </a:r>
          </a:p>
          <a:p>
            <a:pPr algn="l"/>
            <a:endParaRPr lang="en-GB" sz="3200" dirty="0"/>
          </a:p>
          <a:p>
            <a:pPr algn="l"/>
            <a:endParaRPr lang="en-GB" sz="3200" dirty="0"/>
          </a:p>
        </p:txBody>
      </p:sp>
      <p:pic>
        <p:nvPicPr>
          <p:cNvPr id="9" name="Picture 1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19AB5E4-CD3F-7E7B-7920-4E12F5710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648" y="2871554"/>
            <a:ext cx="6119779" cy="47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A graph of a number of cases&#10;&#10;Description automatically generated with medium confidence">
            <a:extLst>
              <a:ext uri="{FF2B5EF4-FFF2-40B4-BE49-F238E27FC236}">
                <a16:creationId xmlns:a16="http://schemas.microsoft.com/office/drawing/2014/main" id="{FEB80E69-46CD-68D4-23EC-7EB1B146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015" y="7568278"/>
            <a:ext cx="6235740" cy="481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A619B6-0D8D-759E-7986-7899B5BA374A}"/>
              </a:ext>
            </a:extLst>
          </p:cNvPr>
          <p:cNvSpPr txBox="1"/>
          <p:nvPr/>
        </p:nvSpPr>
        <p:spPr>
          <a:xfrm>
            <a:off x="18370008" y="4064015"/>
            <a:ext cx="28003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Soil Moisture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F3B9F-2872-CC79-EA0F-E817F4C8FF32}"/>
              </a:ext>
            </a:extLst>
          </p:cNvPr>
          <p:cNvSpPr txBox="1"/>
          <p:nvPr/>
        </p:nvSpPr>
        <p:spPr>
          <a:xfrm>
            <a:off x="19475980" y="9439848"/>
            <a:ext cx="7782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b="1" dirty="0"/>
              <a:t>LST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7D652-48C1-9557-DDAD-8221CBA2BBCE}"/>
              </a:ext>
            </a:extLst>
          </p:cNvPr>
          <p:cNvSpPr txBox="1"/>
          <p:nvPr/>
        </p:nvSpPr>
        <p:spPr>
          <a:xfrm>
            <a:off x="9959162" y="2551740"/>
            <a:ext cx="407977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400" b="1" dirty="0"/>
              <a:t>Storm rainfall [shading; mm]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BC1BB2-414F-274C-5A5B-0DE29968A4C1}"/>
              </a:ext>
            </a:extLst>
          </p:cNvPr>
          <p:cNvSpPr txBox="1"/>
          <p:nvPr/>
        </p:nvSpPr>
        <p:spPr>
          <a:xfrm>
            <a:off x="9298921" y="7182474"/>
            <a:ext cx="56196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b="1" dirty="0"/>
              <a:t>Daytime LST anomaly 1-2 days after event [shading; K]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C7E32-4A84-810C-DDEB-D49730CE9207}"/>
              </a:ext>
            </a:extLst>
          </p:cNvPr>
          <p:cNvSpPr txBox="1"/>
          <p:nvPr/>
        </p:nvSpPr>
        <p:spPr>
          <a:xfrm>
            <a:off x="9689035" y="12382947"/>
            <a:ext cx="577209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400" b="1" dirty="0"/>
              <a:t>Spatial composite means</a:t>
            </a:r>
          </a:p>
          <a:p>
            <a:pPr algn="l"/>
            <a:r>
              <a:rPr lang="en-GB" sz="2400" b="1" dirty="0"/>
              <a:t>(purple contours: post-event ASCAT SM)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BE3972-6E27-189C-65DA-E45662225B90}"/>
              </a:ext>
            </a:extLst>
          </p:cNvPr>
          <p:cNvSpPr txBox="1"/>
          <p:nvPr/>
        </p:nvSpPr>
        <p:spPr>
          <a:xfrm>
            <a:off x="17581131" y="12291289"/>
            <a:ext cx="39241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b="1" dirty="0"/>
              <a:t>Lagged spatial correlations with storm rainfall</a:t>
            </a:r>
          </a:p>
          <a:p>
            <a:pPr algn="l"/>
            <a:endParaRPr lang="en-GB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24BC4-2940-51AC-E078-438538DE338E}"/>
              </a:ext>
            </a:extLst>
          </p:cNvPr>
          <p:cNvSpPr txBox="1"/>
          <p:nvPr/>
        </p:nvSpPr>
        <p:spPr>
          <a:xfrm>
            <a:off x="5131875" y="12536835"/>
            <a:ext cx="359175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/>
              <a:t>Taylor et al, GRL 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2670F-9922-0107-98CB-2EFE616FE1B1}"/>
              </a:ext>
            </a:extLst>
          </p:cNvPr>
          <p:cNvSpPr txBox="1"/>
          <p:nvPr/>
        </p:nvSpPr>
        <p:spPr>
          <a:xfrm>
            <a:off x="755607" y="11062330"/>
            <a:ext cx="7894317" cy="984885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200" b="1" dirty="0"/>
              <a:t>Analysis  provides understanding of predictability of rainfall at different lags</a:t>
            </a:r>
          </a:p>
        </p:txBody>
      </p:sp>
    </p:spTree>
    <p:extLst>
      <p:ext uri="{BB962C8B-B14F-4D97-AF65-F5344CB8AC3E}">
        <p14:creationId xmlns:p14="http://schemas.microsoft.com/office/powerpoint/2010/main" val="189858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3DBB-AD1F-6E81-A54E-9A0CF65C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9" y="681659"/>
            <a:ext cx="21069301" cy="1517649"/>
          </a:xfrm>
        </p:spPr>
        <p:txBody>
          <a:bodyPr/>
          <a:lstStyle/>
          <a:p>
            <a:r>
              <a:rPr lang="en-GB" sz="6000" dirty="0"/>
              <a:t>4. Soil moisture and convective initiation across Sub-Saharan 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13E47-E1FB-8C3D-F000-9C047FF2B5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7B1660-2974-9330-25CF-424881DF08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1214" y="3066079"/>
            <a:ext cx="16034341" cy="403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/>
              <a:t>Predicting where deep convection will initiate is a fundamental problem with big impacts across Africa</a:t>
            </a:r>
          </a:p>
          <a:p>
            <a:r>
              <a:rPr lang="en-GB" sz="4400" b="1" dirty="0"/>
              <a:t>Soil moisture gradients can favour convective initiation through contrasts in sensible heat flux and mesoscale circulations</a:t>
            </a:r>
          </a:p>
        </p:txBody>
      </p:sp>
      <p:pic>
        <p:nvPicPr>
          <p:cNvPr id="3" name="Picture 2" descr="schematic_v24.png">
            <a:extLst>
              <a:ext uri="{FF2B5EF4-FFF2-40B4-BE49-F238E27FC236}">
                <a16:creationId xmlns:a16="http://schemas.microsoft.com/office/drawing/2014/main" id="{7A1E2E2F-8387-F755-7882-763E460AAE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45555" y="2774005"/>
            <a:ext cx="6958355" cy="44391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66D9D7-2A74-28A5-45DB-41D2EC92D5AE}"/>
              </a:ext>
            </a:extLst>
          </p:cNvPr>
          <p:cNvSpPr txBox="1"/>
          <p:nvPr/>
        </p:nvSpPr>
        <p:spPr>
          <a:xfrm>
            <a:off x="20637795" y="2199308"/>
            <a:ext cx="2918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Taylor et al, Nat Geo, 2011</a:t>
            </a:r>
          </a:p>
        </p:txBody>
      </p:sp>
      <p:pic>
        <p:nvPicPr>
          <p:cNvPr id="46" name="Picture 45" descr="A map of a storm&#10;&#10;Description automatically generated with medium confidence">
            <a:extLst>
              <a:ext uri="{FF2B5EF4-FFF2-40B4-BE49-F238E27FC236}">
                <a16:creationId xmlns:a16="http://schemas.microsoft.com/office/drawing/2014/main" id="{706F6518-64FD-265E-02AC-99F1CEBFE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20" y="6385596"/>
            <a:ext cx="8245023" cy="6369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056564-C185-A8F2-FAEF-CF03EE9119A2}"/>
              </a:ext>
            </a:extLst>
          </p:cNvPr>
          <p:cNvSpPr txBox="1"/>
          <p:nvPr/>
        </p:nvSpPr>
        <p:spPr>
          <a:xfrm>
            <a:off x="7283351" y="12984767"/>
            <a:ext cx="366222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/>
              <a:t>Example day over DRC</a:t>
            </a:r>
          </a:p>
        </p:txBody>
      </p:sp>
      <p:pic>
        <p:nvPicPr>
          <p:cNvPr id="6" name="Picture 5" descr="A map of africa with different colored areas&#10;&#10;Description automatically generated">
            <a:extLst>
              <a:ext uri="{FF2B5EF4-FFF2-40B4-BE49-F238E27FC236}">
                <a16:creationId xmlns:a16="http://schemas.microsoft.com/office/drawing/2014/main" id="{8F603E7D-F04B-42B5-9155-4C3767D31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262" y="7787813"/>
            <a:ext cx="7455173" cy="57591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BCA168-7783-D90D-6AC1-1AC86B3445A7}"/>
              </a:ext>
            </a:extLst>
          </p:cNvPr>
          <p:cNvSpPr txBox="1"/>
          <p:nvPr/>
        </p:nvSpPr>
        <p:spPr>
          <a:xfrm>
            <a:off x="959294" y="7787813"/>
            <a:ext cx="5339311" cy="39395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200" b="1" u="sng" dirty="0"/>
              <a:t>New analysis across Sub-Saharan analysis</a:t>
            </a:r>
          </a:p>
          <a:p>
            <a:pPr algn="l"/>
            <a:endParaRPr lang="en-GB" sz="3200" b="1" dirty="0"/>
          </a:p>
          <a:p>
            <a:pPr algn="l"/>
            <a:r>
              <a:rPr lang="en-GB" sz="3200" b="1" dirty="0"/>
              <a:t>15 minute, ~3km cloud-top temperature data from MSG for 2004-2023</a:t>
            </a:r>
          </a:p>
          <a:p>
            <a:pPr algn="l"/>
            <a:r>
              <a:rPr lang="en-GB" sz="3200" b="1" dirty="0" err="1">
                <a:highlight>
                  <a:srgbClr val="FFFF00"/>
                </a:highlight>
              </a:rPr>
              <a:t>LandSAF</a:t>
            </a:r>
            <a:r>
              <a:rPr lang="en-GB" sz="3200" b="1" dirty="0">
                <a:highlight>
                  <a:srgbClr val="FFFF00"/>
                </a:highlight>
              </a:rPr>
              <a:t> LST</a:t>
            </a:r>
          </a:p>
          <a:p>
            <a:pPr algn="l"/>
            <a:r>
              <a:rPr lang="en-GB" sz="3200" b="1" dirty="0"/>
              <a:t>HSAF ASCAT SM</a:t>
            </a:r>
          </a:p>
        </p:txBody>
      </p:sp>
    </p:spTree>
    <p:extLst>
      <p:ext uri="{BB962C8B-B14F-4D97-AF65-F5344CB8AC3E}">
        <p14:creationId xmlns:p14="http://schemas.microsoft.com/office/powerpoint/2010/main" val="298844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48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EH_blue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EF9ABF683E034F89344FAB5B39333E" ma:contentTypeVersion="18" ma:contentTypeDescription="Create a new document." ma:contentTypeScope="" ma:versionID="8a78a1775a45f3bed7c3b98fb7e0bad5">
  <xsd:schema xmlns:xsd="http://www.w3.org/2001/XMLSchema" xmlns:xs="http://www.w3.org/2001/XMLSchema" xmlns:p="http://schemas.microsoft.com/office/2006/metadata/properties" xmlns:ns3="b04e8096-b088-49dd-9bf5-7c33296d4394" xmlns:ns4="de44e333-4144-40ce-a2c0-3c7c2aff7df8" targetNamespace="http://schemas.microsoft.com/office/2006/metadata/properties" ma:root="true" ma:fieldsID="f279eb48a4b92e53f850781bfef29846" ns3:_="" ns4:_="">
    <xsd:import namespace="b04e8096-b088-49dd-9bf5-7c33296d4394"/>
    <xsd:import namespace="de44e333-4144-40ce-a2c0-3c7c2aff7d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e8096-b088-49dd-9bf5-7c33296d43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44e333-4144-40ce-a2c0-3c7c2aff7df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4e8096-b088-49dd-9bf5-7c33296d4394" xsi:nil="true"/>
  </documentManagement>
</p:properties>
</file>

<file path=customXml/itemProps1.xml><?xml version="1.0" encoding="utf-8"?>
<ds:datastoreItem xmlns:ds="http://schemas.openxmlformats.org/officeDocument/2006/customXml" ds:itemID="{C3F51CB2-05C5-4C63-9FF7-6364029F33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F1C716-DA4D-47F7-B32E-69C5BE53CF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4e8096-b088-49dd-9bf5-7c33296d4394"/>
    <ds:schemaRef ds:uri="de44e333-4144-40ce-a2c0-3c7c2aff7d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833038-6741-464F-9BE1-AFAED5FB3757}">
  <ds:schemaRefs>
    <ds:schemaRef ds:uri="http://schemas.microsoft.com/office/2006/metadata/properties"/>
    <ds:schemaRef ds:uri="de44e333-4144-40ce-a2c0-3c7c2aff7df8"/>
    <ds:schemaRef ds:uri="http://purl.org/dc/terms/"/>
    <ds:schemaRef ds:uri="http://schemas.openxmlformats.org/package/2006/metadata/core-properties"/>
    <ds:schemaRef ds:uri="b04e8096-b088-49dd-9bf5-7c33296d4394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10854</TotalTime>
  <Words>853</Words>
  <Application>Microsoft Office PowerPoint</Application>
  <PresentationFormat>Custom</PresentationFormat>
  <Paragraphs>135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Cambria</vt:lpstr>
      <vt:lpstr>Symbol</vt:lpstr>
      <vt:lpstr>CEH Theme</vt:lpstr>
      <vt:lpstr>1_CEH Theme</vt:lpstr>
      <vt:lpstr>CEH_blue_content</vt:lpstr>
      <vt:lpstr>Using LST to better understand land- atmosphere interactions and improve predictions </vt:lpstr>
      <vt:lpstr>Long-time users of LST data…</vt:lpstr>
      <vt:lpstr>1. LST mapping of E African wetland responses to climate variability</vt:lpstr>
      <vt:lpstr>2. Identifying flash drought events</vt:lpstr>
      <vt:lpstr>2. Identifying flash drought events</vt:lpstr>
      <vt:lpstr>Surface energy budget</vt:lpstr>
      <vt:lpstr>PowerPoint Presentation</vt:lpstr>
      <vt:lpstr>3. Persistence of land memory in Sahel</vt:lpstr>
      <vt:lpstr>4. Soil moisture and convective initiation across Sub-Saharan Africa</vt:lpstr>
      <vt:lpstr>Hot spot effect in pre-storm LST across Africa</vt:lpstr>
      <vt:lpstr>Dry spot effect in pre-storm SM across Africa</vt:lpstr>
      <vt:lpstr>5. Web portal for nowcasting (to 6 hours) convective storms</vt:lpstr>
      <vt:lpstr>LST anomalies yesterday over Southern Africa</vt:lpstr>
      <vt:lpstr>PowerPoint Presentation</vt:lpstr>
      <vt:lpstr>Composite pre-initiation land surface conditions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 Centre for Ecology &amp;  Hydrology</dc:title>
  <dc:creator>Dave Startup</dc:creator>
  <cp:lastModifiedBy>Christopher Taylor</cp:lastModifiedBy>
  <cp:revision>215</cp:revision>
  <dcterms:created xsi:type="dcterms:W3CDTF">2019-11-15T15:56:18Z</dcterms:created>
  <dcterms:modified xsi:type="dcterms:W3CDTF">2024-12-06T09:46:36Z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0x010100F2EF9ABF683E034F89344FAB5B39333E</vt:lpwstr>
  </property>
</Properties>
</file>