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0" r:id="rId4"/>
    <p:sldId id="261" r:id="rId5"/>
    <p:sldId id="273" r:id="rId6"/>
    <p:sldId id="262" r:id="rId7"/>
    <p:sldId id="263" r:id="rId8"/>
    <p:sldId id="266" r:id="rId9"/>
    <p:sldId id="267" r:id="rId10"/>
    <p:sldId id="270" r:id="rId11"/>
    <p:sldId id="271" r:id="rId12"/>
    <p:sldId id="272" r:id="rId13"/>
    <p:sldId id="264" r:id="rId14"/>
    <p:sldId id="265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E3C"/>
    <a:srgbClr val="FFFFFF"/>
    <a:srgbClr val="7D868F"/>
    <a:srgbClr val="707982"/>
    <a:srgbClr val="666F77"/>
    <a:srgbClr val="757575"/>
    <a:srgbClr val="000000"/>
    <a:srgbClr val="555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E23D5-EE5B-47F0-AF20-6F4CAA3E3CF8}" v="2" dt="2024-12-04T19:36:37.126"/>
    <p1510:client id="{B28AFD3B-6F00-4B66-A6D1-212242BB4890}" v="22" dt="2024-12-04T09:22:54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87712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outlineViewPr>
    <p:cViewPr>
      <p:scale>
        <a:sx n="33" d="100"/>
        <a:sy n="33" d="100"/>
      </p:scale>
      <p:origin x="0" y="-15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kolemi" userId="ce5e2fa8-9588-4f76-bd4d-343ec1d53547" providerId="ADAL" clId="{B28AFD3B-6F00-4B66-A6D1-212242BB4890}"/>
    <pc:docChg chg="custSel addSld modSld">
      <pc:chgData name="Maria gkolemi" userId="ce5e2fa8-9588-4f76-bd4d-343ec1d53547" providerId="ADAL" clId="{B28AFD3B-6F00-4B66-A6D1-212242BB4890}" dt="2024-12-04T09:22:54.174" v="67" actId="20577"/>
      <pc:docMkLst>
        <pc:docMk/>
      </pc:docMkLst>
      <pc:sldChg chg="addSp delSp modSp mod delAnim">
        <pc:chgData name="Maria gkolemi" userId="ce5e2fa8-9588-4f76-bd4d-343ec1d53547" providerId="ADAL" clId="{B28AFD3B-6F00-4B66-A6D1-212242BB4890}" dt="2024-12-04T09:18:42.416" v="46" actId="1076"/>
        <pc:sldMkLst>
          <pc:docMk/>
          <pc:sldMk cId="2647360576" sldId="261"/>
        </pc:sldMkLst>
        <pc:spChg chg="add mod">
          <ac:chgData name="Maria gkolemi" userId="ce5e2fa8-9588-4f76-bd4d-343ec1d53547" providerId="ADAL" clId="{B28AFD3B-6F00-4B66-A6D1-212242BB4890}" dt="2024-12-04T09:18:42.416" v="46" actId="1076"/>
          <ac:spMkLst>
            <pc:docMk/>
            <pc:sldMk cId="2647360576" sldId="261"/>
            <ac:spMk id="3" creationId="{29DA7C7B-EB2A-5347-558C-11B690A31DA9}"/>
          </ac:spMkLst>
        </pc:spChg>
        <pc:spChg chg="add del mod">
          <ac:chgData name="Maria gkolemi" userId="ce5e2fa8-9588-4f76-bd4d-343ec1d53547" providerId="ADAL" clId="{B28AFD3B-6F00-4B66-A6D1-212242BB4890}" dt="2024-12-04T09:18:19.161" v="43" actId="478"/>
          <ac:spMkLst>
            <pc:docMk/>
            <pc:sldMk cId="2647360576" sldId="261"/>
            <ac:spMk id="5" creationId="{BC020324-89F5-BBE2-6B54-BC85653CAE7F}"/>
          </ac:spMkLst>
        </pc:spChg>
        <pc:spChg chg="mod">
          <ac:chgData name="Maria gkolemi" userId="ce5e2fa8-9588-4f76-bd4d-343ec1d53547" providerId="ADAL" clId="{B28AFD3B-6F00-4B66-A6D1-212242BB4890}" dt="2024-12-04T09:09:32.840" v="4" actId="14"/>
          <ac:spMkLst>
            <pc:docMk/>
            <pc:sldMk cId="2647360576" sldId="261"/>
            <ac:spMk id="7" creationId="{5F80C665-6C1E-6100-3B63-84458140C614}"/>
          </ac:spMkLst>
        </pc:spChg>
        <pc:picChg chg="del">
          <ac:chgData name="Maria gkolemi" userId="ce5e2fa8-9588-4f76-bd4d-343ec1d53547" providerId="ADAL" clId="{B28AFD3B-6F00-4B66-A6D1-212242BB4890}" dt="2024-12-04T09:18:29.544" v="45" actId="478"/>
          <ac:picMkLst>
            <pc:docMk/>
            <pc:sldMk cId="2647360576" sldId="261"/>
            <ac:picMk id="15" creationId="{112A3214-2E27-9E61-CE05-BC1597673264}"/>
          </ac:picMkLst>
        </pc:picChg>
      </pc:sldChg>
      <pc:sldChg chg="modSp mod">
        <pc:chgData name="Maria gkolemi" userId="ce5e2fa8-9588-4f76-bd4d-343ec1d53547" providerId="ADAL" clId="{B28AFD3B-6F00-4B66-A6D1-212242BB4890}" dt="2024-12-04T09:15:37.656" v="5" actId="14826"/>
        <pc:sldMkLst>
          <pc:docMk/>
          <pc:sldMk cId="1933431555" sldId="267"/>
        </pc:sldMkLst>
        <pc:picChg chg="mod">
          <ac:chgData name="Maria gkolemi" userId="ce5e2fa8-9588-4f76-bd4d-343ec1d53547" providerId="ADAL" clId="{B28AFD3B-6F00-4B66-A6D1-212242BB4890}" dt="2024-12-04T09:15:37.656" v="5" actId="14826"/>
          <ac:picMkLst>
            <pc:docMk/>
            <pc:sldMk cId="1933431555" sldId="267"/>
            <ac:picMk id="10" creationId="{CA5AF7E1-FD1A-E26C-B279-72B657CAE0A9}"/>
          </ac:picMkLst>
        </pc:picChg>
      </pc:sldChg>
      <pc:sldChg chg="delSp modSp add mod delAnim">
        <pc:chgData name="Maria gkolemi" userId="ce5e2fa8-9588-4f76-bd4d-343ec1d53547" providerId="ADAL" clId="{B28AFD3B-6F00-4B66-A6D1-212242BB4890}" dt="2024-12-04T09:22:54.174" v="67" actId="20577"/>
        <pc:sldMkLst>
          <pc:docMk/>
          <pc:sldMk cId="3030032790" sldId="273"/>
        </pc:sldMkLst>
        <pc:spChg chg="mod">
          <ac:chgData name="Maria gkolemi" userId="ce5e2fa8-9588-4f76-bd4d-343ec1d53547" providerId="ADAL" clId="{B28AFD3B-6F00-4B66-A6D1-212242BB4890}" dt="2024-12-04T09:22:54.174" v="67" actId="20577"/>
          <ac:spMkLst>
            <pc:docMk/>
            <pc:sldMk cId="3030032790" sldId="273"/>
            <ac:spMk id="3" creationId="{7BA92040-0AED-0B8B-487A-C12E17BA8E5F}"/>
          </ac:spMkLst>
        </pc:spChg>
        <pc:picChg chg="del">
          <ac:chgData name="Maria gkolemi" userId="ce5e2fa8-9588-4f76-bd4d-343ec1d53547" providerId="ADAL" clId="{B28AFD3B-6F00-4B66-A6D1-212242BB4890}" dt="2024-12-04T09:22:45.350" v="47" actId="478"/>
          <ac:picMkLst>
            <pc:docMk/>
            <pc:sldMk cId="3030032790" sldId="273"/>
            <ac:picMk id="12" creationId="{E8FF217A-5F5F-9EF9-503B-6693ECF1A83E}"/>
          </ac:picMkLst>
        </pc:picChg>
      </pc:sldChg>
    </pc:docChg>
  </pc:docChgLst>
  <pc:docChgLst>
    <pc:chgData name="Maria gkolemi" userId="ce5e2fa8-9588-4f76-bd4d-343ec1d53547" providerId="ADAL" clId="{1E0E23D5-EE5B-47F0-AF20-6F4CAA3E3CF8}"/>
    <pc:docChg chg="undo custSel modSld">
      <pc:chgData name="Maria gkolemi" userId="ce5e2fa8-9588-4f76-bd4d-343ec1d53547" providerId="ADAL" clId="{1E0E23D5-EE5B-47F0-AF20-6F4CAA3E3CF8}" dt="2024-12-04T19:54:36.807" v="712" actId="20577"/>
      <pc:docMkLst>
        <pc:docMk/>
      </pc:docMkLst>
      <pc:sldChg chg="modSp mod">
        <pc:chgData name="Maria gkolemi" userId="ce5e2fa8-9588-4f76-bd4d-343ec1d53547" providerId="ADAL" clId="{1E0E23D5-EE5B-47F0-AF20-6F4CAA3E3CF8}" dt="2024-12-04T13:20:11.996" v="14" actId="20577"/>
        <pc:sldMkLst>
          <pc:docMk/>
          <pc:sldMk cId="1137557610" sldId="256"/>
        </pc:sldMkLst>
        <pc:spChg chg="mod">
          <ac:chgData name="Maria gkolemi" userId="ce5e2fa8-9588-4f76-bd4d-343ec1d53547" providerId="ADAL" clId="{1E0E23D5-EE5B-47F0-AF20-6F4CAA3E3CF8}" dt="2024-12-04T13:20:11.996" v="14" actId="20577"/>
          <ac:spMkLst>
            <pc:docMk/>
            <pc:sldMk cId="1137557610" sldId="256"/>
            <ac:spMk id="3" creationId="{00000000-0000-0000-0000-000000000000}"/>
          </ac:spMkLst>
        </pc:spChg>
      </pc:sldChg>
      <pc:sldChg chg="modSp mod modNotesTx">
        <pc:chgData name="Maria gkolemi" userId="ce5e2fa8-9588-4f76-bd4d-343ec1d53547" providerId="ADAL" clId="{1E0E23D5-EE5B-47F0-AF20-6F4CAA3E3CF8}" dt="2024-12-04T19:54:36.807" v="712" actId="20577"/>
        <pc:sldMkLst>
          <pc:docMk/>
          <pc:sldMk cId="2506690054" sldId="259"/>
        </pc:sldMkLst>
        <pc:spChg chg="mod">
          <ac:chgData name="Maria gkolemi" userId="ce5e2fa8-9588-4f76-bd4d-343ec1d53547" providerId="ADAL" clId="{1E0E23D5-EE5B-47F0-AF20-6F4CAA3E3CF8}" dt="2024-12-04T19:35:55.216" v="535" actId="20577"/>
          <ac:spMkLst>
            <pc:docMk/>
            <pc:sldMk cId="2506690054" sldId="259"/>
            <ac:spMk id="3" creationId="{1AC59E38-D870-B019-A00A-1E16E5555373}"/>
          </ac:spMkLst>
        </pc:spChg>
      </pc:sldChg>
      <pc:sldChg chg="modSp mod">
        <pc:chgData name="Maria gkolemi" userId="ce5e2fa8-9588-4f76-bd4d-343ec1d53547" providerId="ADAL" clId="{1E0E23D5-EE5B-47F0-AF20-6F4CAA3E3CF8}" dt="2024-12-04T13:30:37.507" v="111" actId="20577"/>
        <pc:sldMkLst>
          <pc:docMk/>
          <pc:sldMk cId="3185482591" sldId="260"/>
        </pc:sldMkLst>
        <pc:spChg chg="mod">
          <ac:chgData name="Maria gkolemi" userId="ce5e2fa8-9588-4f76-bd4d-343ec1d53547" providerId="ADAL" clId="{1E0E23D5-EE5B-47F0-AF20-6F4CAA3E3CF8}" dt="2024-12-04T13:30:37.507" v="111" actId="20577"/>
          <ac:spMkLst>
            <pc:docMk/>
            <pc:sldMk cId="3185482591" sldId="260"/>
            <ac:spMk id="5" creationId="{E52DD86C-C284-5086-4036-604D3E7F7B80}"/>
          </ac:spMkLst>
        </pc:spChg>
      </pc:sldChg>
      <pc:sldChg chg="modSp mod modAnim">
        <pc:chgData name="Maria gkolemi" userId="ce5e2fa8-9588-4f76-bd4d-343ec1d53547" providerId="ADAL" clId="{1E0E23D5-EE5B-47F0-AF20-6F4CAA3E3CF8}" dt="2024-12-04T19:36:37.126" v="542"/>
        <pc:sldMkLst>
          <pc:docMk/>
          <pc:sldMk cId="2647360576" sldId="261"/>
        </pc:sldMkLst>
        <pc:spChg chg="mod">
          <ac:chgData name="Maria gkolemi" userId="ce5e2fa8-9588-4f76-bd4d-343ec1d53547" providerId="ADAL" clId="{1E0E23D5-EE5B-47F0-AF20-6F4CAA3E3CF8}" dt="2024-12-04T13:31:07.315" v="124" actId="20577"/>
          <ac:spMkLst>
            <pc:docMk/>
            <pc:sldMk cId="2647360576" sldId="261"/>
            <ac:spMk id="3" creationId="{29DA7C7B-EB2A-5347-558C-11B690A31DA9}"/>
          </ac:spMkLst>
        </pc:spChg>
        <pc:spChg chg="mod">
          <ac:chgData name="Maria gkolemi" userId="ce5e2fa8-9588-4f76-bd4d-343ec1d53547" providerId="ADAL" clId="{1E0E23D5-EE5B-47F0-AF20-6F4CAA3E3CF8}" dt="2024-12-04T19:36:05.108" v="537" actId="20577"/>
          <ac:spMkLst>
            <pc:docMk/>
            <pc:sldMk cId="2647360576" sldId="261"/>
            <ac:spMk id="7" creationId="{5F80C665-6C1E-6100-3B63-84458140C614}"/>
          </ac:spMkLst>
        </pc:spChg>
      </pc:sldChg>
      <pc:sldChg chg="modSp mod">
        <pc:chgData name="Maria gkolemi" userId="ce5e2fa8-9588-4f76-bd4d-343ec1d53547" providerId="ADAL" clId="{1E0E23D5-EE5B-47F0-AF20-6F4CAA3E3CF8}" dt="2024-12-04T14:35:03.180" v="289" actId="20577"/>
        <pc:sldMkLst>
          <pc:docMk/>
          <pc:sldMk cId="787432707" sldId="262"/>
        </pc:sldMkLst>
        <pc:spChg chg="mod">
          <ac:chgData name="Maria gkolemi" userId="ce5e2fa8-9588-4f76-bd4d-343ec1d53547" providerId="ADAL" clId="{1E0E23D5-EE5B-47F0-AF20-6F4CAA3E3CF8}" dt="2024-12-04T14:35:03.180" v="289" actId="20577"/>
          <ac:spMkLst>
            <pc:docMk/>
            <pc:sldMk cId="787432707" sldId="262"/>
            <ac:spMk id="3" creationId="{A120DB56-DF74-8FF3-9BD9-E86AC71B0991}"/>
          </ac:spMkLst>
        </pc:spChg>
      </pc:sldChg>
      <pc:sldChg chg="modSp mod">
        <pc:chgData name="Maria gkolemi" userId="ce5e2fa8-9588-4f76-bd4d-343ec1d53547" providerId="ADAL" clId="{1E0E23D5-EE5B-47F0-AF20-6F4CAA3E3CF8}" dt="2024-12-04T19:41:32.770" v="611" actId="1037"/>
        <pc:sldMkLst>
          <pc:docMk/>
          <pc:sldMk cId="1933431555" sldId="267"/>
        </pc:sldMkLst>
        <pc:spChg chg="mod">
          <ac:chgData name="Maria gkolemi" userId="ce5e2fa8-9588-4f76-bd4d-343ec1d53547" providerId="ADAL" clId="{1E0E23D5-EE5B-47F0-AF20-6F4CAA3E3CF8}" dt="2024-12-04T19:41:32.770" v="611" actId="1037"/>
          <ac:spMkLst>
            <pc:docMk/>
            <pc:sldMk cId="1933431555" sldId="267"/>
            <ac:spMk id="3" creationId="{0B6A4D90-AEF4-5D35-B8C8-41E0C5BEA777}"/>
          </ac:spMkLst>
        </pc:spChg>
      </pc:sldChg>
      <pc:sldChg chg="modSp mod">
        <pc:chgData name="Maria gkolemi" userId="ce5e2fa8-9588-4f76-bd4d-343ec1d53547" providerId="ADAL" clId="{1E0E23D5-EE5B-47F0-AF20-6F4CAA3E3CF8}" dt="2024-12-04T19:41:05.951" v="590" actId="1037"/>
        <pc:sldMkLst>
          <pc:docMk/>
          <pc:sldMk cId="3886188702" sldId="270"/>
        </pc:sldMkLst>
        <pc:spChg chg="mod">
          <ac:chgData name="Maria gkolemi" userId="ce5e2fa8-9588-4f76-bd4d-343ec1d53547" providerId="ADAL" clId="{1E0E23D5-EE5B-47F0-AF20-6F4CAA3E3CF8}" dt="2024-12-04T19:41:05.951" v="590" actId="1037"/>
          <ac:spMkLst>
            <pc:docMk/>
            <pc:sldMk cId="3886188702" sldId="270"/>
            <ac:spMk id="3" creationId="{5002EE48-B7DA-DBE4-21AC-F891BB13C998}"/>
          </ac:spMkLst>
        </pc:spChg>
      </pc:sldChg>
      <pc:sldChg chg="modSp mod">
        <pc:chgData name="Maria gkolemi" userId="ce5e2fa8-9588-4f76-bd4d-343ec1d53547" providerId="ADAL" clId="{1E0E23D5-EE5B-47F0-AF20-6F4CAA3E3CF8}" dt="2024-12-04T19:40:59.798" v="570" actId="1037"/>
        <pc:sldMkLst>
          <pc:docMk/>
          <pc:sldMk cId="1187736106" sldId="271"/>
        </pc:sldMkLst>
        <pc:spChg chg="mod">
          <ac:chgData name="Maria gkolemi" userId="ce5e2fa8-9588-4f76-bd4d-343ec1d53547" providerId="ADAL" clId="{1E0E23D5-EE5B-47F0-AF20-6F4CAA3E3CF8}" dt="2024-12-04T19:40:59.798" v="570" actId="1037"/>
          <ac:spMkLst>
            <pc:docMk/>
            <pc:sldMk cId="1187736106" sldId="271"/>
            <ac:spMk id="3" creationId="{65D081BF-CFA0-AF01-C3D8-51C489F78A22}"/>
          </ac:spMkLst>
        </pc:spChg>
      </pc:sldChg>
      <pc:sldChg chg="modSp mod">
        <pc:chgData name="Maria gkolemi" userId="ce5e2fa8-9588-4f76-bd4d-343ec1d53547" providerId="ADAL" clId="{1E0E23D5-EE5B-47F0-AF20-6F4CAA3E3CF8}" dt="2024-12-04T19:46:16.216" v="711" actId="20577"/>
        <pc:sldMkLst>
          <pc:docMk/>
          <pc:sldMk cId="226083701" sldId="272"/>
        </pc:sldMkLst>
        <pc:graphicFrameChg chg="modGraphic">
          <ac:chgData name="Maria gkolemi" userId="ce5e2fa8-9588-4f76-bd4d-343ec1d53547" providerId="ADAL" clId="{1E0E23D5-EE5B-47F0-AF20-6F4CAA3E3CF8}" dt="2024-12-04T19:46:16.216" v="711" actId="20577"/>
          <ac:graphicFrameMkLst>
            <pc:docMk/>
            <pc:sldMk cId="226083701" sldId="272"/>
            <ac:graphicFrameMk id="5" creationId="{6C98F465-4EEC-FBE0-1D8F-23DD6FB37367}"/>
          </ac:graphicFrameMkLst>
        </pc:graphicFrameChg>
      </pc:sldChg>
      <pc:sldChg chg="modSp mod modTransition modAnim">
        <pc:chgData name="Maria gkolemi" userId="ce5e2fa8-9588-4f76-bd4d-343ec1d53547" providerId="ADAL" clId="{1E0E23D5-EE5B-47F0-AF20-6F4CAA3E3CF8}" dt="2024-12-04T19:36:33.650" v="541"/>
        <pc:sldMkLst>
          <pc:docMk/>
          <pc:sldMk cId="3030032790" sldId="273"/>
        </pc:sldMkLst>
        <pc:spChg chg="mod">
          <ac:chgData name="Maria gkolemi" userId="ce5e2fa8-9588-4f76-bd4d-343ec1d53547" providerId="ADAL" clId="{1E0E23D5-EE5B-47F0-AF20-6F4CAA3E3CF8}" dt="2024-12-04T19:36:11.853" v="540" actId="20577"/>
          <ac:spMkLst>
            <pc:docMk/>
            <pc:sldMk cId="3030032790" sldId="273"/>
            <ac:spMk id="7" creationId="{8B39BE71-6964-9CED-38B1-2B96AEA2091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ECAE-464B-41F3-B9F0-D48F0506F17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8569B-FE06-4842-9E20-7A8B428A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0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F9D9B-4BA2-40B7-B8D3-DD5395C3C36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BDBBF-67CE-4FC8-8FDB-5CE2702CD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BDBBF-67CE-4FC8-8FDB-5CE2702CD9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BDBBF-67CE-4FC8-8FDB-5CE2702CD9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7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BDBBF-67CE-4FC8-8FDB-5CE2702CD9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FAB8-4131-2F84-08D3-621049F74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7812B-7282-0BDC-4C76-95274D5BF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032D2-939C-6020-8695-1EF247629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6CA5-4DE4-29D1-E48B-D8257B278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BDBBF-67CE-4FC8-8FDB-5CE2702CD9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192" y="3920458"/>
            <a:ext cx="11699189" cy="1682056"/>
          </a:xfrm>
        </p:spPr>
        <p:txBody>
          <a:bodyPr anchor="ctr" anchorCtr="0">
            <a:normAutofit/>
          </a:bodyPr>
          <a:lstStyle>
            <a:lvl1pPr algn="ctr">
              <a:lnSpc>
                <a:spcPct val="7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2321" y="5665862"/>
            <a:ext cx="8409059" cy="99131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373" y="18149"/>
            <a:ext cx="1159497" cy="30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8"/>
          <a:stretch/>
        </p:blipFill>
        <p:spPr>
          <a:xfrm>
            <a:off x="-1" y="430333"/>
            <a:ext cx="12192002" cy="342677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" y="0"/>
            <a:ext cx="12192002" cy="447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r="426" b="2038"/>
          <a:stretch/>
        </p:blipFill>
        <p:spPr>
          <a:xfrm>
            <a:off x="222192" y="5763112"/>
            <a:ext cx="3074656" cy="796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0080" y="85456"/>
            <a:ext cx="2412193" cy="347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892" y="90018"/>
            <a:ext cx="1302213" cy="2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3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2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555476"/>
            <a:ext cx="2945807" cy="5802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94" y="555476"/>
            <a:ext cx="7859284" cy="580259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7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54667"/>
            <a:ext cx="10972800" cy="4897967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40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8" y="131762"/>
            <a:ext cx="10248933" cy="8683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>
                <a:solidFill>
                  <a:srgbClr val="C00000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5709" y="1285860"/>
            <a:ext cx="11144328" cy="5429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rgbClr val="150397"/>
                </a:solidFill>
                <a:latin typeface="Comic Sans MS" pitchFamily="66" charset="0"/>
              </a:defRPr>
            </a:lvl1pPr>
            <a:lvl2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rgbClr val="150397"/>
                </a:solidFill>
                <a:latin typeface="Comic Sans MS" pitchFamily="66" charset="0"/>
              </a:defRPr>
            </a:lvl2pPr>
            <a:lvl3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rgbClr val="150397"/>
                </a:solidFill>
                <a:latin typeface="Comic Sans MS" pitchFamily="66" charset="0"/>
              </a:defRPr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rgbClr val="150397"/>
                </a:solidFill>
                <a:latin typeface="Comic Sans MS" pitchFamily="66" charset="0"/>
              </a:defRPr>
            </a:lvl4pPr>
            <a:lvl5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rgbClr val="150397"/>
                </a:solidFill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21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338634" y="2763037"/>
            <a:ext cx="6132861" cy="1304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0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1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93" y="1709738"/>
            <a:ext cx="1114941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93" y="4589463"/>
            <a:ext cx="1114941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86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93" y="1881586"/>
            <a:ext cx="5498507" cy="44764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81586"/>
            <a:ext cx="5498507" cy="447648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93" y="491517"/>
            <a:ext cx="11149413" cy="1199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94" y="1881588"/>
            <a:ext cx="5476282" cy="6234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94" y="2505074"/>
            <a:ext cx="5476282" cy="38529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81587"/>
            <a:ext cx="5498506" cy="6234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498506" cy="38529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3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3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8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94" y="457200"/>
            <a:ext cx="42507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706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94" y="2057400"/>
            <a:ext cx="4250732" cy="43006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7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93" y="457200"/>
            <a:ext cx="42507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3706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94" y="2057400"/>
            <a:ext cx="4250732" cy="43006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5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93" y="491517"/>
            <a:ext cx="11149414" cy="13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93" y="1881587"/>
            <a:ext cx="11149414" cy="4476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4235"/>
            <a:ext cx="12192000" cy="0"/>
          </a:xfrm>
          <a:prstGeom prst="line">
            <a:avLst/>
          </a:prstGeom>
          <a:ln w="19050">
            <a:solidFill>
              <a:srgbClr val="7D86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75489" y="6481774"/>
            <a:ext cx="12041022" cy="277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Maria Gkolemi | Slide </a:t>
            </a:r>
            <a:fld id="{B18C1952-CCA4-410B-917F-0C44589064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02" y="65652"/>
            <a:ext cx="1103109" cy="2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alibri Light" panose="020F0302020204030204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kern="1400" spc="-5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Analysis of urban surface temperature from satellite data with modeled 3D surface temperature</a:t>
            </a:r>
            <a:endParaRPr lang="en-US" sz="6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0325" y="5431536"/>
            <a:ext cx="5511057" cy="122563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/>
              <a:t>Maria Gkolemi, Zina </a:t>
            </a:r>
            <a:r>
              <a:rPr lang="en-US" dirty="0" err="1"/>
              <a:t>Mitraka</a:t>
            </a:r>
            <a:r>
              <a:rPr lang="en-US" dirty="0"/>
              <a:t>, Nektarios </a:t>
            </a:r>
            <a:r>
              <a:rPr lang="en-US" dirty="0" err="1"/>
              <a:t>Chrysoulakis</a:t>
            </a:r>
            <a:r>
              <a:rPr lang="en-US" dirty="0"/>
              <a:t>, Andreas Christen, Sue </a:t>
            </a:r>
            <a:r>
              <a:rPr lang="en-US" dirty="0" err="1"/>
              <a:t>Grimmond</a:t>
            </a:r>
            <a:r>
              <a:rPr lang="en-US" dirty="0"/>
              <a:t>, </a:t>
            </a:r>
            <a:r>
              <a:rPr lang="en-US" dirty="0" err="1"/>
              <a:t>Jörn</a:t>
            </a:r>
            <a:r>
              <a:rPr lang="en-US" dirty="0"/>
              <a:t> </a:t>
            </a:r>
            <a:r>
              <a:rPr lang="en-US" dirty="0" err="1"/>
              <a:t>Birkmann</a:t>
            </a:r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Remote Sensing Lab | IACM | http://rslab.gr </a:t>
            </a:r>
          </a:p>
          <a:p>
            <a:pPr algn="l"/>
            <a:r>
              <a:rPr lang="en-US" dirty="0" err="1">
                <a:solidFill>
                  <a:schemeClr val="tx1"/>
                </a:solidFill>
              </a:rPr>
              <a:t>LST_cci</a:t>
            </a:r>
            <a:r>
              <a:rPr lang="en-US" dirty="0">
                <a:solidFill>
                  <a:schemeClr val="tx1"/>
                </a:solidFill>
              </a:rPr>
              <a:t> workshop, Leicester, UK</a:t>
            </a:r>
          </a:p>
          <a:p>
            <a:pPr algn="l"/>
            <a:r>
              <a:rPr lang="en-US" dirty="0"/>
              <a:t>6/12/2024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urbisphere Logo">
            <a:extLst>
              <a:ext uri="{FF2B5EF4-FFF2-40B4-BE49-F238E27FC236}">
                <a16:creationId xmlns:a16="http://schemas.microsoft.com/office/drawing/2014/main" id="{E5C63423-58AD-6DD9-8777-EBF9A1F3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5602514"/>
            <a:ext cx="2981325" cy="9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5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11E96-4D97-834A-81F5-10BE2808A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E602-AA92-3B4D-5DEB-46472B94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EE48-B7DA-DBE4-21AC-F891BB13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76" y="1800000"/>
            <a:ext cx="3944228" cy="4476483"/>
          </a:xfrm>
        </p:spPr>
        <p:txBody>
          <a:bodyPr>
            <a:normAutofit/>
          </a:bodyPr>
          <a:lstStyle/>
          <a:p>
            <a:r>
              <a:rPr lang="en-US" dirty="0"/>
              <a:t>Compare model horizontal facets with ASTER LST</a:t>
            </a:r>
          </a:p>
          <a:p>
            <a:r>
              <a:rPr lang="en-US" dirty="0"/>
              <a:t>Only inner 3x3 pixel area was used for comparison with ASTER</a:t>
            </a:r>
          </a:p>
          <a:p>
            <a:r>
              <a:rPr lang="en-US" dirty="0"/>
              <a:t>9 pixels per area per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4A007-448D-C5F3-49DC-6E4ACD013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FD65BC-4C3C-2401-1D64-64EDEE1AD105}"/>
              </a:ext>
            </a:extLst>
          </p:cNvPr>
          <p:cNvSpPr txBox="1"/>
          <p:nvPr/>
        </p:nvSpPr>
        <p:spPr>
          <a:xfrm>
            <a:off x="6443355" y="5395476"/>
            <a:ext cx="330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Boxplot for one area for a daytime acquisition</a:t>
            </a:r>
          </a:p>
        </p:txBody>
      </p:sp>
      <p:pic>
        <p:nvPicPr>
          <p:cNvPr id="9" name="Picture 8" descr="A graph of blue rectangular objects&#10;&#10;Description automatically generated">
            <a:extLst>
              <a:ext uri="{FF2B5EF4-FFF2-40B4-BE49-F238E27FC236}">
                <a16:creationId xmlns:a16="http://schemas.microsoft.com/office/drawing/2014/main" id="{5B8BAC80-52C6-A25B-3A5C-C427AF125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1" y="1679293"/>
            <a:ext cx="7141094" cy="3537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04C0B6-747E-5225-20F9-3135AAC95646}"/>
              </a:ext>
            </a:extLst>
          </p:cNvPr>
          <p:cNvSpPr txBox="1"/>
          <p:nvPr/>
        </p:nvSpPr>
        <p:spPr>
          <a:xfrm>
            <a:off x="4810125" y="5287442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MAE = 3</a:t>
            </a:r>
            <a:r>
              <a:rPr lang="el-GR" dirty="0"/>
              <a:t>.35 </a:t>
            </a:r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861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FD912-4916-255D-9DEB-E0EE6DB1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BEB1-979C-37C1-023B-3AFA4FF9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81BF-CFA0-AF01-C3D8-51C489F7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0" y="1800000"/>
            <a:ext cx="3944228" cy="4476483"/>
          </a:xfrm>
        </p:spPr>
        <p:txBody>
          <a:bodyPr>
            <a:normAutofit/>
          </a:bodyPr>
          <a:lstStyle/>
          <a:p>
            <a:r>
              <a:rPr lang="en-US" dirty="0"/>
              <a:t>Compare model horizontal facets with ASTER LST</a:t>
            </a:r>
          </a:p>
          <a:p>
            <a:r>
              <a:rPr lang="en-US" dirty="0"/>
              <a:t>Only inner 3x3 pixel area was used for comparison with ASTER</a:t>
            </a:r>
          </a:p>
          <a:p>
            <a:r>
              <a:rPr lang="en-US" dirty="0"/>
              <a:t>9 pixels per area per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659B6-B277-E3EA-D769-51A3B347D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CA61BA-3694-0E08-36FF-6FAE6AC7736B}"/>
              </a:ext>
            </a:extLst>
          </p:cNvPr>
          <p:cNvSpPr txBox="1"/>
          <p:nvPr/>
        </p:nvSpPr>
        <p:spPr>
          <a:xfrm>
            <a:off x="6443355" y="5395476"/>
            <a:ext cx="330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Boxplot for one area for a nighttime acquisition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8904F-569B-0FDB-63D0-2EECCA19A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6471" y="1679293"/>
            <a:ext cx="7141093" cy="3537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4A54B-D5E7-4FAB-9E93-5E08535AE568}"/>
              </a:ext>
            </a:extLst>
          </p:cNvPr>
          <p:cNvSpPr txBox="1"/>
          <p:nvPr/>
        </p:nvSpPr>
        <p:spPr>
          <a:xfrm>
            <a:off x="4810125" y="5287442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MAE = 3</a:t>
            </a:r>
            <a:r>
              <a:rPr lang="el-GR" dirty="0"/>
              <a:t>.</a:t>
            </a:r>
            <a:r>
              <a:rPr lang="en-US" dirty="0"/>
              <a:t>7</a:t>
            </a:r>
            <a:r>
              <a:rPr lang="el-GR" dirty="0"/>
              <a:t> </a:t>
            </a:r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77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447E-B74D-859D-B447-C73645AA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Comparison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98F465-4EEC-FBE0-1D8F-23DD6FB37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873455"/>
              </p:ext>
            </p:extLst>
          </p:nvPr>
        </p:nvGraphicFramePr>
        <p:xfrm>
          <a:off x="663575" y="1643063"/>
          <a:ext cx="696912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825">
                  <a:extLst>
                    <a:ext uri="{9D8B030D-6E8A-4147-A177-3AD203B41FA5}">
                      <a16:colId xmlns:a16="http://schemas.microsoft.com/office/drawing/2014/main" val="1129264539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909976335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1762766049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753536087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530974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MAE (C)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2022/06/30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2022/07/16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2022/08/10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2022/08/11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0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91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96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29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0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9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2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5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086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836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1414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62285-C6E4-D72E-C0E2-25ABBD04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62FB2-4AAC-AA4C-10F1-E87A5941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further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85BA-D249-B597-049C-D3B7BB3AA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is in agreement with satellite LST</a:t>
            </a:r>
          </a:p>
          <a:p>
            <a:r>
              <a:rPr lang="en-US" dirty="0"/>
              <a:t>Model limitations:</a:t>
            </a:r>
          </a:p>
          <a:p>
            <a:pPr lvl="1"/>
            <a:r>
              <a:rPr lang="en-US" dirty="0"/>
              <a:t>Building types and material properties</a:t>
            </a:r>
          </a:p>
          <a:p>
            <a:pPr lvl="1"/>
            <a:r>
              <a:rPr lang="en-US" dirty="0"/>
              <a:t>Model spatial &amp; vertical resolution and temporal resolution</a:t>
            </a:r>
          </a:p>
          <a:p>
            <a:pPr lvl="1"/>
            <a:r>
              <a:rPr lang="en-US" dirty="0"/>
              <a:t>Satellite data products registration</a:t>
            </a:r>
          </a:p>
          <a:p>
            <a:pPr lvl="1"/>
            <a:r>
              <a:rPr lang="en-US" dirty="0"/>
              <a:t>Forcing data</a:t>
            </a:r>
          </a:p>
          <a:p>
            <a:r>
              <a:rPr lang="en-US" dirty="0"/>
              <a:t>Model has already been validated against in-situ thermal infrared observations (Gkolemi et al., 2024, URBIS24)</a:t>
            </a:r>
          </a:p>
          <a:p>
            <a:r>
              <a:rPr lang="en-US" dirty="0"/>
              <a:t>Model will be used for assessment of complete temperatures in urban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FA267-3B0A-4ABF-B100-4B46FD537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1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B23F3-65AE-E7FB-EE11-4AFF15A7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3776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 txBox="1">
            <a:spLocks/>
          </p:cNvSpPr>
          <p:nvPr/>
        </p:nvSpPr>
        <p:spPr>
          <a:xfrm>
            <a:off x="1851011" y="1985242"/>
            <a:ext cx="5929932" cy="3270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Calibri Light" panose="020F0302020204030204" pitchFamily="34" charset="0"/>
              <a:buChar char="›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2400" b="1" dirty="0"/>
              <a:t>Contact info </a:t>
            </a:r>
          </a:p>
          <a:p>
            <a:pPr marL="0" indent="0">
              <a:buNone/>
            </a:pPr>
            <a:r>
              <a:rPr lang="en-US" sz="2400" dirty="0"/>
              <a:t>Maria </a:t>
            </a:r>
            <a:r>
              <a:rPr lang="en-US" sz="2400" dirty="0" err="1"/>
              <a:t>Gkolemi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gkolemi@iacm.forth.gr </a:t>
            </a:r>
          </a:p>
          <a:p>
            <a:pPr marL="0" indent="0">
              <a:buNone/>
            </a:pPr>
            <a:r>
              <a:rPr lang="en-US" sz="2400" dirty="0"/>
              <a:t>tel. +30 2810 3917</a:t>
            </a:r>
            <a:r>
              <a:rPr lang="el-GR" sz="2400" dirty="0"/>
              <a:t>1828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FORTH/IACM </a:t>
            </a:r>
          </a:p>
          <a:p>
            <a:pPr marL="0" indent="0">
              <a:buNone/>
            </a:pPr>
            <a:r>
              <a:rPr lang="en-US" sz="2400" b="1" dirty="0"/>
              <a:t>http://rslab.gr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30" y="1985242"/>
            <a:ext cx="2234408" cy="2234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0439" y="2879044"/>
            <a:ext cx="2741256" cy="720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76" y="4158150"/>
            <a:ext cx="1876516" cy="3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4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AC3E-003C-2A80-36E9-1A9B832F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Outline/Introduction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59E38-D870-B019-A00A-1E16E5555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temperature measurement and modelling in cities is not a trivial task</a:t>
            </a:r>
          </a:p>
          <a:p>
            <a:r>
              <a:rPr lang="en-US" dirty="0"/>
              <a:t>It is however very important for studying the urban climate</a:t>
            </a:r>
          </a:p>
          <a:p>
            <a:endParaRPr lang="en-US" dirty="0"/>
          </a:p>
          <a:p>
            <a:r>
              <a:rPr lang="en-US" dirty="0"/>
              <a:t>Overall Goal: Use modeling to assess the complete temperature from satellite thermal observations</a:t>
            </a:r>
          </a:p>
          <a:p>
            <a:r>
              <a:rPr lang="en-US" dirty="0"/>
              <a:t>Goal of this study: Compare modelled 3D surface temperature against satellite LST</a:t>
            </a:r>
          </a:p>
          <a:p>
            <a:pPr lvl="1"/>
            <a:r>
              <a:rPr lang="en-US" dirty="0"/>
              <a:t>Assuming near-nadir acquisition, we consider only the horizontal surfaces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423EE-16FE-4FE1-F199-69EDB41AA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08DD8-86BB-46F4-8B9D-BB3785BF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model: VTUF-3D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433D3-24CA-999E-1F8A-F41332EF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1881587"/>
            <a:ext cx="4884896" cy="44764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 on TUF-3D (Temperatures of Urban Facets in 3D) by Scott </a:t>
            </a:r>
            <a:r>
              <a:rPr lang="en-US" dirty="0" err="1"/>
              <a:t>Krayenhoff</a:t>
            </a:r>
            <a:endParaRPr lang="en-US" dirty="0"/>
          </a:p>
          <a:p>
            <a:r>
              <a:rPr lang="en-US" dirty="0"/>
              <a:t>Includes a vegetation component using MAESPA (model of forest canopy radiation absorption, photosynthesis and water balance)</a:t>
            </a:r>
          </a:p>
          <a:p>
            <a:r>
              <a:rPr lang="en-US" dirty="0"/>
              <a:t>Can calculated energy balances and surface temperature in 3D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68793-0ADA-9D09-B4AC-4FA143729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32A4B7-95E7-0822-0EA1-AFEC3CD1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73" y="1394885"/>
            <a:ext cx="48863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DD86C-C284-5086-4036-604D3E7F7B80}"/>
              </a:ext>
            </a:extLst>
          </p:cNvPr>
          <p:cNvSpPr txBox="1"/>
          <p:nvPr/>
        </p:nvSpPr>
        <p:spPr>
          <a:xfrm>
            <a:off x="6388873" y="4553527"/>
            <a:ext cx="48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Depiction of the processes simulated in the model (Nice et. Al, 2018)</a:t>
            </a:r>
          </a:p>
        </p:txBody>
      </p:sp>
    </p:spTree>
    <p:extLst>
      <p:ext uri="{BB962C8B-B14F-4D97-AF65-F5344CB8AC3E}">
        <p14:creationId xmlns:p14="http://schemas.microsoft.com/office/powerpoint/2010/main" val="318548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9588-C0A5-1F44-B084-817B8014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BCF35-F67C-E5B3-41CB-119906C8D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80C665-6C1E-6100-3B63-84458140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1436518"/>
            <a:ext cx="4860332" cy="4476483"/>
          </a:xfrm>
        </p:spPr>
        <p:txBody>
          <a:bodyPr>
            <a:normAutofit/>
          </a:bodyPr>
          <a:lstStyle/>
          <a:p>
            <a:r>
              <a:rPr lang="en-US" dirty="0"/>
              <a:t>Several areas in Berlin were selected for simulation</a:t>
            </a:r>
          </a:p>
          <a:p>
            <a:r>
              <a:rPr lang="en-US" dirty="0"/>
              <a:t>Each area covers ~450x450 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5x5 ASTER pixels</a:t>
            </a:r>
          </a:p>
          <a:p>
            <a:r>
              <a:rPr lang="en-US" dirty="0"/>
              <a:t>ASTER Images</a:t>
            </a:r>
          </a:p>
          <a:p>
            <a:pPr lvl="1"/>
            <a:r>
              <a:rPr lang="en-US" dirty="0"/>
              <a:t>2022/06/30 22:43 </a:t>
            </a:r>
          </a:p>
          <a:p>
            <a:pPr lvl="1"/>
            <a:r>
              <a:rPr lang="en-US" dirty="0"/>
              <a:t>2022/07/16 22:42</a:t>
            </a:r>
          </a:p>
          <a:p>
            <a:pPr lvl="1"/>
            <a:r>
              <a:rPr lang="en-US" dirty="0"/>
              <a:t>2022/08/10 22:35</a:t>
            </a:r>
          </a:p>
          <a:p>
            <a:pPr lvl="1"/>
            <a:r>
              <a:rPr lang="en-US" dirty="0"/>
              <a:t>2022/08/11 12:06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6F6C8-A5F6-A841-BE82-6EC03878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796317"/>
            <a:ext cx="4507930" cy="506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A7C7B-EB2A-5347-558C-11B690A31DA9}"/>
              </a:ext>
            </a:extLst>
          </p:cNvPr>
          <p:cNvSpPr txBox="1"/>
          <p:nvPr/>
        </p:nvSpPr>
        <p:spPr>
          <a:xfrm>
            <a:off x="6983505" y="5835443"/>
            <a:ext cx="312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areas selected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264736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0C96B-D648-0339-2905-8497D2D9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0015-17B9-1EC5-96C0-8666AFE8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A963D-0613-2D39-3989-760BFD949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39BE71-6964-9CED-38B1-2B96AEA20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1436518"/>
            <a:ext cx="4860332" cy="4476483"/>
          </a:xfrm>
        </p:spPr>
        <p:txBody>
          <a:bodyPr>
            <a:normAutofit/>
          </a:bodyPr>
          <a:lstStyle/>
          <a:p>
            <a:r>
              <a:rPr lang="en-US" dirty="0"/>
              <a:t>Several areas in Berlin were selected for simulation</a:t>
            </a:r>
          </a:p>
          <a:p>
            <a:r>
              <a:rPr lang="en-US" dirty="0"/>
              <a:t>Each area covers ~450x450 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5x5 ASTER pixels</a:t>
            </a:r>
          </a:p>
          <a:p>
            <a:r>
              <a:rPr lang="en-US" dirty="0"/>
              <a:t>ASTER Images</a:t>
            </a:r>
          </a:p>
          <a:p>
            <a:pPr lvl="1"/>
            <a:r>
              <a:rPr lang="en-US" dirty="0"/>
              <a:t>2022/06/30 22:43 </a:t>
            </a:r>
          </a:p>
          <a:p>
            <a:pPr lvl="1"/>
            <a:r>
              <a:rPr lang="en-US" dirty="0"/>
              <a:t>2022/07/16 22:42</a:t>
            </a:r>
          </a:p>
          <a:p>
            <a:pPr lvl="1"/>
            <a:r>
              <a:rPr lang="en-US" dirty="0"/>
              <a:t>2022/08/10 22:35</a:t>
            </a:r>
          </a:p>
          <a:p>
            <a:pPr lvl="1"/>
            <a:r>
              <a:rPr lang="en-US" dirty="0"/>
              <a:t>2022/08/11 122:06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B96F90-3BA3-131C-4DDA-03CB9646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04614"/>
            <a:ext cx="4527475" cy="4248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92040-0AED-0B8B-487A-C12E17BA8E5F}"/>
              </a:ext>
            </a:extLst>
          </p:cNvPr>
          <p:cNvSpPr txBox="1"/>
          <p:nvPr/>
        </p:nvSpPr>
        <p:spPr>
          <a:xfrm>
            <a:off x="6974540" y="5799876"/>
            <a:ext cx="312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Close up of one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3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0901-B851-B626-EE1F-21C7AC03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DB56-DF74-8FF3-9BD9-E86AC71B0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1881587"/>
            <a:ext cx="4459080" cy="4476483"/>
          </a:xfrm>
        </p:spPr>
        <p:txBody>
          <a:bodyPr>
            <a:normAutofit/>
          </a:bodyPr>
          <a:lstStyle/>
          <a:p>
            <a:r>
              <a:rPr lang="en-US" dirty="0"/>
              <a:t>The buildings in the study areas were matched to a building category in the TABULA database</a:t>
            </a:r>
          </a:p>
          <a:p>
            <a:r>
              <a:rPr lang="en-US" dirty="0"/>
              <a:t>Wall and roof structure were taken from TABULA and material properties were taken from the CIBSE guide</a:t>
            </a:r>
          </a:p>
          <a:p>
            <a:pPr lvl="1"/>
            <a:r>
              <a:rPr lang="en-US" dirty="0"/>
              <a:t>Thermal Conductivity </a:t>
            </a:r>
          </a:p>
          <a:p>
            <a:pPr lvl="1"/>
            <a:r>
              <a:rPr lang="en-US" dirty="0"/>
              <a:t>Heat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D124D-A19D-C517-F523-3710EE9B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4E2CD-E8DE-6FAF-4A73-FA2FD7E3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804" y="420493"/>
            <a:ext cx="5716903" cy="3068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98B9C7-802E-3DB4-0FF1-5E28C6B263B6}"/>
              </a:ext>
            </a:extLst>
          </p:cNvPr>
          <p:cNvSpPr/>
          <p:nvPr/>
        </p:nvSpPr>
        <p:spPr>
          <a:xfrm>
            <a:off x="10412884" y="1570629"/>
            <a:ext cx="676275" cy="5143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1C12E-3B3C-A60B-04D4-0A8979023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55" y="3522122"/>
            <a:ext cx="3991571" cy="2499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B47F5-64E0-5590-858E-78CB3C02EEB7}"/>
              </a:ext>
            </a:extLst>
          </p:cNvPr>
          <p:cNvSpPr txBox="1"/>
          <p:nvPr/>
        </p:nvSpPr>
        <p:spPr>
          <a:xfrm>
            <a:off x="6792255" y="6054549"/>
            <a:ext cx="399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TABULA webtool</a:t>
            </a:r>
          </a:p>
        </p:txBody>
      </p:sp>
    </p:spTree>
    <p:extLst>
      <p:ext uri="{BB962C8B-B14F-4D97-AF65-F5344CB8AC3E}">
        <p14:creationId xmlns:p14="http://schemas.microsoft.com/office/powerpoint/2010/main" val="78743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23B6-EFBB-12F0-8CC0-0D33A65B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B821E-469E-2B1C-BDB0-2A4CAF70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1881587"/>
            <a:ext cx="4554909" cy="4476483"/>
          </a:xfrm>
        </p:spPr>
        <p:txBody>
          <a:bodyPr/>
          <a:lstStyle/>
          <a:p>
            <a:r>
              <a:rPr lang="en-US" dirty="0"/>
              <a:t>Used building and tree </a:t>
            </a:r>
            <a:r>
              <a:rPr lang="en-US" dirty="0" err="1"/>
              <a:t>nDSM</a:t>
            </a:r>
            <a:r>
              <a:rPr lang="en-US" dirty="0"/>
              <a:t> to parametrize the modeling domain</a:t>
            </a:r>
          </a:p>
          <a:p>
            <a:pPr algn="just"/>
            <a:r>
              <a:rPr lang="en-US" dirty="0"/>
              <a:t>Original </a:t>
            </a:r>
            <a:r>
              <a:rPr lang="en-US" dirty="0" err="1"/>
              <a:t>nDSM</a:t>
            </a:r>
            <a:r>
              <a:rPr lang="en-US" dirty="0"/>
              <a:t> resolution was 1 m, </a:t>
            </a:r>
            <a:r>
              <a:rPr lang="en-US" dirty="0" err="1"/>
              <a:t>upsampled</a:t>
            </a:r>
            <a:r>
              <a:rPr lang="en-US" dirty="0"/>
              <a:t> to 5 m </a:t>
            </a:r>
            <a:r>
              <a:rPr lang="en-US" u="sng" dirty="0"/>
              <a:t>in all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B6003-6E36-815C-79B4-8BEA0C0AE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EA1BB439-5476-E11B-145A-06074116F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61" y="1247766"/>
            <a:ext cx="5772924" cy="4191009"/>
          </a:xfrm>
          <a:prstGeom prst="rect">
            <a:avLst/>
          </a:prstGeom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1C8566E8-5C35-D7A8-5169-6795A5F74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61" y="1247766"/>
            <a:ext cx="5772924" cy="41910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D4E938-2AC9-E49E-726B-E7264BDB9831}"/>
              </a:ext>
            </a:extLst>
          </p:cNvPr>
          <p:cNvSpPr txBox="1"/>
          <p:nvPr/>
        </p:nvSpPr>
        <p:spPr>
          <a:xfrm>
            <a:off x="5842545" y="5438775"/>
            <a:ext cx="44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Building &amp; Vegetation </a:t>
            </a:r>
            <a:r>
              <a:rPr lang="en-US" dirty="0" err="1"/>
              <a:t>nDSM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22E06-26AA-ADE7-D4FD-C5495043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64981-3C1B-3A98-3630-8FBDC1CBC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93" y="3186512"/>
            <a:ext cx="4003082" cy="4476483"/>
          </a:xfrm>
        </p:spPr>
        <p:txBody>
          <a:bodyPr/>
          <a:lstStyle/>
          <a:p>
            <a:r>
              <a:rPr lang="en-US" dirty="0"/>
              <a:t>Hourly 3D surface temperature for all facets in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CFD62-EE6A-7417-1FFC-7B5D07B48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blue grid of a building&#10;&#10;Description automatically generated">
            <a:extLst>
              <a:ext uri="{FF2B5EF4-FFF2-40B4-BE49-F238E27FC236}">
                <a16:creationId xmlns:a16="http://schemas.microsoft.com/office/drawing/2014/main" id="{58895E74-37F1-EC8D-4E5A-48441CC3D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7" y="1321346"/>
            <a:ext cx="6729413" cy="50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9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F4A7-10F5-DECB-DADD-12B4F908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A4D90-AEF4-5D35-B8C8-41E0C5BEA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07" y="1800000"/>
            <a:ext cx="3944228" cy="4476483"/>
          </a:xfrm>
        </p:spPr>
        <p:txBody>
          <a:bodyPr>
            <a:normAutofit/>
          </a:bodyPr>
          <a:lstStyle/>
          <a:p>
            <a:r>
              <a:rPr lang="en-US" dirty="0"/>
              <a:t>Compare model horizontal facets with ASTER LST</a:t>
            </a:r>
          </a:p>
          <a:p>
            <a:r>
              <a:rPr lang="en-US" dirty="0"/>
              <a:t>Only inner 3x3 pixel area was used for comparison with ASTER</a:t>
            </a:r>
          </a:p>
          <a:p>
            <a:r>
              <a:rPr lang="en-US" dirty="0"/>
              <a:t>9 pixels per area per acquisition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71DD7-4A87-DFA3-D045-BC9B31A4B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Maria Gkolemi | Slide </a:t>
            </a:r>
            <a:fld id="{B18C1952-CCA4-410B-917F-0C44589064FA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F03CB4-55A9-4305-3846-E63A78FC64C0}"/>
              </a:ext>
            </a:extLst>
          </p:cNvPr>
          <p:cNvGrpSpPr/>
          <p:nvPr/>
        </p:nvGrpSpPr>
        <p:grpSpPr>
          <a:xfrm>
            <a:off x="4991480" y="2285820"/>
            <a:ext cx="2903750" cy="2476471"/>
            <a:chOff x="3523713" y="-190500"/>
            <a:chExt cx="8353962" cy="7124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11E49D-88C4-3598-3DB6-74213BE2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3713" y="-190500"/>
              <a:ext cx="8353962" cy="71247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EB64EE-4811-4E4B-8AC7-492823F73063}"/>
                </a:ext>
              </a:extLst>
            </p:cNvPr>
            <p:cNvSpPr/>
            <p:nvPr/>
          </p:nvSpPr>
          <p:spPr>
            <a:xfrm>
              <a:off x="5553076" y="1543050"/>
              <a:ext cx="1371600" cy="13046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A5AF7E1-FD1A-E26C-B279-72B657CAE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221" y="2141372"/>
            <a:ext cx="3295757" cy="27158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A04508-BB68-55C8-ED05-43576291A86C}"/>
              </a:ext>
            </a:extLst>
          </p:cNvPr>
          <p:cNvSpPr/>
          <p:nvPr/>
        </p:nvSpPr>
        <p:spPr>
          <a:xfrm>
            <a:off x="5934075" y="2480971"/>
            <a:ext cx="3152775" cy="609016"/>
          </a:xfrm>
          <a:custGeom>
            <a:avLst/>
            <a:gdLst>
              <a:gd name="connsiteX0" fmla="*/ 0 w 3152775"/>
              <a:gd name="connsiteY0" fmla="*/ 609016 h 609016"/>
              <a:gd name="connsiteX1" fmla="*/ 647700 w 3152775"/>
              <a:gd name="connsiteY1" fmla="*/ 66091 h 609016"/>
              <a:gd name="connsiteX2" fmla="*/ 1952625 w 3152775"/>
              <a:gd name="connsiteY2" fmla="*/ 66091 h 609016"/>
              <a:gd name="connsiteX3" fmla="*/ 3152775 w 3152775"/>
              <a:gd name="connsiteY3" fmla="*/ 580441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2775" h="609016">
                <a:moveTo>
                  <a:pt x="0" y="609016"/>
                </a:moveTo>
                <a:cubicBezTo>
                  <a:pt x="161131" y="382797"/>
                  <a:pt x="322263" y="156578"/>
                  <a:pt x="647700" y="66091"/>
                </a:cubicBezTo>
                <a:cubicBezTo>
                  <a:pt x="973137" y="-24396"/>
                  <a:pt x="1535113" y="-19634"/>
                  <a:pt x="1952625" y="66091"/>
                </a:cubicBezTo>
                <a:cubicBezTo>
                  <a:pt x="2370138" y="151816"/>
                  <a:pt x="2761456" y="366128"/>
                  <a:pt x="3152775" y="580441"/>
                </a:cubicBezTo>
              </a:path>
            </a:pathLst>
          </a:cu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C26B6-9CFD-A4DB-A1AA-BC66AD145188}"/>
              </a:ext>
            </a:extLst>
          </p:cNvPr>
          <p:cNvSpPr txBox="1"/>
          <p:nvPr/>
        </p:nvSpPr>
        <p:spPr>
          <a:xfrm>
            <a:off x="6507610" y="4857214"/>
            <a:ext cx="330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Matching VTUF-3D output with LST pixel</a:t>
            </a:r>
          </a:p>
        </p:txBody>
      </p:sp>
    </p:spTree>
    <p:extLst>
      <p:ext uri="{BB962C8B-B14F-4D97-AF65-F5344CB8AC3E}">
        <p14:creationId xmlns:p14="http://schemas.microsoft.com/office/powerpoint/2010/main" val="193343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64A7F"/>
      </a:folHlink>
    </a:clrScheme>
    <a:fontScheme name="rslab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8929</TotalTime>
  <Words>658</Words>
  <Application>Microsoft Office PowerPoint</Application>
  <PresentationFormat>Widescreen</PresentationFormat>
  <Paragraphs>154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Tw Cen MT</vt:lpstr>
      <vt:lpstr>Wingdings</vt:lpstr>
      <vt:lpstr>Office Theme</vt:lpstr>
      <vt:lpstr>Analysis of urban surface temperature from satellite data with modeled 3D surface temperature</vt:lpstr>
      <vt:lpstr>Outline/Introduction</vt:lpstr>
      <vt:lpstr>The model: VTUF-3D</vt:lpstr>
      <vt:lpstr>Study area</vt:lpstr>
      <vt:lpstr>Study area</vt:lpstr>
      <vt:lpstr>Model Parametrization</vt:lpstr>
      <vt:lpstr>Model Parametrization</vt:lpstr>
      <vt:lpstr>Model Output</vt:lpstr>
      <vt:lpstr>Results and Comparison</vt:lpstr>
      <vt:lpstr>Results and Comparison</vt:lpstr>
      <vt:lpstr>Results and Comparison</vt:lpstr>
      <vt:lpstr>Results and Comparison</vt:lpstr>
      <vt:lpstr>Conclusions and further research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FORTH Remote Sensing Lab</dc:title>
  <dc:creator>Zina Mitraka</dc:creator>
  <cp:lastModifiedBy>Maria gkolemi</cp:lastModifiedBy>
  <cp:revision>337</cp:revision>
  <dcterms:created xsi:type="dcterms:W3CDTF">2016-12-14T15:06:10Z</dcterms:created>
  <dcterms:modified xsi:type="dcterms:W3CDTF">2024-12-04T19:54:37Z</dcterms:modified>
</cp:coreProperties>
</file>