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14.xml" ContentType="application/vnd.openxmlformats-officedocument.presentationml.slide+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1.xml" ContentType="application/vnd.openxmlformats-officedocument.them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viewProps.xml" ContentType="application/vnd.openxmlformats-officedocument.presentationml.viewProps+xml"/>
  <Override PartName="/ppt/tableStyles.xml" ContentType="application/vnd.openxmlformats-officedocument.presentationml.tableStyles+xml"/>
  <Override PartName="/ppt/presProps.xml" ContentType="application/vnd.openxmlformats-officedocument.presentationml.presProps+xml"/>
  <Override PartName="/customXml/itemProps2.xml" ContentType="application/vnd.openxmlformats-officedocument.customXmlProperties+xml"/>
  <Override PartName="/customXml/itemProps3.xml" ContentType="application/vnd.openxmlformats-officedocument.customXmlProperties+xml"/>
  <Override PartName="/customXml/itemProps1.xml" ContentType="application/vnd.openxmlformats-officedocument.customXmlProperties+xml"/>
  <Override PartName="/docProps/custom.xml" ContentType="application/vnd.openxmlformats-officedocument.custom-properties+xml"/>
  <Override PartName="/docProps/app.xml" ContentType="application/vnd.openxmlformats-officedocument.extended-properties+xml"/>
  <Override PartName="/docProps/core.xml" ContentType="application/vnd.openxmlformats-package.core-properties+xml"/>
  <Override PartName="/customXml/itemProps4.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28" r:id="rId4"/>
  </p:sldMasterIdLst>
  <p:notesMasterIdLst>
    <p:notesMasterId r:id="rId25"/>
  </p:notesMasterIdLst>
  <p:handoutMasterIdLst>
    <p:handoutMasterId r:id="rId26"/>
  </p:handoutMasterIdLst>
  <p:sldIdLst>
    <p:sldId id="256" r:id="rId5"/>
    <p:sldId id="257" r:id="rId6"/>
    <p:sldId id="258" r:id="rId7"/>
    <p:sldId id="259" r:id="rId8"/>
    <p:sldId id="260" r:id="rId9"/>
    <p:sldId id="261" r:id="rId10"/>
    <p:sldId id="271" r:id="rId11"/>
    <p:sldId id="262" r:id="rId12"/>
    <p:sldId id="279" r:id="rId13"/>
    <p:sldId id="272" r:id="rId14"/>
    <p:sldId id="269" r:id="rId15"/>
    <p:sldId id="264" r:id="rId16"/>
    <p:sldId id="273" r:id="rId17"/>
    <p:sldId id="270" r:id="rId18"/>
    <p:sldId id="274" r:id="rId19"/>
    <p:sldId id="275" r:id="rId20"/>
    <p:sldId id="277" r:id="rId21"/>
    <p:sldId id="276" r:id="rId22"/>
    <p:sldId id="265" r:id="rId23"/>
    <p:sldId id="278" r:id="rId24"/>
  </p:sldIdLst>
  <p:sldSz cx="9144000" cy="5143500" type="screen16x9"/>
  <p:notesSz cx="7023100" cy="9309100"/>
  <p:defaultTextStyle>
    <a:defPPr>
      <a:defRPr lang="en-US"/>
    </a:defPPr>
    <a:lvl1pPr algn="l" rtl="0" fontAlgn="base">
      <a:spcBef>
        <a:spcPct val="0"/>
      </a:spcBef>
      <a:spcAft>
        <a:spcPct val="0"/>
      </a:spcAft>
      <a:defRPr sz="2400" kern="1200">
        <a:solidFill>
          <a:schemeClr val="tx1"/>
        </a:solidFill>
        <a:latin typeface="Verdana" pitchFamily="34" charset="0"/>
        <a:ea typeface="MS PGothic" pitchFamily="34" charset="-128"/>
        <a:cs typeface="+mn-cs"/>
      </a:defRPr>
    </a:lvl1pPr>
    <a:lvl2pPr marL="457200" algn="l" rtl="0" fontAlgn="base">
      <a:spcBef>
        <a:spcPct val="0"/>
      </a:spcBef>
      <a:spcAft>
        <a:spcPct val="0"/>
      </a:spcAft>
      <a:defRPr sz="2400" kern="1200">
        <a:solidFill>
          <a:schemeClr val="tx1"/>
        </a:solidFill>
        <a:latin typeface="Verdana" pitchFamily="34" charset="0"/>
        <a:ea typeface="MS PGothic" pitchFamily="34" charset="-128"/>
        <a:cs typeface="+mn-cs"/>
      </a:defRPr>
    </a:lvl2pPr>
    <a:lvl3pPr marL="914400" algn="l" rtl="0" fontAlgn="base">
      <a:spcBef>
        <a:spcPct val="0"/>
      </a:spcBef>
      <a:spcAft>
        <a:spcPct val="0"/>
      </a:spcAft>
      <a:defRPr sz="2400" kern="1200">
        <a:solidFill>
          <a:schemeClr val="tx1"/>
        </a:solidFill>
        <a:latin typeface="Verdana" pitchFamily="34" charset="0"/>
        <a:ea typeface="MS PGothic" pitchFamily="34" charset="-128"/>
        <a:cs typeface="+mn-cs"/>
      </a:defRPr>
    </a:lvl3pPr>
    <a:lvl4pPr marL="1371600" algn="l" rtl="0" fontAlgn="base">
      <a:spcBef>
        <a:spcPct val="0"/>
      </a:spcBef>
      <a:spcAft>
        <a:spcPct val="0"/>
      </a:spcAft>
      <a:defRPr sz="2400" kern="1200">
        <a:solidFill>
          <a:schemeClr val="tx1"/>
        </a:solidFill>
        <a:latin typeface="Verdana" pitchFamily="34" charset="0"/>
        <a:ea typeface="MS PGothic" pitchFamily="34" charset="-128"/>
        <a:cs typeface="+mn-cs"/>
      </a:defRPr>
    </a:lvl4pPr>
    <a:lvl5pPr marL="1828800" algn="l" rtl="0" fontAlgn="base">
      <a:spcBef>
        <a:spcPct val="0"/>
      </a:spcBef>
      <a:spcAft>
        <a:spcPct val="0"/>
      </a:spcAft>
      <a:defRPr sz="2400" kern="1200">
        <a:solidFill>
          <a:schemeClr val="tx1"/>
        </a:solidFill>
        <a:latin typeface="Verdana" pitchFamily="34" charset="0"/>
        <a:ea typeface="MS PGothic" pitchFamily="34" charset="-128"/>
        <a:cs typeface="+mn-cs"/>
      </a:defRPr>
    </a:lvl5pPr>
    <a:lvl6pPr marL="2286000" algn="l" defTabSz="914400" rtl="0" eaLnBrk="1" latinLnBrk="0" hangingPunct="1">
      <a:defRPr sz="2400" kern="1200">
        <a:solidFill>
          <a:schemeClr val="tx1"/>
        </a:solidFill>
        <a:latin typeface="Verdana" pitchFamily="34" charset="0"/>
        <a:ea typeface="MS PGothic" pitchFamily="34" charset="-128"/>
        <a:cs typeface="+mn-cs"/>
      </a:defRPr>
    </a:lvl6pPr>
    <a:lvl7pPr marL="2743200" algn="l" defTabSz="914400" rtl="0" eaLnBrk="1" latinLnBrk="0" hangingPunct="1">
      <a:defRPr sz="2400" kern="1200">
        <a:solidFill>
          <a:schemeClr val="tx1"/>
        </a:solidFill>
        <a:latin typeface="Verdana" pitchFamily="34" charset="0"/>
        <a:ea typeface="MS PGothic" pitchFamily="34" charset="-128"/>
        <a:cs typeface="+mn-cs"/>
      </a:defRPr>
    </a:lvl7pPr>
    <a:lvl8pPr marL="3200400" algn="l" defTabSz="914400" rtl="0" eaLnBrk="1" latinLnBrk="0" hangingPunct="1">
      <a:defRPr sz="2400" kern="1200">
        <a:solidFill>
          <a:schemeClr val="tx1"/>
        </a:solidFill>
        <a:latin typeface="Verdana" pitchFamily="34" charset="0"/>
        <a:ea typeface="MS PGothic" pitchFamily="34" charset="-128"/>
        <a:cs typeface="+mn-cs"/>
      </a:defRPr>
    </a:lvl8pPr>
    <a:lvl9pPr marL="3657600" algn="l" defTabSz="914400" rtl="0" eaLnBrk="1" latinLnBrk="0" hangingPunct="1">
      <a:defRPr sz="2400" kern="1200">
        <a:solidFill>
          <a:schemeClr val="tx1"/>
        </a:solidFill>
        <a:latin typeface="Verdana" pitchFamily="34" charset="0"/>
        <a:ea typeface="MS PGothic"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37222"/>
    <a:srgbClr val="FDC82F"/>
    <a:srgbClr val="008542"/>
    <a:srgbClr val="D0103A"/>
    <a:srgbClr val="0098DB"/>
    <a:srgbClr val="00549F"/>
    <a:srgbClr val="00338D"/>
    <a:srgbClr val="8224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665"/>
    <p:restoredTop sz="94724"/>
  </p:normalViewPr>
  <p:slideViewPr>
    <p:cSldViewPr snapToGrid="0">
      <p:cViewPr>
        <p:scale>
          <a:sx n="151" d="100"/>
          <a:sy n="151" d="100"/>
        </p:scale>
        <p:origin x="1072" y="488"/>
      </p:cViewPr>
      <p:guideLst>
        <p:guide orient="horz" pos="1620"/>
        <p:guide pos="2880"/>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28738" name="Rectangle 2"/>
          <p:cNvSpPr>
            <a:spLocks noGrp="1" noChangeArrowheads="1"/>
          </p:cNvSpPr>
          <p:nvPr>
            <p:ph type="hdr" sz="quarter"/>
          </p:nvPr>
        </p:nvSpPr>
        <p:spPr bwMode="auto">
          <a:xfrm>
            <a:off x="0" y="0"/>
            <a:ext cx="3043238" cy="465138"/>
          </a:xfrm>
          <a:prstGeom prst="rect">
            <a:avLst/>
          </a:prstGeom>
          <a:noFill/>
          <a:ln w="9525">
            <a:noFill/>
            <a:miter lim="800000"/>
            <a:headEnd/>
            <a:tailEnd/>
          </a:ln>
        </p:spPr>
        <p:txBody>
          <a:bodyPr vert="horz" wrap="square" lIns="89404" tIns="44702" rIns="89404" bIns="44702" numCol="1" anchor="t" anchorCtr="0" compatLnSpc="1">
            <a:prstTxWarp prst="textNoShape">
              <a:avLst/>
            </a:prstTxWarp>
          </a:bodyPr>
          <a:lstStyle>
            <a:lvl1pPr defTabSz="892175">
              <a:defRPr sz="1100">
                <a:latin typeface="Arial" pitchFamily="34" charset="0"/>
                <a:ea typeface="+mn-ea"/>
                <a:cs typeface="+mn-cs"/>
              </a:defRPr>
            </a:lvl1pPr>
          </a:lstStyle>
          <a:p>
            <a:pPr>
              <a:defRPr/>
            </a:pPr>
            <a:endParaRPr lang="it-IT"/>
          </a:p>
        </p:txBody>
      </p:sp>
      <p:sp>
        <p:nvSpPr>
          <p:cNvPr id="628739" name="Rectangle 3"/>
          <p:cNvSpPr>
            <a:spLocks noGrp="1" noChangeArrowheads="1"/>
          </p:cNvSpPr>
          <p:nvPr>
            <p:ph type="dt" sz="quarter" idx="1"/>
          </p:nvPr>
        </p:nvSpPr>
        <p:spPr bwMode="auto">
          <a:xfrm>
            <a:off x="3978275" y="0"/>
            <a:ext cx="3043238" cy="465138"/>
          </a:xfrm>
          <a:prstGeom prst="rect">
            <a:avLst/>
          </a:prstGeom>
          <a:noFill/>
          <a:ln w="9525">
            <a:noFill/>
            <a:miter lim="800000"/>
            <a:headEnd/>
            <a:tailEnd/>
          </a:ln>
        </p:spPr>
        <p:txBody>
          <a:bodyPr vert="horz" wrap="square" lIns="89404" tIns="44702" rIns="89404" bIns="44702" numCol="1" anchor="t" anchorCtr="0" compatLnSpc="1">
            <a:prstTxWarp prst="textNoShape">
              <a:avLst/>
            </a:prstTxWarp>
          </a:bodyPr>
          <a:lstStyle>
            <a:lvl1pPr algn="r" defTabSz="892175">
              <a:defRPr sz="1100">
                <a:latin typeface="Arial" pitchFamily="34" charset="0"/>
                <a:ea typeface="+mn-ea"/>
                <a:cs typeface="+mn-cs"/>
              </a:defRPr>
            </a:lvl1pPr>
          </a:lstStyle>
          <a:p>
            <a:pPr>
              <a:defRPr/>
            </a:pPr>
            <a:endParaRPr lang="it-IT"/>
          </a:p>
        </p:txBody>
      </p:sp>
      <p:sp>
        <p:nvSpPr>
          <p:cNvPr id="628740" name="Rectangle 4"/>
          <p:cNvSpPr>
            <a:spLocks noGrp="1" noChangeArrowheads="1"/>
          </p:cNvSpPr>
          <p:nvPr>
            <p:ph type="ftr" sz="quarter" idx="2"/>
          </p:nvPr>
        </p:nvSpPr>
        <p:spPr bwMode="auto">
          <a:xfrm>
            <a:off x="0" y="8842375"/>
            <a:ext cx="3043238" cy="465138"/>
          </a:xfrm>
          <a:prstGeom prst="rect">
            <a:avLst/>
          </a:prstGeom>
          <a:noFill/>
          <a:ln w="9525">
            <a:noFill/>
            <a:miter lim="800000"/>
            <a:headEnd/>
            <a:tailEnd/>
          </a:ln>
        </p:spPr>
        <p:txBody>
          <a:bodyPr vert="horz" wrap="square" lIns="89404" tIns="44702" rIns="89404" bIns="44702" numCol="1" anchor="b" anchorCtr="0" compatLnSpc="1">
            <a:prstTxWarp prst="textNoShape">
              <a:avLst/>
            </a:prstTxWarp>
          </a:bodyPr>
          <a:lstStyle>
            <a:lvl1pPr defTabSz="892175">
              <a:defRPr sz="1100">
                <a:latin typeface="Arial" pitchFamily="34" charset="0"/>
                <a:ea typeface="+mn-ea"/>
                <a:cs typeface="+mn-cs"/>
              </a:defRPr>
            </a:lvl1pPr>
          </a:lstStyle>
          <a:p>
            <a:pPr>
              <a:defRPr/>
            </a:pPr>
            <a:endParaRPr lang="it-IT"/>
          </a:p>
        </p:txBody>
      </p:sp>
      <p:sp>
        <p:nvSpPr>
          <p:cNvPr id="628741" name="Rectangle 5"/>
          <p:cNvSpPr>
            <a:spLocks noGrp="1" noChangeArrowheads="1"/>
          </p:cNvSpPr>
          <p:nvPr>
            <p:ph type="sldNum" sz="quarter" idx="3"/>
          </p:nvPr>
        </p:nvSpPr>
        <p:spPr bwMode="auto">
          <a:xfrm>
            <a:off x="3978275" y="8842375"/>
            <a:ext cx="3043238" cy="465138"/>
          </a:xfrm>
          <a:prstGeom prst="rect">
            <a:avLst/>
          </a:prstGeom>
          <a:noFill/>
          <a:ln w="9525">
            <a:noFill/>
            <a:miter lim="800000"/>
            <a:headEnd/>
            <a:tailEnd/>
          </a:ln>
        </p:spPr>
        <p:txBody>
          <a:bodyPr vert="horz" wrap="square" lIns="89404" tIns="44702" rIns="89404" bIns="44702" numCol="1" anchor="b" anchorCtr="0" compatLnSpc="1">
            <a:prstTxWarp prst="textNoShape">
              <a:avLst/>
            </a:prstTxWarp>
          </a:bodyPr>
          <a:lstStyle>
            <a:lvl1pPr algn="r" defTabSz="892175">
              <a:defRPr sz="1100">
                <a:latin typeface="Arial" pitchFamily="34" charset="0"/>
              </a:defRPr>
            </a:lvl1pPr>
          </a:lstStyle>
          <a:p>
            <a:fld id="{A1FAB338-4618-4BBB-B3F4-1D86E124D84C}" type="slidenum">
              <a:rPr lang="it-IT" altLang="fr-FR"/>
              <a:pPr/>
              <a:t>‹#›</a:t>
            </a:fld>
            <a:endParaRPr lang="it-IT" altLang="fr-FR"/>
          </a:p>
        </p:txBody>
      </p:sp>
    </p:spTree>
    <p:extLst>
      <p:ext uri="{BB962C8B-B14F-4D97-AF65-F5344CB8AC3E}">
        <p14:creationId xmlns:p14="http://schemas.microsoft.com/office/powerpoint/2010/main" val="181196413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8370" name="Rectangle 2"/>
          <p:cNvSpPr>
            <a:spLocks noGrp="1" noChangeArrowheads="1"/>
          </p:cNvSpPr>
          <p:nvPr>
            <p:ph type="hdr" sz="quarter"/>
          </p:nvPr>
        </p:nvSpPr>
        <p:spPr bwMode="auto">
          <a:xfrm>
            <a:off x="0" y="0"/>
            <a:ext cx="3014663" cy="485775"/>
          </a:xfrm>
          <a:prstGeom prst="rect">
            <a:avLst/>
          </a:prstGeom>
          <a:noFill/>
          <a:ln w="9525">
            <a:noFill/>
            <a:miter lim="800000"/>
            <a:headEnd/>
            <a:tailEnd/>
          </a:ln>
          <a:effectLst/>
        </p:spPr>
        <p:txBody>
          <a:bodyPr vert="horz" wrap="square" lIns="86155" tIns="43077" rIns="86155" bIns="43077" numCol="1" anchor="t" anchorCtr="0" compatLnSpc="1">
            <a:prstTxWarp prst="textNoShape">
              <a:avLst/>
            </a:prstTxWarp>
          </a:bodyPr>
          <a:lstStyle>
            <a:lvl1pPr defTabSz="862013">
              <a:defRPr sz="1100">
                <a:latin typeface="Verdana" pitchFamily="34" charset="0"/>
                <a:ea typeface="+mn-ea"/>
                <a:cs typeface="+mn-cs"/>
              </a:defRPr>
            </a:lvl1pPr>
          </a:lstStyle>
          <a:p>
            <a:pPr>
              <a:defRPr/>
            </a:pPr>
            <a:endParaRPr lang="en-US"/>
          </a:p>
        </p:txBody>
      </p:sp>
      <p:sp>
        <p:nvSpPr>
          <p:cNvPr id="58371" name="Rectangle 3"/>
          <p:cNvSpPr>
            <a:spLocks noGrp="1" noChangeArrowheads="1"/>
          </p:cNvSpPr>
          <p:nvPr>
            <p:ph type="dt" idx="1"/>
          </p:nvPr>
        </p:nvSpPr>
        <p:spPr bwMode="auto">
          <a:xfrm>
            <a:off x="3995738" y="0"/>
            <a:ext cx="3014662" cy="485775"/>
          </a:xfrm>
          <a:prstGeom prst="rect">
            <a:avLst/>
          </a:prstGeom>
          <a:noFill/>
          <a:ln w="9525">
            <a:noFill/>
            <a:miter lim="800000"/>
            <a:headEnd/>
            <a:tailEnd/>
          </a:ln>
          <a:effectLst/>
        </p:spPr>
        <p:txBody>
          <a:bodyPr vert="horz" wrap="square" lIns="86155" tIns="43077" rIns="86155" bIns="43077" numCol="1" anchor="t" anchorCtr="0" compatLnSpc="1">
            <a:prstTxWarp prst="textNoShape">
              <a:avLst/>
            </a:prstTxWarp>
          </a:bodyPr>
          <a:lstStyle>
            <a:lvl1pPr algn="r" defTabSz="862013">
              <a:defRPr sz="1100"/>
            </a:lvl1pPr>
          </a:lstStyle>
          <a:p>
            <a:fld id="{CE0A1A16-4297-4754-9F25-E170D41B45E1}" type="datetimeFigureOut">
              <a:rPr lang="en-US" altLang="fr-FR"/>
              <a:pPr/>
              <a:t>5/10/26</a:t>
            </a:fld>
            <a:endParaRPr lang="en-US" altLang="fr-FR"/>
          </a:p>
        </p:txBody>
      </p:sp>
      <p:sp>
        <p:nvSpPr>
          <p:cNvPr id="4100" name="Rectangle 4"/>
          <p:cNvSpPr>
            <a:spLocks noGrp="1" noRot="1" noChangeAspect="1" noChangeArrowheads="1" noTextEdit="1"/>
          </p:cNvSpPr>
          <p:nvPr>
            <p:ph type="sldImg" idx="2"/>
          </p:nvPr>
        </p:nvSpPr>
        <p:spPr bwMode="auto">
          <a:xfrm>
            <a:off x="463550" y="693738"/>
            <a:ext cx="6157913" cy="3465512"/>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3" name="Rectangle 5"/>
          <p:cNvSpPr>
            <a:spLocks noGrp="1" noChangeArrowheads="1"/>
          </p:cNvSpPr>
          <p:nvPr>
            <p:ph type="body" sz="quarter" idx="3"/>
          </p:nvPr>
        </p:nvSpPr>
        <p:spPr bwMode="auto">
          <a:xfrm>
            <a:off x="904875" y="4435475"/>
            <a:ext cx="5200650" cy="4159250"/>
          </a:xfrm>
          <a:prstGeom prst="rect">
            <a:avLst/>
          </a:prstGeom>
          <a:noFill/>
          <a:ln w="9525">
            <a:noFill/>
            <a:miter lim="800000"/>
            <a:headEnd/>
            <a:tailEnd/>
          </a:ln>
          <a:effectLst/>
        </p:spPr>
        <p:txBody>
          <a:bodyPr vert="horz" wrap="square" lIns="86155" tIns="43077" rIns="86155" bIns="43077"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58374" name="Rectangle 6"/>
          <p:cNvSpPr>
            <a:spLocks noGrp="1" noChangeArrowheads="1"/>
          </p:cNvSpPr>
          <p:nvPr>
            <p:ph type="ftr" sz="quarter" idx="4"/>
          </p:nvPr>
        </p:nvSpPr>
        <p:spPr bwMode="auto">
          <a:xfrm>
            <a:off x="0" y="8870950"/>
            <a:ext cx="3014663" cy="415925"/>
          </a:xfrm>
          <a:prstGeom prst="rect">
            <a:avLst/>
          </a:prstGeom>
          <a:noFill/>
          <a:ln w="9525">
            <a:noFill/>
            <a:miter lim="800000"/>
            <a:headEnd/>
            <a:tailEnd/>
          </a:ln>
          <a:effectLst/>
        </p:spPr>
        <p:txBody>
          <a:bodyPr vert="horz" wrap="square" lIns="86155" tIns="43077" rIns="86155" bIns="43077" numCol="1" anchor="b" anchorCtr="0" compatLnSpc="1">
            <a:prstTxWarp prst="textNoShape">
              <a:avLst/>
            </a:prstTxWarp>
          </a:bodyPr>
          <a:lstStyle>
            <a:lvl1pPr defTabSz="862013">
              <a:defRPr sz="1100">
                <a:latin typeface="Verdana" pitchFamily="34" charset="0"/>
                <a:ea typeface="+mn-ea"/>
                <a:cs typeface="+mn-cs"/>
              </a:defRPr>
            </a:lvl1pPr>
          </a:lstStyle>
          <a:p>
            <a:pPr>
              <a:defRPr/>
            </a:pPr>
            <a:endParaRPr lang="en-US"/>
          </a:p>
        </p:txBody>
      </p:sp>
      <p:sp>
        <p:nvSpPr>
          <p:cNvPr id="58375" name="Rectangle 7"/>
          <p:cNvSpPr>
            <a:spLocks noGrp="1" noChangeArrowheads="1"/>
          </p:cNvSpPr>
          <p:nvPr>
            <p:ph type="sldNum" sz="quarter" idx="5"/>
          </p:nvPr>
        </p:nvSpPr>
        <p:spPr bwMode="auto">
          <a:xfrm>
            <a:off x="3995738" y="8870950"/>
            <a:ext cx="3014662" cy="415925"/>
          </a:xfrm>
          <a:prstGeom prst="rect">
            <a:avLst/>
          </a:prstGeom>
          <a:noFill/>
          <a:ln w="9525">
            <a:noFill/>
            <a:miter lim="800000"/>
            <a:headEnd/>
            <a:tailEnd/>
          </a:ln>
          <a:effectLst/>
        </p:spPr>
        <p:txBody>
          <a:bodyPr vert="horz" wrap="square" lIns="86155" tIns="43077" rIns="86155" bIns="43077" numCol="1" anchor="b" anchorCtr="0" compatLnSpc="1">
            <a:prstTxWarp prst="textNoShape">
              <a:avLst/>
            </a:prstTxWarp>
          </a:bodyPr>
          <a:lstStyle>
            <a:lvl1pPr algn="r" defTabSz="862013">
              <a:defRPr sz="1100"/>
            </a:lvl1pPr>
          </a:lstStyle>
          <a:p>
            <a:fld id="{D4D0DD51-4268-469F-A172-A4A0DA350D60}" type="slidenum">
              <a:rPr lang="en-US" altLang="fr-FR"/>
              <a:pPr/>
              <a:t>‹#›</a:t>
            </a:fld>
            <a:endParaRPr lang="en-US" altLang="fr-FR"/>
          </a:p>
        </p:txBody>
      </p:sp>
    </p:spTree>
    <p:extLst>
      <p:ext uri="{BB962C8B-B14F-4D97-AF65-F5344CB8AC3E}">
        <p14:creationId xmlns:p14="http://schemas.microsoft.com/office/powerpoint/2010/main" val="152373736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MS PGothic" pitchFamily="34" charset="-128"/>
        <a:cs typeface="ＭＳ Ｐゴシック" charset="0"/>
      </a:defRPr>
    </a:lvl1pPr>
    <a:lvl2pPr marL="457200" algn="l" rtl="0" eaLnBrk="0" fontAlgn="base" hangingPunct="0">
      <a:spcBef>
        <a:spcPct val="30000"/>
      </a:spcBef>
      <a:spcAft>
        <a:spcPct val="0"/>
      </a:spcAft>
      <a:defRPr sz="1200" kern="1200">
        <a:solidFill>
          <a:schemeClr val="tx1"/>
        </a:solidFill>
        <a:latin typeface="Calibri" pitchFamily="34" charset="0"/>
        <a:ea typeface="MS PGothic" pitchFamily="34" charset="-128"/>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MS PGothic" pitchFamily="34" charset="-128"/>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MS PGothic" pitchFamily="34" charset="-128"/>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MS PGothic" pitchFamily="3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png"/><Relationship Id="rId18" Type="http://schemas.openxmlformats.org/officeDocument/2006/relationships/image" Target="../media/image16.png"/><Relationship Id="rId26" Type="http://schemas.openxmlformats.org/officeDocument/2006/relationships/image" Target="../media/image24.png"/><Relationship Id="rId3" Type="http://schemas.openxmlformats.org/officeDocument/2006/relationships/image" Target="../media/image27.png"/><Relationship Id="rId21" Type="http://schemas.openxmlformats.org/officeDocument/2006/relationships/image" Target="../media/image19.png"/><Relationship Id="rId7" Type="http://schemas.openxmlformats.org/officeDocument/2006/relationships/image" Target="../media/image5.png"/><Relationship Id="rId12" Type="http://schemas.openxmlformats.org/officeDocument/2006/relationships/image" Target="../media/image10.png"/><Relationship Id="rId17" Type="http://schemas.openxmlformats.org/officeDocument/2006/relationships/image" Target="../media/image15.png"/><Relationship Id="rId25" Type="http://schemas.openxmlformats.org/officeDocument/2006/relationships/image" Target="../media/image23.png"/><Relationship Id="rId2" Type="http://schemas.openxmlformats.org/officeDocument/2006/relationships/image" Target="../media/image29.jpeg"/><Relationship Id="rId16" Type="http://schemas.openxmlformats.org/officeDocument/2006/relationships/image" Target="../media/image14.png"/><Relationship Id="rId20" Type="http://schemas.openxmlformats.org/officeDocument/2006/relationships/image" Target="../media/image18.png"/><Relationship Id="rId1" Type="http://schemas.openxmlformats.org/officeDocument/2006/relationships/slideMaster" Target="../slideMasters/slideMaster1.xml"/><Relationship Id="rId6" Type="http://schemas.openxmlformats.org/officeDocument/2006/relationships/image" Target="../media/image4.png"/><Relationship Id="rId11" Type="http://schemas.openxmlformats.org/officeDocument/2006/relationships/image" Target="../media/image9.png"/><Relationship Id="rId24" Type="http://schemas.openxmlformats.org/officeDocument/2006/relationships/image" Target="../media/image22.png"/><Relationship Id="rId5" Type="http://schemas.openxmlformats.org/officeDocument/2006/relationships/image" Target="../media/image3.png"/><Relationship Id="rId15" Type="http://schemas.openxmlformats.org/officeDocument/2006/relationships/image" Target="../media/image13.png"/><Relationship Id="rId23" Type="http://schemas.openxmlformats.org/officeDocument/2006/relationships/image" Target="../media/image21.png"/><Relationship Id="rId28" Type="http://schemas.openxmlformats.org/officeDocument/2006/relationships/image" Target="../media/image26.png"/><Relationship Id="rId10" Type="http://schemas.openxmlformats.org/officeDocument/2006/relationships/image" Target="../media/image8.png"/><Relationship Id="rId19" Type="http://schemas.openxmlformats.org/officeDocument/2006/relationships/image" Target="../media/image17.png"/><Relationship Id="rId4" Type="http://schemas.openxmlformats.org/officeDocument/2006/relationships/image" Target="../media/image30.png"/><Relationship Id="rId9" Type="http://schemas.openxmlformats.org/officeDocument/2006/relationships/image" Target="../media/image7.png"/><Relationship Id="rId14" Type="http://schemas.openxmlformats.org/officeDocument/2006/relationships/image" Target="../media/image12.png"/><Relationship Id="rId22" Type="http://schemas.openxmlformats.org/officeDocument/2006/relationships/image" Target="../media/image20.png"/><Relationship Id="rId27" Type="http://schemas.openxmlformats.org/officeDocument/2006/relationships/image" Target="../media/image2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pic>
        <p:nvPicPr>
          <p:cNvPr id="4" name="Picture 34" descr="CCI_ppt_edits_landSurfaceTemp.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27"/>
          <p:cNvSpPr txBox="1">
            <a:spLocks noChangeArrowheads="1"/>
          </p:cNvSpPr>
          <p:nvPr/>
        </p:nvSpPr>
        <p:spPr bwMode="auto">
          <a:xfrm>
            <a:off x="631825" y="4822825"/>
            <a:ext cx="5016500"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Verdana" charset="0"/>
                <a:ea typeface="ＭＳ Ｐゴシック" charset="0"/>
                <a:cs typeface="ＭＳ Ｐゴシック" charset="0"/>
              </a:defRPr>
            </a:lvl1pPr>
            <a:lvl2pPr marL="742950" indent="-285750" eaLnBrk="0" hangingPunct="0">
              <a:defRPr sz="2400">
                <a:solidFill>
                  <a:schemeClr val="tx1"/>
                </a:solidFill>
                <a:latin typeface="Verdana" charset="0"/>
                <a:ea typeface="ＭＳ Ｐゴシック" charset="0"/>
              </a:defRPr>
            </a:lvl2pPr>
            <a:lvl3pPr marL="1143000" indent="-228600" eaLnBrk="0" hangingPunct="0">
              <a:defRPr sz="2400">
                <a:solidFill>
                  <a:schemeClr val="tx1"/>
                </a:solidFill>
                <a:latin typeface="Verdana" charset="0"/>
                <a:ea typeface="ＭＳ Ｐゴシック" charset="0"/>
              </a:defRPr>
            </a:lvl3pPr>
            <a:lvl4pPr marL="1600200" indent="-228600" eaLnBrk="0" hangingPunct="0">
              <a:defRPr sz="2400">
                <a:solidFill>
                  <a:schemeClr val="tx1"/>
                </a:solidFill>
                <a:latin typeface="Verdana" charset="0"/>
                <a:ea typeface="ＭＳ Ｐゴシック" charset="0"/>
              </a:defRPr>
            </a:lvl4pPr>
            <a:lvl5pPr marL="2057400" indent="-228600" eaLnBrk="0" hangingPunct="0">
              <a:defRPr sz="2400">
                <a:solidFill>
                  <a:schemeClr val="tx1"/>
                </a:solidFill>
                <a:latin typeface="Verdana" charset="0"/>
                <a:ea typeface="ＭＳ Ｐゴシック" charset="0"/>
              </a:defRPr>
            </a:lvl5pPr>
            <a:lvl6pPr marL="2514600" indent="-228600" eaLnBrk="0" fontAlgn="base" hangingPunct="0">
              <a:spcBef>
                <a:spcPct val="0"/>
              </a:spcBef>
              <a:spcAft>
                <a:spcPct val="0"/>
              </a:spcAft>
              <a:defRPr sz="2400">
                <a:solidFill>
                  <a:schemeClr val="tx1"/>
                </a:solidFill>
                <a:latin typeface="Verdana" charset="0"/>
                <a:ea typeface="ＭＳ Ｐゴシック" charset="0"/>
              </a:defRPr>
            </a:lvl6pPr>
            <a:lvl7pPr marL="2971800" indent="-228600" eaLnBrk="0" fontAlgn="base" hangingPunct="0">
              <a:spcBef>
                <a:spcPct val="0"/>
              </a:spcBef>
              <a:spcAft>
                <a:spcPct val="0"/>
              </a:spcAft>
              <a:defRPr sz="2400">
                <a:solidFill>
                  <a:schemeClr val="tx1"/>
                </a:solidFill>
                <a:latin typeface="Verdana" charset="0"/>
                <a:ea typeface="ＭＳ Ｐゴシック" charset="0"/>
              </a:defRPr>
            </a:lvl7pPr>
            <a:lvl8pPr marL="3429000" indent="-228600" eaLnBrk="0" fontAlgn="base" hangingPunct="0">
              <a:spcBef>
                <a:spcPct val="0"/>
              </a:spcBef>
              <a:spcAft>
                <a:spcPct val="0"/>
              </a:spcAft>
              <a:defRPr sz="2400">
                <a:solidFill>
                  <a:schemeClr val="tx1"/>
                </a:solidFill>
                <a:latin typeface="Verdana" charset="0"/>
                <a:ea typeface="ＭＳ Ｐゴシック" charset="0"/>
              </a:defRPr>
            </a:lvl8pPr>
            <a:lvl9pPr marL="3886200" indent="-228600" eaLnBrk="0" fontAlgn="base" hangingPunct="0">
              <a:spcBef>
                <a:spcPct val="0"/>
              </a:spcBef>
              <a:spcAft>
                <a:spcPct val="0"/>
              </a:spcAft>
              <a:defRPr sz="2400">
                <a:solidFill>
                  <a:schemeClr val="tx1"/>
                </a:solidFill>
                <a:latin typeface="Verdana" charset="0"/>
                <a:ea typeface="ＭＳ Ｐゴシック" charset="0"/>
              </a:defRPr>
            </a:lvl9pPr>
          </a:lstStyle>
          <a:p>
            <a:pPr eaLnBrk="1" hangingPunct="1">
              <a:spcBef>
                <a:spcPct val="50000"/>
              </a:spcBef>
              <a:defRPr/>
            </a:pPr>
            <a:endParaRPr lang="en-US" sz="800"/>
          </a:p>
        </p:txBody>
      </p:sp>
      <p:pic>
        <p:nvPicPr>
          <p:cNvPr id="6" name="Picture 37"/>
          <p:cNvPicPr>
            <a:picLocks noChangeAspect="1"/>
          </p:cNvPicPr>
          <p:nvPr/>
        </p:nvPicPr>
        <p:blipFill>
          <a:blip r:embed="rId3" cstate="print">
            <a:extLst>
              <a:ext uri="{28A0092B-C50C-407E-A947-70E740481C1C}">
                <a14:useLocalDpi xmlns:a14="http://schemas.microsoft.com/office/drawing/2010/main" val="0"/>
              </a:ext>
            </a:extLst>
          </a:blip>
          <a:srcRect t="-2" b="28613"/>
          <a:stretch>
            <a:fillRect/>
          </a:stretch>
        </p:blipFill>
        <p:spPr bwMode="auto">
          <a:xfrm>
            <a:off x="7788275" y="155575"/>
            <a:ext cx="1209675"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Box 58"/>
          <p:cNvSpPr txBox="1">
            <a:spLocks noChangeArrowheads="1"/>
          </p:cNvSpPr>
          <p:nvPr/>
        </p:nvSpPr>
        <p:spPr bwMode="auto">
          <a:xfrm>
            <a:off x="163513" y="4572000"/>
            <a:ext cx="5016500"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nchor="b">
            <a:spAutoFit/>
          </a:bodyPr>
          <a:lstStyle>
            <a:lvl1pPr eaLnBrk="0" hangingPunct="0">
              <a:defRPr sz="2400">
                <a:solidFill>
                  <a:schemeClr val="tx1"/>
                </a:solidFill>
                <a:latin typeface="Verdana" charset="0"/>
                <a:ea typeface="ＭＳ Ｐゴシック" charset="0"/>
                <a:cs typeface="ＭＳ Ｐゴシック" charset="0"/>
              </a:defRPr>
            </a:lvl1pPr>
            <a:lvl2pPr marL="742950" indent="-285750" eaLnBrk="0" hangingPunct="0">
              <a:defRPr sz="2400">
                <a:solidFill>
                  <a:schemeClr val="tx1"/>
                </a:solidFill>
                <a:latin typeface="Verdana" charset="0"/>
                <a:ea typeface="ＭＳ Ｐゴシック" charset="0"/>
              </a:defRPr>
            </a:lvl2pPr>
            <a:lvl3pPr marL="1143000" indent="-228600" eaLnBrk="0" hangingPunct="0">
              <a:defRPr sz="2400">
                <a:solidFill>
                  <a:schemeClr val="tx1"/>
                </a:solidFill>
                <a:latin typeface="Verdana" charset="0"/>
                <a:ea typeface="ＭＳ Ｐゴシック" charset="0"/>
              </a:defRPr>
            </a:lvl3pPr>
            <a:lvl4pPr marL="1600200" indent="-228600" eaLnBrk="0" hangingPunct="0">
              <a:defRPr sz="2400">
                <a:solidFill>
                  <a:schemeClr val="tx1"/>
                </a:solidFill>
                <a:latin typeface="Verdana" charset="0"/>
                <a:ea typeface="ＭＳ Ｐゴシック" charset="0"/>
              </a:defRPr>
            </a:lvl4pPr>
            <a:lvl5pPr marL="2057400" indent="-228600" eaLnBrk="0" hangingPunct="0">
              <a:defRPr sz="2400">
                <a:solidFill>
                  <a:schemeClr val="tx1"/>
                </a:solidFill>
                <a:latin typeface="Verdana" charset="0"/>
                <a:ea typeface="ＭＳ Ｐゴシック" charset="0"/>
              </a:defRPr>
            </a:lvl5pPr>
            <a:lvl6pPr marL="2514600" indent="-228600" eaLnBrk="0" fontAlgn="base" hangingPunct="0">
              <a:spcBef>
                <a:spcPct val="0"/>
              </a:spcBef>
              <a:spcAft>
                <a:spcPct val="0"/>
              </a:spcAft>
              <a:defRPr sz="2400">
                <a:solidFill>
                  <a:schemeClr val="tx1"/>
                </a:solidFill>
                <a:latin typeface="Verdana" charset="0"/>
                <a:ea typeface="ＭＳ Ｐゴシック" charset="0"/>
              </a:defRPr>
            </a:lvl6pPr>
            <a:lvl7pPr marL="2971800" indent="-228600" eaLnBrk="0" fontAlgn="base" hangingPunct="0">
              <a:spcBef>
                <a:spcPct val="0"/>
              </a:spcBef>
              <a:spcAft>
                <a:spcPct val="0"/>
              </a:spcAft>
              <a:defRPr sz="2400">
                <a:solidFill>
                  <a:schemeClr val="tx1"/>
                </a:solidFill>
                <a:latin typeface="Verdana" charset="0"/>
                <a:ea typeface="ＭＳ Ｐゴシック" charset="0"/>
              </a:defRPr>
            </a:lvl7pPr>
            <a:lvl8pPr marL="3429000" indent="-228600" eaLnBrk="0" fontAlgn="base" hangingPunct="0">
              <a:spcBef>
                <a:spcPct val="0"/>
              </a:spcBef>
              <a:spcAft>
                <a:spcPct val="0"/>
              </a:spcAft>
              <a:defRPr sz="2400">
                <a:solidFill>
                  <a:schemeClr val="tx1"/>
                </a:solidFill>
                <a:latin typeface="Verdana" charset="0"/>
                <a:ea typeface="ＭＳ Ｐゴシック" charset="0"/>
              </a:defRPr>
            </a:lvl8pPr>
            <a:lvl9pPr marL="3886200" indent="-228600" eaLnBrk="0" fontAlgn="base" hangingPunct="0">
              <a:spcBef>
                <a:spcPct val="0"/>
              </a:spcBef>
              <a:spcAft>
                <a:spcPct val="0"/>
              </a:spcAft>
              <a:defRPr sz="2400">
                <a:solidFill>
                  <a:schemeClr val="tx1"/>
                </a:solidFill>
                <a:latin typeface="Verdana" charset="0"/>
                <a:ea typeface="ＭＳ Ｐゴシック" charset="0"/>
              </a:defRPr>
            </a:lvl9pPr>
          </a:lstStyle>
          <a:p>
            <a:pPr eaLnBrk="1" hangingPunct="1">
              <a:spcBef>
                <a:spcPct val="50000"/>
              </a:spcBef>
              <a:defRPr/>
            </a:pPr>
            <a:r>
              <a:rPr lang="en-US" sz="800">
                <a:solidFill>
                  <a:srgbClr val="D9D9D9"/>
                </a:solidFill>
              </a:rPr>
              <a:t>ESA UNCLASSIFIED - For Official Use</a:t>
            </a:r>
          </a:p>
        </p:txBody>
      </p:sp>
      <p:pic>
        <p:nvPicPr>
          <p:cNvPr id="8" name="Picture 65"/>
          <p:cNvPicPr>
            <a:picLocks noChangeAspect="1"/>
          </p:cNvPicPr>
          <p:nvPr/>
        </p:nvPicPr>
        <p:blipFill>
          <a:blip r:embed="rId4">
            <a:extLst>
              <a:ext uri="{28A0092B-C50C-407E-A947-70E740481C1C}">
                <a14:useLocalDpi xmlns:a14="http://schemas.microsoft.com/office/drawing/2010/main" val="0"/>
              </a:ext>
            </a:extLst>
          </a:blip>
          <a:srcRect t="83098" b="-5313"/>
          <a:stretch>
            <a:fillRect/>
          </a:stretch>
        </p:blipFill>
        <p:spPr bwMode="auto">
          <a:xfrm>
            <a:off x="7789863" y="4899025"/>
            <a:ext cx="1195387" cy="144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9" name="Straight Connector 39"/>
          <p:cNvCxnSpPr/>
          <p:nvPr/>
        </p:nvCxnSpPr>
        <p:spPr>
          <a:xfrm>
            <a:off x="166688" y="4789488"/>
            <a:ext cx="8823325" cy="0"/>
          </a:xfrm>
          <a:prstGeom prst="line">
            <a:avLst/>
          </a:prstGeom>
          <a:ln w="6350" cmpd="sng">
            <a:solidFill>
              <a:schemeClr val="bg1"/>
            </a:solidFill>
            <a:prstDash val="solid"/>
          </a:ln>
        </p:spPr>
        <p:style>
          <a:lnRef idx="1">
            <a:schemeClr val="accent1"/>
          </a:lnRef>
          <a:fillRef idx="0">
            <a:schemeClr val="accent1"/>
          </a:fillRef>
          <a:effectRef idx="0">
            <a:schemeClr val="accent1"/>
          </a:effectRef>
          <a:fontRef idx="minor">
            <a:schemeClr val="tx1"/>
          </a:fontRef>
        </p:style>
      </p:cxnSp>
      <p:grpSp>
        <p:nvGrpSpPr>
          <p:cNvPr id="10" name="Group 67"/>
          <p:cNvGrpSpPr>
            <a:grpSpLocks/>
          </p:cNvGrpSpPr>
          <p:nvPr/>
        </p:nvGrpSpPr>
        <p:grpSpPr bwMode="auto">
          <a:xfrm>
            <a:off x="173038" y="4908550"/>
            <a:ext cx="6826250" cy="111125"/>
            <a:chOff x="172269" y="6621494"/>
            <a:chExt cx="6826666" cy="111519"/>
          </a:xfrm>
        </p:grpSpPr>
        <p:pic>
          <p:nvPicPr>
            <p:cNvPr id="11" name="Picture 68" descr="at.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72269"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69" descr="be.png"/>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5079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70" descr="ca.pn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6835029" y="6621494"/>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71" descr="ch.png"/>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575566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72" descr="cz.png"/>
            <p:cNvPicPr>
              <a:picLocks noChangeAspect="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31531"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73" descr="de.png"/>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2130472"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74" descr="dk.png"/>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1009766"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75" descr="ee.png"/>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1288298"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76" descr="es.png"/>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519714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77" descr="fi.png"/>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1571956"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78" descr="fr.png"/>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1849315"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79" descr="gr.png"/>
            <p:cNvPicPr>
              <a:picLocks noChangeAspect="1"/>
            </p:cNvPicPr>
            <p:nvPr/>
          </p:nvPicPr>
          <p:blipFill>
            <a:blip r:embed="rId16">
              <a:extLst>
                <a:ext uri="{28A0092B-C50C-407E-A947-70E740481C1C}">
                  <a14:useLocalDpi xmlns:a14="http://schemas.microsoft.com/office/drawing/2010/main" val="0"/>
                </a:ext>
              </a:extLst>
            </a:blip>
            <a:srcRect/>
            <a:stretch>
              <a:fillRect/>
            </a:stretch>
          </p:blipFill>
          <p:spPr bwMode="auto">
            <a:xfrm>
              <a:off x="2407833"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80" descr="hu.png"/>
            <p:cNvPicPr>
              <a:picLocks noChangeAspect="1"/>
            </p:cNvPicPr>
            <p:nvPr/>
          </p:nvPicPr>
          <p:blipFill>
            <a:blip r:embed="rId17">
              <a:extLst>
                <a:ext uri="{28A0092B-C50C-407E-A947-70E740481C1C}">
                  <a14:useLocalDpi xmlns:a14="http://schemas.microsoft.com/office/drawing/2010/main" val="0"/>
                </a:ext>
              </a:extLst>
            </a:blip>
            <a:srcRect/>
            <a:stretch>
              <a:fillRect/>
            </a:stretch>
          </p:blipFill>
          <p:spPr bwMode="auto">
            <a:xfrm>
              <a:off x="2685195"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81" descr="ie.png"/>
            <p:cNvPicPr>
              <a:picLocks noChangeAspect="1"/>
            </p:cNvPicPr>
            <p:nvPr/>
          </p:nvPicPr>
          <p:blipFill>
            <a:blip r:embed="rId18">
              <a:extLst>
                <a:ext uri="{28A0092B-C50C-407E-A947-70E740481C1C}">
                  <a14:useLocalDpi xmlns:a14="http://schemas.microsoft.com/office/drawing/2010/main" val="0"/>
                </a:ext>
              </a:extLst>
            </a:blip>
            <a:srcRect/>
            <a:stretch>
              <a:fillRect/>
            </a:stretch>
          </p:blipFill>
          <p:spPr bwMode="auto">
            <a:xfrm>
              <a:off x="2962555"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Picture 82" descr="it.png"/>
            <p:cNvPicPr>
              <a:picLocks noChangeAspect="1"/>
            </p:cNvPicPr>
            <p:nvPr/>
          </p:nvPicPr>
          <p:blipFill>
            <a:blip r:embed="rId19">
              <a:extLst>
                <a:ext uri="{28A0092B-C50C-407E-A947-70E740481C1C}">
                  <a14:useLocalDpi xmlns:a14="http://schemas.microsoft.com/office/drawing/2010/main" val="0"/>
                </a:ext>
              </a:extLst>
            </a:blip>
            <a:srcRect/>
            <a:stretch>
              <a:fillRect/>
            </a:stretch>
          </p:blipFill>
          <p:spPr bwMode="auto">
            <a:xfrm>
              <a:off x="3239913"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83" descr="lu.png"/>
            <p:cNvPicPr>
              <a:picLocks noChangeAspect="1"/>
            </p:cNvPicPr>
            <p:nvPr/>
          </p:nvPicPr>
          <p:blipFill>
            <a:blip r:embed="rId20">
              <a:extLst>
                <a:ext uri="{28A0092B-C50C-407E-A947-70E740481C1C}">
                  <a14:useLocalDpi xmlns:a14="http://schemas.microsoft.com/office/drawing/2010/main" val="0"/>
                </a:ext>
              </a:extLst>
            </a:blip>
            <a:srcRect/>
            <a:stretch>
              <a:fillRect/>
            </a:stretch>
          </p:blipFill>
          <p:spPr bwMode="auto">
            <a:xfrm>
              <a:off x="3518472"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Picture 84" descr="nl.png"/>
            <p:cNvPicPr>
              <a:picLocks noChangeAspect="1"/>
            </p:cNvPicPr>
            <p:nvPr/>
          </p:nvPicPr>
          <p:blipFill>
            <a:blip r:embed="rId21">
              <a:extLst>
                <a:ext uri="{28A0092B-C50C-407E-A947-70E740481C1C}">
                  <a14:useLocalDpi xmlns:a14="http://schemas.microsoft.com/office/drawing/2010/main" val="0"/>
                </a:ext>
              </a:extLst>
            </a:blip>
            <a:srcRect/>
            <a:stretch>
              <a:fillRect/>
            </a:stretch>
          </p:blipFill>
          <p:spPr bwMode="auto">
            <a:xfrm>
              <a:off x="3799629"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Picture 85" descr="no.png"/>
            <p:cNvPicPr>
              <a:picLocks noChangeAspect="1"/>
            </p:cNvPicPr>
            <p:nvPr/>
          </p:nvPicPr>
          <p:blipFill>
            <a:blip r:embed="rId22">
              <a:extLst>
                <a:ext uri="{28A0092B-C50C-407E-A947-70E740481C1C}">
                  <a14:useLocalDpi xmlns:a14="http://schemas.microsoft.com/office/drawing/2010/main" val="0"/>
                </a:ext>
              </a:extLst>
            </a:blip>
            <a:srcRect/>
            <a:stretch>
              <a:fillRect/>
            </a:stretch>
          </p:blipFill>
          <p:spPr bwMode="auto">
            <a:xfrm>
              <a:off x="408338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Picture 86" descr="pl.png"/>
            <p:cNvPicPr>
              <a:picLocks noChangeAspect="1"/>
            </p:cNvPicPr>
            <p:nvPr/>
          </p:nvPicPr>
          <p:blipFill>
            <a:blip r:embed="rId23">
              <a:extLst>
                <a:ext uri="{28A0092B-C50C-407E-A947-70E740481C1C}">
                  <a14:useLocalDpi xmlns:a14="http://schemas.microsoft.com/office/drawing/2010/main" val="0"/>
                </a:ext>
              </a:extLst>
            </a:blip>
            <a:srcRect/>
            <a:stretch>
              <a:fillRect/>
            </a:stretch>
          </p:blipFill>
          <p:spPr bwMode="auto">
            <a:xfrm>
              <a:off x="435944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Picture 87" descr="pt.png"/>
            <p:cNvPicPr>
              <a:picLocks noChangeAspect="1"/>
            </p:cNvPicPr>
            <p:nvPr/>
          </p:nvPicPr>
          <p:blipFill>
            <a:blip r:embed="rId24">
              <a:extLst>
                <a:ext uri="{28A0092B-C50C-407E-A947-70E740481C1C}">
                  <a14:useLocalDpi xmlns:a14="http://schemas.microsoft.com/office/drawing/2010/main" val="0"/>
                </a:ext>
              </a:extLst>
            </a:blip>
            <a:srcRect/>
            <a:stretch>
              <a:fillRect/>
            </a:stretch>
          </p:blipFill>
          <p:spPr bwMode="auto">
            <a:xfrm>
              <a:off x="4639303"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 name="Picture 88" descr="ro.png"/>
            <p:cNvPicPr>
              <a:picLocks noChangeAspect="1"/>
            </p:cNvPicPr>
            <p:nvPr/>
          </p:nvPicPr>
          <p:blipFill>
            <a:blip r:embed="rId25">
              <a:extLst>
                <a:ext uri="{28A0092B-C50C-407E-A947-70E740481C1C}">
                  <a14:useLocalDpi xmlns:a14="http://schemas.microsoft.com/office/drawing/2010/main" val="0"/>
                </a:ext>
              </a:extLst>
            </a:blip>
            <a:srcRect/>
            <a:stretch>
              <a:fillRect/>
            </a:stretch>
          </p:blipFill>
          <p:spPr bwMode="auto">
            <a:xfrm>
              <a:off x="4920460"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 name="Picture 89" descr="se.png"/>
            <p:cNvPicPr>
              <a:picLocks noChangeAspect="1"/>
            </p:cNvPicPr>
            <p:nvPr/>
          </p:nvPicPr>
          <p:blipFill>
            <a:blip r:embed="rId26">
              <a:extLst>
                <a:ext uri="{28A0092B-C50C-407E-A947-70E740481C1C}">
                  <a14:useLocalDpi xmlns:a14="http://schemas.microsoft.com/office/drawing/2010/main" val="0"/>
                </a:ext>
              </a:extLst>
            </a:blip>
            <a:srcRect/>
            <a:stretch>
              <a:fillRect/>
            </a:stretch>
          </p:blipFill>
          <p:spPr bwMode="auto">
            <a:xfrm>
              <a:off x="5475801"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 name="Picture 90" descr="uk.png"/>
            <p:cNvPicPr>
              <a:picLocks noChangeAspect="1"/>
            </p:cNvPicPr>
            <p:nvPr/>
          </p:nvPicPr>
          <p:blipFill>
            <a:blip r:embed="rId27">
              <a:extLst>
                <a:ext uri="{28A0092B-C50C-407E-A947-70E740481C1C}">
                  <a14:useLocalDpi xmlns:a14="http://schemas.microsoft.com/office/drawing/2010/main" val="0"/>
                </a:ext>
              </a:extLst>
            </a:blip>
            <a:srcRect/>
            <a:stretch>
              <a:fillRect/>
            </a:stretch>
          </p:blipFill>
          <p:spPr bwMode="auto">
            <a:xfrm>
              <a:off x="6030535"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Picture 91" descr="si.png"/>
            <p:cNvPicPr>
              <a:picLocks noChangeAspect="1"/>
            </p:cNvPicPr>
            <p:nvPr/>
          </p:nvPicPr>
          <p:blipFill>
            <a:blip r:embed="rId28">
              <a:extLst>
                <a:ext uri="{28A0092B-C50C-407E-A947-70E740481C1C}">
                  <a14:useLocalDpi xmlns:a14="http://schemas.microsoft.com/office/drawing/2010/main" val="0"/>
                </a:ext>
              </a:extLst>
            </a:blip>
            <a:srcRect/>
            <a:stretch>
              <a:fillRect/>
            </a:stretch>
          </p:blipFill>
          <p:spPr bwMode="auto">
            <a:xfrm>
              <a:off x="6435327" y="6623401"/>
              <a:ext cx="163385" cy="1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6323" name="Rectangle 2"/>
          <p:cNvSpPr>
            <a:spLocks noGrp="1" noChangeArrowheads="1"/>
          </p:cNvSpPr>
          <p:nvPr>
            <p:ph type="subTitle" idx="1"/>
          </p:nvPr>
        </p:nvSpPr>
        <p:spPr>
          <a:xfrm>
            <a:off x="614361" y="2914650"/>
            <a:ext cx="7948800" cy="421975"/>
          </a:xfrm>
        </p:spPr>
        <p:txBody>
          <a:bodyPr>
            <a:spAutoFit/>
          </a:bodyPr>
          <a:lstStyle>
            <a:lvl1pPr marL="0" indent="0">
              <a:buFont typeface="Verdana" pitchFamily="34" charset="0"/>
              <a:buNone/>
              <a:defRPr sz="1800"/>
            </a:lvl1pPr>
          </a:lstStyle>
          <a:p>
            <a:pPr lvl="0"/>
            <a:r>
              <a:rPr lang="fr-FR" noProof="0"/>
              <a:t>Modifiez le style des sous-titres du masque</a:t>
            </a:r>
            <a:endParaRPr lang="en-GB" noProof="0" dirty="0"/>
          </a:p>
        </p:txBody>
      </p:sp>
      <p:sp>
        <p:nvSpPr>
          <p:cNvPr id="56325" name="Rectangle 6"/>
          <p:cNvSpPr>
            <a:spLocks noGrp="1" noChangeArrowheads="1"/>
          </p:cNvSpPr>
          <p:nvPr>
            <p:ph type="ctrTitle"/>
          </p:nvPr>
        </p:nvSpPr>
        <p:spPr>
          <a:xfrm>
            <a:off x="587375" y="1856096"/>
            <a:ext cx="7947025" cy="584775"/>
          </a:xfrm>
          <a:prstGeom prst="rect">
            <a:avLst/>
          </a:prstGeom>
        </p:spPr>
        <p:txBody>
          <a:bodyPr/>
          <a:lstStyle>
            <a:lvl1pPr>
              <a:defRPr sz="3200">
                <a:solidFill>
                  <a:srgbClr val="FFFFFF"/>
                </a:solidFill>
              </a:defRPr>
            </a:lvl1pPr>
          </a:lstStyle>
          <a:p>
            <a:pPr lvl="0"/>
            <a:r>
              <a:rPr lang="fr-FR" noProof="0"/>
              <a:t>Modifiez le style du titre</a:t>
            </a:r>
            <a:endParaRPr lang="en-GB" noProof="0" dirty="0"/>
          </a:p>
        </p:txBody>
      </p:sp>
    </p:spTree>
    <p:extLst>
      <p:ext uri="{BB962C8B-B14F-4D97-AF65-F5344CB8AC3E}">
        <p14:creationId xmlns:p14="http://schemas.microsoft.com/office/powerpoint/2010/main" val="2614310061"/>
      </p:ext>
    </p:extLst>
  </p:cSld>
  <p:clrMapOvr>
    <a:masterClrMapping/>
  </p:clrMapOvr>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a:xfrm>
            <a:off x="774700" y="173801"/>
            <a:ext cx="6956425" cy="400110"/>
          </a:xfrm>
        </p:spPr>
        <p:txBody>
          <a:bodyPr/>
          <a:lstStyle>
            <a:lvl1pPr>
              <a:defRPr sz="2000"/>
            </a:lvl1pPr>
          </a:lstStyle>
          <a:p>
            <a:r>
              <a:rPr lang="fr-FR" noProof="0" dirty="0"/>
              <a:t>Modifiez le style du titre</a:t>
            </a:r>
            <a:endParaRPr lang="en-GB" noProof="0" dirty="0"/>
          </a:p>
        </p:txBody>
      </p:sp>
      <p:sp>
        <p:nvSpPr>
          <p:cNvPr id="3" name="Content Placeholder 2"/>
          <p:cNvSpPr>
            <a:spLocks noGrp="1"/>
          </p:cNvSpPr>
          <p:nvPr>
            <p:ph idx="1"/>
          </p:nvPr>
        </p:nvSpPr>
        <p:spPr>
          <a:xfrm>
            <a:off x="173038" y="792163"/>
            <a:ext cx="8747125" cy="3714523"/>
          </a:xfrm>
        </p:spPr>
        <p:txBody>
          <a:bodyPr/>
          <a:lstStyle>
            <a:lvl1pPr marL="0">
              <a:defRPr baseline="0"/>
            </a:lvl1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noProof="0" dirty="0"/>
          </a:p>
        </p:txBody>
      </p:sp>
    </p:spTree>
    <p:extLst>
      <p:ext uri="{BB962C8B-B14F-4D97-AF65-F5344CB8AC3E}">
        <p14:creationId xmlns:p14="http://schemas.microsoft.com/office/powerpoint/2010/main" val="16348116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612000" y="2472362"/>
            <a:ext cx="7789050" cy="1323439"/>
          </a:xfrm>
        </p:spPr>
        <p:txBody>
          <a:bodyPr anchor="t"/>
          <a:lstStyle>
            <a:lvl1pPr algn="l">
              <a:defRPr sz="4000" b="0" cap="all">
                <a:solidFill>
                  <a:srgbClr val="0098DB"/>
                </a:solidFill>
              </a:defRPr>
            </a:lvl1pPr>
          </a:lstStyle>
          <a:p>
            <a:r>
              <a:rPr lang="fr-FR" noProof="0"/>
              <a:t>Modifiez le style du titre</a:t>
            </a:r>
            <a:endParaRPr lang="en-GB" noProof="0" dirty="0"/>
          </a:p>
        </p:txBody>
      </p:sp>
      <p:sp>
        <p:nvSpPr>
          <p:cNvPr id="3" name="Text Placeholder 2"/>
          <p:cNvSpPr>
            <a:spLocks noGrp="1"/>
          </p:cNvSpPr>
          <p:nvPr>
            <p:ph type="body" idx="1"/>
          </p:nvPr>
        </p:nvSpPr>
        <p:spPr>
          <a:xfrm>
            <a:off x="612000" y="1347221"/>
            <a:ext cx="7789050" cy="112514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noProof="0"/>
              <a:t>Modifiez les styles du texte du masque</a:t>
            </a:r>
          </a:p>
        </p:txBody>
      </p:sp>
    </p:spTree>
    <p:extLst>
      <p:ext uri="{BB962C8B-B14F-4D97-AF65-F5344CB8AC3E}">
        <p14:creationId xmlns:p14="http://schemas.microsoft.com/office/powerpoint/2010/main" val="37050121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noProof="0"/>
              <a:t>Modifiez le style du titre</a:t>
            </a:r>
            <a:endParaRPr lang="en-GB" noProof="0"/>
          </a:p>
        </p:txBody>
      </p:sp>
      <p:sp>
        <p:nvSpPr>
          <p:cNvPr id="3" name="Content Placeholder 2"/>
          <p:cNvSpPr>
            <a:spLocks noGrp="1"/>
          </p:cNvSpPr>
          <p:nvPr>
            <p:ph sz="half" idx="1"/>
          </p:nvPr>
        </p:nvSpPr>
        <p:spPr>
          <a:xfrm>
            <a:off x="615950" y="1254919"/>
            <a:ext cx="3889376" cy="3238500"/>
          </a:xfrm>
        </p:spPr>
        <p:txBody>
          <a:bodyPr/>
          <a:lstStyle>
            <a:lvl1pPr>
              <a:defRPr sz="1200"/>
            </a:lvl1pPr>
            <a:lvl2pPr>
              <a:defRPr sz="1200"/>
            </a:lvl2pPr>
            <a:lvl3pPr>
              <a:defRPr sz="1200"/>
            </a:lvl3pPr>
            <a:lvl4pPr>
              <a:defRPr sz="1200"/>
            </a:lvl4pPr>
            <a:lvl5pPr>
              <a:defRPr sz="1200"/>
            </a:lvl5pPr>
            <a:lvl6pPr>
              <a:defRPr sz="1800"/>
            </a:lvl6pPr>
            <a:lvl7pPr>
              <a:defRPr sz="1800"/>
            </a:lvl7pPr>
            <a:lvl8pPr>
              <a:defRPr sz="1800"/>
            </a:lvl8pPr>
            <a:lvl9pPr>
              <a:defRPr sz="1800"/>
            </a:lvl9pPr>
          </a:lstStyle>
          <a:p>
            <a:pPr lvl="0"/>
            <a:r>
              <a:rPr lang="fr-FR" noProof="0"/>
              <a:t>Modifiez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endParaRPr lang="en-GB" noProof="0"/>
          </a:p>
        </p:txBody>
      </p:sp>
      <p:sp>
        <p:nvSpPr>
          <p:cNvPr id="4" name="Content Placeholder 3"/>
          <p:cNvSpPr>
            <a:spLocks noGrp="1"/>
          </p:cNvSpPr>
          <p:nvPr>
            <p:ph sz="half" idx="2"/>
          </p:nvPr>
        </p:nvSpPr>
        <p:spPr>
          <a:xfrm>
            <a:off x="4657723" y="1254919"/>
            <a:ext cx="3888000" cy="3238500"/>
          </a:xfrm>
        </p:spPr>
        <p:txBody>
          <a:bodyPr/>
          <a:lstStyle>
            <a:lvl1pPr>
              <a:defRPr sz="1200"/>
            </a:lvl1pPr>
            <a:lvl2pPr>
              <a:defRPr sz="1200"/>
            </a:lvl2pPr>
            <a:lvl3pPr>
              <a:defRPr sz="1200"/>
            </a:lvl3pPr>
            <a:lvl4pPr>
              <a:defRPr sz="1200"/>
            </a:lvl4pPr>
            <a:lvl5pPr>
              <a:defRPr sz="1200"/>
            </a:lvl5pPr>
            <a:lvl6pPr>
              <a:defRPr sz="1800"/>
            </a:lvl6pPr>
            <a:lvl7pPr>
              <a:defRPr sz="1800"/>
            </a:lvl7pPr>
            <a:lvl8pPr>
              <a:defRPr sz="1800"/>
            </a:lvl8pPr>
            <a:lvl9pPr>
              <a:defRPr sz="1800"/>
            </a:lvl9pPr>
          </a:lstStyle>
          <a:p>
            <a:pPr lvl="0"/>
            <a:r>
              <a:rPr lang="fr-FR" noProof="0"/>
              <a:t>Modifiez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endParaRPr lang="en-GB" noProof="0"/>
          </a:p>
        </p:txBody>
      </p:sp>
    </p:spTree>
    <p:extLst>
      <p:ext uri="{BB962C8B-B14F-4D97-AF65-F5344CB8AC3E}">
        <p14:creationId xmlns:p14="http://schemas.microsoft.com/office/powerpoint/2010/main" val="26137878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a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19123" y="1250100"/>
            <a:ext cx="3895200" cy="372600"/>
          </a:xfrm>
        </p:spPr>
        <p:txBody>
          <a:bodyPr anchor="b"/>
          <a:lstStyle>
            <a:lvl1pPr marL="0" indent="0">
              <a:buNone/>
              <a:defRPr sz="16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noProof="0"/>
              <a:t>Modifiez les styles du texte du masque</a:t>
            </a:r>
          </a:p>
        </p:txBody>
      </p:sp>
      <p:sp>
        <p:nvSpPr>
          <p:cNvPr id="5" name="Text Placeholder 4"/>
          <p:cNvSpPr>
            <a:spLocks noGrp="1"/>
          </p:cNvSpPr>
          <p:nvPr>
            <p:ph type="body" sz="quarter" idx="3"/>
          </p:nvPr>
        </p:nvSpPr>
        <p:spPr>
          <a:xfrm>
            <a:off x="4645025" y="1250156"/>
            <a:ext cx="3896416" cy="371493"/>
          </a:xfrm>
        </p:spPr>
        <p:txBody>
          <a:bodyPr anchor="b"/>
          <a:lstStyle>
            <a:lvl1pPr marL="0" indent="0">
              <a:buNone/>
              <a:defRPr sz="16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noProof="0"/>
              <a:t>Modifiez les styles du texte du masque</a:t>
            </a:r>
          </a:p>
        </p:txBody>
      </p:sp>
      <p:sp>
        <p:nvSpPr>
          <p:cNvPr id="6" name="Content Placeholder 5"/>
          <p:cNvSpPr>
            <a:spLocks noGrp="1"/>
          </p:cNvSpPr>
          <p:nvPr>
            <p:ph sz="quarter" idx="4"/>
          </p:nvPr>
        </p:nvSpPr>
        <p:spPr>
          <a:xfrm>
            <a:off x="4645026" y="1631157"/>
            <a:ext cx="3898900" cy="2862263"/>
          </a:xfrm>
        </p:spPr>
        <p:txBody>
          <a:bodyPr/>
          <a:lstStyle>
            <a:lvl1pPr>
              <a:defRPr sz="1200"/>
            </a:lvl1pPr>
            <a:lvl2pPr>
              <a:defRPr sz="1200"/>
            </a:lvl2pPr>
            <a:lvl3pPr>
              <a:defRPr sz="1200"/>
            </a:lvl3pPr>
            <a:lvl4pPr>
              <a:defRPr sz="1200"/>
            </a:lvl4pPr>
            <a:lvl5pPr>
              <a:defRPr sz="1200"/>
            </a:lvl5pPr>
            <a:lvl6pPr>
              <a:defRPr sz="1600"/>
            </a:lvl6pPr>
            <a:lvl7pPr>
              <a:defRPr sz="1600"/>
            </a:lvl7pPr>
            <a:lvl8pPr>
              <a:defRPr sz="1600"/>
            </a:lvl8pPr>
            <a:lvl9pPr>
              <a:defRPr sz="1600"/>
            </a:lvl9pPr>
          </a:lstStyle>
          <a:p>
            <a:pPr lvl="0"/>
            <a:r>
              <a:rPr lang="fr-FR" noProof="0"/>
              <a:t>Modifiez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endParaRPr lang="en-GB" noProof="0" dirty="0"/>
          </a:p>
        </p:txBody>
      </p:sp>
      <p:sp>
        <p:nvSpPr>
          <p:cNvPr id="7" name="Content Placeholder 5"/>
          <p:cNvSpPr>
            <a:spLocks noGrp="1"/>
          </p:cNvSpPr>
          <p:nvPr>
            <p:ph sz="quarter" idx="10"/>
          </p:nvPr>
        </p:nvSpPr>
        <p:spPr>
          <a:xfrm>
            <a:off x="619200" y="1630801"/>
            <a:ext cx="3898900" cy="2862263"/>
          </a:xfrm>
        </p:spPr>
        <p:txBody>
          <a:bodyPr/>
          <a:lstStyle>
            <a:lvl1pPr>
              <a:defRPr sz="1200"/>
            </a:lvl1pPr>
            <a:lvl2pPr>
              <a:defRPr sz="1200"/>
            </a:lvl2pPr>
            <a:lvl3pPr>
              <a:defRPr sz="1200"/>
            </a:lvl3pPr>
            <a:lvl4pPr>
              <a:defRPr sz="1200"/>
            </a:lvl4pPr>
            <a:lvl5pPr>
              <a:defRPr sz="1200"/>
            </a:lvl5pPr>
            <a:lvl6pPr>
              <a:defRPr sz="1600"/>
            </a:lvl6pPr>
            <a:lvl7pPr>
              <a:defRPr sz="1600"/>
            </a:lvl7pPr>
            <a:lvl8pPr>
              <a:defRPr sz="1600"/>
            </a:lvl8pPr>
            <a:lvl9pPr>
              <a:defRPr sz="1600"/>
            </a:lvl9pPr>
          </a:lstStyle>
          <a:p>
            <a:pPr lvl="0"/>
            <a:r>
              <a:rPr lang="fr-FR" noProof="0"/>
              <a:t>Modifiez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endParaRPr lang="en-GB" noProof="0" dirty="0"/>
          </a:p>
        </p:txBody>
      </p:sp>
      <p:sp>
        <p:nvSpPr>
          <p:cNvPr id="9" name="Title 1"/>
          <p:cNvSpPr>
            <a:spLocks noGrp="1"/>
          </p:cNvSpPr>
          <p:nvPr>
            <p:ph type="title"/>
          </p:nvPr>
        </p:nvSpPr>
        <p:spPr>
          <a:xfrm>
            <a:off x="143086" y="149150"/>
            <a:ext cx="7174846" cy="430887"/>
          </a:xfrm>
        </p:spPr>
        <p:txBody>
          <a:bodyPr/>
          <a:lstStyle/>
          <a:p>
            <a:r>
              <a:rPr lang="fr-FR" noProof="0"/>
              <a:t>Modifiez le style du titre</a:t>
            </a:r>
            <a:endParaRPr lang="en-GB" noProof="0"/>
          </a:p>
        </p:txBody>
      </p:sp>
    </p:spTree>
    <p:extLst>
      <p:ext uri="{BB962C8B-B14F-4D97-AF65-F5344CB8AC3E}">
        <p14:creationId xmlns:p14="http://schemas.microsoft.com/office/powerpoint/2010/main" val="29269411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re seul">
    <p:spTree>
      <p:nvGrpSpPr>
        <p:cNvPr id="1" name=""/>
        <p:cNvGrpSpPr/>
        <p:nvPr/>
      </p:nvGrpSpPr>
      <p:grpSpPr>
        <a:xfrm>
          <a:off x="0" y="0"/>
          <a:ext cx="0" cy="0"/>
          <a:chOff x="0" y="0"/>
          <a:chExt cx="0" cy="0"/>
        </a:xfrm>
      </p:grpSpPr>
      <p:sp>
        <p:nvSpPr>
          <p:cNvPr id="6" name="Rectangle 6"/>
          <p:cNvSpPr>
            <a:spLocks noGrp="1" noChangeArrowheads="1"/>
          </p:cNvSpPr>
          <p:nvPr>
            <p:ph type="title"/>
          </p:nvPr>
        </p:nvSpPr>
        <p:spPr bwMode="auto">
          <a:xfrm>
            <a:off x="143086" y="149150"/>
            <a:ext cx="7174846" cy="430887"/>
          </a:xfrm>
          <a:prstGeom prst="rect">
            <a:avLst/>
          </a:prstGeom>
          <a:noFill/>
          <a:ln>
            <a:noFill/>
          </a:ln>
        </p:spPr>
        <p:txBody>
          <a:bodyPr/>
          <a:lstStyle>
            <a:lvl1pPr>
              <a:defRPr lang="en-GB" sz="2200" b="0" dirty="0" smtClean="0">
                <a:solidFill>
                  <a:srgbClr val="0070C0"/>
                </a:solidFill>
                <a:latin typeface="Verdana"/>
                <a:ea typeface="+mj-ea"/>
                <a:cs typeface="Verdana"/>
              </a:defRPr>
            </a:lvl1pPr>
          </a:lstStyle>
          <a:p>
            <a:pPr lvl="0"/>
            <a:r>
              <a:rPr lang="fr-FR"/>
              <a:t>Modifiez le style du titre</a:t>
            </a:r>
            <a:endParaRPr lang="en-GB" dirty="0"/>
          </a:p>
        </p:txBody>
      </p:sp>
    </p:spTree>
    <p:extLst>
      <p:ext uri="{BB962C8B-B14F-4D97-AF65-F5344CB8AC3E}">
        <p14:creationId xmlns:p14="http://schemas.microsoft.com/office/powerpoint/2010/main" val="42386143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2975181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u avec légende">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5053" y="1250157"/>
            <a:ext cx="4968875" cy="3243263"/>
          </a:xfrm>
        </p:spPr>
        <p:txBody>
          <a:bodyPr/>
          <a:lstStyle>
            <a:lvl1pPr>
              <a:defRPr sz="1400"/>
            </a:lvl1pPr>
            <a:lvl2pPr>
              <a:defRPr sz="1400"/>
            </a:lvl2pPr>
            <a:lvl3pPr>
              <a:defRPr sz="1400"/>
            </a:lvl3pPr>
            <a:lvl4pPr>
              <a:defRPr sz="1400"/>
            </a:lvl4pPr>
            <a:lvl5pPr>
              <a:defRPr sz="1400"/>
            </a:lvl5pPr>
            <a:lvl6pPr>
              <a:defRPr sz="2000"/>
            </a:lvl6pPr>
            <a:lvl7pPr>
              <a:defRPr sz="2000"/>
            </a:lvl7pPr>
            <a:lvl8pPr>
              <a:defRPr sz="2000"/>
            </a:lvl8pPr>
            <a:lvl9pPr>
              <a:defRPr sz="2000"/>
            </a:lvl9pPr>
          </a:lstStyle>
          <a:p>
            <a:pPr lvl="0"/>
            <a:r>
              <a:rPr lang="fr-FR" noProof="0"/>
              <a:t>Modifiez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endParaRPr lang="en-GB" noProof="0" dirty="0"/>
          </a:p>
        </p:txBody>
      </p:sp>
      <p:sp>
        <p:nvSpPr>
          <p:cNvPr id="4" name="Text Placeholder 3"/>
          <p:cNvSpPr>
            <a:spLocks noGrp="1"/>
          </p:cNvSpPr>
          <p:nvPr>
            <p:ph type="body" sz="half" idx="2"/>
          </p:nvPr>
        </p:nvSpPr>
        <p:spPr>
          <a:xfrm>
            <a:off x="619125" y="1250101"/>
            <a:ext cx="2846388" cy="32432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noProof="0"/>
              <a:t>Modifiez les styles du texte du masque</a:t>
            </a:r>
          </a:p>
        </p:txBody>
      </p:sp>
      <p:sp>
        <p:nvSpPr>
          <p:cNvPr id="5" name="Title 1"/>
          <p:cNvSpPr>
            <a:spLocks noGrp="1"/>
          </p:cNvSpPr>
          <p:nvPr>
            <p:ph type="title"/>
          </p:nvPr>
        </p:nvSpPr>
        <p:spPr>
          <a:xfrm>
            <a:off x="143086" y="149150"/>
            <a:ext cx="7174846" cy="430887"/>
          </a:xfrm>
        </p:spPr>
        <p:txBody>
          <a:bodyPr/>
          <a:lstStyle/>
          <a:p>
            <a:r>
              <a:rPr lang="fr-FR" noProof="0"/>
              <a:t>Modifiez le style du titre</a:t>
            </a:r>
            <a:endParaRPr lang="en-GB" noProof="0"/>
          </a:p>
        </p:txBody>
      </p:sp>
    </p:spTree>
    <p:extLst>
      <p:ext uri="{BB962C8B-B14F-4D97-AF65-F5344CB8AC3E}">
        <p14:creationId xmlns:p14="http://schemas.microsoft.com/office/powerpoint/2010/main" val="37862580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1602000" y="3724872"/>
            <a:ext cx="5932800" cy="307777"/>
          </a:xfrm>
        </p:spPr>
        <p:txBody>
          <a:bodyPr anchor="b"/>
          <a:lstStyle>
            <a:lvl1pPr algn="l">
              <a:defRPr sz="1400" b="1"/>
            </a:lvl1pPr>
          </a:lstStyle>
          <a:p>
            <a:r>
              <a:rPr lang="fr-FR" noProof="0"/>
              <a:t>Modifiez le style du titre</a:t>
            </a:r>
            <a:endParaRPr lang="en-GB" noProof="0"/>
          </a:p>
        </p:txBody>
      </p:sp>
      <p:sp>
        <p:nvSpPr>
          <p:cNvPr id="3" name="Picture Placeholder 2"/>
          <p:cNvSpPr>
            <a:spLocks noGrp="1"/>
          </p:cNvSpPr>
          <p:nvPr>
            <p:ph type="pic" idx="1"/>
          </p:nvPr>
        </p:nvSpPr>
        <p:spPr>
          <a:xfrm>
            <a:off x="1601787" y="1250156"/>
            <a:ext cx="5932488" cy="2543176"/>
          </a:xfrm>
        </p:spPr>
        <p:txBody>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fr-FR" noProof="0"/>
              <a:t>Cliquez sur l'icône pour ajouter une image</a:t>
            </a:r>
            <a:endParaRPr lang="en-GB" noProof="0" dirty="0"/>
          </a:p>
        </p:txBody>
      </p:sp>
      <p:sp>
        <p:nvSpPr>
          <p:cNvPr id="4" name="Text Placeholder 3"/>
          <p:cNvSpPr>
            <a:spLocks noGrp="1"/>
          </p:cNvSpPr>
          <p:nvPr>
            <p:ph type="body" sz="half" idx="2"/>
          </p:nvPr>
        </p:nvSpPr>
        <p:spPr>
          <a:xfrm>
            <a:off x="1602000" y="4029076"/>
            <a:ext cx="5932800" cy="46434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noProof="0"/>
              <a:t>Modifiez les styles du texte du masque</a:t>
            </a:r>
          </a:p>
        </p:txBody>
      </p:sp>
    </p:spTree>
    <p:extLst>
      <p:ext uri="{BB962C8B-B14F-4D97-AF65-F5344CB8AC3E}">
        <p14:creationId xmlns:p14="http://schemas.microsoft.com/office/powerpoint/2010/main" val="385384442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image" Target="../media/image3.png"/><Relationship Id="rId18" Type="http://schemas.openxmlformats.org/officeDocument/2006/relationships/image" Target="../media/image8.png"/><Relationship Id="rId26" Type="http://schemas.openxmlformats.org/officeDocument/2006/relationships/image" Target="../media/image16.png"/><Relationship Id="rId21" Type="http://schemas.openxmlformats.org/officeDocument/2006/relationships/image" Target="../media/image11.png"/><Relationship Id="rId34" Type="http://schemas.openxmlformats.org/officeDocument/2006/relationships/image" Target="../media/image24.png"/><Relationship Id="rId7" Type="http://schemas.openxmlformats.org/officeDocument/2006/relationships/slideLayout" Target="../slideLayouts/slideLayout7.xml"/><Relationship Id="rId12" Type="http://schemas.openxmlformats.org/officeDocument/2006/relationships/image" Target="../media/image2.jpeg"/><Relationship Id="rId17" Type="http://schemas.openxmlformats.org/officeDocument/2006/relationships/image" Target="../media/image7.png"/><Relationship Id="rId25" Type="http://schemas.openxmlformats.org/officeDocument/2006/relationships/image" Target="../media/image15.png"/><Relationship Id="rId33" Type="http://schemas.openxmlformats.org/officeDocument/2006/relationships/image" Target="../media/image23.png"/><Relationship Id="rId38" Type="http://schemas.openxmlformats.org/officeDocument/2006/relationships/image" Target="../media/image28.png"/><Relationship Id="rId2" Type="http://schemas.openxmlformats.org/officeDocument/2006/relationships/slideLayout" Target="../slideLayouts/slideLayout2.xml"/><Relationship Id="rId16" Type="http://schemas.openxmlformats.org/officeDocument/2006/relationships/image" Target="../media/image6.png"/><Relationship Id="rId20" Type="http://schemas.openxmlformats.org/officeDocument/2006/relationships/image" Target="../media/image10.png"/><Relationship Id="rId29" Type="http://schemas.openxmlformats.org/officeDocument/2006/relationships/image" Target="../media/image19.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eg"/><Relationship Id="rId24" Type="http://schemas.openxmlformats.org/officeDocument/2006/relationships/image" Target="../media/image14.png"/><Relationship Id="rId32" Type="http://schemas.openxmlformats.org/officeDocument/2006/relationships/image" Target="../media/image22.png"/><Relationship Id="rId37" Type="http://schemas.openxmlformats.org/officeDocument/2006/relationships/image" Target="../media/image27.png"/><Relationship Id="rId5" Type="http://schemas.openxmlformats.org/officeDocument/2006/relationships/slideLayout" Target="../slideLayouts/slideLayout5.xml"/><Relationship Id="rId15" Type="http://schemas.openxmlformats.org/officeDocument/2006/relationships/image" Target="../media/image5.png"/><Relationship Id="rId23" Type="http://schemas.openxmlformats.org/officeDocument/2006/relationships/image" Target="../media/image13.png"/><Relationship Id="rId28" Type="http://schemas.openxmlformats.org/officeDocument/2006/relationships/image" Target="../media/image18.png"/><Relationship Id="rId36" Type="http://schemas.openxmlformats.org/officeDocument/2006/relationships/image" Target="../media/image26.png"/><Relationship Id="rId10" Type="http://schemas.openxmlformats.org/officeDocument/2006/relationships/theme" Target="../theme/theme1.xml"/><Relationship Id="rId19" Type="http://schemas.openxmlformats.org/officeDocument/2006/relationships/image" Target="../media/image9.png"/><Relationship Id="rId31" Type="http://schemas.openxmlformats.org/officeDocument/2006/relationships/image" Target="../media/image2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4.png"/><Relationship Id="rId22" Type="http://schemas.openxmlformats.org/officeDocument/2006/relationships/image" Target="../media/image12.png"/><Relationship Id="rId27" Type="http://schemas.openxmlformats.org/officeDocument/2006/relationships/image" Target="../media/image17.png"/><Relationship Id="rId30" Type="http://schemas.openxmlformats.org/officeDocument/2006/relationships/image" Target="../media/image20.png"/><Relationship Id="rId35" Type="http://schemas.openxmlformats.org/officeDocument/2006/relationships/image" Target="../media/image25.png"/><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descr="CCI_ppt_edits_landSurfaceTemp2.jpg"/>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0" y="0"/>
            <a:ext cx="9144000" cy="76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body" idx="1"/>
          </p:nvPr>
        </p:nvSpPr>
        <p:spPr bwMode="auto">
          <a:xfrm>
            <a:off x="173038" y="792163"/>
            <a:ext cx="8747125" cy="3824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fr-FR" altLang="fr-FR" dirty="0"/>
              <a:t>Modifiez les styles du texte du masque</a:t>
            </a:r>
          </a:p>
          <a:p>
            <a:pPr lvl="1"/>
            <a:r>
              <a:rPr lang="fr-FR" altLang="fr-FR" dirty="0"/>
              <a:t>Deuxième niveau</a:t>
            </a:r>
          </a:p>
          <a:p>
            <a:pPr lvl="2"/>
            <a:r>
              <a:rPr lang="fr-FR" altLang="fr-FR" dirty="0"/>
              <a:t>Troisième niveau</a:t>
            </a:r>
          </a:p>
          <a:p>
            <a:pPr lvl="3"/>
            <a:r>
              <a:rPr lang="fr-FR" altLang="fr-FR" dirty="0"/>
              <a:t>Quatrième niveau</a:t>
            </a:r>
          </a:p>
          <a:p>
            <a:pPr lvl="4"/>
            <a:r>
              <a:rPr lang="fr-FR" altLang="fr-FR" dirty="0"/>
              <a:t>Cinquième niveau</a:t>
            </a:r>
            <a:endParaRPr lang="en-US" altLang="fr-FR" dirty="0"/>
          </a:p>
        </p:txBody>
      </p:sp>
      <p:sp>
        <p:nvSpPr>
          <p:cNvPr id="1028" name="Text Box DG"/>
          <p:cNvSpPr txBox="1">
            <a:spLocks noChangeArrowheads="1"/>
          </p:cNvSpPr>
          <p:nvPr/>
        </p:nvSpPr>
        <p:spPr bwMode="auto">
          <a:xfrm>
            <a:off x="577850" y="334963"/>
            <a:ext cx="5016500"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Verdana" charset="0"/>
                <a:ea typeface="ＭＳ Ｐゴシック" charset="0"/>
                <a:cs typeface="ＭＳ Ｐゴシック" charset="0"/>
              </a:defRPr>
            </a:lvl1pPr>
            <a:lvl2pPr marL="742950" indent="-285750" eaLnBrk="0" hangingPunct="0">
              <a:defRPr sz="2400">
                <a:solidFill>
                  <a:schemeClr val="tx1"/>
                </a:solidFill>
                <a:latin typeface="Verdana" charset="0"/>
                <a:ea typeface="ＭＳ Ｐゴシック" charset="0"/>
              </a:defRPr>
            </a:lvl2pPr>
            <a:lvl3pPr marL="1143000" indent="-228600" eaLnBrk="0" hangingPunct="0">
              <a:defRPr sz="2400">
                <a:solidFill>
                  <a:schemeClr val="tx1"/>
                </a:solidFill>
                <a:latin typeface="Verdana" charset="0"/>
                <a:ea typeface="ＭＳ Ｐゴシック" charset="0"/>
              </a:defRPr>
            </a:lvl3pPr>
            <a:lvl4pPr marL="1600200" indent="-228600" eaLnBrk="0" hangingPunct="0">
              <a:defRPr sz="2400">
                <a:solidFill>
                  <a:schemeClr val="tx1"/>
                </a:solidFill>
                <a:latin typeface="Verdana" charset="0"/>
                <a:ea typeface="ＭＳ Ｐゴシック" charset="0"/>
              </a:defRPr>
            </a:lvl4pPr>
            <a:lvl5pPr marL="2057400" indent="-228600" eaLnBrk="0" hangingPunct="0">
              <a:defRPr sz="2400">
                <a:solidFill>
                  <a:schemeClr val="tx1"/>
                </a:solidFill>
                <a:latin typeface="Verdana" charset="0"/>
                <a:ea typeface="ＭＳ Ｐゴシック" charset="0"/>
              </a:defRPr>
            </a:lvl5pPr>
            <a:lvl6pPr marL="2514600" indent="-228600" eaLnBrk="0" fontAlgn="base" hangingPunct="0">
              <a:spcBef>
                <a:spcPct val="0"/>
              </a:spcBef>
              <a:spcAft>
                <a:spcPct val="0"/>
              </a:spcAft>
              <a:defRPr sz="2400">
                <a:solidFill>
                  <a:schemeClr val="tx1"/>
                </a:solidFill>
                <a:latin typeface="Verdana" charset="0"/>
                <a:ea typeface="ＭＳ Ｐゴシック" charset="0"/>
              </a:defRPr>
            </a:lvl6pPr>
            <a:lvl7pPr marL="2971800" indent="-228600" eaLnBrk="0" fontAlgn="base" hangingPunct="0">
              <a:spcBef>
                <a:spcPct val="0"/>
              </a:spcBef>
              <a:spcAft>
                <a:spcPct val="0"/>
              </a:spcAft>
              <a:defRPr sz="2400">
                <a:solidFill>
                  <a:schemeClr val="tx1"/>
                </a:solidFill>
                <a:latin typeface="Verdana" charset="0"/>
                <a:ea typeface="ＭＳ Ｐゴシック" charset="0"/>
              </a:defRPr>
            </a:lvl7pPr>
            <a:lvl8pPr marL="3429000" indent="-228600" eaLnBrk="0" fontAlgn="base" hangingPunct="0">
              <a:spcBef>
                <a:spcPct val="0"/>
              </a:spcBef>
              <a:spcAft>
                <a:spcPct val="0"/>
              </a:spcAft>
              <a:defRPr sz="2400">
                <a:solidFill>
                  <a:schemeClr val="tx1"/>
                </a:solidFill>
                <a:latin typeface="Verdana" charset="0"/>
                <a:ea typeface="ＭＳ Ｐゴシック" charset="0"/>
              </a:defRPr>
            </a:lvl8pPr>
            <a:lvl9pPr marL="3886200" indent="-228600" eaLnBrk="0" fontAlgn="base" hangingPunct="0">
              <a:spcBef>
                <a:spcPct val="0"/>
              </a:spcBef>
              <a:spcAft>
                <a:spcPct val="0"/>
              </a:spcAft>
              <a:defRPr sz="2400">
                <a:solidFill>
                  <a:schemeClr val="tx1"/>
                </a:solidFill>
                <a:latin typeface="Verdana" charset="0"/>
                <a:ea typeface="ＭＳ Ｐゴシック" charset="0"/>
              </a:defRPr>
            </a:lvl9pPr>
          </a:lstStyle>
          <a:p>
            <a:pPr eaLnBrk="1" hangingPunct="1">
              <a:spcBef>
                <a:spcPct val="50000"/>
              </a:spcBef>
              <a:defRPr/>
            </a:pPr>
            <a:endParaRPr lang="en-US" sz="800"/>
          </a:p>
        </p:txBody>
      </p:sp>
      <p:sp>
        <p:nvSpPr>
          <p:cNvPr id="1029" name="Rectangle 6"/>
          <p:cNvSpPr>
            <a:spLocks noGrp="1" noChangeArrowheads="1"/>
          </p:cNvSpPr>
          <p:nvPr>
            <p:ph type="title"/>
          </p:nvPr>
        </p:nvSpPr>
        <p:spPr bwMode="auto">
          <a:xfrm>
            <a:off x="774700" y="158750"/>
            <a:ext cx="6956425"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p>
            <a:pPr lvl="0"/>
            <a:r>
              <a:rPr lang="fr-FR" altLang="fr-FR"/>
              <a:t>Modifiez le style du titre</a:t>
            </a:r>
            <a:endParaRPr lang="en-US" altLang="fr-FR"/>
          </a:p>
        </p:txBody>
      </p:sp>
      <p:pic>
        <p:nvPicPr>
          <p:cNvPr id="1030" name="Picture 11" descr="PPT_Footer.jpg"/>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0" y="4776788"/>
            <a:ext cx="91440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1" name="Text Box 38"/>
          <p:cNvSpPr txBox="1">
            <a:spLocks noChangeArrowheads="1"/>
          </p:cNvSpPr>
          <p:nvPr/>
        </p:nvSpPr>
        <p:spPr bwMode="auto">
          <a:xfrm>
            <a:off x="165100" y="4575175"/>
            <a:ext cx="5016500"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spAutoFit/>
          </a:bodyPr>
          <a:lstStyle>
            <a:lvl1pPr eaLnBrk="0" hangingPunct="0">
              <a:defRPr sz="2400">
                <a:solidFill>
                  <a:schemeClr val="tx1"/>
                </a:solidFill>
                <a:latin typeface="Verdana" charset="0"/>
                <a:ea typeface="ＭＳ Ｐゴシック" charset="0"/>
                <a:cs typeface="ＭＳ Ｐゴシック" charset="0"/>
              </a:defRPr>
            </a:lvl1pPr>
            <a:lvl2pPr marL="742950" indent="-285750" eaLnBrk="0" hangingPunct="0">
              <a:defRPr sz="2400">
                <a:solidFill>
                  <a:schemeClr val="tx1"/>
                </a:solidFill>
                <a:latin typeface="Verdana" charset="0"/>
                <a:ea typeface="ＭＳ Ｐゴシック" charset="0"/>
              </a:defRPr>
            </a:lvl2pPr>
            <a:lvl3pPr marL="1143000" indent="-228600" eaLnBrk="0" hangingPunct="0">
              <a:defRPr sz="2400">
                <a:solidFill>
                  <a:schemeClr val="tx1"/>
                </a:solidFill>
                <a:latin typeface="Verdana" charset="0"/>
                <a:ea typeface="ＭＳ Ｐゴシック" charset="0"/>
              </a:defRPr>
            </a:lvl3pPr>
            <a:lvl4pPr marL="1600200" indent="-228600" eaLnBrk="0" hangingPunct="0">
              <a:defRPr sz="2400">
                <a:solidFill>
                  <a:schemeClr val="tx1"/>
                </a:solidFill>
                <a:latin typeface="Verdana" charset="0"/>
                <a:ea typeface="ＭＳ Ｐゴシック" charset="0"/>
              </a:defRPr>
            </a:lvl4pPr>
            <a:lvl5pPr marL="2057400" indent="-228600" eaLnBrk="0" hangingPunct="0">
              <a:defRPr sz="2400">
                <a:solidFill>
                  <a:schemeClr val="tx1"/>
                </a:solidFill>
                <a:latin typeface="Verdana" charset="0"/>
                <a:ea typeface="ＭＳ Ｐゴシック" charset="0"/>
              </a:defRPr>
            </a:lvl5pPr>
            <a:lvl6pPr marL="2514600" indent="-228600" eaLnBrk="0" fontAlgn="base" hangingPunct="0">
              <a:spcBef>
                <a:spcPct val="0"/>
              </a:spcBef>
              <a:spcAft>
                <a:spcPct val="0"/>
              </a:spcAft>
              <a:defRPr sz="2400">
                <a:solidFill>
                  <a:schemeClr val="tx1"/>
                </a:solidFill>
                <a:latin typeface="Verdana" charset="0"/>
                <a:ea typeface="ＭＳ Ｐゴシック" charset="0"/>
              </a:defRPr>
            </a:lvl6pPr>
            <a:lvl7pPr marL="2971800" indent="-228600" eaLnBrk="0" fontAlgn="base" hangingPunct="0">
              <a:spcBef>
                <a:spcPct val="0"/>
              </a:spcBef>
              <a:spcAft>
                <a:spcPct val="0"/>
              </a:spcAft>
              <a:defRPr sz="2400">
                <a:solidFill>
                  <a:schemeClr val="tx1"/>
                </a:solidFill>
                <a:latin typeface="Verdana" charset="0"/>
                <a:ea typeface="ＭＳ Ｐゴシック" charset="0"/>
              </a:defRPr>
            </a:lvl7pPr>
            <a:lvl8pPr marL="3429000" indent="-228600" eaLnBrk="0" fontAlgn="base" hangingPunct="0">
              <a:spcBef>
                <a:spcPct val="0"/>
              </a:spcBef>
              <a:spcAft>
                <a:spcPct val="0"/>
              </a:spcAft>
              <a:defRPr sz="2400">
                <a:solidFill>
                  <a:schemeClr val="tx1"/>
                </a:solidFill>
                <a:latin typeface="Verdana" charset="0"/>
                <a:ea typeface="ＭＳ Ｐゴシック" charset="0"/>
              </a:defRPr>
            </a:lvl8pPr>
            <a:lvl9pPr marL="3886200" indent="-228600" eaLnBrk="0" fontAlgn="base" hangingPunct="0">
              <a:spcBef>
                <a:spcPct val="0"/>
              </a:spcBef>
              <a:spcAft>
                <a:spcPct val="0"/>
              </a:spcAft>
              <a:defRPr sz="2400">
                <a:solidFill>
                  <a:schemeClr val="tx1"/>
                </a:solidFill>
                <a:latin typeface="Verdana" charset="0"/>
                <a:ea typeface="ＭＳ Ｐゴシック" charset="0"/>
              </a:defRPr>
            </a:lvl9pPr>
          </a:lstStyle>
          <a:p>
            <a:pPr eaLnBrk="1" hangingPunct="1">
              <a:spcBef>
                <a:spcPct val="50000"/>
              </a:spcBef>
              <a:defRPr/>
            </a:pPr>
            <a:r>
              <a:rPr lang="en-US" sz="800">
                <a:solidFill>
                  <a:srgbClr val="404040"/>
                </a:solidFill>
              </a:rPr>
              <a:t>ESA UNCLASSIFIED - For Official Use</a:t>
            </a:r>
          </a:p>
        </p:txBody>
      </p:sp>
      <p:grpSp>
        <p:nvGrpSpPr>
          <p:cNvPr id="1033" name="Group 39"/>
          <p:cNvGrpSpPr>
            <a:grpSpLocks/>
          </p:cNvGrpSpPr>
          <p:nvPr/>
        </p:nvGrpSpPr>
        <p:grpSpPr bwMode="auto">
          <a:xfrm>
            <a:off x="173038" y="4908550"/>
            <a:ext cx="6826250" cy="111125"/>
            <a:chOff x="172269" y="6621494"/>
            <a:chExt cx="6826666" cy="111519"/>
          </a:xfrm>
        </p:grpSpPr>
        <p:pic>
          <p:nvPicPr>
            <p:cNvPr id="1035" name="Picture 40" descr="at.png"/>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172269"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41" descr="be.png"/>
            <p:cNvPicPr>
              <a:picLocks noChangeAspect="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45079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7" name="Picture 42" descr="ca.png"/>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6835029" y="6621494"/>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8" name="Picture 43" descr="ch.png"/>
            <p:cNvPicPr>
              <a:picLocks noChangeAspect="1"/>
            </p:cNvPicPr>
            <p:nvPr/>
          </p:nvPicPr>
          <p:blipFill>
            <a:blip r:embed="rId16">
              <a:extLst>
                <a:ext uri="{28A0092B-C50C-407E-A947-70E740481C1C}">
                  <a14:useLocalDpi xmlns:a14="http://schemas.microsoft.com/office/drawing/2010/main" val="0"/>
                </a:ext>
              </a:extLst>
            </a:blip>
            <a:srcRect/>
            <a:stretch>
              <a:fillRect/>
            </a:stretch>
          </p:blipFill>
          <p:spPr bwMode="auto">
            <a:xfrm>
              <a:off x="575566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9" name="Picture 44" descr="cz.png"/>
            <p:cNvPicPr>
              <a:picLocks noChangeAspect="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731531"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0" name="Picture 45" descr="de.png"/>
            <p:cNvPicPr>
              <a:picLocks noChangeAspect="1"/>
            </p:cNvPicPr>
            <p:nvPr/>
          </p:nvPicPr>
          <p:blipFill>
            <a:blip r:embed="rId18">
              <a:extLst>
                <a:ext uri="{28A0092B-C50C-407E-A947-70E740481C1C}">
                  <a14:useLocalDpi xmlns:a14="http://schemas.microsoft.com/office/drawing/2010/main" val="0"/>
                </a:ext>
              </a:extLst>
            </a:blip>
            <a:srcRect/>
            <a:stretch>
              <a:fillRect/>
            </a:stretch>
          </p:blipFill>
          <p:spPr bwMode="auto">
            <a:xfrm>
              <a:off x="2130472"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1" name="Picture 46" descr="dk.png"/>
            <p:cNvPicPr>
              <a:picLocks noChangeAspect="1"/>
            </p:cNvPicPr>
            <p:nvPr/>
          </p:nvPicPr>
          <p:blipFill>
            <a:blip r:embed="rId19">
              <a:extLst>
                <a:ext uri="{28A0092B-C50C-407E-A947-70E740481C1C}">
                  <a14:useLocalDpi xmlns:a14="http://schemas.microsoft.com/office/drawing/2010/main" val="0"/>
                </a:ext>
              </a:extLst>
            </a:blip>
            <a:srcRect/>
            <a:stretch>
              <a:fillRect/>
            </a:stretch>
          </p:blipFill>
          <p:spPr bwMode="auto">
            <a:xfrm>
              <a:off x="1009766"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2" name="Picture 47" descr="ee.png"/>
            <p:cNvPicPr>
              <a:picLocks noChangeAspect="1"/>
            </p:cNvPicPr>
            <p:nvPr/>
          </p:nvPicPr>
          <p:blipFill>
            <a:blip r:embed="rId20">
              <a:extLst>
                <a:ext uri="{28A0092B-C50C-407E-A947-70E740481C1C}">
                  <a14:useLocalDpi xmlns:a14="http://schemas.microsoft.com/office/drawing/2010/main" val="0"/>
                </a:ext>
              </a:extLst>
            </a:blip>
            <a:srcRect/>
            <a:stretch>
              <a:fillRect/>
            </a:stretch>
          </p:blipFill>
          <p:spPr bwMode="auto">
            <a:xfrm>
              <a:off x="1288298"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3" name="Picture 48" descr="es.png"/>
            <p:cNvPicPr>
              <a:picLocks noChangeAspect="1"/>
            </p:cNvPicPr>
            <p:nvPr/>
          </p:nvPicPr>
          <p:blipFill>
            <a:blip r:embed="rId21">
              <a:extLst>
                <a:ext uri="{28A0092B-C50C-407E-A947-70E740481C1C}">
                  <a14:useLocalDpi xmlns:a14="http://schemas.microsoft.com/office/drawing/2010/main" val="0"/>
                </a:ext>
              </a:extLst>
            </a:blip>
            <a:srcRect/>
            <a:stretch>
              <a:fillRect/>
            </a:stretch>
          </p:blipFill>
          <p:spPr bwMode="auto">
            <a:xfrm>
              <a:off x="519714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4" name="Picture 49" descr="fi.png"/>
            <p:cNvPicPr>
              <a:picLocks noChangeAspect="1"/>
            </p:cNvPicPr>
            <p:nvPr/>
          </p:nvPicPr>
          <p:blipFill>
            <a:blip r:embed="rId22">
              <a:extLst>
                <a:ext uri="{28A0092B-C50C-407E-A947-70E740481C1C}">
                  <a14:useLocalDpi xmlns:a14="http://schemas.microsoft.com/office/drawing/2010/main" val="0"/>
                </a:ext>
              </a:extLst>
            </a:blip>
            <a:srcRect/>
            <a:stretch>
              <a:fillRect/>
            </a:stretch>
          </p:blipFill>
          <p:spPr bwMode="auto">
            <a:xfrm>
              <a:off x="1571956"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5" name="Picture 50" descr="fr.png"/>
            <p:cNvPicPr>
              <a:picLocks noChangeAspect="1"/>
            </p:cNvPicPr>
            <p:nvPr/>
          </p:nvPicPr>
          <p:blipFill>
            <a:blip r:embed="rId23">
              <a:extLst>
                <a:ext uri="{28A0092B-C50C-407E-A947-70E740481C1C}">
                  <a14:useLocalDpi xmlns:a14="http://schemas.microsoft.com/office/drawing/2010/main" val="0"/>
                </a:ext>
              </a:extLst>
            </a:blip>
            <a:srcRect/>
            <a:stretch>
              <a:fillRect/>
            </a:stretch>
          </p:blipFill>
          <p:spPr bwMode="auto">
            <a:xfrm>
              <a:off x="1849315"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6" name="Picture 51" descr="gr.png"/>
            <p:cNvPicPr>
              <a:picLocks noChangeAspect="1"/>
            </p:cNvPicPr>
            <p:nvPr/>
          </p:nvPicPr>
          <p:blipFill>
            <a:blip r:embed="rId24">
              <a:extLst>
                <a:ext uri="{28A0092B-C50C-407E-A947-70E740481C1C}">
                  <a14:useLocalDpi xmlns:a14="http://schemas.microsoft.com/office/drawing/2010/main" val="0"/>
                </a:ext>
              </a:extLst>
            </a:blip>
            <a:srcRect/>
            <a:stretch>
              <a:fillRect/>
            </a:stretch>
          </p:blipFill>
          <p:spPr bwMode="auto">
            <a:xfrm>
              <a:off x="2407833"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7" name="Picture 52" descr="hu.png"/>
            <p:cNvPicPr>
              <a:picLocks noChangeAspect="1"/>
            </p:cNvPicPr>
            <p:nvPr/>
          </p:nvPicPr>
          <p:blipFill>
            <a:blip r:embed="rId25">
              <a:extLst>
                <a:ext uri="{28A0092B-C50C-407E-A947-70E740481C1C}">
                  <a14:useLocalDpi xmlns:a14="http://schemas.microsoft.com/office/drawing/2010/main" val="0"/>
                </a:ext>
              </a:extLst>
            </a:blip>
            <a:srcRect/>
            <a:stretch>
              <a:fillRect/>
            </a:stretch>
          </p:blipFill>
          <p:spPr bwMode="auto">
            <a:xfrm>
              <a:off x="2685195"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8" name="Picture 53" descr="ie.png"/>
            <p:cNvPicPr>
              <a:picLocks noChangeAspect="1"/>
            </p:cNvPicPr>
            <p:nvPr/>
          </p:nvPicPr>
          <p:blipFill>
            <a:blip r:embed="rId26">
              <a:extLst>
                <a:ext uri="{28A0092B-C50C-407E-A947-70E740481C1C}">
                  <a14:useLocalDpi xmlns:a14="http://schemas.microsoft.com/office/drawing/2010/main" val="0"/>
                </a:ext>
              </a:extLst>
            </a:blip>
            <a:srcRect/>
            <a:stretch>
              <a:fillRect/>
            </a:stretch>
          </p:blipFill>
          <p:spPr bwMode="auto">
            <a:xfrm>
              <a:off x="2962555"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9" name="Picture 54" descr="it.png"/>
            <p:cNvPicPr>
              <a:picLocks noChangeAspect="1"/>
            </p:cNvPicPr>
            <p:nvPr/>
          </p:nvPicPr>
          <p:blipFill>
            <a:blip r:embed="rId27">
              <a:extLst>
                <a:ext uri="{28A0092B-C50C-407E-A947-70E740481C1C}">
                  <a14:useLocalDpi xmlns:a14="http://schemas.microsoft.com/office/drawing/2010/main" val="0"/>
                </a:ext>
              </a:extLst>
            </a:blip>
            <a:srcRect/>
            <a:stretch>
              <a:fillRect/>
            </a:stretch>
          </p:blipFill>
          <p:spPr bwMode="auto">
            <a:xfrm>
              <a:off x="3239913"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0" name="Picture 55" descr="lu.png"/>
            <p:cNvPicPr>
              <a:picLocks noChangeAspect="1"/>
            </p:cNvPicPr>
            <p:nvPr/>
          </p:nvPicPr>
          <p:blipFill>
            <a:blip r:embed="rId28">
              <a:extLst>
                <a:ext uri="{28A0092B-C50C-407E-A947-70E740481C1C}">
                  <a14:useLocalDpi xmlns:a14="http://schemas.microsoft.com/office/drawing/2010/main" val="0"/>
                </a:ext>
              </a:extLst>
            </a:blip>
            <a:srcRect/>
            <a:stretch>
              <a:fillRect/>
            </a:stretch>
          </p:blipFill>
          <p:spPr bwMode="auto">
            <a:xfrm>
              <a:off x="3518472"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1" name="Picture 56" descr="nl.png"/>
            <p:cNvPicPr>
              <a:picLocks noChangeAspect="1"/>
            </p:cNvPicPr>
            <p:nvPr/>
          </p:nvPicPr>
          <p:blipFill>
            <a:blip r:embed="rId29">
              <a:extLst>
                <a:ext uri="{28A0092B-C50C-407E-A947-70E740481C1C}">
                  <a14:useLocalDpi xmlns:a14="http://schemas.microsoft.com/office/drawing/2010/main" val="0"/>
                </a:ext>
              </a:extLst>
            </a:blip>
            <a:srcRect/>
            <a:stretch>
              <a:fillRect/>
            </a:stretch>
          </p:blipFill>
          <p:spPr bwMode="auto">
            <a:xfrm>
              <a:off x="3799629"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2" name="Picture 57" descr="no.png"/>
            <p:cNvPicPr>
              <a:picLocks noChangeAspect="1"/>
            </p:cNvPicPr>
            <p:nvPr/>
          </p:nvPicPr>
          <p:blipFill>
            <a:blip r:embed="rId30">
              <a:extLst>
                <a:ext uri="{28A0092B-C50C-407E-A947-70E740481C1C}">
                  <a14:useLocalDpi xmlns:a14="http://schemas.microsoft.com/office/drawing/2010/main" val="0"/>
                </a:ext>
              </a:extLst>
            </a:blip>
            <a:srcRect/>
            <a:stretch>
              <a:fillRect/>
            </a:stretch>
          </p:blipFill>
          <p:spPr bwMode="auto">
            <a:xfrm>
              <a:off x="408338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3" name="Picture 58" descr="pl.png"/>
            <p:cNvPicPr>
              <a:picLocks noChangeAspect="1"/>
            </p:cNvPicPr>
            <p:nvPr/>
          </p:nvPicPr>
          <p:blipFill>
            <a:blip r:embed="rId31">
              <a:extLst>
                <a:ext uri="{28A0092B-C50C-407E-A947-70E740481C1C}">
                  <a14:useLocalDpi xmlns:a14="http://schemas.microsoft.com/office/drawing/2010/main" val="0"/>
                </a:ext>
              </a:extLst>
            </a:blip>
            <a:srcRect/>
            <a:stretch>
              <a:fillRect/>
            </a:stretch>
          </p:blipFill>
          <p:spPr bwMode="auto">
            <a:xfrm>
              <a:off x="4359447"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4" name="Picture 59" descr="pt.png"/>
            <p:cNvPicPr>
              <a:picLocks noChangeAspect="1"/>
            </p:cNvPicPr>
            <p:nvPr/>
          </p:nvPicPr>
          <p:blipFill>
            <a:blip r:embed="rId32">
              <a:extLst>
                <a:ext uri="{28A0092B-C50C-407E-A947-70E740481C1C}">
                  <a14:useLocalDpi xmlns:a14="http://schemas.microsoft.com/office/drawing/2010/main" val="0"/>
                </a:ext>
              </a:extLst>
            </a:blip>
            <a:srcRect/>
            <a:stretch>
              <a:fillRect/>
            </a:stretch>
          </p:blipFill>
          <p:spPr bwMode="auto">
            <a:xfrm>
              <a:off x="4639303"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5" name="Picture 60" descr="ro.png"/>
            <p:cNvPicPr>
              <a:picLocks noChangeAspect="1"/>
            </p:cNvPicPr>
            <p:nvPr/>
          </p:nvPicPr>
          <p:blipFill>
            <a:blip r:embed="rId33">
              <a:extLst>
                <a:ext uri="{28A0092B-C50C-407E-A947-70E740481C1C}">
                  <a14:useLocalDpi xmlns:a14="http://schemas.microsoft.com/office/drawing/2010/main" val="0"/>
                </a:ext>
              </a:extLst>
            </a:blip>
            <a:srcRect/>
            <a:stretch>
              <a:fillRect/>
            </a:stretch>
          </p:blipFill>
          <p:spPr bwMode="auto">
            <a:xfrm>
              <a:off x="4920460"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6" name="Picture 61" descr="se.png"/>
            <p:cNvPicPr>
              <a:picLocks noChangeAspect="1"/>
            </p:cNvPicPr>
            <p:nvPr/>
          </p:nvPicPr>
          <p:blipFill>
            <a:blip r:embed="rId34">
              <a:extLst>
                <a:ext uri="{28A0092B-C50C-407E-A947-70E740481C1C}">
                  <a14:useLocalDpi xmlns:a14="http://schemas.microsoft.com/office/drawing/2010/main" val="0"/>
                </a:ext>
              </a:extLst>
            </a:blip>
            <a:srcRect/>
            <a:stretch>
              <a:fillRect/>
            </a:stretch>
          </p:blipFill>
          <p:spPr bwMode="auto">
            <a:xfrm>
              <a:off x="5475801"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7" name="Picture 62" descr="uk.png"/>
            <p:cNvPicPr>
              <a:picLocks noChangeAspect="1"/>
            </p:cNvPicPr>
            <p:nvPr/>
          </p:nvPicPr>
          <p:blipFill>
            <a:blip r:embed="rId35">
              <a:extLst>
                <a:ext uri="{28A0092B-C50C-407E-A947-70E740481C1C}">
                  <a14:useLocalDpi xmlns:a14="http://schemas.microsoft.com/office/drawing/2010/main" val="0"/>
                </a:ext>
              </a:extLst>
            </a:blip>
            <a:srcRect/>
            <a:stretch>
              <a:fillRect/>
            </a:stretch>
          </p:blipFill>
          <p:spPr bwMode="auto">
            <a:xfrm>
              <a:off x="6030535" y="6624669"/>
              <a:ext cx="163906" cy="108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8" name="Picture 63" descr="si.png"/>
            <p:cNvPicPr>
              <a:picLocks noChangeAspect="1"/>
            </p:cNvPicPr>
            <p:nvPr/>
          </p:nvPicPr>
          <p:blipFill>
            <a:blip r:embed="rId36">
              <a:extLst>
                <a:ext uri="{28A0092B-C50C-407E-A947-70E740481C1C}">
                  <a14:useLocalDpi xmlns:a14="http://schemas.microsoft.com/office/drawing/2010/main" val="0"/>
                </a:ext>
              </a:extLst>
            </a:blip>
            <a:srcRect/>
            <a:stretch>
              <a:fillRect/>
            </a:stretch>
          </p:blipFill>
          <p:spPr bwMode="auto">
            <a:xfrm>
              <a:off x="6435327" y="6623401"/>
              <a:ext cx="163385" cy="1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34" name="Picture 34"/>
          <p:cNvPicPr>
            <a:picLocks noChangeAspect="1"/>
          </p:cNvPicPr>
          <p:nvPr/>
        </p:nvPicPr>
        <p:blipFill>
          <a:blip r:embed="rId37" cstate="print">
            <a:extLst>
              <a:ext uri="{28A0092B-C50C-407E-A947-70E740481C1C}">
                <a14:useLocalDpi xmlns:a14="http://schemas.microsoft.com/office/drawing/2010/main" val="0"/>
              </a:ext>
            </a:extLst>
          </a:blip>
          <a:srcRect t="-2" b="28613"/>
          <a:stretch>
            <a:fillRect/>
          </a:stretch>
        </p:blipFill>
        <p:spPr bwMode="auto">
          <a:xfrm>
            <a:off x="7788275" y="155575"/>
            <a:ext cx="1209675"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a:extLst>
              <a:ext uri="{FF2B5EF4-FFF2-40B4-BE49-F238E27FC236}">
                <a16:creationId xmlns:a16="http://schemas.microsoft.com/office/drawing/2014/main" id="{99E78284-AC0C-1D09-91CB-B4F02CF38EC4}"/>
              </a:ext>
            </a:extLst>
          </p:cNvPr>
          <p:cNvPicPr>
            <a:picLocks noChangeAspect="1"/>
          </p:cNvPicPr>
          <p:nvPr userDrawn="1"/>
        </p:nvPicPr>
        <p:blipFill>
          <a:blip r:embed="rId38">
            <a:extLst>
              <a:ext uri="{28A0092B-C50C-407E-A947-70E740481C1C}">
                <a14:useLocalDpi xmlns:a14="http://schemas.microsoft.com/office/drawing/2010/main" val="0"/>
              </a:ext>
            </a:extLst>
          </a:blip>
          <a:stretch>
            <a:fillRect/>
          </a:stretch>
        </p:blipFill>
        <p:spPr>
          <a:xfrm>
            <a:off x="8328511" y="774745"/>
            <a:ext cx="807321" cy="331097"/>
          </a:xfrm>
          <a:prstGeom prst="rect">
            <a:avLst/>
          </a:prstGeom>
        </p:spPr>
      </p:pic>
      <p:sp>
        <p:nvSpPr>
          <p:cNvPr id="3" name="Text Box 34">
            <a:extLst>
              <a:ext uri="{FF2B5EF4-FFF2-40B4-BE49-F238E27FC236}">
                <a16:creationId xmlns:a16="http://schemas.microsoft.com/office/drawing/2014/main" id="{E10C9DC4-F635-7698-C9A5-21AF1233333F}"/>
              </a:ext>
            </a:extLst>
          </p:cNvPr>
          <p:cNvSpPr txBox="1">
            <a:spLocks noChangeAspect="1" noChangeArrowheads="1"/>
          </p:cNvSpPr>
          <p:nvPr userDrawn="1"/>
        </p:nvSpPr>
        <p:spPr bwMode="auto">
          <a:xfrm>
            <a:off x="4479925" y="4579938"/>
            <a:ext cx="4521200" cy="14763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rIns="0"/>
          <a:lstStyle>
            <a:lvl1pPr eaLnBrk="0" hangingPunct="0">
              <a:defRPr sz="2400">
                <a:solidFill>
                  <a:schemeClr val="tx1"/>
                </a:solidFill>
                <a:latin typeface="Verdana" pitchFamily="34" charset="0"/>
                <a:ea typeface="MS PGothic" pitchFamily="34" charset="-128"/>
              </a:defRPr>
            </a:lvl1pPr>
            <a:lvl2pPr marL="742950" indent="-285750" eaLnBrk="0" hangingPunct="0">
              <a:defRPr sz="2400">
                <a:solidFill>
                  <a:schemeClr val="tx1"/>
                </a:solidFill>
                <a:latin typeface="Verdana" pitchFamily="34" charset="0"/>
                <a:ea typeface="MS PGothic" pitchFamily="34" charset="-128"/>
              </a:defRPr>
            </a:lvl2pPr>
            <a:lvl3pPr marL="1143000" indent="-228600" eaLnBrk="0" hangingPunct="0">
              <a:defRPr sz="2400">
                <a:solidFill>
                  <a:schemeClr val="tx1"/>
                </a:solidFill>
                <a:latin typeface="Verdana" pitchFamily="34" charset="0"/>
                <a:ea typeface="MS PGothic" pitchFamily="34" charset="-128"/>
              </a:defRPr>
            </a:lvl3pPr>
            <a:lvl4pPr marL="1600200" indent="-228600" eaLnBrk="0" hangingPunct="0">
              <a:defRPr sz="2400">
                <a:solidFill>
                  <a:schemeClr val="tx1"/>
                </a:solidFill>
                <a:latin typeface="Verdana" pitchFamily="34" charset="0"/>
                <a:ea typeface="MS PGothic" pitchFamily="34" charset="-128"/>
              </a:defRPr>
            </a:lvl4pPr>
            <a:lvl5pPr marL="2057400" indent="-228600" eaLnBrk="0" hangingPunct="0">
              <a:defRPr sz="2400">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Verdana" pitchFamily="34" charset="0"/>
                <a:ea typeface="MS PGothic" pitchFamily="34" charset="-128"/>
              </a:defRPr>
            </a:lvl9pPr>
          </a:lstStyle>
          <a:p>
            <a:pPr algn="r" eaLnBrk="1" hangingPunct="1">
              <a:spcBef>
                <a:spcPct val="50000"/>
              </a:spcBef>
            </a:pPr>
            <a:r>
              <a:rPr lang="fr-FR" altLang="fr-FR" sz="800" noProof="1">
                <a:solidFill>
                  <a:schemeClr val="bg2"/>
                </a:solidFill>
              </a:rPr>
              <a:t>ESA | LST_cci Workshop 12-14 May 2026 | Slide  </a:t>
            </a:r>
            <a:fld id="{7413FDCA-0F06-4063-887E-9DB05E30A5CA}" type="slidenum">
              <a:rPr altLang="fr-FR" sz="800" noProof="1">
                <a:solidFill>
                  <a:schemeClr val="bg2"/>
                </a:solidFill>
              </a:rPr>
              <a:pPr algn="r" eaLnBrk="1" hangingPunct="1">
                <a:spcBef>
                  <a:spcPct val="50000"/>
                </a:spcBef>
              </a:pPr>
              <a:t>‹#›</a:t>
            </a:fld>
            <a:endParaRPr lang="fr-FR" altLang="fr-FR" sz="800" noProof="1">
              <a:solidFill>
                <a:schemeClr val="bg2"/>
              </a:solidFill>
            </a:endParaRPr>
          </a:p>
        </p:txBody>
      </p:sp>
    </p:spTree>
  </p:cSld>
  <p:clrMap bg1="lt1" tx1="dk1" bg2="lt2" tx2="dk2" accent1="accent1" accent2="accent2" accent3="accent3" accent4="accent4" accent5="accent5" accent6="accent6" hlink="hlink" folHlink="folHlink"/>
  <p:sldLayoutIdLst>
    <p:sldLayoutId id="2147483958" r:id="rId1"/>
    <p:sldLayoutId id="2147483950" r:id="rId2"/>
    <p:sldLayoutId id="2147483951" r:id="rId3"/>
    <p:sldLayoutId id="2147483952" r:id="rId4"/>
    <p:sldLayoutId id="2147483953" r:id="rId5"/>
    <p:sldLayoutId id="2147483954" r:id="rId6"/>
    <p:sldLayoutId id="2147483955" r:id="rId7"/>
    <p:sldLayoutId id="2147483956" r:id="rId8"/>
    <p:sldLayoutId id="2147483957" r:id="rId9"/>
  </p:sldLayoutIdLst>
  <p:hf sldNum="0" hdr="0" dt="0"/>
  <p:txStyles>
    <p:titleStyle>
      <a:lvl1pPr algn="l" rtl="0" eaLnBrk="1" fontAlgn="base" hangingPunct="1">
        <a:spcBef>
          <a:spcPct val="0"/>
        </a:spcBef>
        <a:spcAft>
          <a:spcPct val="0"/>
        </a:spcAft>
        <a:defRPr lang="en-GB" sz="2200" dirty="0">
          <a:solidFill>
            <a:srgbClr val="FFFFFF"/>
          </a:solidFill>
          <a:latin typeface="Verdana"/>
          <a:ea typeface="MS PGothic" pitchFamily="34" charset="-128"/>
          <a:cs typeface="Verdana"/>
        </a:defRPr>
      </a:lvl1pPr>
      <a:lvl2pPr algn="l" rtl="0" eaLnBrk="1" fontAlgn="base" hangingPunct="1">
        <a:spcBef>
          <a:spcPct val="0"/>
        </a:spcBef>
        <a:spcAft>
          <a:spcPct val="0"/>
        </a:spcAft>
        <a:defRPr sz="2200">
          <a:solidFill>
            <a:srgbClr val="FFFFFF"/>
          </a:solidFill>
          <a:latin typeface="Verdana" pitchFamily="34" charset="0"/>
          <a:ea typeface="MS PGothic" pitchFamily="34" charset="-128"/>
        </a:defRPr>
      </a:lvl2pPr>
      <a:lvl3pPr algn="l" rtl="0" eaLnBrk="1" fontAlgn="base" hangingPunct="1">
        <a:spcBef>
          <a:spcPct val="0"/>
        </a:spcBef>
        <a:spcAft>
          <a:spcPct val="0"/>
        </a:spcAft>
        <a:defRPr sz="2200">
          <a:solidFill>
            <a:srgbClr val="FFFFFF"/>
          </a:solidFill>
          <a:latin typeface="Verdana" pitchFamily="34" charset="0"/>
          <a:ea typeface="MS PGothic" pitchFamily="34" charset="-128"/>
        </a:defRPr>
      </a:lvl3pPr>
      <a:lvl4pPr algn="l" rtl="0" eaLnBrk="1" fontAlgn="base" hangingPunct="1">
        <a:spcBef>
          <a:spcPct val="0"/>
        </a:spcBef>
        <a:spcAft>
          <a:spcPct val="0"/>
        </a:spcAft>
        <a:defRPr sz="2200">
          <a:solidFill>
            <a:srgbClr val="FFFFFF"/>
          </a:solidFill>
          <a:latin typeface="Verdana" pitchFamily="34" charset="0"/>
          <a:ea typeface="MS PGothic" pitchFamily="34" charset="-128"/>
        </a:defRPr>
      </a:lvl4pPr>
      <a:lvl5pPr algn="l" rtl="0" eaLnBrk="1" fontAlgn="base" hangingPunct="1">
        <a:spcBef>
          <a:spcPct val="0"/>
        </a:spcBef>
        <a:spcAft>
          <a:spcPct val="0"/>
        </a:spcAft>
        <a:defRPr sz="2200">
          <a:solidFill>
            <a:srgbClr val="FFFFFF"/>
          </a:solidFill>
          <a:latin typeface="Verdana" pitchFamily="34" charset="0"/>
          <a:ea typeface="MS PGothic" pitchFamily="34" charset="-128"/>
        </a:defRPr>
      </a:lvl5pPr>
      <a:lvl6pPr marL="457200" algn="l" rtl="0" eaLnBrk="1" fontAlgn="base" hangingPunct="1">
        <a:spcBef>
          <a:spcPct val="0"/>
        </a:spcBef>
        <a:spcAft>
          <a:spcPct val="0"/>
        </a:spcAft>
        <a:defRPr sz="2200" b="1">
          <a:solidFill>
            <a:schemeClr val="bg1"/>
          </a:solidFill>
          <a:latin typeface="Verdana" pitchFamily="34" charset="0"/>
        </a:defRPr>
      </a:lvl6pPr>
      <a:lvl7pPr marL="914400" algn="l" rtl="0" eaLnBrk="1" fontAlgn="base" hangingPunct="1">
        <a:spcBef>
          <a:spcPct val="0"/>
        </a:spcBef>
        <a:spcAft>
          <a:spcPct val="0"/>
        </a:spcAft>
        <a:defRPr sz="2200" b="1">
          <a:solidFill>
            <a:schemeClr val="bg1"/>
          </a:solidFill>
          <a:latin typeface="Verdana" pitchFamily="34" charset="0"/>
        </a:defRPr>
      </a:lvl7pPr>
      <a:lvl8pPr marL="1371600" algn="l" rtl="0" eaLnBrk="1" fontAlgn="base" hangingPunct="1">
        <a:spcBef>
          <a:spcPct val="0"/>
        </a:spcBef>
        <a:spcAft>
          <a:spcPct val="0"/>
        </a:spcAft>
        <a:defRPr sz="2200" b="1">
          <a:solidFill>
            <a:schemeClr val="bg1"/>
          </a:solidFill>
          <a:latin typeface="Verdana" pitchFamily="34" charset="0"/>
        </a:defRPr>
      </a:lvl8pPr>
      <a:lvl9pPr marL="1828800" algn="l" rtl="0" eaLnBrk="1" fontAlgn="base" hangingPunct="1">
        <a:spcBef>
          <a:spcPct val="0"/>
        </a:spcBef>
        <a:spcAft>
          <a:spcPct val="0"/>
        </a:spcAft>
        <a:defRPr sz="2200" b="1">
          <a:solidFill>
            <a:schemeClr val="bg1"/>
          </a:solidFill>
          <a:latin typeface="Verdana" pitchFamily="34" charset="0"/>
        </a:defRPr>
      </a:lvl9pPr>
    </p:titleStyle>
    <p:bodyStyle>
      <a:lvl1pPr marL="342900" indent="-685800" algn="l" rtl="0" eaLnBrk="1" fontAlgn="base" hangingPunct="1">
        <a:lnSpc>
          <a:spcPct val="119000"/>
        </a:lnSpc>
        <a:spcBef>
          <a:spcPct val="20000"/>
        </a:spcBef>
        <a:spcAft>
          <a:spcPct val="0"/>
        </a:spcAft>
        <a:buClr>
          <a:schemeClr val="accent1"/>
        </a:buClr>
        <a:defRPr lang="en-GB" sz="1600" dirty="0">
          <a:solidFill>
            <a:schemeClr val="bg2"/>
          </a:solidFill>
          <a:latin typeface="Verdana"/>
          <a:ea typeface="MS PGothic" pitchFamily="34" charset="-128"/>
          <a:cs typeface="Verdana"/>
        </a:defRPr>
      </a:lvl1pPr>
      <a:lvl2pPr marL="809625" indent="-352425" algn="l" rtl="0" eaLnBrk="1" fontAlgn="base" hangingPunct="1">
        <a:lnSpc>
          <a:spcPct val="119000"/>
        </a:lnSpc>
        <a:spcBef>
          <a:spcPct val="20000"/>
        </a:spcBef>
        <a:spcAft>
          <a:spcPct val="0"/>
        </a:spcAft>
        <a:buClr>
          <a:schemeClr val="accent1"/>
        </a:buClr>
        <a:buFont typeface="Verdana" pitchFamily="34" charset="0"/>
        <a:defRPr lang="en-GB" sz="1600" dirty="0">
          <a:solidFill>
            <a:schemeClr val="bg2"/>
          </a:solidFill>
          <a:latin typeface="Verdana"/>
          <a:ea typeface="MS PGothic" pitchFamily="34" charset="-128"/>
          <a:cs typeface="Verdana"/>
        </a:defRPr>
      </a:lvl2pPr>
      <a:lvl3pPr marL="1406525" indent="-492125" algn="l" rtl="0" eaLnBrk="1" fontAlgn="base" hangingPunct="1">
        <a:lnSpc>
          <a:spcPct val="119000"/>
        </a:lnSpc>
        <a:spcBef>
          <a:spcPct val="20000"/>
        </a:spcBef>
        <a:spcAft>
          <a:spcPct val="0"/>
        </a:spcAft>
        <a:buClr>
          <a:schemeClr val="accent1"/>
        </a:buClr>
        <a:buFont typeface="Verdana" pitchFamily="34" charset="0"/>
        <a:defRPr lang="en-GB" sz="1600" dirty="0">
          <a:solidFill>
            <a:schemeClr val="bg2"/>
          </a:solidFill>
          <a:latin typeface="Verdana"/>
          <a:ea typeface="MS PGothic" pitchFamily="34" charset="-128"/>
          <a:cs typeface="Verdana"/>
        </a:defRPr>
      </a:lvl3pPr>
      <a:lvl4pPr marL="2005013" indent="-633413" algn="l" rtl="0" eaLnBrk="1" fontAlgn="base" hangingPunct="1">
        <a:lnSpc>
          <a:spcPct val="119000"/>
        </a:lnSpc>
        <a:spcBef>
          <a:spcPct val="20000"/>
        </a:spcBef>
        <a:spcAft>
          <a:spcPct val="0"/>
        </a:spcAft>
        <a:buClr>
          <a:schemeClr val="accent1"/>
        </a:buClr>
        <a:buFont typeface="Verdana" pitchFamily="34" charset="0"/>
        <a:defRPr lang="en-GB" sz="1600" dirty="0">
          <a:solidFill>
            <a:schemeClr val="bg2"/>
          </a:solidFill>
          <a:latin typeface="Verdana"/>
          <a:ea typeface="MS PGothic" pitchFamily="34" charset="-128"/>
          <a:cs typeface="Verdana"/>
        </a:defRPr>
      </a:lvl4pPr>
      <a:lvl5pPr marL="2601913" indent="-773113" algn="l" rtl="0" eaLnBrk="1" fontAlgn="base" hangingPunct="1">
        <a:lnSpc>
          <a:spcPct val="119000"/>
        </a:lnSpc>
        <a:spcBef>
          <a:spcPct val="20000"/>
        </a:spcBef>
        <a:spcAft>
          <a:spcPct val="0"/>
        </a:spcAft>
        <a:buClr>
          <a:schemeClr val="accent1"/>
        </a:buClr>
        <a:buFont typeface="Verdana" pitchFamily="34" charset="0"/>
        <a:defRPr lang="en-GB" sz="1600" dirty="0">
          <a:solidFill>
            <a:schemeClr val="bg2"/>
          </a:solidFill>
          <a:latin typeface="Verdana"/>
          <a:ea typeface="MS PGothic" pitchFamily="34" charset="-128"/>
          <a:cs typeface="Verdana"/>
        </a:defRPr>
      </a:lvl5pPr>
      <a:lvl6pPr marL="34798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6pPr>
      <a:lvl7pPr marL="39370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7pPr>
      <a:lvl8pPr marL="43942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8pPr>
      <a:lvl9pPr marL="4851400" indent="-419100" algn="l" rtl="0" eaLnBrk="1" fontAlgn="base" hangingPunct="1">
        <a:lnSpc>
          <a:spcPct val="119000"/>
        </a:lnSpc>
        <a:spcBef>
          <a:spcPct val="20000"/>
        </a:spcBef>
        <a:spcAft>
          <a:spcPct val="0"/>
        </a:spcAft>
        <a:buClr>
          <a:schemeClr val="accent1"/>
        </a:buClr>
        <a:buFont typeface="Verdana" pitchFamily="34" charset="0"/>
        <a:buChar char="–"/>
        <a:defRPr sz="1600">
          <a:solidFill>
            <a:schemeClr val="bg2"/>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2.xml"/><Relationship Id="rId4" Type="http://schemas.openxmlformats.org/officeDocument/2006/relationships/image" Target="../media/image41.jpg"/></Relationships>
</file>

<file path=ppt/slides/_rels/slide1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2.xml"/><Relationship Id="rId4" Type="http://schemas.openxmlformats.org/officeDocument/2006/relationships/image" Target="../media/image44.jpeg"/></Relationships>
</file>

<file path=ppt/slides/_rels/slide1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2.xml"/><Relationship Id="rId5" Type="http://schemas.openxmlformats.org/officeDocument/2006/relationships/image" Target="../media/image53.png"/><Relationship Id="rId4" Type="http://schemas.openxmlformats.org/officeDocument/2006/relationships/image" Target="../media/image52.png"/></Relationships>
</file>

<file path=ppt/slides/_rels/slide17.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2.xml"/><Relationship Id="rId4" Type="http://schemas.openxmlformats.org/officeDocument/2006/relationships/image" Target="../media/image52.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image" Target="../media/image31.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image" Target="../media/image35.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9"/>
          <p:cNvSpPr txBox="1">
            <a:spLocks noChangeArrowheads="1"/>
          </p:cNvSpPr>
          <p:nvPr/>
        </p:nvSpPr>
        <p:spPr bwMode="auto">
          <a:xfrm>
            <a:off x="626388" y="1778000"/>
            <a:ext cx="7972425"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p>
            <a:pPr>
              <a:defRPr/>
            </a:pPr>
            <a:r>
              <a:rPr lang="en-GB" sz="3200" dirty="0">
                <a:solidFill>
                  <a:schemeClr val="bg1">
                    <a:lumMod val="95000"/>
                  </a:schemeClr>
                </a:solidFill>
                <a:latin typeface="Verdana"/>
                <a:ea typeface="+mj-ea"/>
                <a:cs typeface="Verdana"/>
              </a:rPr>
              <a:t>Microwave </a:t>
            </a:r>
            <a:r>
              <a:rPr lang="en-GB" sz="3200" dirty="0" err="1">
                <a:solidFill>
                  <a:schemeClr val="bg1">
                    <a:lumMod val="95000"/>
                  </a:schemeClr>
                </a:solidFill>
                <a:latin typeface="Verdana"/>
                <a:ea typeface="+mj-ea"/>
                <a:cs typeface="Verdana"/>
              </a:rPr>
              <a:t>LST_cci</a:t>
            </a:r>
            <a:r>
              <a:rPr lang="en-GB" sz="3200" dirty="0">
                <a:solidFill>
                  <a:schemeClr val="bg1">
                    <a:lumMod val="95000"/>
                  </a:schemeClr>
                </a:solidFill>
                <a:latin typeface="Verdana"/>
                <a:ea typeface="+mj-ea"/>
                <a:cs typeface="Verdana"/>
              </a:rPr>
              <a:t> Product</a:t>
            </a:r>
          </a:p>
        </p:txBody>
      </p:sp>
      <p:sp>
        <p:nvSpPr>
          <p:cNvPr id="5122" name="Text Box 24"/>
          <p:cNvSpPr txBox="1">
            <a:spLocks noChangeArrowheads="1"/>
          </p:cNvSpPr>
          <p:nvPr/>
        </p:nvSpPr>
        <p:spPr bwMode="auto">
          <a:xfrm>
            <a:off x="615950" y="2571750"/>
            <a:ext cx="6042039" cy="369332"/>
          </a:xfrm>
          <a:prstGeom prst="rect">
            <a:avLst/>
          </a:prstGeom>
          <a:noFill/>
          <a:ln>
            <a:noFill/>
          </a:ln>
          <a:effectLst/>
        </p:spPr>
        <p:txBody>
          <a:bodyPr wrap="none">
            <a:spAutoFit/>
          </a:bodyPr>
          <a:lstStyle>
            <a:lvl1pPr eaLnBrk="0" hangingPunct="0">
              <a:defRPr sz="2400">
                <a:solidFill>
                  <a:schemeClr val="tx1"/>
                </a:solidFill>
                <a:latin typeface="Verdana" pitchFamily="34" charset="0"/>
                <a:ea typeface="MS PGothic" pitchFamily="34" charset="-128"/>
              </a:defRPr>
            </a:lvl1pPr>
            <a:lvl2pPr marL="742950" indent="-285750" eaLnBrk="0" hangingPunct="0">
              <a:defRPr sz="2400">
                <a:solidFill>
                  <a:schemeClr val="tx1"/>
                </a:solidFill>
                <a:latin typeface="Verdana" pitchFamily="34" charset="0"/>
                <a:ea typeface="MS PGothic" pitchFamily="34" charset="-128"/>
              </a:defRPr>
            </a:lvl2pPr>
            <a:lvl3pPr marL="1143000" indent="-228600" eaLnBrk="0" hangingPunct="0">
              <a:defRPr sz="2400">
                <a:solidFill>
                  <a:schemeClr val="tx1"/>
                </a:solidFill>
                <a:latin typeface="Verdana" pitchFamily="34" charset="0"/>
                <a:ea typeface="MS PGothic" pitchFamily="34" charset="-128"/>
              </a:defRPr>
            </a:lvl3pPr>
            <a:lvl4pPr marL="1600200" indent="-228600" eaLnBrk="0" hangingPunct="0">
              <a:defRPr sz="2400">
                <a:solidFill>
                  <a:schemeClr val="tx1"/>
                </a:solidFill>
                <a:latin typeface="Verdana" pitchFamily="34" charset="0"/>
                <a:ea typeface="MS PGothic" pitchFamily="34" charset="-128"/>
              </a:defRPr>
            </a:lvl4pPr>
            <a:lvl5pPr marL="2057400" indent="-228600" eaLnBrk="0" hangingPunct="0">
              <a:defRPr sz="2400">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Verdana" pitchFamily="34" charset="0"/>
                <a:ea typeface="MS PGothic" pitchFamily="34" charset="-128"/>
              </a:defRPr>
            </a:lvl9pPr>
          </a:lstStyle>
          <a:p>
            <a:pPr eaLnBrk="1" hangingPunct="1"/>
            <a:r>
              <a:rPr lang="en-US" altLang="fr-FR" sz="1800" dirty="0">
                <a:solidFill>
                  <a:schemeClr val="bg1"/>
                </a:solidFill>
              </a:rPr>
              <a:t>Carlos Jimenez, Catherine Prigent, Iris de </a:t>
            </a:r>
            <a:r>
              <a:rPr lang="en-US" altLang="fr-FR" sz="1800" dirty="0" err="1">
                <a:solidFill>
                  <a:schemeClr val="bg1"/>
                </a:solidFill>
              </a:rPr>
              <a:t>Gelis</a:t>
            </a:r>
            <a:r>
              <a:rPr lang="en-US" altLang="fr-FR" sz="1800" dirty="0">
                <a:solidFill>
                  <a:schemeClr val="bg1"/>
                </a:solidFill>
              </a:rPr>
              <a:t>     </a:t>
            </a:r>
          </a:p>
        </p:txBody>
      </p:sp>
      <p:sp>
        <p:nvSpPr>
          <p:cNvPr id="5123" name="Text Box 25"/>
          <p:cNvSpPr txBox="1">
            <a:spLocks noChangeArrowheads="1"/>
          </p:cNvSpPr>
          <p:nvPr/>
        </p:nvSpPr>
        <p:spPr bwMode="auto">
          <a:xfrm>
            <a:off x="615950" y="2941082"/>
            <a:ext cx="2258567" cy="276999"/>
          </a:xfrm>
          <a:prstGeom prst="rect">
            <a:avLst/>
          </a:prstGeom>
          <a:noFill/>
          <a:ln>
            <a:noFill/>
          </a:ln>
          <a:effectLst/>
        </p:spPr>
        <p:txBody>
          <a:bodyPr wrap="none">
            <a:spAutoFit/>
          </a:bodyPr>
          <a:lstStyle>
            <a:lvl1pPr eaLnBrk="0" hangingPunct="0">
              <a:defRPr sz="2400">
                <a:solidFill>
                  <a:schemeClr val="tx1"/>
                </a:solidFill>
                <a:latin typeface="Verdana" pitchFamily="34" charset="0"/>
                <a:ea typeface="MS PGothic" pitchFamily="34" charset="-128"/>
              </a:defRPr>
            </a:lvl1pPr>
            <a:lvl2pPr marL="742950" indent="-285750" eaLnBrk="0" hangingPunct="0">
              <a:defRPr sz="2400">
                <a:solidFill>
                  <a:schemeClr val="tx1"/>
                </a:solidFill>
                <a:latin typeface="Verdana" pitchFamily="34" charset="0"/>
                <a:ea typeface="MS PGothic" pitchFamily="34" charset="-128"/>
              </a:defRPr>
            </a:lvl2pPr>
            <a:lvl3pPr marL="1143000" indent="-228600" eaLnBrk="0" hangingPunct="0">
              <a:defRPr sz="2400">
                <a:solidFill>
                  <a:schemeClr val="tx1"/>
                </a:solidFill>
                <a:latin typeface="Verdana" pitchFamily="34" charset="0"/>
                <a:ea typeface="MS PGothic" pitchFamily="34" charset="-128"/>
              </a:defRPr>
            </a:lvl3pPr>
            <a:lvl4pPr marL="1600200" indent="-228600" eaLnBrk="0" hangingPunct="0">
              <a:defRPr sz="2400">
                <a:solidFill>
                  <a:schemeClr val="tx1"/>
                </a:solidFill>
                <a:latin typeface="Verdana" pitchFamily="34" charset="0"/>
                <a:ea typeface="MS PGothic" pitchFamily="34" charset="-128"/>
              </a:defRPr>
            </a:lvl4pPr>
            <a:lvl5pPr marL="2057400" indent="-228600" eaLnBrk="0" hangingPunct="0">
              <a:defRPr sz="2400">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Verdana" pitchFamily="34" charset="0"/>
                <a:ea typeface="MS PGothic" pitchFamily="34" charset="-128"/>
              </a:defRPr>
            </a:lvl9pPr>
          </a:lstStyle>
          <a:p>
            <a:pPr eaLnBrk="1" hangingPunct="1"/>
            <a:r>
              <a:rPr lang="en-GB" altLang="fr-FR" sz="1200">
                <a:solidFill>
                  <a:schemeClr val="bg1"/>
                </a:solidFill>
              </a:rPr>
              <a:t>Estellus, Paris Observatory</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Title 1"/>
          <p:cNvSpPr>
            <a:spLocks noGrp="1"/>
          </p:cNvSpPr>
          <p:nvPr>
            <p:ph type="title"/>
          </p:nvPr>
        </p:nvSpPr>
        <p:spPr>
          <a:xfrm>
            <a:off x="774700" y="189190"/>
            <a:ext cx="6956425" cy="369332"/>
          </a:xfrm>
        </p:spPr>
        <p:txBody>
          <a:bodyPr/>
          <a:lstStyle/>
          <a:p>
            <a:pPr eaLnBrk="1" hangingPunct="1"/>
            <a:r>
              <a:rPr lang="fr-FR" altLang="fr-FR" sz="1800" dirty="0">
                <a:latin typeface="Verdana" pitchFamily="34" charset="0"/>
              </a:rPr>
              <a:t>MW LST </a:t>
            </a:r>
            <a:r>
              <a:rPr lang="fr-FR" altLang="fr-FR" sz="1800" dirty="0" err="1">
                <a:latin typeface="Verdana" pitchFamily="34" charset="0"/>
              </a:rPr>
              <a:t>product</a:t>
            </a:r>
            <a:r>
              <a:rPr lang="fr-FR" altLang="fr-FR" sz="1800" dirty="0">
                <a:latin typeface="Verdana" pitchFamily="34" charset="0"/>
              </a:rPr>
              <a:t>               TEMPORAL RESOLUTION</a:t>
            </a:r>
          </a:p>
        </p:txBody>
      </p:sp>
      <p:grpSp>
        <p:nvGrpSpPr>
          <p:cNvPr id="12" name="Group 11">
            <a:extLst>
              <a:ext uri="{FF2B5EF4-FFF2-40B4-BE49-F238E27FC236}">
                <a16:creationId xmlns:a16="http://schemas.microsoft.com/office/drawing/2014/main" id="{DCE3D6AF-3A2A-F9B9-CE1D-D03A047AADD5}"/>
              </a:ext>
            </a:extLst>
          </p:cNvPr>
          <p:cNvGrpSpPr/>
          <p:nvPr/>
        </p:nvGrpSpPr>
        <p:grpSpPr>
          <a:xfrm>
            <a:off x="107007" y="1791260"/>
            <a:ext cx="4119807" cy="2556632"/>
            <a:chOff x="651644" y="879046"/>
            <a:chExt cx="3812530" cy="2240706"/>
          </a:xfrm>
        </p:grpSpPr>
        <p:grpSp>
          <p:nvGrpSpPr>
            <p:cNvPr id="3" name="Group 2">
              <a:extLst>
                <a:ext uri="{FF2B5EF4-FFF2-40B4-BE49-F238E27FC236}">
                  <a16:creationId xmlns:a16="http://schemas.microsoft.com/office/drawing/2014/main" id="{D595B284-A446-332B-AC65-41567FED9B95}"/>
                </a:ext>
              </a:extLst>
            </p:cNvPr>
            <p:cNvGrpSpPr/>
            <p:nvPr/>
          </p:nvGrpSpPr>
          <p:grpSpPr>
            <a:xfrm>
              <a:off x="651644" y="1065300"/>
              <a:ext cx="3812530" cy="2054452"/>
              <a:chOff x="4483815" y="980728"/>
              <a:chExt cx="3812530" cy="2054452"/>
            </a:xfrm>
          </p:grpSpPr>
          <p:pic>
            <p:nvPicPr>
              <p:cNvPr id="7" name="Picture 6">
                <a:extLst>
                  <a:ext uri="{FF2B5EF4-FFF2-40B4-BE49-F238E27FC236}">
                    <a16:creationId xmlns:a16="http://schemas.microsoft.com/office/drawing/2014/main" id="{08AF6820-35EA-9870-D9CE-2C3334CBD41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01480" y="980728"/>
                <a:ext cx="3326904" cy="1678574"/>
              </a:xfrm>
              <a:prstGeom prst="rect">
                <a:avLst/>
              </a:prstGeom>
            </p:spPr>
          </p:pic>
          <p:pic>
            <p:nvPicPr>
              <p:cNvPr id="9" name="Picture 8">
                <a:extLst>
                  <a:ext uri="{FF2B5EF4-FFF2-40B4-BE49-F238E27FC236}">
                    <a16:creationId xmlns:a16="http://schemas.microsoft.com/office/drawing/2014/main" id="{203031D0-BC86-A8AA-9413-1FC6B4FCF6B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83815" y="2487178"/>
                <a:ext cx="3812530" cy="548002"/>
              </a:xfrm>
              <a:prstGeom prst="rect">
                <a:avLst/>
              </a:prstGeom>
            </p:spPr>
          </p:pic>
        </p:grpSp>
        <p:sp>
          <p:nvSpPr>
            <p:cNvPr id="4" name="TextBox 3">
              <a:extLst>
                <a:ext uri="{FF2B5EF4-FFF2-40B4-BE49-F238E27FC236}">
                  <a16:creationId xmlns:a16="http://schemas.microsoft.com/office/drawing/2014/main" id="{68898521-9071-05AF-6F60-7952A0288A3D}"/>
                </a:ext>
              </a:extLst>
            </p:cNvPr>
            <p:cNvSpPr txBox="1"/>
            <p:nvPr/>
          </p:nvSpPr>
          <p:spPr>
            <a:xfrm>
              <a:off x="3036900" y="879046"/>
              <a:ext cx="1079142" cy="307777"/>
            </a:xfrm>
            <a:prstGeom prst="rect">
              <a:avLst/>
            </a:prstGeom>
            <a:noFill/>
          </p:spPr>
          <p:txBody>
            <a:bodyPr wrap="none" rtlCol="0">
              <a:spAutoFit/>
            </a:bodyPr>
            <a:lstStyle/>
            <a:p>
              <a:r>
                <a:rPr lang="en-GB" sz="1400" dirty="0"/>
                <a:t>2006/06/06</a:t>
              </a:r>
            </a:p>
          </p:txBody>
        </p:sp>
        <p:sp>
          <p:nvSpPr>
            <p:cNvPr id="5" name="TextBox 4">
              <a:extLst>
                <a:ext uri="{FF2B5EF4-FFF2-40B4-BE49-F238E27FC236}">
                  <a16:creationId xmlns:a16="http://schemas.microsoft.com/office/drawing/2014/main" id="{94ED4ADD-614D-432E-C2FA-A25C020C7CCC}"/>
                </a:ext>
              </a:extLst>
            </p:cNvPr>
            <p:cNvSpPr txBox="1"/>
            <p:nvPr/>
          </p:nvSpPr>
          <p:spPr>
            <a:xfrm rot="16200000">
              <a:off x="295585" y="1691536"/>
              <a:ext cx="1469930" cy="276999"/>
            </a:xfrm>
            <a:prstGeom prst="rect">
              <a:avLst/>
            </a:prstGeom>
            <a:solidFill>
              <a:schemeClr val="bg1"/>
            </a:solidFill>
            <a:ln>
              <a:solidFill>
                <a:schemeClr val="tx1"/>
              </a:solidFill>
            </a:ln>
          </p:spPr>
          <p:txBody>
            <a:bodyPr wrap="square" rtlCol="0">
              <a:spAutoFit/>
            </a:bodyPr>
            <a:lstStyle/>
            <a:p>
              <a:pPr algn="ctr"/>
              <a:r>
                <a:rPr lang="en-GB" sz="1200" b="1" dirty="0"/>
                <a:t>SSM/I ~6AM</a:t>
              </a:r>
            </a:p>
          </p:txBody>
        </p:sp>
      </p:grpSp>
      <p:sp>
        <p:nvSpPr>
          <p:cNvPr id="13" name="Text Box 3">
            <a:extLst>
              <a:ext uri="{FF2B5EF4-FFF2-40B4-BE49-F238E27FC236}">
                <a16:creationId xmlns:a16="http://schemas.microsoft.com/office/drawing/2014/main" id="{0E5503AD-B2C0-DD23-44EB-1A0FFD6D6225}"/>
              </a:ext>
            </a:extLst>
          </p:cNvPr>
          <p:cNvSpPr txBox="1">
            <a:spLocks noChangeArrowheads="1"/>
          </p:cNvSpPr>
          <p:nvPr/>
        </p:nvSpPr>
        <p:spPr bwMode="auto">
          <a:xfrm>
            <a:off x="199676" y="1011284"/>
            <a:ext cx="3669857" cy="57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600" b="1">
                <a:solidFill>
                  <a:schemeClr val="tx1"/>
                </a:solidFill>
                <a:latin typeface="Arial" panose="020B0604020202020204" pitchFamily="34" charset="0"/>
                <a:ea typeface="ＭＳ Ｐゴシック" panose="020B0600070205080204" pitchFamily="34" charset="-128"/>
              </a:defRPr>
            </a:lvl1pPr>
            <a:lvl2pPr marL="742950" indent="-285750">
              <a:defRPr sz="1600" b="1">
                <a:solidFill>
                  <a:schemeClr val="tx1"/>
                </a:solidFill>
                <a:latin typeface="Arial" panose="020B0604020202020204" pitchFamily="34" charset="0"/>
                <a:ea typeface="ＭＳ Ｐゴシック" panose="020B0600070205080204" pitchFamily="34" charset="-128"/>
              </a:defRPr>
            </a:lvl2pPr>
            <a:lvl3pPr>
              <a:defRPr sz="1600" b="1">
                <a:solidFill>
                  <a:schemeClr val="tx1"/>
                </a:solidFill>
                <a:latin typeface="Arial" panose="020B0604020202020204" pitchFamily="34" charset="0"/>
                <a:ea typeface="ＭＳ Ｐゴシック" panose="020B0600070205080204" pitchFamily="34" charset="-128"/>
              </a:defRPr>
            </a:lvl3pPr>
            <a:lvl4pPr marL="1600200" indent="-228600">
              <a:defRPr sz="1600" b="1">
                <a:solidFill>
                  <a:schemeClr val="tx1"/>
                </a:solidFill>
                <a:latin typeface="Arial" panose="020B0604020202020204" pitchFamily="34" charset="0"/>
                <a:ea typeface="ＭＳ Ｐゴシック" panose="020B0600070205080204" pitchFamily="34" charset="-128"/>
              </a:defRPr>
            </a:lvl4pPr>
            <a:lvl5pPr marL="2057400" indent="-228600">
              <a:defRPr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600" b="1">
                <a:solidFill>
                  <a:schemeClr val="tx1"/>
                </a:solidFill>
                <a:latin typeface="Arial" panose="020B0604020202020204" pitchFamily="34" charset="0"/>
                <a:ea typeface="ＭＳ Ｐゴシック" panose="020B0600070205080204" pitchFamily="34" charset="-128"/>
              </a:defRPr>
            </a:lvl9pPr>
          </a:lstStyle>
          <a:p>
            <a:pPr>
              <a:lnSpc>
                <a:spcPct val="60000"/>
              </a:lnSpc>
            </a:pPr>
            <a:endParaRPr lang="en-US" altLang="en-FR" sz="1200" b="0" dirty="0">
              <a:ea typeface="Osaka" pitchFamily="44" charset="-128"/>
            </a:endParaRPr>
          </a:p>
          <a:p>
            <a:pPr>
              <a:buClr>
                <a:schemeClr val="tx1"/>
              </a:buClr>
            </a:pPr>
            <a:r>
              <a:rPr lang="en-US" altLang="en-FR" sz="1200" b="0" dirty="0">
                <a:ea typeface="Osaka" pitchFamily="44" charset="-128"/>
              </a:rPr>
              <a:t>- FX polar satellites, so twice per day, with a sensor swath of ~ 1400 – 1700 km.</a:t>
            </a:r>
          </a:p>
        </p:txBody>
      </p:sp>
      <p:sp>
        <p:nvSpPr>
          <p:cNvPr id="8" name="Text Box 3">
            <a:extLst>
              <a:ext uri="{FF2B5EF4-FFF2-40B4-BE49-F238E27FC236}">
                <a16:creationId xmlns:a16="http://schemas.microsoft.com/office/drawing/2014/main" id="{1D53E06C-273D-ECFF-6F3D-215CB1C15DC8}"/>
              </a:ext>
            </a:extLst>
          </p:cNvPr>
          <p:cNvSpPr txBox="1">
            <a:spLocks noChangeArrowheads="1"/>
          </p:cNvSpPr>
          <p:nvPr/>
        </p:nvSpPr>
        <p:spPr bwMode="auto">
          <a:xfrm>
            <a:off x="4923003" y="729727"/>
            <a:ext cx="3456099"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600" b="1">
                <a:solidFill>
                  <a:schemeClr val="tx1"/>
                </a:solidFill>
                <a:latin typeface="Arial" panose="020B0604020202020204" pitchFamily="34" charset="0"/>
                <a:ea typeface="ＭＳ Ｐゴシック" panose="020B0600070205080204" pitchFamily="34" charset="-128"/>
              </a:defRPr>
            </a:lvl1pPr>
            <a:lvl2pPr marL="742950" indent="-285750">
              <a:defRPr sz="1600" b="1">
                <a:solidFill>
                  <a:schemeClr val="tx1"/>
                </a:solidFill>
                <a:latin typeface="Arial" panose="020B0604020202020204" pitchFamily="34" charset="0"/>
                <a:ea typeface="ＭＳ Ｐゴシック" panose="020B0600070205080204" pitchFamily="34" charset="-128"/>
              </a:defRPr>
            </a:lvl2pPr>
            <a:lvl3pPr>
              <a:defRPr sz="1600" b="1">
                <a:solidFill>
                  <a:schemeClr val="tx1"/>
                </a:solidFill>
                <a:latin typeface="Arial" panose="020B0604020202020204" pitchFamily="34" charset="0"/>
                <a:ea typeface="ＭＳ Ｐゴシック" panose="020B0600070205080204" pitchFamily="34" charset="-128"/>
              </a:defRPr>
            </a:lvl3pPr>
            <a:lvl4pPr marL="1600200" indent="-228600">
              <a:defRPr sz="1600" b="1">
                <a:solidFill>
                  <a:schemeClr val="tx1"/>
                </a:solidFill>
                <a:latin typeface="Arial" panose="020B0604020202020204" pitchFamily="34" charset="0"/>
                <a:ea typeface="ＭＳ Ｐゴシック" panose="020B0600070205080204" pitchFamily="34" charset="-128"/>
              </a:defRPr>
            </a:lvl4pPr>
            <a:lvl5pPr marL="2057400" indent="-228600">
              <a:defRPr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600" b="1">
                <a:solidFill>
                  <a:schemeClr val="tx1"/>
                </a:solidFill>
                <a:latin typeface="Arial" panose="020B0604020202020204" pitchFamily="34" charset="0"/>
                <a:ea typeface="ＭＳ Ｐゴシック" panose="020B0600070205080204" pitchFamily="34" charset="-128"/>
              </a:defRPr>
            </a:lvl9pPr>
          </a:lstStyle>
          <a:p>
            <a:pPr marL="171450" indent="-171450">
              <a:lnSpc>
                <a:spcPct val="60000"/>
              </a:lnSpc>
              <a:buFont typeface="Arial" panose="020B0604020202020204" pitchFamily="34" charset="0"/>
              <a:buChar char="•"/>
            </a:pPr>
            <a:endParaRPr lang="en-US" altLang="en-FR" sz="1200" b="0" dirty="0">
              <a:ea typeface="Osaka" pitchFamily="44" charset="-128"/>
            </a:endParaRPr>
          </a:p>
          <a:p>
            <a:pPr marL="171450" indent="-171450">
              <a:buClr>
                <a:schemeClr val="tx1"/>
              </a:buClr>
              <a:buFont typeface="Arial" panose="020B0604020202020204" pitchFamily="34" charset="0"/>
              <a:buChar char="•"/>
            </a:pPr>
            <a:r>
              <a:rPr lang="en-US" altLang="en-FR" sz="1200" b="0" dirty="0">
                <a:ea typeface="Osaka" pitchFamily="44" charset="-128"/>
              </a:rPr>
              <a:t>By processing SSM/I, SSMIS, AMSR-E and AMSR2 the data record can sample the LST diurnal cycle 4 times per day. </a:t>
            </a:r>
          </a:p>
        </p:txBody>
      </p:sp>
      <p:pic>
        <p:nvPicPr>
          <p:cNvPr id="10" name="Picture 9">
            <a:extLst>
              <a:ext uri="{FF2B5EF4-FFF2-40B4-BE49-F238E27FC236}">
                <a16:creationId xmlns:a16="http://schemas.microsoft.com/office/drawing/2014/main" id="{31EA2AD9-0D8B-27AE-BA98-47C30A28276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43490" y="1583748"/>
            <a:ext cx="2906469" cy="2878148"/>
          </a:xfrm>
          <a:prstGeom prst="rect">
            <a:avLst/>
          </a:prstGeom>
        </p:spPr>
      </p:pic>
    </p:spTree>
    <p:extLst>
      <p:ext uri="{BB962C8B-B14F-4D97-AF65-F5344CB8AC3E}">
        <p14:creationId xmlns:p14="http://schemas.microsoft.com/office/powerpoint/2010/main" val="19519230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F094747B-08FC-7BE1-AFD4-70F345BF6CF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34697" y="908642"/>
            <a:ext cx="2289563" cy="1524579"/>
          </a:xfrm>
          <a:prstGeom prst="rect">
            <a:avLst/>
          </a:prstGeom>
        </p:spPr>
      </p:pic>
      <p:sp>
        <p:nvSpPr>
          <p:cNvPr id="6145" name="Title 1"/>
          <p:cNvSpPr>
            <a:spLocks noGrp="1"/>
          </p:cNvSpPr>
          <p:nvPr>
            <p:ph type="title"/>
          </p:nvPr>
        </p:nvSpPr>
        <p:spPr>
          <a:xfrm>
            <a:off x="681449" y="196686"/>
            <a:ext cx="7082738" cy="369332"/>
          </a:xfrm>
        </p:spPr>
        <p:txBody>
          <a:bodyPr/>
          <a:lstStyle/>
          <a:p>
            <a:pPr eaLnBrk="1" hangingPunct="1"/>
            <a:r>
              <a:rPr lang="fr-FR" altLang="fr-FR" sz="1800" dirty="0">
                <a:latin typeface="Verdana" pitchFamily="34" charset="0"/>
              </a:rPr>
              <a:t>MW LST </a:t>
            </a:r>
            <a:r>
              <a:rPr lang="fr-FR" altLang="fr-FR" sz="1800" dirty="0" err="1">
                <a:latin typeface="Verdana" pitchFamily="34" charset="0"/>
              </a:rPr>
              <a:t>product</a:t>
            </a:r>
            <a:r>
              <a:rPr lang="fr-FR" altLang="fr-FR" sz="1800" dirty="0">
                <a:latin typeface="Verdana" pitchFamily="34" charset="0"/>
              </a:rPr>
              <a:t>                  TEMPORAL COVERAGE</a:t>
            </a:r>
          </a:p>
        </p:txBody>
      </p:sp>
      <p:pic>
        <p:nvPicPr>
          <p:cNvPr id="11" name="Picture 10">
            <a:extLst>
              <a:ext uri="{FF2B5EF4-FFF2-40B4-BE49-F238E27FC236}">
                <a16:creationId xmlns:a16="http://schemas.microsoft.com/office/drawing/2014/main" id="{1266BF07-DC2B-2CE4-C950-14D08A97B5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2052" y="1853508"/>
            <a:ext cx="4374429" cy="2912854"/>
          </a:xfrm>
          <a:prstGeom prst="rect">
            <a:avLst/>
          </a:prstGeom>
        </p:spPr>
      </p:pic>
      <p:sp>
        <p:nvSpPr>
          <p:cNvPr id="13" name="Text Box 3">
            <a:extLst>
              <a:ext uri="{FF2B5EF4-FFF2-40B4-BE49-F238E27FC236}">
                <a16:creationId xmlns:a16="http://schemas.microsoft.com/office/drawing/2014/main" id="{0E5503AD-B2C0-DD23-44EB-1A0FFD6D6225}"/>
              </a:ext>
            </a:extLst>
          </p:cNvPr>
          <p:cNvSpPr txBox="1">
            <a:spLocks noChangeArrowheads="1"/>
          </p:cNvSpPr>
          <p:nvPr/>
        </p:nvSpPr>
        <p:spPr bwMode="auto">
          <a:xfrm>
            <a:off x="458810" y="987177"/>
            <a:ext cx="3255971" cy="701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600" b="1">
                <a:solidFill>
                  <a:schemeClr val="tx1"/>
                </a:solidFill>
                <a:latin typeface="Arial" panose="020B0604020202020204" pitchFamily="34" charset="0"/>
                <a:ea typeface="ＭＳ Ｐゴシック" panose="020B0600070205080204" pitchFamily="34" charset="-128"/>
              </a:defRPr>
            </a:lvl1pPr>
            <a:lvl2pPr marL="742950" indent="-285750">
              <a:defRPr sz="1600" b="1">
                <a:solidFill>
                  <a:schemeClr val="tx1"/>
                </a:solidFill>
                <a:latin typeface="Arial" panose="020B0604020202020204" pitchFamily="34" charset="0"/>
                <a:ea typeface="ＭＳ Ｐゴシック" panose="020B0600070205080204" pitchFamily="34" charset="-128"/>
              </a:defRPr>
            </a:lvl2pPr>
            <a:lvl3pPr>
              <a:defRPr sz="1600" b="1">
                <a:solidFill>
                  <a:schemeClr val="tx1"/>
                </a:solidFill>
                <a:latin typeface="Arial" panose="020B0604020202020204" pitchFamily="34" charset="0"/>
                <a:ea typeface="ＭＳ Ｐゴシック" panose="020B0600070205080204" pitchFamily="34" charset="-128"/>
              </a:defRPr>
            </a:lvl3pPr>
            <a:lvl4pPr marL="1600200" indent="-228600">
              <a:defRPr sz="1600" b="1">
                <a:solidFill>
                  <a:schemeClr val="tx1"/>
                </a:solidFill>
                <a:latin typeface="Arial" panose="020B0604020202020204" pitchFamily="34" charset="0"/>
                <a:ea typeface="ＭＳ Ｐゴシック" panose="020B0600070205080204" pitchFamily="34" charset="-128"/>
              </a:defRPr>
            </a:lvl4pPr>
            <a:lvl5pPr marL="2057400" indent="-228600">
              <a:defRPr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600" b="1">
                <a:solidFill>
                  <a:schemeClr val="tx1"/>
                </a:solidFill>
                <a:latin typeface="Arial" panose="020B0604020202020204" pitchFamily="34" charset="0"/>
                <a:ea typeface="ＭＳ Ｐゴシック" panose="020B0600070205080204" pitchFamily="34" charset="-128"/>
              </a:defRPr>
            </a:lvl9pPr>
          </a:lstStyle>
          <a:p>
            <a:pPr>
              <a:lnSpc>
                <a:spcPct val="60000"/>
              </a:lnSpc>
            </a:pPr>
            <a:endParaRPr lang="en-US" altLang="en-FR" sz="1100" b="0" dirty="0">
              <a:ea typeface="Osaka" pitchFamily="44" charset="-128"/>
            </a:endParaRPr>
          </a:p>
          <a:p>
            <a:pPr>
              <a:buClr>
                <a:schemeClr val="tx1"/>
              </a:buClr>
            </a:pPr>
            <a:r>
              <a:rPr lang="en-US" altLang="en-FR" sz="1100" b="0" dirty="0">
                <a:ea typeface="Osaka" pitchFamily="44" charset="-128"/>
              </a:rPr>
              <a:t>- Swath width resulting in </a:t>
            </a:r>
            <a:r>
              <a:rPr lang="en-US" altLang="en-FR" sz="1100" dirty="0">
                <a:ea typeface="Osaka" pitchFamily="44" charset="-128"/>
              </a:rPr>
              <a:t>coverage </a:t>
            </a:r>
            <a:r>
              <a:rPr lang="en-US" altLang="en-FR" sz="1100" b="0" dirty="0">
                <a:ea typeface="Osaka" pitchFamily="44" charset="-128"/>
              </a:rPr>
              <a:t>of ~50% at the equator (due to the ~2 days revisiting time), increasing toward the poles (overlapping swaths).</a:t>
            </a:r>
          </a:p>
        </p:txBody>
      </p:sp>
      <p:sp>
        <p:nvSpPr>
          <p:cNvPr id="2" name="TextBox 1">
            <a:extLst>
              <a:ext uri="{FF2B5EF4-FFF2-40B4-BE49-F238E27FC236}">
                <a16:creationId xmlns:a16="http://schemas.microsoft.com/office/drawing/2014/main" id="{14BB394B-3ADC-2DE8-84EE-D77963D4AC42}"/>
              </a:ext>
            </a:extLst>
          </p:cNvPr>
          <p:cNvSpPr txBox="1"/>
          <p:nvPr/>
        </p:nvSpPr>
        <p:spPr>
          <a:xfrm>
            <a:off x="3902710" y="765550"/>
            <a:ext cx="2146477" cy="276999"/>
          </a:xfrm>
          <a:prstGeom prst="rect">
            <a:avLst/>
          </a:prstGeom>
          <a:solidFill>
            <a:schemeClr val="bg1"/>
          </a:solidFill>
        </p:spPr>
        <p:txBody>
          <a:bodyPr wrap="square">
            <a:spAutoFit/>
          </a:bodyPr>
          <a:lstStyle/>
          <a:p>
            <a:pPr algn="ctr"/>
            <a:r>
              <a:rPr lang="en-US" altLang="en-FR" sz="1200" b="0" dirty="0">
                <a:latin typeface="Arial" panose="020B0604020202020204" pitchFamily="34" charset="0"/>
                <a:ea typeface="Osaka" pitchFamily="44" charset="-128"/>
                <a:cs typeface="Arial" panose="020B0604020202020204" pitchFamily="34" charset="0"/>
              </a:rPr>
              <a:t> </a:t>
            </a:r>
            <a:r>
              <a:rPr lang="en-US" altLang="en-FR" sz="1200" b="0" dirty="0">
                <a:solidFill>
                  <a:srgbClr val="FF9449"/>
                </a:solidFill>
                <a:latin typeface="Arial" panose="020B0604020202020204" pitchFamily="34" charset="0"/>
                <a:ea typeface="Osaka" pitchFamily="44" charset="-128"/>
                <a:cs typeface="Arial" panose="020B0604020202020204" pitchFamily="34" charset="0"/>
              </a:rPr>
              <a:t>MODIS 1.30AM </a:t>
            </a:r>
            <a:r>
              <a:rPr lang="en-US" altLang="en-FR" sz="1200" dirty="0">
                <a:solidFill>
                  <a:srgbClr val="FF9449"/>
                </a:solidFill>
                <a:latin typeface="Arial" panose="020B0604020202020204" pitchFamily="34" charset="0"/>
                <a:ea typeface="Osaka" pitchFamily="44" charset="-128"/>
                <a:cs typeface="Arial" panose="020B0604020202020204" pitchFamily="34" charset="0"/>
              </a:rPr>
              <a:t>coverage</a:t>
            </a:r>
            <a:endParaRPr lang="en-GB" sz="1200" baseline="30000" dirty="0">
              <a:latin typeface="Arial" panose="020B0604020202020204" pitchFamily="34" charset="0"/>
              <a:cs typeface="Arial" panose="020B0604020202020204" pitchFamily="34" charset="0"/>
            </a:endParaRPr>
          </a:p>
        </p:txBody>
      </p:sp>
      <p:sp>
        <p:nvSpPr>
          <p:cNvPr id="6" name="TextBox 5">
            <a:extLst>
              <a:ext uri="{FF2B5EF4-FFF2-40B4-BE49-F238E27FC236}">
                <a16:creationId xmlns:a16="http://schemas.microsoft.com/office/drawing/2014/main" id="{52048EEE-BECD-B327-2C01-B6637C99915F}"/>
              </a:ext>
            </a:extLst>
          </p:cNvPr>
          <p:cNvSpPr txBox="1"/>
          <p:nvPr/>
        </p:nvSpPr>
        <p:spPr>
          <a:xfrm>
            <a:off x="620993" y="1736287"/>
            <a:ext cx="2465295" cy="276999"/>
          </a:xfrm>
          <a:prstGeom prst="rect">
            <a:avLst/>
          </a:prstGeom>
          <a:solidFill>
            <a:schemeClr val="bg1"/>
          </a:solidFill>
        </p:spPr>
        <p:txBody>
          <a:bodyPr wrap="square">
            <a:spAutoFit/>
          </a:bodyPr>
          <a:lstStyle/>
          <a:p>
            <a:pPr algn="ctr"/>
            <a:r>
              <a:rPr lang="en-US" altLang="en-FR" sz="1200" b="0" dirty="0">
                <a:latin typeface="Arial" panose="020B0604020202020204" pitchFamily="34" charset="0"/>
                <a:ea typeface="Osaka" pitchFamily="44" charset="-128"/>
                <a:cs typeface="Arial" panose="020B0604020202020204" pitchFamily="34" charset="0"/>
              </a:rPr>
              <a:t> </a:t>
            </a:r>
            <a:r>
              <a:rPr lang="en-US" altLang="en-FR" sz="1200" b="0" dirty="0">
                <a:solidFill>
                  <a:srgbClr val="FF9449"/>
                </a:solidFill>
                <a:latin typeface="Arial" panose="020B0604020202020204" pitchFamily="34" charset="0"/>
                <a:ea typeface="Osaka" pitchFamily="44" charset="-128"/>
                <a:cs typeface="Arial" panose="020B0604020202020204" pitchFamily="34" charset="0"/>
              </a:rPr>
              <a:t>SSMIS 6AM </a:t>
            </a:r>
            <a:r>
              <a:rPr lang="en-US" altLang="en-FR" sz="1200" dirty="0">
                <a:solidFill>
                  <a:srgbClr val="FF9449"/>
                </a:solidFill>
                <a:latin typeface="Arial" panose="020B0604020202020204" pitchFamily="34" charset="0"/>
                <a:ea typeface="Osaka" pitchFamily="44" charset="-128"/>
                <a:cs typeface="Arial" panose="020B0604020202020204" pitchFamily="34" charset="0"/>
              </a:rPr>
              <a:t>coverage</a:t>
            </a:r>
            <a:endParaRPr lang="en-GB" sz="1200" baseline="30000" dirty="0">
              <a:latin typeface="Arial" panose="020B0604020202020204" pitchFamily="34" charset="0"/>
              <a:cs typeface="Arial" panose="020B0604020202020204" pitchFamily="34" charset="0"/>
            </a:endParaRPr>
          </a:p>
        </p:txBody>
      </p:sp>
      <p:pic>
        <p:nvPicPr>
          <p:cNvPr id="3" name="Picture 4" descr="AMSR-E 89 GHz vertical polarization image over the US Midwest">
            <a:extLst>
              <a:ext uri="{FF2B5EF4-FFF2-40B4-BE49-F238E27FC236}">
                <a16:creationId xmlns:a16="http://schemas.microsoft.com/office/drawing/2014/main" id="{B6D4A909-0C3B-4FF9-DDFD-BB2E71FE40A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17685" y="2486261"/>
            <a:ext cx="2507747" cy="2253216"/>
          </a:xfrm>
          <a:prstGeom prst="rect">
            <a:avLst/>
          </a:prstGeom>
          <a:noFill/>
          <a:extLst>
            <a:ext uri="{909E8E84-426E-40DD-AFC4-6F175D3DCCD1}">
              <a14:hiddenFill xmlns:a14="http://schemas.microsoft.com/office/drawing/2010/main">
                <a:solidFill>
                  <a:srgbClr val="FFFFFF"/>
                </a:solidFill>
              </a14:hiddenFill>
            </a:ext>
          </a:extLst>
        </p:spPr>
      </p:pic>
      <p:sp>
        <p:nvSpPr>
          <p:cNvPr id="4" name="Text Box 3">
            <a:extLst>
              <a:ext uri="{FF2B5EF4-FFF2-40B4-BE49-F238E27FC236}">
                <a16:creationId xmlns:a16="http://schemas.microsoft.com/office/drawing/2014/main" id="{EBBCF1FC-0F9B-7A63-6145-C5A95D22FDBC}"/>
              </a:ext>
            </a:extLst>
          </p:cNvPr>
          <p:cNvSpPr txBox="1">
            <a:spLocks noChangeArrowheads="1"/>
          </p:cNvSpPr>
          <p:nvPr/>
        </p:nvSpPr>
        <p:spPr bwMode="auto">
          <a:xfrm>
            <a:off x="4441117" y="3525683"/>
            <a:ext cx="2215767"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600" b="1">
                <a:solidFill>
                  <a:schemeClr val="tx1"/>
                </a:solidFill>
                <a:latin typeface="Arial" panose="020B0604020202020204" pitchFamily="34" charset="0"/>
                <a:ea typeface="ＭＳ Ｐゴシック" panose="020B0600070205080204" pitchFamily="34" charset="-128"/>
              </a:defRPr>
            </a:lvl1pPr>
            <a:lvl2pPr marL="742950" indent="-285750">
              <a:defRPr sz="1600" b="1">
                <a:solidFill>
                  <a:schemeClr val="tx1"/>
                </a:solidFill>
                <a:latin typeface="Arial" panose="020B0604020202020204" pitchFamily="34" charset="0"/>
                <a:ea typeface="ＭＳ Ｐゴシック" panose="020B0600070205080204" pitchFamily="34" charset="-128"/>
              </a:defRPr>
            </a:lvl2pPr>
            <a:lvl3pPr>
              <a:defRPr sz="1600" b="1">
                <a:solidFill>
                  <a:schemeClr val="tx1"/>
                </a:solidFill>
                <a:latin typeface="Arial" panose="020B0604020202020204" pitchFamily="34" charset="0"/>
                <a:ea typeface="ＭＳ Ｐゴシック" panose="020B0600070205080204" pitchFamily="34" charset="-128"/>
              </a:defRPr>
            </a:lvl3pPr>
            <a:lvl4pPr marL="1600200" indent="-228600">
              <a:defRPr sz="1600" b="1">
                <a:solidFill>
                  <a:schemeClr val="tx1"/>
                </a:solidFill>
                <a:latin typeface="Arial" panose="020B0604020202020204" pitchFamily="34" charset="0"/>
                <a:ea typeface="ＭＳ Ｐゴシック" panose="020B0600070205080204" pitchFamily="34" charset="-128"/>
              </a:defRPr>
            </a:lvl4pPr>
            <a:lvl5pPr marL="2057400" indent="-228600">
              <a:defRPr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600" b="1">
                <a:solidFill>
                  <a:schemeClr val="tx1"/>
                </a:solidFill>
                <a:latin typeface="Arial" panose="020B0604020202020204" pitchFamily="34" charset="0"/>
                <a:ea typeface="ＭＳ Ｐゴシック" panose="020B0600070205080204" pitchFamily="34" charset="-128"/>
              </a:defRPr>
            </a:lvl9pPr>
          </a:lstStyle>
          <a:p>
            <a:pPr>
              <a:buClr>
                <a:schemeClr val="tx1"/>
              </a:buClr>
            </a:pPr>
            <a:r>
              <a:rPr lang="en-US" altLang="en-FR" sz="1100" b="0" dirty="0">
                <a:ea typeface="Osaka" pitchFamily="44" charset="-128"/>
              </a:rPr>
              <a:t>- LST available under most cloudy conditions, but deep</a:t>
            </a:r>
            <a:r>
              <a:rPr lang="en-US" altLang="en-FR" sz="1100" dirty="0">
                <a:ea typeface="Osaka" pitchFamily="44" charset="-128"/>
              </a:rPr>
              <a:t> convective clouds</a:t>
            </a:r>
            <a:r>
              <a:rPr lang="en-US" altLang="en-FR" sz="1100" b="0" dirty="0">
                <a:ea typeface="Osaka" pitchFamily="44" charset="-128"/>
              </a:rPr>
              <a:t> identified and LST flagged out (surface radiation scattered away by ice cloud particles at 37 GHz).  </a:t>
            </a:r>
          </a:p>
        </p:txBody>
      </p:sp>
      <p:sp>
        <p:nvSpPr>
          <p:cNvPr id="8" name="Oval 7">
            <a:extLst>
              <a:ext uri="{FF2B5EF4-FFF2-40B4-BE49-F238E27FC236}">
                <a16:creationId xmlns:a16="http://schemas.microsoft.com/office/drawing/2014/main" id="{6D57B493-8ADC-F10B-7640-2F8899C6228E}"/>
              </a:ext>
            </a:extLst>
          </p:cNvPr>
          <p:cNvSpPr/>
          <p:nvPr/>
        </p:nvSpPr>
        <p:spPr>
          <a:xfrm rot="1115868">
            <a:off x="6864343" y="3904239"/>
            <a:ext cx="358588" cy="690282"/>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Oval 8">
            <a:extLst>
              <a:ext uri="{FF2B5EF4-FFF2-40B4-BE49-F238E27FC236}">
                <a16:creationId xmlns:a16="http://schemas.microsoft.com/office/drawing/2014/main" id="{30EAFC96-865D-4E28-1AF2-058BA9770905}"/>
              </a:ext>
            </a:extLst>
          </p:cNvPr>
          <p:cNvSpPr/>
          <p:nvPr/>
        </p:nvSpPr>
        <p:spPr>
          <a:xfrm rot="1115868">
            <a:off x="7372661" y="3433597"/>
            <a:ext cx="358588" cy="690282"/>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9927102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Title 1"/>
          <p:cNvSpPr>
            <a:spLocks noGrp="1"/>
          </p:cNvSpPr>
          <p:nvPr>
            <p:ph type="title"/>
          </p:nvPr>
        </p:nvSpPr>
        <p:spPr>
          <a:xfrm>
            <a:off x="774700" y="189190"/>
            <a:ext cx="6956425" cy="369332"/>
          </a:xfrm>
        </p:spPr>
        <p:txBody>
          <a:bodyPr/>
          <a:lstStyle/>
          <a:p>
            <a:pPr eaLnBrk="1" hangingPunct="1"/>
            <a:r>
              <a:rPr lang="fr-FR" altLang="fr-FR" sz="1800" dirty="0">
                <a:latin typeface="Verdana" pitchFamily="34" charset="0"/>
              </a:rPr>
              <a:t>MW LST </a:t>
            </a:r>
            <a:r>
              <a:rPr lang="fr-FR" altLang="fr-FR" sz="1800" dirty="0" err="1">
                <a:latin typeface="Verdana" pitchFamily="34" charset="0"/>
              </a:rPr>
              <a:t>product</a:t>
            </a:r>
            <a:r>
              <a:rPr lang="fr-FR" altLang="fr-FR" sz="1800" dirty="0">
                <a:latin typeface="Verdana" pitchFamily="34" charset="0"/>
              </a:rPr>
              <a:t>                   UNCERTAINTY</a:t>
            </a:r>
          </a:p>
        </p:txBody>
      </p:sp>
      <p:pic>
        <p:nvPicPr>
          <p:cNvPr id="11" name="Content Placeholder 10">
            <a:extLst>
              <a:ext uri="{FF2B5EF4-FFF2-40B4-BE49-F238E27FC236}">
                <a16:creationId xmlns:a16="http://schemas.microsoft.com/office/drawing/2014/main" id="{5AA456BD-4862-E77E-63C0-FB9D73F4DDC0}"/>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15438" y="1709799"/>
            <a:ext cx="4348408" cy="2629946"/>
          </a:xfrm>
        </p:spPr>
      </p:pic>
      <p:grpSp>
        <p:nvGrpSpPr>
          <p:cNvPr id="2" name="Group 1">
            <a:extLst>
              <a:ext uri="{FF2B5EF4-FFF2-40B4-BE49-F238E27FC236}">
                <a16:creationId xmlns:a16="http://schemas.microsoft.com/office/drawing/2014/main" id="{8E1008AC-32A6-31A7-678B-2963BC6FACAB}"/>
              </a:ext>
            </a:extLst>
          </p:cNvPr>
          <p:cNvGrpSpPr/>
          <p:nvPr/>
        </p:nvGrpSpPr>
        <p:grpSpPr>
          <a:xfrm>
            <a:off x="5135822" y="1643421"/>
            <a:ext cx="3353736" cy="3003885"/>
            <a:chOff x="4779972" y="1504340"/>
            <a:chExt cx="3377892" cy="3233977"/>
          </a:xfrm>
        </p:grpSpPr>
        <p:grpSp>
          <p:nvGrpSpPr>
            <p:cNvPr id="3" name="Group 2">
              <a:extLst>
                <a:ext uri="{FF2B5EF4-FFF2-40B4-BE49-F238E27FC236}">
                  <a16:creationId xmlns:a16="http://schemas.microsoft.com/office/drawing/2014/main" id="{7401CAEA-6CCC-FDCE-18F0-EFD1C6D44FBC}"/>
                </a:ext>
              </a:extLst>
            </p:cNvPr>
            <p:cNvGrpSpPr/>
            <p:nvPr/>
          </p:nvGrpSpPr>
          <p:grpSpPr>
            <a:xfrm>
              <a:off x="5020614" y="1504340"/>
              <a:ext cx="3137250" cy="3090238"/>
              <a:chOff x="632643" y="1268760"/>
              <a:chExt cx="4212853" cy="4149725"/>
            </a:xfrm>
          </p:grpSpPr>
          <p:grpSp>
            <p:nvGrpSpPr>
              <p:cNvPr id="6" name="Group 11">
                <a:extLst>
                  <a:ext uri="{FF2B5EF4-FFF2-40B4-BE49-F238E27FC236}">
                    <a16:creationId xmlns:a16="http://schemas.microsoft.com/office/drawing/2014/main" id="{62A1E06C-038C-CD1D-2AB9-2C5693F9BA2B}"/>
                  </a:ext>
                </a:extLst>
              </p:cNvPr>
              <p:cNvGrpSpPr>
                <a:grpSpLocks/>
              </p:cNvGrpSpPr>
              <p:nvPr/>
            </p:nvGrpSpPr>
            <p:grpSpPr bwMode="auto">
              <a:xfrm>
                <a:off x="632643" y="1268760"/>
                <a:ext cx="4212853" cy="4149725"/>
                <a:chOff x="143774" y="1628800"/>
                <a:chExt cx="4572242" cy="4454731"/>
              </a:xfrm>
            </p:grpSpPr>
            <p:pic>
              <p:nvPicPr>
                <p:cNvPr id="8" name="Picture 7">
                  <a:extLst>
                    <a:ext uri="{FF2B5EF4-FFF2-40B4-BE49-F238E27FC236}">
                      <a16:creationId xmlns:a16="http://schemas.microsoft.com/office/drawing/2014/main" id="{DE50D76A-8D3D-9F27-1453-6114A05402B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3774" y="1628800"/>
                  <a:ext cx="4572242" cy="4454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9">
                  <a:extLst>
                    <a:ext uri="{FF2B5EF4-FFF2-40B4-BE49-F238E27FC236}">
                      <a16:creationId xmlns:a16="http://schemas.microsoft.com/office/drawing/2014/main" id="{52D6A136-5D0E-CC4E-809B-A671101058C8}"/>
                    </a:ext>
                  </a:extLst>
                </p:cNvPr>
                <p:cNvSpPr txBox="1">
                  <a:spLocks noChangeArrowheads="1"/>
                </p:cNvSpPr>
                <p:nvPr/>
              </p:nvSpPr>
              <p:spPr bwMode="auto">
                <a:xfrm rot="-1982402">
                  <a:off x="2784229" y="3094715"/>
                  <a:ext cx="838691" cy="349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a:lnSpc>
                      <a:spcPct val="93000"/>
                    </a:lnSpc>
                    <a:buClr>
                      <a:srgbClr val="000000"/>
                    </a:buClr>
                    <a:buSzPct val="100000"/>
                    <a:buFont typeface="Times New Roman" panose="02020603050405020304" pitchFamily="18" charset="0"/>
                    <a:buNone/>
                  </a:pPr>
                  <a:r>
                    <a:rPr lang="en-GB" altLang="en-FR" b="1" dirty="0">
                      <a:solidFill>
                        <a:srgbClr val="FFFF00"/>
                      </a:solidFill>
                    </a:rPr>
                    <a:t>12 km</a:t>
                  </a:r>
                </a:p>
              </p:txBody>
            </p:sp>
          </p:grpSp>
          <p:sp>
            <p:nvSpPr>
              <p:cNvPr id="7" name="Oval 6">
                <a:extLst>
                  <a:ext uri="{FF2B5EF4-FFF2-40B4-BE49-F238E27FC236}">
                    <a16:creationId xmlns:a16="http://schemas.microsoft.com/office/drawing/2014/main" id="{E4DDF2BB-36D9-951D-9D93-B268BED7B5C6}"/>
                  </a:ext>
                </a:extLst>
              </p:cNvPr>
              <p:cNvSpPr/>
              <p:nvPr/>
            </p:nvSpPr>
            <p:spPr>
              <a:xfrm>
                <a:off x="2669540" y="3140968"/>
                <a:ext cx="318284" cy="288032"/>
              </a:xfrm>
              <a:prstGeom prst="ellipse">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4" name="TextBox 3">
              <a:extLst>
                <a:ext uri="{FF2B5EF4-FFF2-40B4-BE49-F238E27FC236}">
                  <a16:creationId xmlns:a16="http://schemas.microsoft.com/office/drawing/2014/main" id="{E6DCC327-D887-EB5D-450B-D651AD5646A5}"/>
                </a:ext>
              </a:extLst>
            </p:cNvPr>
            <p:cNvSpPr txBox="1"/>
            <p:nvPr/>
          </p:nvSpPr>
          <p:spPr>
            <a:xfrm rot="16200000">
              <a:off x="3604472" y="2910529"/>
              <a:ext cx="2614494" cy="263494"/>
            </a:xfrm>
            <a:prstGeom prst="rect">
              <a:avLst/>
            </a:prstGeom>
            <a:solidFill>
              <a:schemeClr val="bg1"/>
            </a:solidFill>
            <a:ln>
              <a:solidFill>
                <a:schemeClr val="tx1"/>
              </a:solidFill>
            </a:ln>
          </p:spPr>
          <p:txBody>
            <a:bodyPr wrap="square" rtlCol="0">
              <a:spAutoFit/>
            </a:bodyPr>
            <a:lstStyle/>
            <a:p>
              <a:r>
                <a:rPr lang="en-GB" sz="1100" b="1" dirty="0"/>
                <a:t>simulated SSM/I footprint</a:t>
              </a:r>
            </a:p>
          </p:txBody>
        </p:sp>
        <p:sp>
          <p:nvSpPr>
            <p:cNvPr id="5" name="TextBox 4">
              <a:extLst>
                <a:ext uri="{FF2B5EF4-FFF2-40B4-BE49-F238E27FC236}">
                  <a16:creationId xmlns:a16="http://schemas.microsoft.com/office/drawing/2014/main" id="{A2FA4D3D-0E50-8195-433B-D0F69CB2FD6C}"/>
                </a:ext>
              </a:extLst>
            </p:cNvPr>
            <p:cNvSpPr txBox="1"/>
            <p:nvPr/>
          </p:nvSpPr>
          <p:spPr>
            <a:xfrm>
              <a:off x="5721673" y="4456668"/>
              <a:ext cx="1868595" cy="281649"/>
            </a:xfrm>
            <a:prstGeom prst="rect">
              <a:avLst/>
            </a:prstGeom>
            <a:solidFill>
              <a:schemeClr val="bg1"/>
            </a:solidFill>
            <a:ln>
              <a:solidFill>
                <a:schemeClr val="tx1"/>
              </a:solidFill>
            </a:ln>
          </p:spPr>
          <p:txBody>
            <a:bodyPr wrap="square" rtlCol="0">
              <a:spAutoFit/>
            </a:bodyPr>
            <a:lstStyle/>
            <a:p>
              <a:pPr algn="r"/>
              <a:r>
                <a:rPr lang="en-GB" sz="1100" b="1" dirty="0"/>
                <a:t>Evora LST station</a:t>
              </a:r>
            </a:p>
          </p:txBody>
        </p:sp>
      </p:grpSp>
      <p:sp>
        <p:nvSpPr>
          <p:cNvPr id="12" name="Text Box 3">
            <a:extLst>
              <a:ext uri="{FF2B5EF4-FFF2-40B4-BE49-F238E27FC236}">
                <a16:creationId xmlns:a16="http://schemas.microsoft.com/office/drawing/2014/main" id="{7FEDB05E-DE78-A0FA-798C-9DA00467F7DA}"/>
              </a:ext>
            </a:extLst>
          </p:cNvPr>
          <p:cNvSpPr txBox="1">
            <a:spLocks noChangeArrowheads="1"/>
          </p:cNvSpPr>
          <p:nvPr/>
        </p:nvSpPr>
        <p:spPr bwMode="auto">
          <a:xfrm>
            <a:off x="173419" y="868564"/>
            <a:ext cx="4348408" cy="57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600" b="1">
                <a:solidFill>
                  <a:schemeClr val="tx1"/>
                </a:solidFill>
                <a:latin typeface="Arial" panose="020B0604020202020204" pitchFamily="34" charset="0"/>
                <a:ea typeface="ＭＳ Ｐゴシック" panose="020B0600070205080204" pitchFamily="34" charset="-128"/>
              </a:defRPr>
            </a:lvl1pPr>
            <a:lvl2pPr marL="742950" indent="-285750">
              <a:defRPr sz="1600" b="1">
                <a:solidFill>
                  <a:schemeClr val="tx1"/>
                </a:solidFill>
                <a:latin typeface="Arial" panose="020B0604020202020204" pitchFamily="34" charset="0"/>
                <a:ea typeface="ＭＳ Ｐゴシック" panose="020B0600070205080204" pitchFamily="34" charset="-128"/>
              </a:defRPr>
            </a:lvl2pPr>
            <a:lvl3pPr>
              <a:defRPr sz="1600" b="1">
                <a:solidFill>
                  <a:schemeClr val="tx1"/>
                </a:solidFill>
                <a:latin typeface="Arial" panose="020B0604020202020204" pitchFamily="34" charset="0"/>
                <a:ea typeface="ＭＳ Ｐゴシック" panose="020B0600070205080204" pitchFamily="34" charset="-128"/>
              </a:defRPr>
            </a:lvl3pPr>
            <a:lvl4pPr marL="1600200" indent="-228600">
              <a:defRPr sz="1600" b="1">
                <a:solidFill>
                  <a:schemeClr val="tx1"/>
                </a:solidFill>
                <a:latin typeface="Arial" panose="020B0604020202020204" pitchFamily="34" charset="0"/>
                <a:ea typeface="ＭＳ Ｐゴシック" panose="020B0600070205080204" pitchFamily="34" charset="-128"/>
              </a:defRPr>
            </a:lvl4pPr>
            <a:lvl5pPr marL="2057400" indent="-228600">
              <a:defRPr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600" b="1">
                <a:solidFill>
                  <a:schemeClr val="tx1"/>
                </a:solidFill>
                <a:latin typeface="Arial" panose="020B0604020202020204" pitchFamily="34" charset="0"/>
                <a:ea typeface="ＭＳ Ｐゴシック" panose="020B0600070205080204" pitchFamily="34" charset="-128"/>
              </a:defRPr>
            </a:lvl9pPr>
          </a:lstStyle>
          <a:p>
            <a:pPr>
              <a:lnSpc>
                <a:spcPct val="60000"/>
              </a:lnSpc>
            </a:pPr>
            <a:endParaRPr lang="en-US" altLang="en-FR" sz="1200" b="0" dirty="0">
              <a:ea typeface="Osaka" pitchFamily="44" charset="-128"/>
            </a:endParaRPr>
          </a:p>
          <a:p>
            <a:pPr marL="171450" indent="-171450">
              <a:buClr>
                <a:schemeClr val="tx1"/>
              </a:buClr>
              <a:buFont typeface="Arial" panose="020B0604020202020204" pitchFamily="34" charset="0"/>
              <a:buChar char="•"/>
            </a:pPr>
            <a:r>
              <a:rPr lang="en-US" altLang="en-FR" sz="1200" b="0" dirty="0">
                <a:ea typeface="Osaka" pitchFamily="44" charset="-128"/>
              </a:rPr>
              <a:t>Larger than for the IR LST due to the more varying emissivity, with estimated uncertainty in the order of </a:t>
            </a:r>
            <a:r>
              <a:rPr lang="en-US" altLang="en-FR" sz="1200" dirty="0">
                <a:ea typeface="Osaka" pitchFamily="44" charset="-128"/>
              </a:rPr>
              <a:t>2-4K</a:t>
            </a:r>
            <a:r>
              <a:rPr lang="en-US" altLang="en-FR" sz="1200" b="0" dirty="0">
                <a:ea typeface="Osaka" pitchFamily="44" charset="-128"/>
              </a:rPr>
              <a:t>. </a:t>
            </a:r>
          </a:p>
        </p:txBody>
      </p:sp>
      <p:sp>
        <p:nvSpPr>
          <p:cNvPr id="13" name="Text Box 3">
            <a:extLst>
              <a:ext uri="{FF2B5EF4-FFF2-40B4-BE49-F238E27FC236}">
                <a16:creationId xmlns:a16="http://schemas.microsoft.com/office/drawing/2014/main" id="{CAFA474E-972C-F72A-C96A-ACC0FC8C9AF2}"/>
              </a:ext>
            </a:extLst>
          </p:cNvPr>
          <p:cNvSpPr txBox="1">
            <a:spLocks noChangeArrowheads="1"/>
          </p:cNvSpPr>
          <p:nvPr/>
        </p:nvSpPr>
        <p:spPr bwMode="auto">
          <a:xfrm>
            <a:off x="4471636" y="903919"/>
            <a:ext cx="4672363" cy="57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600" b="1">
                <a:solidFill>
                  <a:schemeClr val="tx1"/>
                </a:solidFill>
                <a:latin typeface="Arial" panose="020B0604020202020204" pitchFamily="34" charset="0"/>
                <a:ea typeface="ＭＳ Ｐゴシック" panose="020B0600070205080204" pitchFamily="34" charset="-128"/>
              </a:defRPr>
            </a:lvl1pPr>
            <a:lvl2pPr marL="742950" indent="-285750">
              <a:defRPr sz="1600" b="1">
                <a:solidFill>
                  <a:schemeClr val="tx1"/>
                </a:solidFill>
                <a:latin typeface="Arial" panose="020B0604020202020204" pitchFamily="34" charset="0"/>
                <a:ea typeface="ＭＳ Ｐゴシック" panose="020B0600070205080204" pitchFamily="34" charset="-128"/>
              </a:defRPr>
            </a:lvl2pPr>
            <a:lvl3pPr>
              <a:defRPr sz="1600" b="1">
                <a:solidFill>
                  <a:schemeClr val="tx1"/>
                </a:solidFill>
                <a:latin typeface="Arial" panose="020B0604020202020204" pitchFamily="34" charset="0"/>
                <a:ea typeface="ＭＳ Ｐゴシック" panose="020B0600070205080204" pitchFamily="34" charset="-128"/>
              </a:defRPr>
            </a:lvl3pPr>
            <a:lvl4pPr marL="1600200" indent="-228600">
              <a:defRPr sz="1600" b="1">
                <a:solidFill>
                  <a:schemeClr val="tx1"/>
                </a:solidFill>
                <a:latin typeface="Arial" panose="020B0604020202020204" pitchFamily="34" charset="0"/>
                <a:ea typeface="ＭＳ Ｐゴシック" panose="020B0600070205080204" pitchFamily="34" charset="-128"/>
              </a:defRPr>
            </a:lvl4pPr>
            <a:lvl5pPr marL="2057400" indent="-228600">
              <a:defRPr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600" b="1">
                <a:solidFill>
                  <a:schemeClr val="tx1"/>
                </a:solidFill>
                <a:latin typeface="Arial" panose="020B0604020202020204" pitchFamily="34" charset="0"/>
                <a:ea typeface="ＭＳ Ｐゴシック" panose="020B0600070205080204" pitchFamily="34" charset="-128"/>
              </a:defRPr>
            </a:lvl9pPr>
          </a:lstStyle>
          <a:p>
            <a:pPr marL="171450" indent="-171450">
              <a:lnSpc>
                <a:spcPct val="60000"/>
              </a:lnSpc>
              <a:buFont typeface="Arial" panose="020B0604020202020204" pitchFamily="34" charset="0"/>
              <a:buChar char="•"/>
            </a:pPr>
            <a:endParaRPr lang="en-US" altLang="en-FR" sz="1200" b="0" dirty="0">
              <a:ea typeface="Osaka" pitchFamily="44" charset="-128"/>
            </a:endParaRPr>
          </a:p>
          <a:p>
            <a:pPr marL="171450" indent="-171450">
              <a:buClr>
                <a:schemeClr val="tx1"/>
              </a:buClr>
              <a:buFont typeface="Arial" panose="020B0604020202020204" pitchFamily="34" charset="0"/>
              <a:buChar char="•"/>
            </a:pPr>
            <a:r>
              <a:rPr lang="en-US" altLang="en-FR" sz="1200" b="0" dirty="0">
                <a:ea typeface="Osaka" pitchFamily="44" charset="-128"/>
              </a:rPr>
              <a:t>Comparison with </a:t>
            </a:r>
            <a:r>
              <a:rPr lang="en-US" altLang="en-FR" sz="1200" dirty="0">
                <a:ea typeface="Osaka" pitchFamily="44" charset="-128"/>
              </a:rPr>
              <a:t>station data </a:t>
            </a:r>
            <a:r>
              <a:rPr lang="en-US" altLang="en-FR" sz="1200" b="0" dirty="0">
                <a:ea typeface="Osaka" pitchFamily="44" charset="-128"/>
              </a:rPr>
              <a:t>can show larger differences, partly due to the terrain inhomogeneity at the ~25km resolution.</a:t>
            </a:r>
          </a:p>
        </p:txBody>
      </p:sp>
      <p:sp>
        <p:nvSpPr>
          <p:cNvPr id="14" name="TextBox 13">
            <a:extLst>
              <a:ext uri="{FF2B5EF4-FFF2-40B4-BE49-F238E27FC236}">
                <a16:creationId xmlns:a16="http://schemas.microsoft.com/office/drawing/2014/main" id="{9C49F75B-A2EA-1A3D-7FCF-CD37669019E2}"/>
              </a:ext>
            </a:extLst>
          </p:cNvPr>
          <p:cNvSpPr txBox="1"/>
          <p:nvPr/>
        </p:nvSpPr>
        <p:spPr>
          <a:xfrm>
            <a:off x="1130001" y="1497801"/>
            <a:ext cx="2465295" cy="276999"/>
          </a:xfrm>
          <a:prstGeom prst="rect">
            <a:avLst/>
          </a:prstGeom>
          <a:solidFill>
            <a:schemeClr val="bg1"/>
          </a:solidFill>
        </p:spPr>
        <p:txBody>
          <a:bodyPr wrap="square">
            <a:spAutoFit/>
          </a:bodyPr>
          <a:lstStyle/>
          <a:p>
            <a:pPr algn="ctr"/>
            <a:r>
              <a:rPr lang="en-US" altLang="en-FR" sz="1200" b="0" dirty="0">
                <a:latin typeface="Arial" panose="020B0604020202020204" pitchFamily="34" charset="0"/>
                <a:ea typeface="Osaka" pitchFamily="44" charset="-128"/>
                <a:cs typeface="Arial" panose="020B0604020202020204" pitchFamily="34" charset="0"/>
              </a:rPr>
              <a:t> </a:t>
            </a:r>
            <a:r>
              <a:rPr lang="en-US" altLang="en-FR" sz="1200" dirty="0">
                <a:solidFill>
                  <a:srgbClr val="FF9449"/>
                </a:solidFill>
                <a:latin typeface="Arial" panose="020B0604020202020204" pitchFamily="34" charset="0"/>
                <a:ea typeface="Osaka" pitchFamily="44" charset="-128"/>
                <a:cs typeface="Arial" panose="020B0604020202020204" pitchFamily="34" charset="0"/>
              </a:rPr>
              <a:t>Uncertainty 2010/01/01</a:t>
            </a:r>
            <a:r>
              <a:rPr lang="en-US" altLang="en-FR" sz="1200" b="0" dirty="0">
                <a:solidFill>
                  <a:srgbClr val="FF9449"/>
                </a:solidFill>
                <a:latin typeface="Arial" panose="020B0604020202020204" pitchFamily="34" charset="0"/>
                <a:ea typeface="Osaka" pitchFamily="44" charset="-128"/>
                <a:cs typeface="Arial" panose="020B0604020202020204" pitchFamily="34" charset="0"/>
              </a:rPr>
              <a:t> 6AM (K)</a:t>
            </a:r>
            <a:endParaRPr lang="en-GB" sz="1200" baseline="30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7292470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9" name="Straight Connector 28">
            <a:extLst>
              <a:ext uri="{FF2B5EF4-FFF2-40B4-BE49-F238E27FC236}">
                <a16:creationId xmlns:a16="http://schemas.microsoft.com/office/drawing/2014/main" id="{1AA40D05-0D48-5C39-5F19-F325D8A0EB2F}"/>
              </a:ext>
            </a:extLst>
          </p:cNvPr>
          <p:cNvCxnSpPr>
            <a:cxnSpLocks/>
          </p:cNvCxnSpPr>
          <p:nvPr/>
        </p:nvCxnSpPr>
        <p:spPr>
          <a:xfrm>
            <a:off x="1905768" y="1567082"/>
            <a:ext cx="0" cy="2672227"/>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3A444B07-310B-66B5-FED7-200B00F89CCA}"/>
              </a:ext>
            </a:extLst>
          </p:cNvPr>
          <p:cNvCxnSpPr>
            <a:cxnSpLocks/>
          </p:cNvCxnSpPr>
          <p:nvPr/>
        </p:nvCxnSpPr>
        <p:spPr>
          <a:xfrm>
            <a:off x="2776085" y="1567079"/>
            <a:ext cx="0" cy="2672227"/>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8F774215-EF72-3469-E2DB-758EB9BF56F0}"/>
              </a:ext>
            </a:extLst>
          </p:cNvPr>
          <p:cNvCxnSpPr>
            <a:cxnSpLocks/>
          </p:cNvCxnSpPr>
          <p:nvPr/>
        </p:nvCxnSpPr>
        <p:spPr>
          <a:xfrm>
            <a:off x="3623731" y="1567080"/>
            <a:ext cx="0" cy="2672227"/>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E4705B8C-5627-F9B3-7E54-63B5CD73A9EF}"/>
              </a:ext>
            </a:extLst>
          </p:cNvPr>
          <p:cNvCxnSpPr>
            <a:cxnSpLocks/>
          </p:cNvCxnSpPr>
          <p:nvPr/>
        </p:nvCxnSpPr>
        <p:spPr>
          <a:xfrm>
            <a:off x="3934829" y="1567080"/>
            <a:ext cx="0" cy="2672227"/>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BA3648BD-939D-6A52-002E-9281B30A6CCB}"/>
              </a:ext>
            </a:extLst>
          </p:cNvPr>
          <p:cNvCxnSpPr>
            <a:cxnSpLocks/>
          </p:cNvCxnSpPr>
          <p:nvPr/>
        </p:nvCxnSpPr>
        <p:spPr>
          <a:xfrm>
            <a:off x="4149402" y="1567080"/>
            <a:ext cx="0" cy="2672227"/>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2E38EFFB-048E-DC76-B59B-3A2D74A46DCD}"/>
              </a:ext>
            </a:extLst>
          </p:cNvPr>
          <p:cNvCxnSpPr>
            <a:cxnSpLocks/>
          </p:cNvCxnSpPr>
          <p:nvPr/>
        </p:nvCxnSpPr>
        <p:spPr>
          <a:xfrm>
            <a:off x="6834809" y="1567079"/>
            <a:ext cx="0" cy="2672227"/>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sp>
        <p:nvSpPr>
          <p:cNvPr id="6145" name="Title 1"/>
          <p:cNvSpPr>
            <a:spLocks noGrp="1"/>
          </p:cNvSpPr>
          <p:nvPr>
            <p:ph type="title"/>
          </p:nvPr>
        </p:nvSpPr>
        <p:spPr>
          <a:xfrm>
            <a:off x="774700" y="189190"/>
            <a:ext cx="6956425" cy="369332"/>
          </a:xfrm>
        </p:spPr>
        <p:txBody>
          <a:bodyPr/>
          <a:lstStyle/>
          <a:p>
            <a:pPr eaLnBrk="1" hangingPunct="1"/>
            <a:r>
              <a:rPr lang="fr-FR" altLang="fr-FR" sz="1800" dirty="0">
                <a:latin typeface="Verdana" pitchFamily="34" charset="0"/>
              </a:rPr>
              <a:t>MW LST </a:t>
            </a:r>
            <a:r>
              <a:rPr lang="fr-FR" altLang="fr-FR" sz="1800" dirty="0" err="1">
                <a:latin typeface="Verdana" pitchFamily="34" charset="0"/>
              </a:rPr>
              <a:t>product</a:t>
            </a:r>
            <a:r>
              <a:rPr lang="fr-FR" altLang="fr-FR" sz="1800" dirty="0">
                <a:latin typeface="Verdana" pitchFamily="34" charset="0"/>
              </a:rPr>
              <a:t>                  DATA RECORDS</a:t>
            </a:r>
          </a:p>
        </p:txBody>
      </p:sp>
      <p:sp>
        <p:nvSpPr>
          <p:cNvPr id="11" name="TextBox 10">
            <a:extLst>
              <a:ext uri="{FF2B5EF4-FFF2-40B4-BE49-F238E27FC236}">
                <a16:creationId xmlns:a16="http://schemas.microsoft.com/office/drawing/2014/main" id="{482EB262-F916-CD7D-4136-8F0114FB5B77}"/>
              </a:ext>
            </a:extLst>
          </p:cNvPr>
          <p:cNvSpPr txBox="1"/>
          <p:nvPr/>
        </p:nvSpPr>
        <p:spPr>
          <a:xfrm>
            <a:off x="410588" y="1855512"/>
            <a:ext cx="1633104" cy="307777"/>
          </a:xfrm>
          <a:prstGeom prst="rect">
            <a:avLst/>
          </a:prstGeom>
          <a:noFill/>
        </p:spPr>
        <p:txBody>
          <a:bodyPr wrap="square">
            <a:spAutoFit/>
          </a:bodyPr>
          <a:lstStyle/>
          <a:p>
            <a:pPr algn="ctr"/>
            <a:r>
              <a:rPr lang="en-US" sz="1400" b="1" dirty="0">
                <a:solidFill>
                  <a:srgbClr val="0070C0"/>
                </a:solidFill>
                <a:latin typeface="Arial" panose="020B0604020202020204" pitchFamily="34" charset="0"/>
                <a:ea typeface="Osaka" pitchFamily="44" charset="-128"/>
                <a:cs typeface="Arial" panose="020B0604020202020204" pitchFamily="34" charset="0"/>
              </a:rPr>
              <a:t>~25 km</a:t>
            </a:r>
            <a:endParaRPr lang="en-GB" sz="1400" b="1" dirty="0">
              <a:solidFill>
                <a:srgbClr val="0070C0"/>
              </a:solidFill>
              <a:latin typeface="Arial" panose="020B0604020202020204" pitchFamily="34" charset="0"/>
              <a:cs typeface="Arial" panose="020B0604020202020204" pitchFamily="34" charset="0"/>
            </a:endParaRPr>
          </a:p>
        </p:txBody>
      </p:sp>
      <p:sp>
        <p:nvSpPr>
          <p:cNvPr id="12" name="TextBox 11">
            <a:extLst>
              <a:ext uri="{FF2B5EF4-FFF2-40B4-BE49-F238E27FC236}">
                <a16:creationId xmlns:a16="http://schemas.microsoft.com/office/drawing/2014/main" id="{02CBC544-6A32-824C-114A-DD8E0F5004C4}"/>
              </a:ext>
            </a:extLst>
          </p:cNvPr>
          <p:cNvSpPr txBox="1"/>
          <p:nvPr/>
        </p:nvSpPr>
        <p:spPr>
          <a:xfrm>
            <a:off x="1907310" y="1795001"/>
            <a:ext cx="1716419" cy="307777"/>
          </a:xfrm>
          <a:prstGeom prst="rect">
            <a:avLst/>
          </a:prstGeom>
          <a:solidFill>
            <a:srgbClr val="00B050"/>
          </a:solidFill>
        </p:spPr>
        <p:txBody>
          <a:bodyPr wrap="square">
            <a:spAutoFit/>
          </a:bodyPr>
          <a:lstStyle/>
          <a:p>
            <a:pPr algn="ctr"/>
            <a:r>
              <a:rPr lang="en-US" sz="1400" dirty="0">
                <a:solidFill>
                  <a:schemeClr val="bg1"/>
                </a:solidFill>
                <a:latin typeface="Arial" panose="020B0604020202020204" pitchFamily="34" charset="0"/>
                <a:ea typeface="Osaka" pitchFamily="44" charset="-128"/>
                <a:cs typeface="Arial" panose="020B0604020202020204" pitchFamily="34" charset="0"/>
              </a:rPr>
              <a:t>SSM/I</a:t>
            </a:r>
            <a:endParaRPr lang="en-GB" sz="1400" dirty="0">
              <a:solidFill>
                <a:schemeClr val="bg1"/>
              </a:solidFill>
              <a:latin typeface="Arial" panose="020B0604020202020204" pitchFamily="34" charset="0"/>
              <a:cs typeface="Arial" panose="020B0604020202020204" pitchFamily="34" charset="0"/>
            </a:endParaRPr>
          </a:p>
        </p:txBody>
      </p:sp>
      <p:cxnSp>
        <p:nvCxnSpPr>
          <p:cNvPr id="14" name="Straight Connector 13">
            <a:extLst>
              <a:ext uri="{FF2B5EF4-FFF2-40B4-BE49-F238E27FC236}">
                <a16:creationId xmlns:a16="http://schemas.microsoft.com/office/drawing/2014/main" id="{8CADB210-AE1C-BBCC-A150-1660F3B9FFB7}"/>
              </a:ext>
            </a:extLst>
          </p:cNvPr>
          <p:cNvCxnSpPr>
            <a:cxnSpLocks/>
          </p:cNvCxnSpPr>
          <p:nvPr/>
        </p:nvCxnSpPr>
        <p:spPr>
          <a:xfrm>
            <a:off x="1723788" y="1567082"/>
            <a:ext cx="0" cy="2812010"/>
          </a:xfrm>
          <a:prstGeom prst="line">
            <a:avLst/>
          </a:prstGeom>
          <a:ln w="2222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090561C2-7194-5EBC-109F-E38A9A5E043E}"/>
              </a:ext>
            </a:extLst>
          </p:cNvPr>
          <p:cNvCxnSpPr>
            <a:cxnSpLocks/>
          </p:cNvCxnSpPr>
          <p:nvPr/>
        </p:nvCxnSpPr>
        <p:spPr>
          <a:xfrm>
            <a:off x="1513844" y="4239309"/>
            <a:ext cx="5726433" cy="0"/>
          </a:xfrm>
          <a:prstGeom prst="line">
            <a:avLst/>
          </a:prstGeom>
          <a:ln w="2222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91F8DB66-8AC6-F700-923A-0ECDBB7C9AA7}"/>
              </a:ext>
            </a:extLst>
          </p:cNvPr>
          <p:cNvCxnSpPr>
            <a:cxnSpLocks/>
          </p:cNvCxnSpPr>
          <p:nvPr/>
        </p:nvCxnSpPr>
        <p:spPr>
          <a:xfrm>
            <a:off x="7016514" y="1567082"/>
            <a:ext cx="0" cy="2812010"/>
          </a:xfrm>
          <a:prstGeom prst="line">
            <a:avLst/>
          </a:prstGeom>
          <a:ln w="22225">
            <a:solidFill>
              <a:schemeClr val="tx2"/>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9F977B55-7A85-5400-B169-9965B6892C1B}"/>
              </a:ext>
            </a:extLst>
          </p:cNvPr>
          <p:cNvSpPr txBox="1"/>
          <p:nvPr/>
        </p:nvSpPr>
        <p:spPr>
          <a:xfrm>
            <a:off x="744471" y="1218934"/>
            <a:ext cx="1786809" cy="307777"/>
          </a:xfrm>
          <a:prstGeom prst="rect">
            <a:avLst/>
          </a:prstGeom>
          <a:noFill/>
          <a:ln>
            <a:noFill/>
          </a:ln>
        </p:spPr>
        <p:txBody>
          <a:bodyPr wrap="square">
            <a:spAutoFit/>
          </a:bodyPr>
          <a:lstStyle/>
          <a:p>
            <a:pPr algn="ctr"/>
            <a:r>
              <a:rPr lang="en-US" altLang="en-FR" sz="1400" b="1" dirty="0">
                <a:solidFill>
                  <a:srgbClr val="0070C0"/>
                </a:solidFill>
                <a:latin typeface="Arial" panose="020B0604020202020204" pitchFamily="34" charset="0"/>
                <a:ea typeface="Osaka" pitchFamily="44" charset="-128"/>
                <a:cs typeface="Arial" panose="020B0604020202020204" pitchFamily="34" charset="0"/>
              </a:rPr>
              <a:t>Spatial Resolution</a:t>
            </a:r>
            <a:endParaRPr lang="en-GB" sz="1400" b="1" baseline="30000" dirty="0">
              <a:solidFill>
                <a:srgbClr val="0070C0"/>
              </a:solidFill>
              <a:latin typeface="Arial" panose="020B0604020202020204" pitchFamily="34" charset="0"/>
              <a:cs typeface="Arial" panose="020B0604020202020204" pitchFamily="34" charset="0"/>
            </a:endParaRPr>
          </a:p>
        </p:txBody>
      </p:sp>
      <p:sp>
        <p:nvSpPr>
          <p:cNvPr id="17" name="TextBox 16">
            <a:extLst>
              <a:ext uri="{FF2B5EF4-FFF2-40B4-BE49-F238E27FC236}">
                <a16:creationId xmlns:a16="http://schemas.microsoft.com/office/drawing/2014/main" id="{095878AC-252D-CF88-8065-D0A426FF3411}"/>
              </a:ext>
            </a:extLst>
          </p:cNvPr>
          <p:cNvSpPr txBox="1"/>
          <p:nvPr/>
        </p:nvSpPr>
        <p:spPr>
          <a:xfrm>
            <a:off x="6267975" y="1216028"/>
            <a:ext cx="1633104" cy="307777"/>
          </a:xfrm>
          <a:prstGeom prst="rect">
            <a:avLst/>
          </a:prstGeom>
          <a:noFill/>
          <a:ln>
            <a:noFill/>
          </a:ln>
        </p:spPr>
        <p:txBody>
          <a:bodyPr wrap="square">
            <a:spAutoFit/>
          </a:bodyPr>
          <a:lstStyle/>
          <a:p>
            <a:pPr algn="ctr"/>
            <a:r>
              <a:rPr lang="en-US" sz="1400" b="1" dirty="0">
                <a:solidFill>
                  <a:schemeClr val="tx1">
                    <a:lumMod val="50000"/>
                    <a:lumOff val="50000"/>
                  </a:schemeClr>
                </a:solidFill>
                <a:latin typeface="Arial" panose="020B0604020202020204" pitchFamily="34" charset="0"/>
                <a:ea typeface="Osaka" pitchFamily="44" charset="-128"/>
                <a:cs typeface="Arial" panose="020B0604020202020204" pitchFamily="34" charset="0"/>
              </a:rPr>
              <a:t>Time of day</a:t>
            </a:r>
            <a:endParaRPr lang="en-GB" sz="1400" b="1" dirty="0">
              <a:solidFill>
                <a:schemeClr val="tx1">
                  <a:lumMod val="50000"/>
                  <a:lumOff val="50000"/>
                </a:schemeClr>
              </a:solidFill>
              <a:latin typeface="Arial" panose="020B0604020202020204" pitchFamily="34" charset="0"/>
              <a:cs typeface="Arial" panose="020B0604020202020204" pitchFamily="34" charset="0"/>
            </a:endParaRPr>
          </a:p>
        </p:txBody>
      </p:sp>
      <p:sp>
        <p:nvSpPr>
          <p:cNvPr id="18" name="TextBox 17">
            <a:extLst>
              <a:ext uri="{FF2B5EF4-FFF2-40B4-BE49-F238E27FC236}">
                <a16:creationId xmlns:a16="http://schemas.microsoft.com/office/drawing/2014/main" id="{4617C648-9C1F-C8C2-2016-26E490E8DCE4}"/>
              </a:ext>
            </a:extLst>
          </p:cNvPr>
          <p:cNvSpPr txBox="1"/>
          <p:nvPr/>
        </p:nvSpPr>
        <p:spPr>
          <a:xfrm>
            <a:off x="3560508" y="4451303"/>
            <a:ext cx="1633104" cy="307777"/>
          </a:xfrm>
          <a:prstGeom prst="rect">
            <a:avLst/>
          </a:prstGeom>
          <a:noFill/>
          <a:ln>
            <a:noFill/>
          </a:ln>
        </p:spPr>
        <p:txBody>
          <a:bodyPr wrap="square">
            <a:spAutoFit/>
          </a:bodyPr>
          <a:lstStyle/>
          <a:p>
            <a:pPr algn="ctr"/>
            <a:r>
              <a:rPr lang="en-US" sz="1400" b="1" dirty="0">
                <a:solidFill>
                  <a:srgbClr val="C00000"/>
                </a:solidFill>
                <a:latin typeface="Arial" panose="020B0604020202020204" pitchFamily="34" charset="0"/>
                <a:ea typeface="Osaka" pitchFamily="44" charset="-128"/>
                <a:cs typeface="Arial" panose="020B0604020202020204" pitchFamily="34" charset="0"/>
              </a:rPr>
              <a:t>Years</a:t>
            </a:r>
            <a:endParaRPr lang="en-GB" sz="1400" b="1" dirty="0">
              <a:solidFill>
                <a:srgbClr val="C00000"/>
              </a:solidFill>
              <a:latin typeface="Arial" panose="020B0604020202020204" pitchFamily="34" charset="0"/>
              <a:cs typeface="Arial" panose="020B0604020202020204" pitchFamily="34" charset="0"/>
            </a:endParaRPr>
          </a:p>
        </p:txBody>
      </p:sp>
      <p:sp>
        <p:nvSpPr>
          <p:cNvPr id="19" name="TextBox 18">
            <a:extLst>
              <a:ext uri="{FF2B5EF4-FFF2-40B4-BE49-F238E27FC236}">
                <a16:creationId xmlns:a16="http://schemas.microsoft.com/office/drawing/2014/main" id="{29D5CF49-8633-953B-10A0-2FF930C78385}"/>
              </a:ext>
            </a:extLst>
          </p:cNvPr>
          <p:cNvSpPr txBox="1"/>
          <p:nvPr/>
        </p:nvSpPr>
        <p:spPr>
          <a:xfrm rot="19800000">
            <a:off x="1629479" y="4282837"/>
            <a:ext cx="548487" cy="246221"/>
          </a:xfrm>
          <a:prstGeom prst="rect">
            <a:avLst/>
          </a:prstGeom>
          <a:noFill/>
          <a:ln>
            <a:noFill/>
          </a:ln>
        </p:spPr>
        <p:txBody>
          <a:bodyPr wrap="square">
            <a:spAutoFit/>
          </a:bodyPr>
          <a:lstStyle/>
          <a:p>
            <a:pPr algn="ctr"/>
            <a:r>
              <a:rPr lang="en-US" sz="1000" dirty="0">
                <a:solidFill>
                  <a:srgbClr val="C00000"/>
                </a:solidFill>
                <a:latin typeface="Arial" panose="020B0604020202020204" pitchFamily="34" charset="0"/>
                <a:ea typeface="Osaka" pitchFamily="44" charset="-128"/>
                <a:cs typeface="Arial" panose="020B0604020202020204" pitchFamily="34" charset="0"/>
              </a:rPr>
              <a:t>1996</a:t>
            </a:r>
            <a:endParaRPr lang="en-GB" sz="1000" dirty="0">
              <a:solidFill>
                <a:srgbClr val="C00000"/>
              </a:solidFill>
              <a:latin typeface="Arial" panose="020B0604020202020204" pitchFamily="34" charset="0"/>
              <a:cs typeface="Arial" panose="020B0604020202020204" pitchFamily="34" charset="0"/>
            </a:endParaRPr>
          </a:p>
        </p:txBody>
      </p:sp>
      <p:sp>
        <p:nvSpPr>
          <p:cNvPr id="24" name="TextBox 23">
            <a:extLst>
              <a:ext uri="{FF2B5EF4-FFF2-40B4-BE49-F238E27FC236}">
                <a16:creationId xmlns:a16="http://schemas.microsoft.com/office/drawing/2014/main" id="{06E44C20-3869-7785-15A6-F4980467134F}"/>
              </a:ext>
            </a:extLst>
          </p:cNvPr>
          <p:cNvSpPr txBox="1"/>
          <p:nvPr/>
        </p:nvSpPr>
        <p:spPr>
          <a:xfrm rot="19800000">
            <a:off x="6536040" y="4268953"/>
            <a:ext cx="548487" cy="246221"/>
          </a:xfrm>
          <a:prstGeom prst="rect">
            <a:avLst/>
          </a:prstGeom>
          <a:noFill/>
          <a:ln>
            <a:noFill/>
          </a:ln>
        </p:spPr>
        <p:txBody>
          <a:bodyPr wrap="square">
            <a:spAutoFit/>
          </a:bodyPr>
          <a:lstStyle/>
          <a:p>
            <a:pPr marL="6350" algn="ctr"/>
            <a:r>
              <a:rPr lang="en-US" sz="1000" dirty="0">
                <a:solidFill>
                  <a:srgbClr val="C00000"/>
                </a:solidFill>
                <a:latin typeface="Arial" panose="020B0604020202020204" pitchFamily="34" charset="0"/>
                <a:ea typeface="Osaka" pitchFamily="44" charset="-128"/>
                <a:cs typeface="Arial" panose="020B0604020202020204" pitchFamily="34" charset="0"/>
              </a:rPr>
              <a:t>2024</a:t>
            </a:r>
            <a:endParaRPr lang="en-GB" sz="1000" dirty="0">
              <a:solidFill>
                <a:srgbClr val="C00000"/>
              </a:solidFill>
              <a:latin typeface="Arial" panose="020B0604020202020204" pitchFamily="34" charset="0"/>
              <a:cs typeface="Arial" panose="020B0604020202020204" pitchFamily="34" charset="0"/>
            </a:endParaRPr>
          </a:p>
        </p:txBody>
      </p:sp>
      <p:sp>
        <p:nvSpPr>
          <p:cNvPr id="25" name="TextBox 24">
            <a:extLst>
              <a:ext uri="{FF2B5EF4-FFF2-40B4-BE49-F238E27FC236}">
                <a16:creationId xmlns:a16="http://schemas.microsoft.com/office/drawing/2014/main" id="{75AD9044-18E1-BB3C-A0BD-534286C435DD}"/>
              </a:ext>
            </a:extLst>
          </p:cNvPr>
          <p:cNvSpPr txBox="1"/>
          <p:nvPr/>
        </p:nvSpPr>
        <p:spPr>
          <a:xfrm rot="19800000">
            <a:off x="2559538" y="4268954"/>
            <a:ext cx="548487" cy="246221"/>
          </a:xfrm>
          <a:prstGeom prst="rect">
            <a:avLst/>
          </a:prstGeom>
          <a:noFill/>
          <a:ln>
            <a:noFill/>
          </a:ln>
        </p:spPr>
        <p:txBody>
          <a:bodyPr wrap="square">
            <a:spAutoFit/>
          </a:bodyPr>
          <a:lstStyle/>
          <a:p>
            <a:pPr algn="ctr"/>
            <a:r>
              <a:rPr lang="en-US" sz="1000" dirty="0">
                <a:solidFill>
                  <a:srgbClr val="C00000"/>
                </a:solidFill>
                <a:latin typeface="Arial" panose="020B0604020202020204" pitchFamily="34" charset="0"/>
                <a:ea typeface="Osaka" pitchFamily="44" charset="-128"/>
                <a:cs typeface="Arial" panose="020B0604020202020204" pitchFamily="34" charset="0"/>
              </a:rPr>
              <a:t>2003</a:t>
            </a:r>
            <a:endParaRPr lang="en-GB" sz="1000" dirty="0">
              <a:solidFill>
                <a:srgbClr val="C00000"/>
              </a:solidFill>
              <a:latin typeface="Arial" panose="020B0604020202020204" pitchFamily="34" charset="0"/>
              <a:cs typeface="Arial" panose="020B0604020202020204" pitchFamily="34" charset="0"/>
            </a:endParaRPr>
          </a:p>
        </p:txBody>
      </p:sp>
      <p:sp>
        <p:nvSpPr>
          <p:cNvPr id="26" name="TextBox 25">
            <a:extLst>
              <a:ext uri="{FF2B5EF4-FFF2-40B4-BE49-F238E27FC236}">
                <a16:creationId xmlns:a16="http://schemas.microsoft.com/office/drawing/2014/main" id="{3B01CB5D-F525-9015-2A22-D5C902ABA2E5}"/>
              </a:ext>
            </a:extLst>
          </p:cNvPr>
          <p:cNvSpPr txBox="1"/>
          <p:nvPr/>
        </p:nvSpPr>
        <p:spPr>
          <a:xfrm rot="19800000">
            <a:off x="3283472" y="4278352"/>
            <a:ext cx="548487" cy="246221"/>
          </a:xfrm>
          <a:prstGeom prst="rect">
            <a:avLst/>
          </a:prstGeom>
          <a:noFill/>
          <a:ln>
            <a:noFill/>
          </a:ln>
        </p:spPr>
        <p:txBody>
          <a:bodyPr wrap="square">
            <a:spAutoFit/>
          </a:bodyPr>
          <a:lstStyle/>
          <a:p>
            <a:pPr algn="ctr"/>
            <a:r>
              <a:rPr lang="en-US" sz="1000" dirty="0">
                <a:solidFill>
                  <a:srgbClr val="C00000"/>
                </a:solidFill>
                <a:latin typeface="Arial" panose="020B0604020202020204" pitchFamily="34" charset="0"/>
                <a:ea typeface="Osaka" pitchFamily="44" charset="-128"/>
                <a:cs typeface="Arial" panose="020B0604020202020204" pitchFamily="34" charset="0"/>
              </a:rPr>
              <a:t>2008</a:t>
            </a:r>
            <a:endParaRPr lang="en-GB" sz="1000" dirty="0">
              <a:solidFill>
                <a:srgbClr val="C00000"/>
              </a:solidFill>
              <a:latin typeface="Arial" panose="020B0604020202020204" pitchFamily="34" charset="0"/>
              <a:cs typeface="Arial" panose="020B0604020202020204" pitchFamily="34" charset="0"/>
            </a:endParaRPr>
          </a:p>
        </p:txBody>
      </p:sp>
      <p:sp>
        <p:nvSpPr>
          <p:cNvPr id="27" name="TextBox 26">
            <a:extLst>
              <a:ext uri="{FF2B5EF4-FFF2-40B4-BE49-F238E27FC236}">
                <a16:creationId xmlns:a16="http://schemas.microsoft.com/office/drawing/2014/main" id="{1DD309B6-3366-85A7-9284-FD868155BAA0}"/>
              </a:ext>
            </a:extLst>
          </p:cNvPr>
          <p:cNvSpPr txBox="1"/>
          <p:nvPr/>
        </p:nvSpPr>
        <p:spPr>
          <a:xfrm rot="19800000">
            <a:off x="3622564" y="4271920"/>
            <a:ext cx="548487" cy="246221"/>
          </a:xfrm>
          <a:prstGeom prst="rect">
            <a:avLst/>
          </a:prstGeom>
          <a:noFill/>
          <a:ln>
            <a:noFill/>
          </a:ln>
        </p:spPr>
        <p:txBody>
          <a:bodyPr wrap="square">
            <a:spAutoFit/>
          </a:bodyPr>
          <a:lstStyle/>
          <a:p>
            <a:pPr algn="ctr"/>
            <a:r>
              <a:rPr lang="en-US" sz="1000" dirty="0">
                <a:solidFill>
                  <a:srgbClr val="C00000"/>
                </a:solidFill>
                <a:latin typeface="Arial" panose="020B0604020202020204" pitchFamily="34" charset="0"/>
                <a:ea typeface="Osaka" pitchFamily="44" charset="-128"/>
                <a:cs typeface="Arial" panose="020B0604020202020204" pitchFamily="34" charset="0"/>
              </a:rPr>
              <a:t>2011</a:t>
            </a:r>
            <a:endParaRPr lang="en-GB" sz="1000" dirty="0">
              <a:solidFill>
                <a:srgbClr val="C00000"/>
              </a:solidFill>
              <a:latin typeface="Arial" panose="020B0604020202020204" pitchFamily="34" charset="0"/>
              <a:cs typeface="Arial" panose="020B0604020202020204" pitchFamily="34" charset="0"/>
            </a:endParaRPr>
          </a:p>
        </p:txBody>
      </p:sp>
      <p:sp>
        <p:nvSpPr>
          <p:cNvPr id="28" name="TextBox 27">
            <a:extLst>
              <a:ext uri="{FF2B5EF4-FFF2-40B4-BE49-F238E27FC236}">
                <a16:creationId xmlns:a16="http://schemas.microsoft.com/office/drawing/2014/main" id="{484D798B-563F-D601-66E6-36C53CF817EE}"/>
              </a:ext>
            </a:extLst>
          </p:cNvPr>
          <p:cNvSpPr txBox="1"/>
          <p:nvPr/>
        </p:nvSpPr>
        <p:spPr>
          <a:xfrm rot="19800000">
            <a:off x="3877293" y="4271095"/>
            <a:ext cx="548487" cy="246221"/>
          </a:xfrm>
          <a:prstGeom prst="rect">
            <a:avLst/>
          </a:prstGeom>
          <a:noFill/>
          <a:ln>
            <a:noFill/>
          </a:ln>
        </p:spPr>
        <p:txBody>
          <a:bodyPr wrap="square">
            <a:spAutoFit/>
          </a:bodyPr>
          <a:lstStyle/>
          <a:p>
            <a:pPr algn="ctr"/>
            <a:r>
              <a:rPr lang="en-US" sz="1000" dirty="0">
                <a:solidFill>
                  <a:srgbClr val="C00000"/>
                </a:solidFill>
                <a:latin typeface="Arial" panose="020B0604020202020204" pitchFamily="34" charset="0"/>
                <a:ea typeface="Osaka" pitchFamily="44" charset="-128"/>
                <a:cs typeface="Arial" panose="020B0604020202020204" pitchFamily="34" charset="0"/>
              </a:rPr>
              <a:t>2013</a:t>
            </a:r>
            <a:endParaRPr lang="en-GB" sz="1000" dirty="0">
              <a:solidFill>
                <a:srgbClr val="C00000"/>
              </a:solidFill>
              <a:latin typeface="Arial" panose="020B0604020202020204" pitchFamily="34" charset="0"/>
              <a:cs typeface="Arial" panose="020B0604020202020204" pitchFamily="34" charset="0"/>
            </a:endParaRPr>
          </a:p>
        </p:txBody>
      </p:sp>
      <p:sp>
        <p:nvSpPr>
          <p:cNvPr id="38" name="TextBox 37">
            <a:extLst>
              <a:ext uri="{FF2B5EF4-FFF2-40B4-BE49-F238E27FC236}">
                <a16:creationId xmlns:a16="http://schemas.microsoft.com/office/drawing/2014/main" id="{B439C0FC-B3B9-4CB0-87B2-13B556BDF04B}"/>
              </a:ext>
            </a:extLst>
          </p:cNvPr>
          <p:cNvSpPr txBox="1"/>
          <p:nvPr/>
        </p:nvSpPr>
        <p:spPr>
          <a:xfrm>
            <a:off x="3625272" y="1795000"/>
            <a:ext cx="3209534" cy="307777"/>
          </a:xfrm>
          <a:prstGeom prst="rect">
            <a:avLst/>
          </a:prstGeom>
          <a:solidFill>
            <a:srgbClr val="008542"/>
          </a:solidFill>
        </p:spPr>
        <p:txBody>
          <a:bodyPr wrap="square">
            <a:spAutoFit/>
          </a:bodyPr>
          <a:lstStyle/>
          <a:p>
            <a:pPr algn="ctr"/>
            <a:r>
              <a:rPr lang="en-US" sz="1400" dirty="0">
                <a:solidFill>
                  <a:schemeClr val="bg1"/>
                </a:solidFill>
                <a:latin typeface="Arial" panose="020B0604020202020204" pitchFamily="34" charset="0"/>
                <a:ea typeface="Osaka" pitchFamily="44" charset="-128"/>
                <a:cs typeface="Arial" panose="020B0604020202020204" pitchFamily="34" charset="0"/>
              </a:rPr>
              <a:t>SSMIS</a:t>
            </a:r>
            <a:endParaRPr lang="en-GB" sz="1400" dirty="0">
              <a:solidFill>
                <a:schemeClr val="bg1"/>
              </a:solidFill>
              <a:latin typeface="Arial" panose="020B0604020202020204" pitchFamily="34" charset="0"/>
              <a:cs typeface="Arial" panose="020B0604020202020204" pitchFamily="34" charset="0"/>
            </a:endParaRPr>
          </a:p>
        </p:txBody>
      </p:sp>
      <p:sp>
        <p:nvSpPr>
          <p:cNvPr id="39" name="TextBox 38">
            <a:extLst>
              <a:ext uri="{FF2B5EF4-FFF2-40B4-BE49-F238E27FC236}">
                <a16:creationId xmlns:a16="http://schemas.microsoft.com/office/drawing/2014/main" id="{D69CAF55-9AB2-7861-1C4C-605F6380AADE}"/>
              </a:ext>
            </a:extLst>
          </p:cNvPr>
          <p:cNvSpPr txBox="1"/>
          <p:nvPr/>
        </p:nvSpPr>
        <p:spPr>
          <a:xfrm>
            <a:off x="2778008" y="2711611"/>
            <a:ext cx="1160449" cy="307777"/>
          </a:xfrm>
          <a:prstGeom prst="rect">
            <a:avLst/>
          </a:prstGeom>
          <a:solidFill>
            <a:srgbClr val="FDC82F"/>
          </a:solidFill>
        </p:spPr>
        <p:txBody>
          <a:bodyPr wrap="square">
            <a:spAutoFit/>
          </a:bodyPr>
          <a:lstStyle/>
          <a:p>
            <a:pPr algn="ctr"/>
            <a:r>
              <a:rPr lang="en-US" sz="1400" dirty="0">
                <a:solidFill>
                  <a:schemeClr val="bg1"/>
                </a:solidFill>
                <a:latin typeface="Arial" panose="020B0604020202020204" pitchFamily="34" charset="0"/>
                <a:ea typeface="Osaka" pitchFamily="44" charset="-128"/>
                <a:cs typeface="Arial" panose="020B0604020202020204" pitchFamily="34" charset="0"/>
              </a:rPr>
              <a:t>AMSR-E</a:t>
            </a:r>
            <a:endParaRPr lang="en-GB" sz="1400" dirty="0">
              <a:solidFill>
                <a:schemeClr val="bg1"/>
              </a:solidFill>
              <a:latin typeface="Arial" panose="020B0604020202020204" pitchFamily="34" charset="0"/>
              <a:cs typeface="Arial" panose="020B0604020202020204" pitchFamily="34" charset="0"/>
            </a:endParaRPr>
          </a:p>
        </p:txBody>
      </p:sp>
      <p:sp>
        <p:nvSpPr>
          <p:cNvPr id="40" name="TextBox 39">
            <a:extLst>
              <a:ext uri="{FF2B5EF4-FFF2-40B4-BE49-F238E27FC236}">
                <a16:creationId xmlns:a16="http://schemas.microsoft.com/office/drawing/2014/main" id="{35D5641E-9910-8200-60E2-A94E7BB5B429}"/>
              </a:ext>
            </a:extLst>
          </p:cNvPr>
          <p:cNvSpPr txBox="1"/>
          <p:nvPr/>
        </p:nvSpPr>
        <p:spPr>
          <a:xfrm>
            <a:off x="4145775" y="2695543"/>
            <a:ext cx="2682733" cy="307777"/>
          </a:xfrm>
          <a:prstGeom prst="rect">
            <a:avLst/>
          </a:prstGeom>
          <a:solidFill>
            <a:srgbClr val="E37222"/>
          </a:solidFill>
        </p:spPr>
        <p:txBody>
          <a:bodyPr wrap="square">
            <a:spAutoFit/>
          </a:bodyPr>
          <a:lstStyle/>
          <a:p>
            <a:pPr algn="ctr"/>
            <a:r>
              <a:rPr lang="en-US" sz="1400" dirty="0">
                <a:solidFill>
                  <a:schemeClr val="bg1"/>
                </a:solidFill>
                <a:latin typeface="Arial" panose="020B0604020202020204" pitchFamily="34" charset="0"/>
                <a:ea typeface="Osaka" pitchFamily="44" charset="-128"/>
                <a:cs typeface="Arial" panose="020B0604020202020204" pitchFamily="34" charset="0"/>
              </a:rPr>
              <a:t>AMSR2</a:t>
            </a:r>
            <a:endParaRPr lang="en-GB" sz="1400" dirty="0">
              <a:solidFill>
                <a:schemeClr val="bg1"/>
              </a:solidFill>
              <a:latin typeface="Arial" panose="020B0604020202020204" pitchFamily="34" charset="0"/>
              <a:cs typeface="Arial" panose="020B0604020202020204" pitchFamily="34" charset="0"/>
            </a:endParaRPr>
          </a:p>
        </p:txBody>
      </p:sp>
      <p:sp>
        <p:nvSpPr>
          <p:cNvPr id="41" name="TextBox 40">
            <a:extLst>
              <a:ext uri="{FF2B5EF4-FFF2-40B4-BE49-F238E27FC236}">
                <a16:creationId xmlns:a16="http://schemas.microsoft.com/office/drawing/2014/main" id="{F53F9475-389D-0D35-F14F-5C4175C1BBE7}"/>
              </a:ext>
            </a:extLst>
          </p:cNvPr>
          <p:cNvSpPr txBox="1"/>
          <p:nvPr/>
        </p:nvSpPr>
        <p:spPr>
          <a:xfrm>
            <a:off x="4145775" y="3416783"/>
            <a:ext cx="2695335" cy="307777"/>
          </a:xfrm>
          <a:prstGeom prst="rect">
            <a:avLst/>
          </a:prstGeom>
          <a:solidFill>
            <a:srgbClr val="008542">
              <a:alpha val="52559"/>
            </a:srgbClr>
          </a:solidFill>
        </p:spPr>
        <p:txBody>
          <a:bodyPr wrap="square">
            <a:spAutoFit/>
          </a:bodyPr>
          <a:lstStyle/>
          <a:p>
            <a:pPr algn="ctr"/>
            <a:r>
              <a:rPr lang="en-US" sz="1400" dirty="0">
                <a:solidFill>
                  <a:schemeClr val="bg1"/>
                </a:solidFill>
                <a:latin typeface="Arial" panose="020B0604020202020204" pitchFamily="34" charset="0"/>
                <a:ea typeface="Osaka" pitchFamily="44" charset="-128"/>
                <a:cs typeface="Arial" panose="020B0604020202020204" pitchFamily="34" charset="0"/>
              </a:rPr>
              <a:t>SSMIS</a:t>
            </a:r>
            <a:endParaRPr lang="en-GB" sz="1400" dirty="0">
              <a:solidFill>
                <a:schemeClr val="bg1"/>
              </a:solidFill>
              <a:latin typeface="Arial" panose="020B0604020202020204" pitchFamily="34" charset="0"/>
              <a:cs typeface="Arial" panose="020B0604020202020204" pitchFamily="34" charset="0"/>
            </a:endParaRPr>
          </a:p>
        </p:txBody>
      </p:sp>
      <p:sp>
        <p:nvSpPr>
          <p:cNvPr id="42" name="TextBox 41">
            <a:extLst>
              <a:ext uri="{FF2B5EF4-FFF2-40B4-BE49-F238E27FC236}">
                <a16:creationId xmlns:a16="http://schemas.microsoft.com/office/drawing/2014/main" id="{281FDAC8-C76B-6EB7-C7CA-3E376FA2E9F4}"/>
              </a:ext>
            </a:extLst>
          </p:cNvPr>
          <p:cNvSpPr txBox="1"/>
          <p:nvPr/>
        </p:nvSpPr>
        <p:spPr>
          <a:xfrm>
            <a:off x="4153030" y="3761472"/>
            <a:ext cx="2682733" cy="307777"/>
          </a:xfrm>
          <a:prstGeom prst="rect">
            <a:avLst/>
          </a:prstGeom>
          <a:solidFill>
            <a:srgbClr val="E37222">
              <a:alpha val="53000"/>
            </a:srgbClr>
          </a:solidFill>
        </p:spPr>
        <p:txBody>
          <a:bodyPr wrap="square">
            <a:spAutoFit/>
          </a:bodyPr>
          <a:lstStyle/>
          <a:p>
            <a:pPr algn="ctr"/>
            <a:r>
              <a:rPr lang="en-US" sz="1400" dirty="0">
                <a:solidFill>
                  <a:schemeClr val="bg1"/>
                </a:solidFill>
                <a:latin typeface="Arial" panose="020B0604020202020204" pitchFamily="34" charset="0"/>
                <a:ea typeface="Osaka" pitchFamily="44" charset="-128"/>
                <a:cs typeface="Arial" panose="020B0604020202020204" pitchFamily="34" charset="0"/>
              </a:rPr>
              <a:t>AMSR2</a:t>
            </a:r>
            <a:endParaRPr lang="en-GB" sz="1400" dirty="0">
              <a:solidFill>
                <a:schemeClr val="bg1"/>
              </a:solidFill>
              <a:latin typeface="Arial" panose="020B0604020202020204" pitchFamily="34" charset="0"/>
              <a:cs typeface="Arial" panose="020B0604020202020204" pitchFamily="34" charset="0"/>
            </a:endParaRPr>
          </a:p>
        </p:txBody>
      </p:sp>
      <p:sp>
        <p:nvSpPr>
          <p:cNvPr id="43" name="TextBox 42">
            <a:extLst>
              <a:ext uri="{FF2B5EF4-FFF2-40B4-BE49-F238E27FC236}">
                <a16:creationId xmlns:a16="http://schemas.microsoft.com/office/drawing/2014/main" id="{B5451E9A-107A-7E53-76FD-BBB6CD98BC1E}"/>
              </a:ext>
            </a:extLst>
          </p:cNvPr>
          <p:cNvSpPr txBox="1"/>
          <p:nvPr/>
        </p:nvSpPr>
        <p:spPr>
          <a:xfrm>
            <a:off x="376611" y="2626228"/>
            <a:ext cx="1633104" cy="307777"/>
          </a:xfrm>
          <a:prstGeom prst="rect">
            <a:avLst/>
          </a:prstGeom>
          <a:noFill/>
        </p:spPr>
        <p:txBody>
          <a:bodyPr wrap="square">
            <a:spAutoFit/>
          </a:bodyPr>
          <a:lstStyle/>
          <a:p>
            <a:pPr algn="ctr"/>
            <a:r>
              <a:rPr lang="en-US" sz="1400" b="1" dirty="0">
                <a:solidFill>
                  <a:srgbClr val="0070C0"/>
                </a:solidFill>
                <a:latin typeface="Arial" panose="020B0604020202020204" pitchFamily="34" charset="0"/>
                <a:ea typeface="Osaka" pitchFamily="44" charset="-128"/>
                <a:cs typeface="Arial" panose="020B0604020202020204" pitchFamily="34" charset="0"/>
              </a:rPr>
              <a:t>~12 km</a:t>
            </a:r>
            <a:endParaRPr lang="en-GB" sz="1400" b="1" dirty="0">
              <a:solidFill>
                <a:srgbClr val="0070C0"/>
              </a:solidFill>
              <a:latin typeface="Arial" panose="020B0604020202020204" pitchFamily="34" charset="0"/>
              <a:cs typeface="Arial" panose="020B0604020202020204" pitchFamily="34" charset="0"/>
            </a:endParaRPr>
          </a:p>
        </p:txBody>
      </p:sp>
      <p:sp>
        <p:nvSpPr>
          <p:cNvPr id="44" name="TextBox 43">
            <a:extLst>
              <a:ext uri="{FF2B5EF4-FFF2-40B4-BE49-F238E27FC236}">
                <a16:creationId xmlns:a16="http://schemas.microsoft.com/office/drawing/2014/main" id="{351D922C-03E1-EB05-409D-23283494E5C6}"/>
              </a:ext>
            </a:extLst>
          </p:cNvPr>
          <p:cNvSpPr txBox="1"/>
          <p:nvPr/>
        </p:nvSpPr>
        <p:spPr>
          <a:xfrm>
            <a:off x="385089" y="3602427"/>
            <a:ext cx="1633104" cy="307777"/>
          </a:xfrm>
          <a:prstGeom prst="rect">
            <a:avLst/>
          </a:prstGeom>
          <a:noFill/>
        </p:spPr>
        <p:txBody>
          <a:bodyPr wrap="square">
            <a:spAutoFit/>
          </a:bodyPr>
          <a:lstStyle/>
          <a:p>
            <a:pPr algn="ctr"/>
            <a:r>
              <a:rPr lang="en-US" sz="1400" b="1" dirty="0">
                <a:solidFill>
                  <a:srgbClr val="0070C0"/>
                </a:solidFill>
                <a:latin typeface="Arial" panose="020B0604020202020204" pitchFamily="34" charset="0"/>
                <a:ea typeface="Osaka" pitchFamily="44" charset="-128"/>
                <a:cs typeface="Arial" panose="020B0604020202020204" pitchFamily="34" charset="0"/>
              </a:rPr>
              <a:t>~5 km</a:t>
            </a:r>
            <a:endParaRPr lang="en-GB" sz="1400" b="1" dirty="0">
              <a:solidFill>
                <a:srgbClr val="0070C0"/>
              </a:solidFill>
              <a:latin typeface="Arial" panose="020B0604020202020204" pitchFamily="34" charset="0"/>
              <a:cs typeface="Arial" panose="020B0604020202020204" pitchFamily="34" charset="0"/>
            </a:endParaRPr>
          </a:p>
        </p:txBody>
      </p:sp>
      <p:sp>
        <p:nvSpPr>
          <p:cNvPr id="45" name="TextBox 44">
            <a:extLst>
              <a:ext uri="{FF2B5EF4-FFF2-40B4-BE49-F238E27FC236}">
                <a16:creationId xmlns:a16="http://schemas.microsoft.com/office/drawing/2014/main" id="{EED140B5-0E04-FA2B-3C48-DD6BBE04BD95}"/>
              </a:ext>
            </a:extLst>
          </p:cNvPr>
          <p:cNvSpPr txBox="1"/>
          <p:nvPr/>
        </p:nvSpPr>
        <p:spPr>
          <a:xfrm>
            <a:off x="109168" y="2039847"/>
            <a:ext cx="1633104" cy="276999"/>
          </a:xfrm>
          <a:prstGeom prst="rect">
            <a:avLst/>
          </a:prstGeom>
          <a:noFill/>
        </p:spPr>
        <p:txBody>
          <a:bodyPr wrap="square">
            <a:spAutoFit/>
          </a:bodyPr>
          <a:lstStyle/>
          <a:p>
            <a:pPr algn="ctr"/>
            <a:r>
              <a:rPr lang="en-US" sz="1200" dirty="0">
                <a:solidFill>
                  <a:srgbClr val="0070C0"/>
                </a:solidFill>
                <a:latin typeface="Arial" panose="020B0604020202020204" pitchFamily="34" charset="0"/>
                <a:ea typeface="Osaka" pitchFamily="44" charset="-128"/>
                <a:cs typeface="Arial" panose="020B0604020202020204" pitchFamily="34" charset="0"/>
              </a:rPr>
              <a:t>[gridded at 0.125</a:t>
            </a:r>
            <a:r>
              <a:rPr lang="en-US" sz="1200" baseline="30000" dirty="0">
                <a:solidFill>
                  <a:srgbClr val="0070C0"/>
                </a:solidFill>
                <a:latin typeface="Arial" panose="020B0604020202020204" pitchFamily="34" charset="0"/>
                <a:ea typeface="Osaka" pitchFamily="44" charset="-128"/>
                <a:cs typeface="Arial" panose="020B0604020202020204" pitchFamily="34" charset="0"/>
              </a:rPr>
              <a:t>o</a:t>
            </a:r>
            <a:r>
              <a:rPr lang="en-US" sz="1200" dirty="0">
                <a:solidFill>
                  <a:srgbClr val="0070C0"/>
                </a:solidFill>
                <a:latin typeface="Arial" panose="020B0604020202020204" pitchFamily="34" charset="0"/>
                <a:ea typeface="Osaka" pitchFamily="44" charset="-128"/>
                <a:cs typeface="Arial" panose="020B0604020202020204" pitchFamily="34" charset="0"/>
              </a:rPr>
              <a:t>] </a:t>
            </a:r>
            <a:endParaRPr lang="en-GB" sz="1200" dirty="0">
              <a:solidFill>
                <a:srgbClr val="0070C0"/>
              </a:solidFill>
              <a:latin typeface="Arial" panose="020B0604020202020204" pitchFamily="34" charset="0"/>
              <a:cs typeface="Arial" panose="020B0604020202020204" pitchFamily="34" charset="0"/>
            </a:endParaRPr>
          </a:p>
        </p:txBody>
      </p:sp>
      <p:sp>
        <p:nvSpPr>
          <p:cNvPr id="46" name="TextBox 45">
            <a:extLst>
              <a:ext uri="{FF2B5EF4-FFF2-40B4-BE49-F238E27FC236}">
                <a16:creationId xmlns:a16="http://schemas.microsoft.com/office/drawing/2014/main" id="{038AB7C1-F358-50EE-2EE2-67C9F3EA3BF6}"/>
              </a:ext>
            </a:extLst>
          </p:cNvPr>
          <p:cNvSpPr txBox="1"/>
          <p:nvPr/>
        </p:nvSpPr>
        <p:spPr>
          <a:xfrm>
            <a:off x="58092" y="2827066"/>
            <a:ext cx="1633104" cy="276999"/>
          </a:xfrm>
          <a:prstGeom prst="rect">
            <a:avLst/>
          </a:prstGeom>
          <a:noFill/>
        </p:spPr>
        <p:txBody>
          <a:bodyPr wrap="square">
            <a:spAutoFit/>
          </a:bodyPr>
          <a:lstStyle/>
          <a:p>
            <a:pPr algn="ctr"/>
            <a:r>
              <a:rPr lang="en-US" sz="1200" dirty="0">
                <a:solidFill>
                  <a:srgbClr val="0070C0"/>
                </a:solidFill>
                <a:latin typeface="Arial" panose="020B0604020202020204" pitchFamily="34" charset="0"/>
                <a:ea typeface="Osaka" pitchFamily="44" charset="-128"/>
                <a:cs typeface="Arial" panose="020B0604020202020204" pitchFamily="34" charset="0"/>
              </a:rPr>
              <a:t>[gridded at 0.125</a:t>
            </a:r>
            <a:r>
              <a:rPr lang="en-US" sz="1200" baseline="30000" dirty="0">
                <a:solidFill>
                  <a:srgbClr val="0070C0"/>
                </a:solidFill>
                <a:latin typeface="Arial" panose="020B0604020202020204" pitchFamily="34" charset="0"/>
                <a:ea typeface="Osaka" pitchFamily="44" charset="-128"/>
                <a:cs typeface="Arial" panose="020B0604020202020204" pitchFamily="34" charset="0"/>
              </a:rPr>
              <a:t>o</a:t>
            </a:r>
            <a:r>
              <a:rPr lang="en-US" sz="1200" dirty="0">
                <a:solidFill>
                  <a:srgbClr val="0070C0"/>
                </a:solidFill>
                <a:latin typeface="Arial" panose="020B0604020202020204" pitchFamily="34" charset="0"/>
                <a:ea typeface="Osaka" pitchFamily="44" charset="-128"/>
                <a:cs typeface="Arial" panose="020B0604020202020204" pitchFamily="34" charset="0"/>
              </a:rPr>
              <a:t>] </a:t>
            </a:r>
            <a:endParaRPr lang="en-GB" sz="1200" dirty="0">
              <a:solidFill>
                <a:srgbClr val="0070C0"/>
              </a:solidFill>
              <a:latin typeface="Arial" panose="020B0604020202020204" pitchFamily="34" charset="0"/>
              <a:cs typeface="Arial" panose="020B0604020202020204" pitchFamily="34" charset="0"/>
            </a:endParaRPr>
          </a:p>
        </p:txBody>
      </p:sp>
      <p:sp>
        <p:nvSpPr>
          <p:cNvPr id="47" name="TextBox 46">
            <a:extLst>
              <a:ext uri="{FF2B5EF4-FFF2-40B4-BE49-F238E27FC236}">
                <a16:creationId xmlns:a16="http://schemas.microsoft.com/office/drawing/2014/main" id="{7F973374-F5A0-2917-8DDE-12438B00270F}"/>
              </a:ext>
            </a:extLst>
          </p:cNvPr>
          <p:cNvSpPr txBox="1"/>
          <p:nvPr/>
        </p:nvSpPr>
        <p:spPr>
          <a:xfrm>
            <a:off x="75846" y="3782643"/>
            <a:ext cx="1633104" cy="276999"/>
          </a:xfrm>
          <a:prstGeom prst="rect">
            <a:avLst/>
          </a:prstGeom>
          <a:noFill/>
        </p:spPr>
        <p:txBody>
          <a:bodyPr wrap="square">
            <a:spAutoFit/>
          </a:bodyPr>
          <a:lstStyle/>
          <a:p>
            <a:pPr algn="ctr"/>
            <a:r>
              <a:rPr lang="en-US" sz="1200" dirty="0">
                <a:solidFill>
                  <a:srgbClr val="0070C0"/>
                </a:solidFill>
                <a:latin typeface="Arial" panose="020B0604020202020204" pitchFamily="34" charset="0"/>
                <a:ea typeface="Osaka" pitchFamily="44" charset="-128"/>
                <a:cs typeface="Arial" panose="020B0604020202020204" pitchFamily="34" charset="0"/>
              </a:rPr>
              <a:t>[gridded at 0.05</a:t>
            </a:r>
            <a:r>
              <a:rPr lang="en-US" sz="1200" baseline="30000" dirty="0">
                <a:solidFill>
                  <a:srgbClr val="0070C0"/>
                </a:solidFill>
                <a:latin typeface="Arial" panose="020B0604020202020204" pitchFamily="34" charset="0"/>
                <a:ea typeface="Osaka" pitchFamily="44" charset="-128"/>
                <a:cs typeface="Arial" panose="020B0604020202020204" pitchFamily="34" charset="0"/>
              </a:rPr>
              <a:t>o</a:t>
            </a:r>
            <a:r>
              <a:rPr lang="en-US" sz="1200" dirty="0">
                <a:solidFill>
                  <a:srgbClr val="0070C0"/>
                </a:solidFill>
                <a:latin typeface="Arial" panose="020B0604020202020204" pitchFamily="34" charset="0"/>
                <a:ea typeface="Osaka" pitchFamily="44" charset="-128"/>
                <a:cs typeface="Arial" panose="020B0604020202020204" pitchFamily="34" charset="0"/>
              </a:rPr>
              <a:t>] </a:t>
            </a:r>
            <a:endParaRPr lang="en-GB" sz="1200" dirty="0">
              <a:solidFill>
                <a:srgbClr val="0070C0"/>
              </a:solidFill>
              <a:latin typeface="Arial" panose="020B0604020202020204" pitchFamily="34" charset="0"/>
              <a:cs typeface="Arial" panose="020B0604020202020204" pitchFamily="34" charset="0"/>
            </a:endParaRPr>
          </a:p>
        </p:txBody>
      </p:sp>
      <p:sp>
        <p:nvSpPr>
          <p:cNvPr id="48" name="TextBox 47">
            <a:extLst>
              <a:ext uri="{FF2B5EF4-FFF2-40B4-BE49-F238E27FC236}">
                <a16:creationId xmlns:a16="http://schemas.microsoft.com/office/drawing/2014/main" id="{223F0620-9D40-D4C4-B777-648E28837788}"/>
              </a:ext>
            </a:extLst>
          </p:cNvPr>
          <p:cNvSpPr txBox="1"/>
          <p:nvPr/>
        </p:nvSpPr>
        <p:spPr>
          <a:xfrm>
            <a:off x="1916127" y="2128769"/>
            <a:ext cx="1716419" cy="307777"/>
          </a:xfrm>
          <a:prstGeom prst="rect">
            <a:avLst/>
          </a:prstGeom>
          <a:solidFill>
            <a:srgbClr val="00B050"/>
          </a:solidFill>
        </p:spPr>
        <p:txBody>
          <a:bodyPr wrap="square">
            <a:spAutoFit/>
          </a:bodyPr>
          <a:lstStyle/>
          <a:p>
            <a:pPr algn="ctr"/>
            <a:r>
              <a:rPr lang="en-US" sz="1400" dirty="0">
                <a:solidFill>
                  <a:schemeClr val="bg1"/>
                </a:solidFill>
                <a:latin typeface="Arial" panose="020B0604020202020204" pitchFamily="34" charset="0"/>
                <a:ea typeface="Osaka" pitchFamily="44" charset="-128"/>
                <a:cs typeface="Arial" panose="020B0604020202020204" pitchFamily="34" charset="0"/>
              </a:rPr>
              <a:t>SSM/I</a:t>
            </a:r>
            <a:endParaRPr lang="en-GB" sz="1400" dirty="0">
              <a:solidFill>
                <a:schemeClr val="bg1"/>
              </a:solidFill>
              <a:latin typeface="Arial" panose="020B0604020202020204" pitchFamily="34" charset="0"/>
              <a:cs typeface="Arial" panose="020B0604020202020204" pitchFamily="34" charset="0"/>
            </a:endParaRPr>
          </a:p>
        </p:txBody>
      </p:sp>
      <p:sp>
        <p:nvSpPr>
          <p:cNvPr id="49" name="TextBox 48">
            <a:extLst>
              <a:ext uri="{FF2B5EF4-FFF2-40B4-BE49-F238E27FC236}">
                <a16:creationId xmlns:a16="http://schemas.microsoft.com/office/drawing/2014/main" id="{E5ACD91A-5748-C574-92E0-1A0DC6A724A6}"/>
              </a:ext>
            </a:extLst>
          </p:cNvPr>
          <p:cNvSpPr txBox="1"/>
          <p:nvPr/>
        </p:nvSpPr>
        <p:spPr>
          <a:xfrm>
            <a:off x="3634089" y="2128768"/>
            <a:ext cx="3209534" cy="307777"/>
          </a:xfrm>
          <a:prstGeom prst="rect">
            <a:avLst/>
          </a:prstGeom>
          <a:solidFill>
            <a:srgbClr val="008542"/>
          </a:solidFill>
        </p:spPr>
        <p:txBody>
          <a:bodyPr wrap="square">
            <a:spAutoFit/>
          </a:bodyPr>
          <a:lstStyle/>
          <a:p>
            <a:pPr algn="ctr"/>
            <a:r>
              <a:rPr lang="en-US" sz="1400" dirty="0">
                <a:solidFill>
                  <a:schemeClr val="bg1"/>
                </a:solidFill>
                <a:latin typeface="Arial" panose="020B0604020202020204" pitchFamily="34" charset="0"/>
                <a:ea typeface="Osaka" pitchFamily="44" charset="-128"/>
                <a:cs typeface="Arial" panose="020B0604020202020204" pitchFamily="34" charset="0"/>
              </a:rPr>
              <a:t>SSMIS</a:t>
            </a:r>
            <a:endParaRPr lang="en-GB" sz="1400" dirty="0">
              <a:solidFill>
                <a:schemeClr val="bg1"/>
              </a:solidFill>
              <a:latin typeface="Arial" panose="020B0604020202020204" pitchFamily="34" charset="0"/>
              <a:cs typeface="Arial" panose="020B0604020202020204" pitchFamily="34" charset="0"/>
            </a:endParaRPr>
          </a:p>
        </p:txBody>
      </p:sp>
      <p:sp>
        <p:nvSpPr>
          <p:cNvPr id="50" name="TextBox 49">
            <a:extLst>
              <a:ext uri="{FF2B5EF4-FFF2-40B4-BE49-F238E27FC236}">
                <a16:creationId xmlns:a16="http://schemas.microsoft.com/office/drawing/2014/main" id="{9320F013-7460-AE36-3798-E385E579F4F4}"/>
              </a:ext>
            </a:extLst>
          </p:cNvPr>
          <p:cNvSpPr txBox="1"/>
          <p:nvPr/>
        </p:nvSpPr>
        <p:spPr>
          <a:xfrm>
            <a:off x="7417969" y="1798317"/>
            <a:ext cx="1658016" cy="307777"/>
          </a:xfrm>
          <a:prstGeom prst="rect">
            <a:avLst/>
          </a:prstGeom>
          <a:noFill/>
        </p:spPr>
        <p:txBody>
          <a:bodyPr wrap="square">
            <a:spAutoFit/>
          </a:bodyPr>
          <a:lstStyle/>
          <a:p>
            <a:pPr algn="ctr"/>
            <a:r>
              <a:rPr lang="en-US" sz="1400" b="1" dirty="0">
                <a:solidFill>
                  <a:schemeClr val="tx1">
                    <a:lumMod val="50000"/>
                    <a:lumOff val="50000"/>
                  </a:schemeClr>
                </a:solidFill>
                <a:latin typeface="Arial" panose="020B0604020202020204" pitchFamily="34" charset="0"/>
                <a:ea typeface="Osaka" pitchFamily="44" charset="-128"/>
                <a:cs typeface="Arial" panose="020B0604020202020204" pitchFamily="34" charset="0"/>
              </a:rPr>
              <a:t>at observing time</a:t>
            </a:r>
            <a:endParaRPr lang="en-GB" sz="1400" b="1" dirty="0">
              <a:solidFill>
                <a:schemeClr val="tx1">
                  <a:lumMod val="50000"/>
                  <a:lumOff val="50000"/>
                </a:schemeClr>
              </a:solidFill>
              <a:latin typeface="Arial" panose="020B0604020202020204" pitchFamily="34" charset="0"/>
              <a:cs typeface="Arial" panose="020B0604020202020204" pitchFamily="34" charset="0"/>
            </a:endParaRPr>
          </a:p>
        </p:txBody>
      </p:sp>
      <p:sp>
        <p:nvSpPr>
          <p:cNvPr id="51" name="TextBox 50">
            <a:extLst>
              <a:ext uri="{FF2B5EF4-FFF2-40B4-BE49-F238E27FC236}">
                <a16:creationId xmlns:a16="http://schemas.microsoft.com/office/drawing/2014/main" id="{CCF9CB2C-7853-6937-2B21-8181E4375B13}"/>
              </a:ext>
            </a:extLst>
          </p:cNvPr>
          <p:cNvSpPr txBox="1"/>
          <p:nvPr/>
        </p:nvSpPr>
        <p:spPr>
          <a:xfrm>
            <a:off x="7113822" y="2132085"/>
            <a:ext cx="1999948" cy="307777"/>
          </a:xfrm>
          <a:prstGeom prst="rect">
            <a:avLst/>
          </a:prstGeom>
          <a:noFill/>
        </p:spPr>
        <p:txBody>
          <a:bodyPr wrap="square">
            <a:spAutoFit/>
          </a:bodyPr>
          <a:lstStyle/>
          <a:p>
            <a:pPr algn="ctr"/>
            <a:r>
              <a:rPr lang="en-US" sz="1400" b="1" dirty="0">
                <a:solidFill>
                  <a:schemeClr val="tx1">
                    <a:lumMod val="50000"/>
                    <a:lumOff val="50000"/>
                  </a:schemeClr>
                </a:solidFill>
                <a:latin typeface="Arial" panose="020B0604020202020204" pitchFamily="34" charset="0"/>
                <a:ea typeface="Osaka" pitchFamily="44" charset="-128"/>
                <a:cs typeface="Arial" panose="020B0604020202020204" pitchFamily="34" charset="0"/>
              </a:rPr>
              <a:t>corrected to 6AM/PM</a:t>
            </a:r>
            <a:endParaRPr lang="en-GB" sz="1400" b="1" dirty="0">
              <a:solidFill>
                <a:schemeClr val="tx1">
                  <a:lumMod val="50000"/>
                  <a:lumOff val="50000"/>
                </a:schemeClr>
              </a:solidFill>
              <a:latin typeface="Arial" panose="020B0604020202020204" pitchFamily="34" charset="0"/>
              <a:cs typeface="Arial" panose="020B0604020202020204" pitchFamily="34" charset="0"/>
            </a:endParaRPr>
          </a:p>
        </p:txBody>
      </p:sp>
      <p:sp>
        <p:nvSpPr>
          <p:cNvPr id="52" name="TextBox 51">
            <a:extLst>
              <a:ext uri="{FF2B5EF4-FFF2-40B4-BE49-F238E27FC236}">
                <a16:creationId xmlns:a16="http://schemas.microsoft.com/office/drawing/2014/main" id="{A0689615-0A20-CF23-5403-D53832BF034C}"/>
              </a:ext>
            </a:extLst>
          </p:cNvPr>
          <p:cNvSpPr txBox="1"/>
          <p:nvPr/>
        </p:nvSpPr>
        <p:spPr>
          <a:xfrm>
            <a:off x="7440008" y="2699934"/>
            <a:ext cx="1782055" cy="307777"/>
          </a:xfrm>
          <a:prstGeom prst="rect">
            <a:avLst/>
          </a:prstGeom>
          <a:noFill/>
        </p:spPr>
        <p:txBody>
          <a:bodyPr wrap="square">
            <a:spAutoFit/>
          </a:bodyPr>
          <a:lstStyle/>
          <a:p>
            <a:pPr algn="ctr"/>
            <a:r>
              <a:rPr lang="en-US" sz="1400" b="1" dirty="0">
                <a:solidFill>
                  <a:schemeClr val="tx1">
                    <a:lumMod val="50000"/>
                    <a:lumOff val="50000"/>
                  </a:schemeClr>
                </a:solidFill>
                <a:latin typeface="Arial" panose="020B0604020202020204" pitchFamily="34" charset="0"/>
                <a:ea typeface="Osaka" pitchFamily="44" charset="-128"/>
                <a:cs typeface="Arial" panose="020B0604020202020204" pitchFamily="34" charset="0"/>
              </a:rPr>
              <a:t>at ~1.30 AM/PM</a:t>
            </a:r>
            <a:endParaRPr lang="en-GB" sz="1400" b="1" dirty="0">
              <a:solidFill>
                <a:schemeClr val="tx1">
                  <a:lumMod val="50000"/>
                  <a:lumOff val="50000"/>
                </a:schemeClr>
              </a:solidFill>
              <a:latin typeface="Arial" panose="020B0604020202020204" pitchFamily="34" charset="0"/>
              <a:cs typeface="Arial" panose="020B0604020202020204" pitchFamily="34" charset="0"/>
            </a:endParaRPr>
          </a:p>
        </p:txBody>
      </p:sp>
      <p:sp>
        <p:nvSpPr>
          <p:cNvPr id="53" name="TextBox 52">
            <a:extLst>
              <a:ext uri="{FF2B5EF4-FFF2-40B4-BE49-F238E27FC236}">
                <a16:creationId xmlns:a16="http://schemas.microsoft.com/office/drawing/2014/main" id="{0F93CFA8-9668-45FC-43C5-C81D2425977F}"/>
              </a:ext>
            </a:extLst>
          </p:cNvPr>
          <p:cNvSpPr txBox="1"/>
          <p:nvPr/>
        </p:nvSpPr>
        <p:spPr>
          <a:xfrm>
            <a:off x="7355949" y="3591068"/>
            <a:ext cx="1782055" cy="307777"/>
          </a:xfrm>
          <a:prstGeom prst="rect">
            <a:avLst/>
          </a:prstGeom>
          <a:noFill/>
        </p:spPr>
        <p:txBody>
          <a:bodyPr wrap="square">
            <a:spAutoFit/>
          </a:bodyPr>
          <a:lstStyle/>
          <a:p>
            <a:pPr algn="ctr"/>
            <a:r>
              <a:rPr lang="en-US" sz="1400" b="1" dirty="0">
                <a:solidFill>
                  <a:schemeClr val="tx1">
                    <a:lumMod val="50000"/>
                    <a:lumOff val="50000"/>
                  </a:schemeClr>
                </a:solidFill>
                <a:latin typeface="Arial" panose="020B0604020202020204" pitchFamily="34" charset="0"/>
                <a:ea typeface="Osaka" pitchFamily="44" charset="-128"/>
                <a:cs typeface="Arial" panose="020B0604020202020204" pitchFamily="34" charset="0"/>
              </a:rPr>
              <a:t>at observing time</a:t>
            </a:r>
            <a:endParaRPr lang="en-GB" sz="1400" b="1" dirty="0">
              <a:solidFill>
                <a:schemeClr val="tx1">
                  <a:lumMod val="50000"/>
                  <a:lumOff val="50000"/>
                </a:schemeClr>
              </a:solidFill>
              <a:latin typeface="Arial" panose="020B0604020202020204" pitchFamily="34" charset="0"/>
              <a:cs typeface="Arial" panose="020B0604020202020204" pitchFamily="34" charset="0"/>
            </a:endParaRPr>
          </a:p>
        </p:txBody>
      </p:sp>
      <p:cxnSp>
        <p:nvCxnSpPr>
          <p:cNvPr id="55" name="Straight Connector 54">
            <a:extLst>
              <a:ext uri="{FF2B5EF4-FFF2-40B4-BE49-F238E27FC236}">
                <a16:creationId xmlns:a16="http://schemas.microsoft.com/office/drawing/2014/main" id="{F056C181-7E16-F8D0-299A-610685A7FFD6}"/>
              </a:ext>
            </a:extLst>
          </p:cNvPr>
          <p:cNvCxnSpPr>
            <a:cxnSpLocks/>
            <a:stCxn id="38" idx="3"/>
            <a:endCxn id="50" idx="1"/>
          </p:cNvCxnSpPr>
          <p:nvPr/>
        </p:nvCxnSpPr>
        <p:spPr>
          <a:xfrm>
            <a:off x="6834806" y="1948889"/>
            <a:ext cx="583163" cy="3317"/>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26CB0A15-1CF4-8148-20CD-37879E02D99E}"/>
              </a:ext>
            </a:extLst>
          </p:cNvPr>
          <p:cNvCxnSpPr>
            <a:cxnSpLocks/>
            <a:stCxn id="49" idx="3"/>
            <a:endCxn id="51" idx="1"/>
          </p:cNvCxnSpPr>
          <p:nvPr/>
        </p:nvCxnSpPr>
        <p:spPr>
          <a:xfrm>
            <a:off x="6843623" y="2282657"/>
            <a:ext cx="270199" cy="3317"/>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id="{E7BF54C5-E84C-7F1B-84FB-CCDAAEACFCA9}"/>
              </a:ext>
            </a:extLst>
          </p:cNvPr>
          <p:cNvCxnSpPr>
            <a:cxnSpLocks/>
            <a:stCxn id="40" idx="3"/>
            <a:endCxn id="52" idx="1"/>
          </p:cNvCxnSpPr>
          <p:nvPr/>
        </p:nvCxnSpPr>
        <p:spPr>
          <a:xfrm>
            <a:off x="6828508" y="2849432"/>
            <a:ext cx="611500" cy="4391"/>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3" name="Straight Connector 62">
            <a:extLst>
              <a:ext uri="{FF2B5EF4-FFF2-40B4-BE49-F238E27FC236}">
                <a16:creationId xmlns:a16="http://schemas.microsoft.com/office/drawing/2014/main" id="{B89D8A67-0834-B5B2-0D76-C2AD3BDA5682}"/>
              </a:ext>
            </a:extLst>
          </p:cNvPr>
          <p:cNvCxnSpPr>
            <a:cxnSpLocks/>
            <a:endCxn id="53" idx="1"/>
          </p:cNvCxnSpPr>
          <p:nvPr/>
        </p:nvCxnSpPr>
        <p:spPr>
          <a:xfrm>
            <a:off x="6825996" y="3744957"/>
            <a:ext cx="529953"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6147" name="TextBox 6146">
            <a:extLst>
              <a:ext uri="{FF2B5EF4-FFF2-40B4-BE49-F238E27FC236}">
                <a16:creationId xmlns:a16="http://schemas.microsoft.com/office/drawing/2014/main" id="{80FE9606-D0D1-8B0E-1E4C-5622A88A2705}"/>
              </a:ext>
            </a:extLst>
          </p:cNvPr>
          <p:cNvSpPr txBox="1"/>
          <p:nvPr/>
        </p:nvSpPr>
        <p:spPr>
          <a:xfrm rot="16200000">
            <a:off x="3498485" y="3601449"/>
            <a:ext cx="1126165" cy="246221"/>
          </a:xfrm>
          <a:prstGeom prst="rect">
            <a:avLst/>
          </a:prstGeom>
          <a:noFill/>
          <a:ln>
            <a:noFill/>
          </a:ln>
        </p:spPr>
        <p:txBody>
          <a:bodyPr wrap="square">
            <a:spAutoFit/>
          </a:bodyPr>
          <a:lstStyle/>
          <a:p>
            <a:pPr algn="ctr"/>
            <a:r>
              <a:rPr lang="en-US" sz="1000" dirty="0">
                <a:latin typeface="Arial" panose="020B0604020202020204" pitchFamily="34" charset="0"/>
                <a:ea typeface="Osaka" pitchFamily="44" charset="-128"/>
                <a:cs typeface="Arial" panose="020B0604020202020204" pitchFamily="34" charset="0"/>
              </a:rPr>
              <a:t>PROTOTYPE</a:t>
            </a:r>
            <a:endParaRPr lang="en-GB" sz="1000" dirty="0">
              <a:latin typeface="Arial" panose="020B0604020202020204" pitchFamily="34" charset="0"/>
              <a:cs typeface="Arial" panose="020B0604020202020204" pitchFamily="34" charset="0"/>
            </a:endParaRPr>
          </a:p>
        </p:txBody>
      </p:sp>
      <p:sp>
        <p:nvSpPr>
          <p:cNvPr id="2" name="Rectangle 1">
            <a:extLst>
              <a:ext uri="{FF2B5EF4-FFF2-40B4-BE49-F238E27FC236}">
                <a16:creationId xmlns:a16="http://schemas.microsoft.com/office/drawing/2014/main" id="{DE472E57-3194-048F-D4BC-C5063A5FB642}"/>
              </a:ext>
            </a:extLst>
          </p:cNvPr>
          <p:cNvSpPr/>
          <p:nvPr/>
        </p:nvSpPr>
        <p:spPr>
          <a:xfrm>
            <a:off x="7122635" y="2057533"/>
            <a:ext cx="1991134" cy="457946"/>
          </a:xfrm>
          <a:prstGeom prst="rect">
            <a:avLst/>
          </a:prstGeom>
          <a:solidFill>
            <a:srgbClr val="FFFF00">
              <a:alpha val="29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2161547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094AC275-1462-33EA-249C-36414B5E0E1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6129" y="1504251"/>
            <a:ext cx="5538623" cy="3639249"/>
          </a:xfrm>
          <a:prstGeom prst="rect">
            <a:avLst/>
          </a:prstGeom>
          <a:noFill/>
          <a:extLst>
            <a:ext uri="{909E8E84-426E-40DD-AFC4-6F175D3DCCD1}">
              <a14:hiddenFill xmlns:a14="http://schemas.microsoft.com/office/drawing/2010/main">
                <a:solidFill>
                  <a:srgbClr val="FFFFFF"/>
                </a:solidFill>
              </a14:hiddenFill>
            </a:ext>
          </a:extLst>
        </p:spPr>
      </p:pic>
      <p:sp>
        <p:nvSpPr>
          <p:cNvPr id="6145" name="Title 1"/>
          <p:cNvSpPr>
            <a:spLocks noGrp="1"/>
          </p:cNvSpPr>
          <p:nvPr>
            <p:ph type="title"/>
          </p:nvPr>
        </p:nvSpPr>
        <p:spPr>
          <a:xfrm>
            <a:off x="774700" y="189190"/>
            <a:ext cx="6956425" cy="369332"/>
          </a:xfrm>
        </p:spPr>
        <p:txBody>
          <a:bodyPr/>
          <a:lstStyle/>
          <a:p>
            <a:pPr eaLnBrk="1" hangingPunct="1"/>
            <a:r>
              <a:rPr lang="fr-FR" altLang="fr-FR" sz="1800" dirty="0">
                <a:latin typeface="Verdana" pitchFamily="34" charset="0"/>
              </a:rPr>
              <a:t>MW LST </a:t>
            </a:r>
            <a:r>
              <a:rPr lang="fr-FR" altLang="fr-FR" sz="1800" dirty="0" err="1">
                <a:latin typeface="Verdana" pitchFamily="34" charset="0"/>
              </a:rPr>
              <a:t>product</a:t>
            </a:r>
            <a:r>
              <a:rPr lang="fr-FR" altLang="fr-FR" sz="1800" dirty="0">
                <a:latin typeface="Verdana" pitchFamily="34" charset="0"/>
              </a:rPr>
              <a:t>                TEMPORAL CORRECTION</a:t>
            </a:r>
          </a:p>
        </p:txBody>
      </p:sp>
      <p:sp>
        <p:nvSpPr>
          <p:cNvPr id="22" name="Text Box 3">
            <a:extLst>
              <a:ext uri="{FF2B5EF4-FFF2-40B4-BE49-F238E27FC236}">
                <a16:creationId xmlns:a16="http://schemas.microsoft.com/office/drawing/2014/main" id="{7B41B506-6EEF-5137-C884-3BEAE99D454B}"/>
              </a:ext>
            </a:extLst>
          </p:cNvPr>
          <p:cNvSpPr txBox="1">
            <a:spLocks noChangeArrowheads="1"/>
          </p:cNvSpPr>
          <p:nvPr/>
        </p:nvSpPr>
        <p:spPr bwMode="auto">
          <a:xfrm>
            <a:off x="1027740" y="766013"/>
            <a:ext cx="7088519" cy="701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600" b="1">
                <a:solidFill>
                  <a:schemeClr val="tx1"/>
                </a:solidFill>
                <a:latin typeface="Arial" panose="020B0604020202020204" pitchFamily="34" charset="0"/>
                <a:ea typeface="ＭＳ Ｐゴシック" panose="020B0600070205080204" pitchFamily="34" charset="-128"/>
              </a:defRPr>
            </a:lvl1pPr>
            <a:lvl2pPr marL="742950" indent="-285750">
              <a:defRPr sz="1600" b="1">
                <a:solidFill>
                  <a:schemeClr val="tx1"/>
                </a:solidFill>
                <a:latin typeface="Arial" panose="020B0604020202020204" pitchFamily="34" charset="0"/>
                <a:ea typeface="ＭＳ Ｐゴシック" panose="020B0600070205080204" pitchFamily="34" charset="-128"/>
              </a:defRPr>
            </a:lvl2pPr>
            <a:lvl3pPr>
              <a:defRPr sz="1600" b="1">
                <a:solidFill>
                  <a:schemeClr val="tx1"/>
                </a:solidFill>
                <a:latin typeface="Arial" panose="020B0604020202020204" pitchFamily="34" charset="0"/>
                <a:ea typeface="ＭＳ Ｐゴシック" panose="020B0600070205080204" pitchFamily="34" charset="-128"/>
              </a:defRPr>
            </a:lvl3pPr>
            <a:lvl4pPr marL="1600200" indent="-228600">
              <a:defRPr sz="1600" b="1">
                <a:solidFill>
                  <a:schemeClr val="tx1"/>
                </a:solidFill>
                <a:latin typeface="Arial" panose="020B0604020202020204" pitchFamily="34" charset="0"/>
                <a:ea typeface="ＭＳ Ｐゴシック" panose="020B0600070205080204" pitchFamily="34" charset="-128"/>
              </a:defRPr>
            </a:lvl4pPr>
            <a:lvl5pPr marL="2057400" indent="-228600">
              <a:defRPr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600" b="1">
                <a:solidFill>
                  <a:schemeClr val="tx1"/>
                </a:solidFill>
                <a:latin typeface="Arial" panose="020B0604020202020204" pitchFamily="34" charset="0"/>
                <a:ea typeface="ＭＳ Ｐゴシック" panose="020B0600070205080204" pitchFamily="34" charset="-128"/>
              </a:defRPr>
            </a:lvl9pPr>
          </a:lstStyle>
          <a:p>
            <a:pPr>
              <a:lnSpc>
                <a:spcPct val="60000"/>
              </a:lnSpc>
            </a:pPr>
            <a:endParaRPr lang="en-US" altLang="en-FR" sz="1100" b="0" dirty="0">
              <a:ea typeface="Osaka" pitchFamily="44" charset="-128"/>
            </a:endParaRPr>
          </a:p>
          <a:p>
            <a:pPr>
              <a:buClr>
                <a:schemeClr val="tx1"/>
              </a:buClr>
              <a:buFont typeface="Wingdings" pitchFamily="2" charset="2"/>
              <a:buChar char="§"/>
            </a:pPr>
            <a:r>
              <a:rPr lang="en-US" altLang="en-FR" sz="1100" dirty="0">
                <a:solidFill>
                  <a:srgbClr val="FF9449"/>
                </a:solidFill>
                <a:ea typeface="Osaka" pitchFamily="44" charset="-128"/>
              </a:rPr>
              <a:t> </a:t>
            </a:r>
            <a:r>
              <a:rPr lang="en-US" altLang="en-FR" sz="1100" b="0" dirty="0">
                <a:ea typeface="Osaka" pitchFamily="44" charset="-128"/>
              </a:rPr>
              <a:t>The FX satellites do not have a system to stabilize their orbits, so orbit injection and orbital drift affect the </a:t>
            </a:r>
            <a:r>
              <a:rPr lang="en-US" altLang="en-FR" sz="1100" dirty="0">
                <a:ea typeface="Osaka" pitchFamily="44" charset="-128"/>
              </a:rPr>
              <a:t>observing local time</a:t>
            </a:r>
            <a:r>
              <a:rPr lang="en-US" altLang="en-FR" sz="1100" b="0" dirty="0">
                <a:ea typeface="Osaka" pitchFamily="44" charset="-128"/>
              </a:rPr>
              <a:t>. F13 and F17 are selected to minimize the change in observing local time, and an optional  </a:t>
            </a:r>
            <a:r>
              <a:rPr lang="en-US" altLang="en-FR" sz="1100" dirty="0">
                <a:ea typeface="Osaka" pitchFamily="44" charset="-128"/>
              </a:rPr>
              <a:t>LST correction</a:t>
            </a:r>
            <a:r>
              <a:rPr lang="en-US" altLang="en-FR" sz="1100" b="0" dirty="0">
                <a:ea typeface="Osaka" pitchFamily="44" charset="-128"/>
              </a:rPr>
              <a:t> to homogenize the record to a 6AM/PM overpass is also provided. </a:t>
            </a:r>
          </a:p>
        </p:txBody>
      </p:sp>
      <p:sp>
        <p:nvSpPr>
          <p:cNvPr id="6" name="Oval 5">
            <a:extLst>
              <a:ext uri="{FF2B5EF4-FFF2-40B4-BE49-F238E27FC236}">
                <a16:creationId xmlns:a16="http://schemas.microsoft.com/office/drawing/2014/main" id="{4E247C71-1F69-6F9A-2542-2A4AE6EE4EC3}"/>
              </a:ext>
            </a:extLst>
          </p:cNvPr>
          <p:cNvSpPr/>
          <p:nvPr/>
        </p:nvSpPr>
        <p:spPr>
          <a:xfrm>
            <a:off x="3272192" y="3250473"/>
            <a:ext cx="362737" cy="337705"/>
          </a:xfrm>
          <a:prstGeom prst="ellipse">
            <a:avLst/>
          </a:prstGeom>
          <a:solidFill>
            <a:schemeClr val="accent2">
              <a:lumMod val="50000"/>
              <a:alpha val="15925"/>
            </a:schemeClr>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Oval 6">
            <a:extLst>
              <a:ext uri="{FF2B5EF4-FFF2-40B4-BE49-F238E27FC236}">
                <a16:creationId xmlns:a16="http://schemas.microsoft.com/office/drawing/2014/main" id="{574844D8-589D-2486-B638-20B1196DFBE1}"/>
              </a:ext>
            </a:extLst>
          </p:cNvPr>
          <p:cNvSpPr/>
          <p:nvPr/>
        </p:nvSpPr>
        <p:spPr>
          <a:xfrm>
            <a:off x="4738255" y="3323875"/>
            <a:ext cx="362737" cy="337705"/>
          </a:xfrm>
          <a:prstGeom prst="ellipse">
            <a:avLst/>
          </a:prstGeom>
          <a:solidFill>
            <a:schemeClr val="accent2">
              <a:lumMod val="50000"/>
              <a:alpha val="15925"/>
            </a:schemeClr>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Oval 7">
            <a:extLst>
              <a:ext uri="{FF2B5EF4-FFF2-40B4-BE49-F238E27FC236}">
                <a16:creationId xmlns:a16="http://schemas.microsoft.com/office/drawing/2014/main" id="{7578A910-A0ED-D67A-6620-312DC157F0B3}"/>
              </a:ext>
            </a:extLst>
          </p:cNvPr>
          <p:cNvSpPr/>
          <p:nvPr/>
        </p:nvSpPr>
        <p:spPr>
          <a:xfrm>
            <a:off x="4041315" y="4367978"/>
            <a:ext cx="666712" cy="337705"/>
          </a:xfrm>
          <a:prstGeom prst="ellipse">
            <a:avLst/>
          </a:prstGeom>
          <a:solidFill>
            <a:schemeClr val="accent2">
              <a:lumMod val="50000"/>
              <a:alpha val="15925"/>
            </a:schemeClr>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Oval 8">
            <a:extLst>
              <a:ext uri="{FF2B5EF4-FFF2-40B4-BE49-F238E27FC236}">
                <a16:creationId xmlns:a16="http://schemas.microsoft.com/office/drawing/2014/main" id="{1E653264-B0AF-8760-63A2-54C0C179A877}"/>
              </a:ext>
            </a:extLst>
          </p:cNvPr>
          <p:cNvSpPr/>
          <p:nvPr/>
        </p:nvSpPr>
        <p:spPr>
          <a:xfrm>
            <a:off x="5289483" y="4142527"/>
            <a:ext cx="666712" cy="337705"/>
          </a:xfrm>
          <a:prstGeom prst="ellipse">
            <a:avLst/>
          </a:prstGeom>
          <a:solidFill>
            <a:schemeClr val="accent2">
              <a:lumMod val="50000"/>
              <a:alpha val="15925"/>
            </a:schemeClr>
          </a:solidFill>
          <a:ln w="127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15783469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Title 1"/>
          <p:cNvSpPr>
            <a:spLocks noGrp="1"/>
          </p:cNvSpPr>
          <p:nvPr>
            <p:ph type="title"/>
          </p:nvPr>
        </p:nvSpPr>
        <p:spPr>
          <a:xfrm>
            <a:off x="774700" y="189190"/>
            <a:ext cx="6956425" cy="369332"/>
          </a:xfrm>
        </p:spPr>
        <p:txBody>
          <a:bodyPr/>
          <a:lstStyle/>
          <a:p>
            <a:pPr eaLnBrk="1" hangingPunct="1"/>
            <a:r>
              <a:rPr lang="fr-FR" altLang="fr-FR" sz="1800" dirty="0">
                <a:latin typeface="Verdana" pitchFamily="34" charset="0"/>
              </a:rPr>
              <a:t>MW LST </a:t>
            </a:r>
            <a:r>
              <a:rPr lang="fr-FR" altLang="fr-FR" sz="1800" dirty="0" err="1">
                <a:latin typeface="Verdana" pitchFamily="34" charset="0"/>
              </a:rPr>
              <a:t>product</a:t>
            </a:r>
            <a:r>
              <a:rPr lang="fr-FR" altLang="fr-FR" sz="1800" dirty="0">
                <a:latin typeface="Verdana" pitchFamily="34" charset="0"/>
              </a:rPr>
              <a:t>                TEMPORAL CORRECTION</a:t>
            </a:r>
          </a:p>
        </p:txBody>
      </p:sp>
      <p:sp>
        <p:nvSpPr>
          <p:cNvPr id="22" name="Text Box 3">
            <a:extLst>
              <a:ext uri="{FF2B5EF4-FFF2-40B4-BE49-F238E27FC236}">
                <a16:creationId xmlns:a16="http://schemas.microsoft.com/office/drawing/2014/main" id="{7B41B506-6EEF-5137-C884-3BEAE99D454B}"/>
              </a:ext>
            </a:extLst>
          </p:cNvPr>
          <p:cNvSpPr txBox="1">
            <a:spLocks noChangeArrowheads="1"/>
          </p:cNvSpPr>
          <p:nvPr/>
        </p:nvSpPr>
        <p:spPr bwMode="auto">
          <a:xfrm>
            <a:off x="252860" y="883449"/>
            <a:ext cx="4743125" cy="701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600" b="1">
                <a:solidFill>
                  <a:schemeClr val="tx1"/>
                </a:solidFill>
                <a:latin typeface="Arial" panose="020B0604020202020204" pitchFamily="34" charset="0"/>
                <a:ea typeface="ＭＳ Ｐゴシック" panose="020B0600070205080204" pitchFamily="34" charset="-128"/>
              </a:defRPr>
            </a:lvl1pPr>
            <a:lvl2pPr marL="742950" indent="-285750">
              <a:defRPr sz="1600" b="1">
                <a:solidFill>
                  <a:schemeClr val="tx1"/>
                </a:solidFill>
                <a:latin typeface="Arial" panose="020B0604020202020204" pitchFamily="34" charset="0"/>
                <a:ea typeface="ＭＳ Ｐゴシック" panose="020B0600070205080204" pitchFamily="34" charset="-128"/>
              </a:defRPr>
            </a:lvl2pPr>
            <a:lvl3pPr>
              <a:defRPr sz="1600" b="1">
                <a:solidFill>
                  <a:schemeClr val="tx1"/>
                </a:solidFill>
                <a:latin typeface="Arial" panose="020B0604020202020204" pitchFamily="34" charset="0"/>
                <a:ea typeface="ＭＳ Ｐゴシック" panose="020B0600070205080204" pitchFamily="34" charset="-128"/>
              </a:defRPr>
            </a:lvl3pPr>
            <a:lvl4pPr marL="1600200" indent="-228600">
              <a:defRPr sz="1600" b="1">
                <a:solidFill>
                  <a:schemeClr val="tx1"/>
                </a:solidFill>
                <a:latin typeface="Arial" panose="020B0604020202020204" pitchFamily="34" charset="0"/>
                <a:ea typeface="ＭＳ Ｐゴシック" panose="020B0600070205080204" pitchFamily="34" charset="-128"/>
              </a:defRPr>
            </a:lvl4pPr>
            <a:lvl5pPr marL="2057400" indent="-228600">
              <a:defRPr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600" b="1">
                <a:solidFill>
                  <a:schemeClr val="tx1"/>
                </a:solidFill>
                <a:latin typeface="Arial" panose="020B0604020202020204" pitchFamily="34" charset="0"/>
                <a:ea typeface="ＭＳ Ｐゴシック" panose="020B0600070205080204" pitchFamily="34" charset="-128"/>
              </a:defRPr>
            </a:lvl9pPr>
          </a:lstStyle>
          <a:p>
            <a:pPr>
              <a:lnSpc>
                <a:spcPct val="60000"/>
              </a:lnSpc>
            </a:pPr>
            <a:endParaRPr lang="en-US" altLang="en-FR" sz="1100" b="0" dirty="0">
              <a:ea typeface="Osaka" pitchFamily="44" charset="-128"/>
            </a:endParaRPr>
          </a:p>
          <a:p>
            <a:pPr>
              <a:buClr>
                <a:schemeClr val="tx1"/>
              </a:buClr>
              <a:buFont typeface="Wingdings" pitchFamily="2" charset="2"/>
              <a:buChar char="§"/>
            </a:pPr>
            <a:r>
              <a:rPr lang="en-US" altLang="en-FR" sz="1100" dirty="0">
                <a:solidFill>
                  <a:srgbClr val="FF9449"/>
                </a:solidFill>
                <a:ea typeface="Osaka" pitchFamily="44" charset="-128"/>
              </a:rPr>
              <a:t> </a:t>
            </a:r>
            <a:r>
              <a:rPr lang="en-US" altLang="en-FR" sz="1100" b="0" dirty="0">
                <a:ea typeface="Osaka" pitchFamily="44" charset="-128"/>
              </a:rPr>
              <a:t>No correction for AMSR-E and AMSR2 needed, no “drift” as for SSMI, but notice that for all LEO sensors there is always a “modulation” of the observing local time due to the observation swath and orbit particularities. </a:t>
            </a:r>
          </a:p>
        </p:txBody>
      </p:sp>
      <p:pic>
        <p:nvPicPr>
          <p:cNvPr id="15" name="Picture 14">
            <a:extLst>
              <a:ext uri="{FF2B5EF4-FFF2-40B4-BE49-F238E27FC236}">
                <a16:creationId xmlns:a16="http://schemas.microsoft.com/office/drawing/2014/main" id="{882964FD-3DBA-26D4-11DF-B1801D418AB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20724" y="1889208"/>
            <a:ext cx="4067629" cy="2836218"/>
          </a:xfrm>
          <a:prstGeom prst="rect">
            <a:avLst/>
          </a:prstGeom>
        </p:spPr>
      </p:pic>
      <p:pic>
        <p:nvPicPr>
          <p:cNvPr id="13" name="Picture 12">
            <a:extLst>
              <a:ext uri="{FF2B5EF4-FFF2-40B4-BE49-F238E27FC236}">
                <a16:creationId xmlns:a16="http://schemas.microsoft.com/office/drawing/2014/main" id="{D3C49C38-A691-A801-BE4C-13006220C4D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16987" y="1097323"/>
            <a:ext cx="3714884" cy="2929299"/>
          </a:xfrm>
          <a:prstGeom prst="rect">
            <a:avLst/>
          </a:prstGeom>
        </p:spPr>
      </p:pic>
      <p:sp>
        <p:nvSpPr>
          <p:cNvPr id="16" name="TextBox 15">
            <a:extLst>
              <a:ext uri="{FF2B5EF4-FFF2-40B4-BE49-F238E27FC236}">
                <a16:creationId xmlns:a16="http://schemas.microsoft.com/office/drawing/2014/main" id="{CAC551E6-D580-D01F-C2AD-7E730A2022C0}"/>
              </a:ext>
            </a:extLst>
          </p:cNvPr>
          <p:cNvSpPr txBox="1"/>
          <p:nvPr/>
        </p:nvSpPr>
        <p:spPr>
          <a:xfrm>
            <a:off x="6945907" y="3036385"/>
            <a:ext cx="721672" cy="276999"/>
          </a:xfrm>
          <a:prstGeom prst="rect">
            <a:avLst/>
          </a:prstGeom>
          <a:noFill/>
        </p:spPr>
        <p:txBody>
          <a:bodyPr wrap="none" rtlCol="0">
            <a:spAutoFit/>
          </a:bodyPr>
          <a:lstStyle/>
          <a:p>
            <a:r>
              <a:rPr lang="en-GB" sz="1200" b="1" dirty="0">
                <a:latin typeface="Arial" panose="020B0604020202020204" pitchFamily="34" charset="0"/>
                <a:cs typeface="Arial" panose="020B0604020202020204" pitchFamily="34" charset="0"/>
              </a:rPr>
              <a:t>1.30AM</a:t>
            </a:r>
          </a:p>
        </p:txBody>
      </p:sp>
      <p:cxnSp>
        <p:nvCxnSpPr>
          <p:cNvPr id="18" name="Straight Arrow Connector 17">
            <a:extLst>
              <a:ext uri="{FF2B5EF4-FFF2-40B4-BE49-F238E27FC236}">
                <a16:creationId xmlns:a16="http://schemas.microsoft.com/office/drawing/2014/main" id="{7483C76A-B188-800D-8CBA-944DA24A67D3}"/>
              </a:ext>
            </a:extLst>
          </p:cNvPr>
          <p:cNvCxnSpPr/>
          <p:nvPr/>
        </p:nvCxnSpPr>
        <p:spPr>
          <a:xfrm flipH="1" flipV="1">
            <a:off x="6437013" y="2637475"/>
            <a:ext cx="508894" cy="510988"/>
          </a:xfrm>
          <a:prstGeom prst="straightConnector1">
            <a:avLst/>
          </a:prstGeom>
          <a:ln w="2222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DEBAD1E3-2950-F31D-F4B5-61B180727641}"/>
              </a:ext>
            </a:extLst>
          </p:cNvPr>
          <p:cNvCxnSpPr/>
          <p:nvPr/>
        </p:nvCxnSpPr>
        <p:spPr>
          <a:xfrm>
            <a:off x="2150953" y="3101375"/>
            <a:ext cx="1778234" cy="0"/>
          </a:xfrm>
          <a:prstGeom prst="straightConnector1">
            <a:avLst/>
          </a:prstGeom>
          <a:ln w="19050">
            <a:solidFill>
              <a:schemeClr val="bg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D30D6004-6DD1-0D2B-A591-CC35D08EB7B9}"/>
              </a:ext>
            </a:extLst>
          </p:cNvPr>
          <p:cNvSpPr txBox="1"/>
          <p:nvPr/>
        </p:nvSpPr>
        <p:spPr>
          <a:xfrm>
            <a:off x="2321719" y="2841371"/>
            <a:ext cx="1478290" cy="276999"/>
          </a:xfrm>
          <a:prstGeom prst="rect">
            <a:avLst/>
          </a:prstGeom>
          <a:noFill/>
        </p:spPr>
        <p:txBody>
          <a:bodyPr wrap="none" rtlCol="0">
            <a:spAutoFit/>
          </a:bodyPr>
          <a:lstStyle/>
          <a:p>
            <a:r>
              <a:rPr lang="en-GB" sz="1200" dirty="0">
                <a:solidFill>
                  <a:schemeClr val="bg1"/>
                </a:solidFill>
                <a:latin typeface="Arial" panose="020B0604020202020204" pitchFamily="34" charset="0"/>
                <a:cs typeface="Arial" panose="020B0604020202020204" pitchFamily="34" charset="0"/>
              </a:rPr>
              <a:t>~20</a:t>
            </a:r>
            <a:r>
              <a:rPr lang="en-GB" sz="1200" baseline="30000" dirty="0">
                <a:solidFill>
                  <a:schemeClr val="bg1"/>
                </a:solidFill>
                <a:latin typeface="Arial" panose="020B0604020202020204" pitchFamily="34" charset="0"/>
                <a:cs typeface="Arial" panose="020B0604020202020204" pitchFamily="34" charset="0"/>
              </a:rPr>
              <a:t>o</a:t>
            </a:r>
            <a:r>
              <a:rPr lang="en-GB" sz="1200" dirty="0">
                <a:solidFill>
                  <a:schemeClr val="bg1"/>
                </a:solidFill>
                <a:latin typeface="Arial" panose="020B0604020202020204" pitchFamily="34" charset="0"/>
                <a:cs typeface="Arial" panose="020B0604020202020204" pitchFamily="34" charset="0"/>
              </a:rPr>
              <a:t> ~= 1 ½ hours</a:t>
            </a:r>
          </a:p>
        </p:txBody>
      </p:sp>
    </p:spTree>
    <p:extLst>
      <p:ext uri="{BB962C8B-B14F-4D97-AF65-F5344CB8AC3E}">
        <p14:creationId xmlns:p14="http://schemas.microsoft.com/office/powerpoint/2010/main" val="257943074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Title 1"/>
          <p:cNvSpPr>
            <a:spLocks noGrp="1"/>
          </p:cNvSpPr>
          <p:nvPr>
            <p:ph type="title"/>
          </p:nvPr>
        </p:nvSpPr>
        <p:spPr>
          <a:xfrm>
            <a:off x="774700" y="189190"/>
            <a:ext cx="6956425" cy="369332"/>
          </a:xfrm>
        </p:spPr>
        <p:txBody>
          <a:bodyPr/>
          <a:lstStyle/>
          <a:p>
            <a:pPr eaLnBrk="1" hangingPunct="1"/>
            <a:r>
              <a:rPr lang="fr-FR" altLang="fr-FR" sz="1800" dirty="0">
                <a:latin typeface="Verdana" pitchFamily="34" charset="0"/>
              </a:rPr>
              <a:t>MW LST </a:t>
            </a:r>
            <a:r>
              <a:rPr lang="fr-FR" altLang="fr-FR" sz="1800" dirty="0" err="1">
                <a:latin typeface="Verdana" pitchFamily="34" charset="0"/>
              </a:rPr>
              <a:t>product</a:t>
            </a:r>
            <a:r>
              <a:rPr lang="fr-FR" altLang="fr-FR" sz="1800" dirty="0">
                <a:latin typeface="Verdana" pitchFamily="34" charset="0"/>
              </a:rPr>
              <a:t>                STABILITY ASSESMENT</a:t>
            </a:r>
          </a:p>
        </p:txBody>
      </p:sp>
      <p:sp>
        <p:nvSpPr>
          <p:cNvPr id="22" name="Text Box 3">
            <a:extLst>
              <a:ext uri="{FF2B5EF4-FFF2-40B4-BE49-F238E27FC236}">
                <a16:creationId xmlns:a16="http://schemas.microsoft.com/office/drawing/2014/main" id="{7B41B506-6EEF-5137-C884-3BEAE99D454B}"/>
              </a:ext>
            </a:extLst>
          </p:cNvPr>
          <p:cNvSpPr txBox="1">
            <a:spLocks noChangeArrowheads="1"/>
          </p:cNvSpPr>
          <p:nvPr/>
        </p:nvSpPr>
        <p:spPr bwMode="auto">
          <a:xfrm>
            <a:off x="451797" y="911548"/>
            <a:ext cx="498926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600" b="1">
                <a:solidFill>
                  <a:schemeClr val="tx1"/>
                </a:solidFill>
                <a:latin typeface="Arial" panose="020B0604020202020204" pitchFamily="34" charset="0"/>
                <a:ea typeface="ＭＳ Ｐゴシック" panose="020B0600070205080204" pitchFamily="34" charset="-128"/>
              </a:defRPr>
            </a:lvl1pPr>
            <a:lvl2pPr marL="742950" indent="-285750">
              <a:defRPr sz="1600" b="1">
                <a:solidFill>
                  <a:schemeClr val="tx1"/>
                </a:solidFill>
                <a:latin typeface="Arial" panose="020B0604020202020204" pitchFamily="34" charset="0"/>
                <a:ea typeface="ＭＳ Ｐゴシック" panose="020B0600070205080204" pitchFamily="34" charset="-128"/>
              </a:defRPr>
            </a:lvl2pPr>
            <a:lvl3pPr>
              <a:defRPr sz="1600" b="1">
                <a:solidFill>
                  <a:schemeClr val="tx1"/>
                </a:solidFill>
                <a:latin typeface="Arial" panose="020B0604020202020204" pitchFamily="34" charset="0"/>
                <a:ea typeface="ＭＳ Ｐゴシック" panose="020B0600070205080204" pitchFamily="34" charset="-128"/>
              </a:defRPr>
            </a:lvl3pPr>
            <a:lvl4pPr marL="1600200" indent="-228600">
              <a:defRPr sz="1600" b="1">
                <a:solidFill>
                  <a:schemeClr val="tx1"/>
                </a:solidFill>
                <a:latin typeface="Arial" panose="020B0604020202020204" pitchFamily="34" charset="0"/>
                <a:ea typeface="ＭＳ Ｐゴシック" panose="020B0600070205080204" pitchFamily="34" charset="-128"/>
              </a:defRPr>
            </a:lvl4pPr>
            <a:lvl5pPr marL="2057400" indent="-228600">
              <a:defRPr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600" b="1">
                <a:solidFill>
                  <a:schemeClr val="tx1"/>
                </a:solidFill>
                <a:latin typeface="Arial" panose="020B0604020202020204" pitchFamily="34" charset="0"/>
                <a:ea typeface="ＭＳ Ｐゴシック" panose="020B0600070205080204" pitchFamily="34" charset="-128"/>
              </a:defRPr>
            </a:lvl9pPr>
          </a:lstStyle>
          <a:p>
            <a:pPr>
              <a:buClr>
                <a:schemeClr val="tx1"/>
              </a:buClr>
              <a:buFont typeface="Wingdings" pitchFamily="2" charset="2"/>
              <a:buChar char="§"/>
            </a:pPr>
            <a:r>
              <a:rPr lang="en-US" altLang="en-FR" sz="1200" dirty="0">
                <a:solidFill>
                  <a:srgbClr val="FF9449"/>
                </a:solidFill>
                <a:ea typeface="Osaka" pitchFamily="44" charset="-128"/>
              </a:rPr>
              <a:t> </a:t>
            </a:r>
            <a:r>
              <a:rPr lang="en-US" altLang="en-FR" sz="1200" b="0" dirty="0">
                <a:ea typeface="Osaka" pitchFamily="44" charset="-128"/>
              </a:rPr>
              <a:t>Testing data record stability by differences in monthly time anomalies between </a:t>
            </a:r>
            <a:r>
              <a:rPr lang="en-US" altLang="en-FR" sz="1200" dirty="0">
                <a:ea typeface="Osaka" pitchFamily="44" charset="-128"/>
              </a:rPr>
              <a:t>CRUTEM</a:t>
            </a:r>
            <a:r>
              <a:rPr lang="en-US" altLang="en-FR" sz="1200" b="0" dirty="0">
                <a:ea typeface="Osaka" pitchFamily="44" charset="-128"/>
              </a:rPr>
              <a:t> land-surface air temperature and the MW LST</a:t>
            </a:r>
          </a:p>
        </p:txBody>
      </p:sp>
      <p:pic>
        <p:nvPicPr>
          <p:cNvPr id="3" name="Picture 2">
            <a:extLst>
              <a:ext uri="{FF2B5EF4-FFF2-40B4-BE49-F238E27FC236}">
                <a16:creationId xmlns:a16="http://schemas.microsoft.com/office/drawing/2014/main" id="{939E983B-A0CC-E860-9792-C6155527076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32146" y="1688052"/>
            <a:ext cx="8259647" cy="3095546"/>
          </a:xfrm>
          <a:prstGeom prst="rect">
            <a:avLst/>
          </a:prstGeom>
        </p:spPr>
      </p:pic>
      <p:grpSp>
        <p:nvGrpSpPr>
          <p:cNvPr id="10" name="Group 9">
            <a:extLst>
              <a:ext uri="{FF2B5EF4-FFF2-40B4-BE49-F238E27FC236}">
                <a16:creationId xmlns:a16="http://schemas.microsoft.com/office/drawing/2014/main" id="{EF35976E-60CE-80B8-07B1-72F4201B2795}"/>
              </a:ext>
            </a:extLst>
          </p:cNvPr>
          <p:cNvGrpSpPr/>
          <p:nvPr/>
        </p:nvGrpSpPr>
        <p:grpSpPr>
          <a:xfrm>
            <a:off x="6524008" y="1050896"/>
            <a:ext cx="2567093" cy="584178"/>
            <a:chOff x="5690439" y="1125454"/>
            <a:chExt cx="3096085" cy="704558"/>
          </a:xfrm>
        </p:grpSpPr>
        <p:pic>
          <p:nvPicPr>
            <p:cNvPr id="9" name="Picture 8">
              <a:extLst>
                <a:ext uri="{FF2B5EF4-FFF2-40B4-BE49-F238E27FC236}">
                  <a16:creationId xmlns:a16="http://schemas.microsoft.com/office/drawing/2014/main" id="{C25D72EA-9C24-97EE-CA71-0F74ADA2E4B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03162" y="1363571"/>
              <a:ext cx="3075805" cy="466441"/>
            </a:xfrm>
            <a:prstGeom prst="rect">
              <a:avLst/>
            </a:prstGeom>
          </p:spPr>
        </p:pic>
        <p:pic>
          <p:nvPicPr>
            <p:cNvPr id="7" name="Picture 6">
              <a:extLst>
                <a:ext uri="{FF2B5EF4-FFF2-40B4-BE49-F238E27FC236}">
                  <a16:creationId xmlns:a16="http://schemas.microsoft.com/office/drawing/2014/main" id="{386FA6E1-97A7-93F1-A694-AC191E429B1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90439" y="1125454"/>
              <a:ext cx="3096085" cy="283921"/>
            </a:xfrm>
            <a:prstGeom prst="rect">
              <a:avLst/>
            </a:prstGeom>
          </p:spPr>
        </p:pic>
      </p:grpSp>
      <p:sp>
        <p:nvSpPr>
          <p:cNvPr id="12" name="Text Box 3">
            <a:extLst>
              <a:ext uri="{FF2B5EF4-FFF2-40B4-BE49-F238E27FC236}">
                <a16:creationId xmlns:a16="http://schemas.microsoft.com/office/drawing/2014/main" id="{142D3F58-453F-838C-1161-8048D759ADC8}"/>
              </a:ext>
            </a:extLst>
          </p:cNvPr>
          <p:cNvSpPr txBox="1">
            <a:spLocks noChangeArrowheads="1"/>
          </p:cNvSpPr>
          <p:nvPr/>
        </p:nvSpPr>
        <p:spPr bwMode="auto">
          <a:xfrm>
            <a:off x="6534557" y="817548"/>
            <a:ext cx="2550278" cy="246221"/>
          </a:xfrm>
          <a:prstGeom prst="rect">
            <a:avLst/>
          </a:prstGeom>
          <a:solidFill>
            <a:schemeClr val="bg1"/>
          </a:solidFill>
          <a:ln>
            <a:noFill/>
          </a:ln>
        </p:spPr>
        <p:txBody>
          <a:bodyPr wrap="square">
            <a:spAutoFit/>
          </a:bodyPr>
          <a:lstStyle>
            <a:lvl1pPr>
              <a:defRPr sz="1600" b="1">
                <a:solidFill>
                  <a:schemeClr val="tx1"/>
                </a:solidFill>
                <a:latin typeface="Arial" panose="020B0604020202020204" pitchFamily="34" charset="0"/>
                <a:ea typeface="ＭＳ Ｐゴシック" panose="020B0600070205080204" pitchFamily="34" charset="-128"/>
              </a:defRPr>
            </a:lvl1pPr>
            <a:lvl2pPr marL="742950" indent="-285750">
              <a:defRPr sz="1600" b="1">
                <a:solidFill>
                  <a:schemeClr val="tx1"/>
                </a:solidFill>
                <a:latin typeface="Arial" panose="020B0604020202020204" pitchFamily="34" charset="0"/>
                <a:ea typeface="ＭＳ Ｐゴシック" panose="020B0600070205080204" pitchFamily="34" charset="-128"/>
              </a:defRPr>
            </a:lvl2pPr>
            <a:lvl3pPr>
              <a:defRPr sz="1600" b="1">
                <a:solidFill>
                  <a:schemeClr val="tx1"/>
                </a:solidFill>
                <a:latin typeface="Arial" panose="020B0604020202020204" pitchFamily="34" charset="0"/>
                <a:ea typeface="ＭＳ Ｐゴシック" panose="020B0600070205080204" pitchFamily="34" charset="-128"/>
              </a:defRPr>
            </a:lvl3pPr>
            <a:lvl4pPr marL="1600200" indent="-228600">
              <a:defRPr sz="1600" b="1">
                <a:solidFill>
                  <a:schemeClr val="tx1"/>
                </a:solidFill>
                <a:latin typeface="Arial" panose="020B0604020202020204" pitchFamily="34" charset="0"/>
                <a:ea typeface="ＭＳ Ｐゴシック" panose="020B0600070205080204" pitchFamily="34" charset="-128"/>
              </a:defRPr>
            </a:lvl4pPr>
            <a:lvl5pPr marL="2057400" indent="-228600">
              <a:defRPr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600" b="1">
                <a:solidFill>
                  <a:schemeClr val="tx1"/>
                </a:solidFill>
                <a:latin typeface="Arial" panose="020B0604020202020204" pitchFamily="34" charset="0"/>
                <a:ea typeface="ＭＳ Ｐゴシック" panose="020B0600070205080204" pitchFamily="34" charset="-128"/>
              </a:defRPr>
            </a:lvl9pPr>
          </a:lstStyle>
          <a:p>
            <a:pPr algn="ctr">
              <a:buClr>
                <a:schemeClr val="tx1"/>
              </a:buClr>
            </a:pPr>
            <a:r>
              <a:rPr lang="en-US" altLang="en-FR" sz="1000" b="0" dirty="0">
                <a:ea typeface="Osaka" pitchFamily="44" charset="-128"/>
              </a:rPr>
              <a:t>GCOS LST requirements</a:t>
            </a:r>
          </a:p>
        </p:txBody>
      </p:sp>
      <p:pic>
        <p:nvPicPr>
          <p:cNvPr id="15" name="Picture 14">
            <a:extLst>
              <a:ext uri="{FF2B5EF4-FFF2-40B4-BE49-F238E27FC236}">
                <a16:creationId xmlns:a16="http://schemas.microsoft.com/office/drawing/2014/main" id="{6CC3532A-BAE9-786F-C348-7F144CB9B19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54549" y="1688053"/>
            <a:ext cx="8237244" cy="3087150"/>
          </a:xfrm>
          <a:prstGeom prst="rect">
            <a:avLst/>
          </a:prstGeom>
        </p:spPr>
      </p:pic>
    </p:spTree>
    <p:extLst>
      <p:ext uri="{BB962C8B-B14F-4D97-AF65-F5344CB8AC3E}">
        <p14:creationId xmlns:p14="http://schemas.microsoft.com/office/powerpoint/2010/main" val="994377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Title 1"/>
          <p:cNvSpPr>
            <a:spLocks noGrp="1"/>
          </p:cNvSpPr>
          <p:nvPr>
            <p:ph type="title"/>
          </p:nvPr>
        </p:nvSpPr>
        <p:spPr>
          <a:xfrm>
            <a:off x="774700" y="189190"/>
            <a:ext cx="6956425" cy="369332"/>
          </a:xfrm>
        </p:spPr>
        <p:txBody>
          <a:bodyPr/>
          <a:lstStyle/>
          <a:p>
            <a:pPr eaLnBrk="1" hangingPunct="1"/>
            <a:r>
              <a:rPr lang="fr-FR" altLang="fr-FR" sz="1800" dirty="0">
                <a:latin typeface="Verdana" pitchFamily="34" charset="0"/>
              </a:rPr>
              <a:t>MW LST </a:t>
            </a:r>
            <a:r>
              <a:rPr lang="fr-FR" altLang="fr-FR" sz="1800" dirty="0" err="1">
                <a:latin typeface="Verdana" pitchFamily="34" charset="0"/>
              </a:rPr>
              <a:t>product</a:t>
            </a:r>
            <a:r>
              <a:rPr lang="fr-FR" altLang="fr-FR" sz="1800" dirty="0">
                <a:latin typeface="Verdana" pitchFamily="34" charset="0"/>
              </a:rPr>
              <a:t>                STABILITY ASSESMENT</a:t>
            </a:r>
          </a:p>
        </p:txBody>
      </p:sp>
      <p:sp>
        <p:nvSpPr>
          <p:cNvPr id="22" name="Text Box 3">
            <a:extLst>
              <a:ext uri="{FF2B5EF4-FFF2-40B4-BE49-F238E27FC236}">
                <a16:creationId xmlns:a16="http://schemas.microsoft.com/office/drawing/2014/main" id="{7B41B506-6EEF-5137-C884-3BEAE99D454B}"/>
              </a:ext>
            </a:extLst>
          </p:cNvPr>
          <p:cNvSpPr txBox="1">
            <a:spLocks noChangeArrowheads="1"/>
          </p:cNvSpPr>
          <p:nvPr/>
        </p:nvSpPr>
        <p:spPr bwMode="auto">
          <a:xfrm>
            <a:off x="451797" y="911548"/>
            <a:ext cx="498926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600" b="1">
                <a:solidFill>
                  <a:schemeClr val="tx1"/>
                </a:solidFill>
                <a:latin typeface="Arial" panose="020B0604020202020204" pitchFamily="34" charset="0"/>
                <a:ea typeface="ＭＳ Ｐゴシック" panose="020B0600070205080204" pitchFamily="34" charset="-128"/>
              </a:defRPr>
            </a:lvl1pPr>
            <a:lvl2pPr marL="742950" indent="-285750">
              <a:defRPr sz="1600" b="1">
                <a:solidFill>
                  <a:schemeClr val="tx1"/>
                </a:solidFill>
                <a:latin typeface="Arial" panose="020B0604020202020204" pitchFamily="34" charset="0"/>
                <a:ea typeface="ＭＳ Ｐゴシック" panose="020B0600070205080204" pitchFamily="34" charset="-128"/>
              </a:defRPr>
            </a:lvl2pPr>
            <a:lvl3pPr>
              <a:defRPr sz="1600" b="1">
                <a:solidFill>
                  <a:schemeClr val="tx1"/>
                </a:solidFill>
                <a:latin typeface="Arial" panose="020B0604020202020204" pitchFamily="34" charset="0"/>
                <a:ea typeface="ＭＳ Ｐゴシック" panose="020B0600070205080204" pitchFamily="34" charset="-128"/>
              </a:defRPr>
            </a:lvl3pPr>
            <a:lvl4pPr marL="1600200" indent="-228600">
              <a:defRPr sz="1600" b="1">
                <a:solidFill>
                  <a:schemeClr val="tx1"/>
                </a:solidFill>
                <a:latin typeface="Arial" panose="020B0604020202020204" pitchFamily="34" charset="0"/>
                <a:ea typeface="ＭＳ Ｐゴシック" panose="020B0600070205080204" pitchFamily="34" charset="-128"/>
              </a:defRPr>
            </a:lvl4pPr>
            <a:lvl5pPr marL="2057400" indent="-228600">
              <a:defRPr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600" b="1">
                <a:solidFill>
                  <a:schemeClr val="tx1"/>
                </a:solidFill>
                <a:latin typeface="Arial" panose="020B0604020202020204" pitchFamily="34" charset="0"/>
                <a:ea typeface="ＭＳ Ｐゴシック" panose="020B0600070205080204" pitchFamily="34" charset="-128"/>
              </a:defRPr>
            </a:lvl9pPr>
          </a:lstStyle>
          <a:p>
            <a:pPr>
              <a:buClr>
                <a:schemeClr val="tx1"/>
              </a:buClr>
              <a:buFont typeface="Wingdings" pitchFamily="2" charset="2"/>
              <a:buChar char="§"/>
            </a:pPr>
            <a:r>
              <a:rPr lang="en-US" altLang="en-FR" sz="1200" dirty="0">
                <a:solidFill>
                  <a:srgbClr val="FF9449"/>
                </a:solidFill>
                <a:ea typeface="Osaka" pitchFamily="44" charset="-128"/>
              </a:rPr>
              <a:t> </a:t>
            </a:r>
            <a:r>
              <a:rPr lang="en-US" altLang="en-FR" sz="1200" b="0" dirty="0">
                <a:ea typeface="Osaka" pitchFamily="44" charset="-128"/>
              </a:rPr>
              <a:t>Testing data record stability by differences in monthly time anomalies between </a:t>
            </a:r>
            <a:r>
              <a:rPr lang="en-US" altLang="en-FR" sz="1200" dirty="0">
                <a:ea typeface="Osaka" pitchFamily="44" charset="-128"/>
              </a:rPr>
              <a:t>CRUTEM</a:t>
            </a:r>
            <a:r>
              <a:rPr lang="en-US" altLang="en-FR" sz="1200" b="0" dirty="0">
                <a:ea typeface="Osaka" pitchFamily="44" charset="-128"/>
              </a:rPr>
              <a:t> land-surface air temperature and the MW LST</a:t>
            </a:r>
          </a:p>
        </p:txBody>
      </p:sp>
      <p:pic>
        <p:nvPicPr>
          <p:cNvPr id="3" name="Picture 2">
            <a:extLst>
              <a:ext uri="{FF2B5EF4-FFF2-40B4-BE49-F238E27FC236}">
                <a16:creationId xmlns:a16="http://schemas.microsoft.com/office/drawing/2014/main" id="{939E983B-A0CC-E860-9792-C6155527076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32146" y="1688052"/>
            <a:ext cx="8259647" cy="3095546"/>
          </a:xfrm>
          <a:prstGeom prst="rect">
            <a:avLst/>
          </a:prstGeom>
        </p:spPr>
      </p:pic>
      <p:grpSp>
        <p:nvGrpSpPr>
          <p:cNvPr id="10" name="Group 9">
            <a:extLst>
              <a:ext uri="{FF2B5EF4-FFF2-40B4-BE49-F238E27FC236}">
                <a16:creationId xmlns:a16="http://schemas.microsoft.com/office/drawing/2014/main" id="{EF35976E-60CE-80B8-07B1-72F4201B2795}"/>
              </a:ext>
            </a:extLst>
          </p:cNvPr>
          <p:cNvGrpSpPr/>
          <p:nvPr/>
        </p:nvGrpSpPr>
        <p:grpSpPr>
          <a:xfrm>
            <a:off x="6524008" y="1050896"/>
            <a:ext cx="2567093" cy="584178"/>
            <a:chOff x="5690439" y="1125454"/>
            <a:chExt cx="3096085" cy="704558"/>
          </a:xfrm>
        </p:grpSpPr>
        <p:pic>
          <p:nvPicPr>
            <p:cNvPr id="9" name="Picture 8">
              <a:extLst>
                <a:ext uri="{FF2B5EF4-FFF2-40B4-BE49-F238E27FC236}">
                  <a16:creationId xmlns:a16="http://schemas.microsoft.com/office/drawing/2014/main" id="{C25D72EA-9C24-97EE-CA71-0F74ADA2E4B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03162" y="1363571"/>
              <a:ext cx="3075805" cy="466441"/>
            </a:xfrm>
            <a:prstGeom prst="rect">
              <a:avLst/>
            </a:prstGeom>
          </p:spPr>
        </p:pic>
        <p:pic>
          <p:nvPicPr>
            <p:cNvPr id="7" name="Picture 6">
              <a:extLst>
                <a:ext uri="{FF2B5EF4-FFF2-40B4-BE49-F238E27FC236}">
                  <a16:creationId xmlns:a16="http://schemas.microsoft.com/office/drawing/2014/main" id="{386FA6E1-97A7-93F1-A694-AC191E429B1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90439" y="1125454"/>
              <a:ext cx="3096085" cy="283921"/>
            </a:xfrm>
            <a:prstGeom prst="rect">
              <a:avLst/>
            </a:prstGeom>
          </p:spPr>
        </p:pic>
      </p:grpSp>
      <p:sp>
        <p:nvSpPr>
          <p:cNvPr id="12" name="Text Box 3">
            <a:extLst>
              <a:ext uri="{FF2B5EF4-FFF2-40B4-BE49-F238E27FC236}">
                <a16:creationId xmlns:a16="http://schemas.microsoft.com/office/drawing/2014/main" id="{142D3F58-453F-838C-1161-8048D759ADC8}"/>
              </a:ext>
            </a:extLst>
          </p:cNvPr>
          <p:cNvSpPr txBox="1">
            <a:spLocks noChangeArrowheads="1"/>
          </p:cNvSpPr>
          <p:nvPr/>
        </p:nvSpPr>
        <p:spPr bwMode="auto">
          <a:xfrm>
            <a:off x="6534557" y="817548"/>
            <a:ext cx="2550278" cy="246221"/>
          </a:xfrm>
          <a:prstGeom prst="rect">
            <a:avLst/>
          </a:prstGeom>
          <a:solidFill>
            <a:schemeClr val="bg1"/>
          </a:solidFill>
          <a:ln>
            <a:noFill/>
          </a:ln>
        </p:spPr>
        <p:txBody>
          <a:bodyPr wrap="square">
            <a:spAutoFit/>
          </a:bodyPr>
          <a:lstStyle>
            <a:lvl1pPr>
              <a:defRPr sz="1600" b="1">
                <a:solidFill>
                  <a:schemeClr val="tx1"/>
                </a:solidFill>
                <a:latin typeface="Arial" panose="020B0604020202020204" pitchFamily="34" charset="0"/>
                <a:ea typeface="ＭＳ Ｐゴシック" panose="020B0600070205080204" pitchFamily="34" charset="-128"/>
              </a:defRPr>
            </a:lvl1pPr>
            <a:lvl2pPr marL="742950" indent="-285750">
              <a:defRPr sz="1600" b="1">
                <a:solidFill>
                  <a:schemeClr val="tx1"/>
                </a:solidFill>
                <a:latin typeface="Arial" panose="020B0604020202020204" pitchFamily="34" charset="0"/>
                <a:ea typeface="ＭＳ Ｐゴシック" panose="020B0600070205080204" pitchFamily="34" charset="-128"/>
              </a:defRPr>
            </a:lvl2pPr>
            <a:lvl3pPr>
              <a:defRPr sz="1600" b="1">
                <a:solidFill>
                  <a:schemeClr val="tx1"/>
                </a:solidFill>
                <a:latin typeface="Arial" panose="020B0604020202020204" pitchFamily="34" charset="0"/>
                <a:ea typeface="ＭＳ Ｐゴシック" panose="020B0600070205080204" pitchFamily="34" charset="-128"/>
              </a:defRPr>
            </a:lvl3pPr>
            <a:lvl4pPr marL="1600200" indent="-228600">
              <a:defRPr sz="1600" b="1">
                <a:solidFill>
                  <a:schemeClr val="tx1"/>
                </a:solidFill>
                <a:latin typeface="Arial" panose="020B0604020202020204" pitchFamily="34" charset="0"/>
                <a:ea typeface="ＭＳ Ｐゴシック" panose="020B0600070205080204" pitchFamily="34" charset="-128"/>
              </a:defRPr>
            </a:lvl4pPr>
            <a:lvl5pPr marL="2057400" indent="-228600">
              <a:defRPr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600" b="1">
                <a:solidFill>
                  <a:schemeClr val="tx1"/>
                </a:solidFill>
                <a:latin typeface="Arial" panose="020B0604020202020204" pitchFamily="34" charset="0"/>
                <a:ea typeface="ＭＳ Ｐゴシック" panose="020B0600070205080204" pitchFamily="34" charset="-128"/>
              </a:defRPr>
            </a:lvl9pPr>
          </a:lstStyle>
          <a:p>
            <a:pPr algn="ctr">
              <a:buClr>
                <a:schemeClr val="tx1"/>
              </a:buClr>
            </a:pPr>
            <a:r>
              <a:rPr lang="en-US" altLang="en-FR" sz="1000" b="0" dirty="0">
                <a:ea typeface="Osaka" pitchFamily="44" charset="-128"/>
              </a:rPr>
              <a:t>GCOS LST requirements</a:t>
            </a:r>
          </a:p>
        </p:txBody>
      </p:sp>
    </p:spTree>
    <p:extLst>
      <p:ext uri="{BB962C8B-B14F-4D97-AF65-F5344CB8AC3E}">
        <p14:creationId xmlns:p14="http://schemas.microsoft.com/office/powerpoint/2010/main" val="113269567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9" name="Straight Connector 28">
            <a:extLst>
              <a:ext uri="{FF2B5EF4-FFF2-40B4-BE49-F238E27FC236}">
                <a16:creationId xmlns:a16="http://schemas.microsoft.com/office/drawing/2014/main" id="{1AA40D05-0D48-5C39-5F19-F325D8A0EB2F}"/>
              </a:ext>
            </a:extLst>
          </p:cNvPr>
          <p:cNvCxnSpPr>
            <a:cxnSpLocks/>
          </p:cNvCxnSpPr>
          <p:nvPr/>
        </p:nvCxnSpPr>
        <p:spPr>
          <a:xfrm>
            <a:off x="1905768" y="1567082"/>
            <a:ext cx="0" cy="2672227"/>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3A444B07-310B-66B5-FED7-200B00F89CCA}"/>
              </a:ext>
            </a:extLst>
          </p:cNvPr>
          <p:cNvCxnSpPr>
            <a:cxnSpLocks/>
          </p:cNvCxnSpPr>
          <p:nvPr/>
        </p:nvCxnSpPr>
        <p:spPr>
          <a:xfrm>
            <a:off x="2776085" y="1567079"/>
            <a:ext cx="0" cy="2672227"/>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8F774215-EF72-3469-E2DB-758EB9BF56F0}"/>
              </a:ext>
            </a:extLst>
          </p:cNvPr>
          <p:cNvCxnSpPr>
            <a:cxnSpLocks/>
          </p:cNvCxnSpPr>
          <p:nvPr/>
        </p:nvCxnSpPr>
        <p:spPr>
          <a:xfrm>
            <a:off x="3623731" y="1567080"/>
            <a:ext cx="0" cy="2672227"/>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E4705B8C-5627-F9B3-7E54-63B5CD73A9EF}"/>
              </a:ext>
            </a:extLst>
          </p:cNvPr>
          <p:cNvCxnSpPr>
            <a:cxnSpLocks/>
          </p:cNvCxnSpPr>
          <p:nvPr/>
        </p:nvCxnSpPr>
        <p:spPr>
          <a:xfrm>
            <a:off x="3934829" y="1567080"/>
            <a:ext cx="0" cy="2672227"/>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BA3648BD-939D-6A52-002E-9281B30A6CCB}"/>
              </a:ext>
            </a:extLst>
          </p:cNvPr>
          <p:cNvCxnSpPr>
            <a:cxnSpLocks/>
          </p:cNvCxnSpPr>
          <p:nvPr/>
        </p:nvCxnSpPr>
        <p:spPr>
          <a:xfrm>
            <a:off x="4149402" y="1567080"/>
            <a:ext cx="0" cy="2672227"/>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2E38EFFB-048E-DC76-B59B-3A2D74A46DCD}"/>
              </a:ext>
            </a:extLst>
          </p:cNvPr>
          <p:cNvCxnSpPr>
            <a:cxnSpLocks/>
          </p:cNvCxnSpPr>
          <p:nvPr/>
        </p:nvCxnSpPr>
        <p:spPr>
          <a:xfrm>
            <a:off x="6834809" y="1567079"/>
            <a:ext cx="0" cy="2672227"/>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sp>
        <p:nvSpPr>
          <p:cNvPr id="6145" name="Title 1"/>
          <p:cNvSpPr>
            <a:spLocks noGrp="1"/>
          </p:cNvSpPr>
          <p:nvPr>
            <p:ph type="title"/>
          </p:nvPr>
        </p:nvSpPr>
        <p:spPr>
          <a:xfrm>
            <a:off x="774700" y="189190"/>
            <a:ext cx="6956425" cy="369332"/>
          </a:xfrm>
        </p:spPr>
        <p:txBody>
          <a:bodyPr/>
          <a:lstStyle/>
          <a:p>
            <a:pPr eaLnBrk="1" hangingPunct="1"/>
            <a:r>
              <a:rPr lang="fr-FR" altLang="fr-FR" sz="1800" dirty="0">
                <a:latin typeface="Verdana" pitchFamily="34" charset="0"/>
              </a:rPr>
              <a:t>MW LST </a:t>
            </a:r>
            <a:r>
              <a:rPr lang="fr-FR" altLang="fr-FR" sz="1800" dirty="0" err="1">
                <a:latin typeface="Verdana" pitchFamily="34" charset="0"/>
              </a:rPr>
              <a:t>product</a:t>
            </a:r>
            <a:r>
              <a:rPr lang="fr-FR" altLang="fr-FR" sz="1800" dirty="0">
                <a:latin typeface="Verdana" pitchFamily="34" charset="0"/>
              </a:rPr>
              <a:t>                  DATA RECORDS</a:t>
            </a:r>
          </a:p>
        </p:txBody>
      </p:sp>
      <p:sp>
        <p:nvSpPr>
          <p:cNvPr id="11" name="TextBox 10">
            <a:extLst>
              <a:ext uri="{FF2B5EF4-FFF2-40B4-BE49-F238E27FC236}">
                <a16:creationId xmlns:a16="http://schemas.microsoft.com/office/drawing/2014/main" id="{482EB262-F916-CD7D-4136-8F0114FB5B77}"/>
              </a:ext>
            </a:extLst>
          </p:cNvPr>
          <p:cNvSpPr txBox="1"/>
          <p:nvPr/>
        </p:nvSpPr>
        <p:spPr>
          <a:xfrm>
            <a:off x="410588" y="1855512"/>
            <a:ext cx="1633104" cy="307777"/>
          </a:xfrm>
          <a:prstGeom prst="rect">
            <a:avLst/>
          </a:prstGeom>
          <a:noFill/>
        </p:spPr>
        <p:txBody>
          <a:bodyPr wrap="square">
            <a:spAutoFit/>
          </a:bodyPr>
          <a:lstStyle/>
          <a:p>
            <a:pPr algn="ctr"/>
            <a:r>
              <a:rPr lang="en-US" sz="1400" b="1" dirty="0">
                <a:solidFill>
                  <a:srgbClr val="0070C0"/>
                </a:solidFill>
                <a:latin typeface="Arial" panose="020B0604020202020204" pitchFamily="34" charset="0"/>
                <a:ea typeface="Osaka" pitchFamily="44" charset="-128"/>
                <a:cs typeface="Arial" panose="020B0604020202020204" pitchFamily="34" charset="0"/>
              </a:rPr>
              <a:t>~25 km</a:t>
            </a:r>
            <a:endParaRPr lang="en-GB" sz="1400" b="1" dirty="0">
              <a:solidFill>
                <a:srgbClr val="0070C0"/>
              </a:solidFill>
              <a:latin typeface="Arial" panose="020B0604020202020204" pitchFamily="34" charset="0"/>
              <a:cs typeface="Arial" panose="020B0604020202020204" pitchFamily="34" charset="0"/>
            </a:endParaRPr>
          </a:p>
        </p:txBody>
      </p:sp>
      <p:sp>
        <p:nvSpPr>
          <p:cNvPr id="12" name="TextBox 11">
            <a:extLst>
              <a:ext uri="{FF2B5EF4-FFF2-40B4-BE49-F238E27FC236}">
                <a16:creationId xmlns:a16="http://schemas.microsoft.com/office/drawing/2014/main" id="{02CBC544-6A32-824C-114A-DD8E0F5004C4}"/>
              </a:ext>
            </a:extLst>
          </p:cNvPr>
          <p:cNvSpPr txBox="1"/>
          <p:nvPr/>
        </p:nvSpPr>
        <p:spPr>
          <a:xfrm>
            <a:off x="1907310" y="1795001"/>
            <a:ext cx="1716419" cy="307777"/>
          </a:xfrm>
          <a:prstGeom prst="rect">
            <a:avLst/>
          </a:prstGeom>
          <a:solidFill>
            <a:srgbClr val="00B050"/>
          </a:solidFill>
        </p:spPr>
        <p:txBody>
          <a:bodyPr wrap="square">
            <a:spAutoFit/>
          </a:bodyPr>
          <a:lstStyle/>
          <a:p>
            <a:pPr algn="ctr"/>
            <a:r>
              <a:rPr lang="en-US" sz="1400" dirty="0">
                <a:solidFill>
                  <a:schemeClr val="bg1"/>
                </a:solidFill>
                <a:latin typeface="Arial" panose="020B0604020202020204" pitchFamily="34" charset="0"/>
                <a:ea typeface="Osaka" pitchFamily="44" charset="-128"/>
                <a:cs typeface="Arial" panose="020B0604020202020204" pitchFamily="34" charset="0"/>
              </a:rPr>
              <a:t>SSM/I</a:t>
            </a:r>
            <a:endParaRPr lang="en-GB" sz="1400" dirty="0">
              <a:solidFill>
                <a:schemeClr val="bg1"/>
              </a:solidFill>
              <a:latin typeface="Arial" panose="020B0604020202020204" pitchFamily="34" charset="0"/>
              <a:cs typeface="Arial" panose="020B0604020202020204" pitchFamily="34" charset="0"/>
            </a:endParaRPr>
          </a:p>
        </p:txBody>
      </p:sp>
      <p:cxnSp>
        <p:nvCxnSpPr>
          <p:cNvPr id="14" name="Straight Connector 13">
            <a:extLst>
              <a:ext uri="{FF2B5EF4-FFF2-40B4-BE49-F238E27FC236}">
                <a16:creationId xmlns:a16="http://schemas.microsoft.com/office/drawing/2014/main" id="{8CADB210-AE1C-BBCC-A150-1660F3B9FFB7}"/>
              </a:ext>
            </a:extLst>
          </p:cNvPr>
          <p:cNvCxnSpPr>
            <a:cxnSpLocks/>
          </p:cNvCxnSpPr>
          <p:nvPr/>
        </p:nvCxnSpPr>
        <p:spPr>
          <a:xfrm>
            <a:off x="1723788" y="1567082"/>
            <a:ext cx="0" cy="2812010"/>
          </a:xfrm>
          <a:prstGeom prst="line">
            <a:avLst/>
          </a:prstGeom>
          <a:ln w="2222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090561C2-7194-5EBC-109F-E38A9A5E043E}"/>
              </a:ext>
            </a:extLst>
          </p:cNvPr>
          <p:cNvCxnSpPr>
            <a:cxnSpLocks/>
          </p:cNvCxnSpPr>
          <p:nvPr/>
        </p:nvCxnSpPr>
        <p:spPr>
          <a:xfrm>
            <a:off x="1513844" y="4239309"/>
            <a:ext cx="5726433" cy="0"/>
          </a:xfrm>
          <a:prstGeom prst="line">
            <a:avLst/>
          </a:prstGeom>
          <a:ln w="2222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91F8DB66-8AC6-F700-923A-0ECDBB7C9AA7}"/>
              </a:ext>
            </a:extLst>
          </p:cNvPr>
          <p:cNvCxnSpPr>
            <a:cxnSpLocks/>
          </p:cNvCxnSpPr>
          <p:nvPr/>
        </p:nvCxnSpPr>
        <p:spPr>
          <a:xfrm>
            <a:off x="7016514" y="1567082"/>
            <a:ext cx="0" cy="2812010"/>
          </a:xfrm>
          <a:prstGeom prst="line">
            <a:avLst/>
          </a:prstGeom>
          <a:ln w="22225">
            <a:solidFill>
              <a:schemeClr val="tx2"/>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9F977B55-7A85-5400-B169-9965B6892C1B}"/>
              </a:ext>
            </a:extLst>
          </p:cNvPr>
          <p:cNvSpPr txBox="1"/>
          <p:nvPr/>
        </p:nvSpPr>
        <p:spPr>
          <a:xfrm>
            <a:off x="744471" y="1218934"/>
            <a:ext cx="1786809" cy="307777"/>
          </a:xfrm>
          <a:prstGeom prst="rect">
            <a:avLst/>
          </a:prstGeom>
          <a:noFill/>
          <a:ln>
            <a:noFill/>
          </a:ln>
        </p:spPr>
        <p:txBody>
          <a:bodyPr wrap="square">
            <a:spAutoFit/>
          </a:bodyPr>
          <a:lstStyle/>
          <a:p>
            <a:pPr algn="ctr"/>
            <a:r>
              <a:rPr lang="en-US" altLang="en-FR" sz="1400" b="1" dirty="0">
                <a:solidFill>
                  <a:srgbClr val="0070C0"/>
                </a:solidFill>
                <a:latin typeface="Arial" panose="020B0604020202020204" pitchFamily="34" charset="0"/>
                <a:ea typeface="Osaka" pitchFamily="44" charset="-128"/>
                <a:cs typeface="Arial" panose="020B0604020202020204" pitchFamily="34" charset="0"/>
              </a:rPr>
              <a:t>Spatial Resolution</a:t>
            </a:r>
            <a:endParaRPr lang="en-GB" sz="1400" b="1" baseline="30000" dirty="0">
              <a:solidFill>
                <a:srgbClr val="0070C0"/>
              </a:solidFill>
              <a:latin typeface="Arial" panose="020B0604020202020204" pitchFamily="34" charset="0"/>
              <a:cs typeface="Arial" panose="020B0604020202020204" pitchFamily="34" charset="0"/>
            </a:endParaRPr>
          </a:p>
        </p:txBody>
      </p:sp>
      <p:sp>
        <p:nvSpPr>
          <p:cNvPr id="17" name="TextBox 16">
            <a:extLst>
              <a:ext uri="{FF2B5EF4-FFF2-40B4-BE49-F238E27FC236}">
                <a16:creationId xmlns:a16="http://schemas.microsoft.com/office/drawing/2014/main" id="{095878AC-252D-CF88-8065-D0A426FF3411}"/>
              </a:ext>
            </a:extLst>
          </p:cNvPr>
          <p:cNvSpPr txBox="1"/>
          <p:nvPr/>
        </p:nvSpPr>
        <p:spPr>
          <a:xfrm>
            <a:off x="6267975" y="1216028"/>
            <a:ext cx="1633104" cy="307777"/>
          </a:xfrm>
          <a:prstGeom prst="rect">
            <a:avLst/>
          </a:prstGeom>
          <a:noFill/>
          <a:ln>
            <a:noFill/>
          </a:ln>
        </p:spPr>
        <p:txBody>
          <a:bodyPr wrap="square">
            <a:spAutoFit/>
          </a:bodyPr>
          <a:lstStyle/>
          <a:p>
            <a:pPr algn="ctr"/>
            <a:r>
              <a:rPr lang="en-US" sz="1400" b="1" dirty="0">
                <a:solidFill>
                  <a:schemeClr val="tx1">
                    <a:lumMod val="50000"/>
                    <a:lumOff val="50000"/>
                  </a:schemeClr>
                </a:solidFill>
                <a:latin typeface="Arial" panose="020B0604020202020204" pitchFamily="34" charset="0"/>
                <a:ea typeface="Osaka" pitchFamily="44" charset="-128"/>
                <a:cs typeface="Arial" panose="020B0604020202020204" pitchFamily="34" charset="0"/>
              </a:rPr>
              <a:t>Time of day</a:t>
            </a:r>
            <a:endParaRPr lang="en-GB" sz="1400" b="1" dirty="0">
              <a:solidFill>
                <a:schemeClr val="tx1">
                  <a:lumMod val="50000"/>
                  <a:lumOff val="50000"/>
                </a:schemeClr>
              </a:solidFill>
              <a:latin typeface="Arial" panose="020B0604020202020204" pitchFamily="34" charset="0"/>
              <a:cs typeface="Arial" panose="020B0604020202020204" pitchFamily="34" charset="0"/>
            </a:endParaRPr>
          </a:p>
        </p:txBody>
      </p:sp>
      <p:sp>
        <p:nvSpPr>
          <p:cNvPr id="18" name="TextBox 17">
            <a:extLst>
              <a:ext uri="{FF2B5EF4-FFF2-40B4-BE49-F238E27FC236}">
                <a16:creationId xmlns:a16="http://schemas.microsoft.com/office/drawing/2014/main" id="{4617C648-9C1F-C8C2-2016-26E490E8DCE4}"/>
              </a:ext>
            </a:extLst>
          </p:cNvPr>
          <p:cNvSpPr txBox="1"/>
          <p:nvPr/>
        </p:nvSpPr>
        <p:spPr>
          <a:xfrm>
            <a:off x="3560508" y="4451303"/>
            <a:ext cx="1633104" cy="307777"/>
          </a:xfrm>
          <a:prstGeom prst="rect">
            <a:avLst/>
          </a:prstGeom>
          <a:noFill/>
          <a:ln>
            <a:noFill/>
          </a:ln>
        </p:spPr>
        <p:txBody>
          <a:bodyPr wrap="square">
            <a:spAutoFit/>
          </a:bodyPr>
          <a:lstStyle/>
          <a:p>
            <a:pPr algn="ctr"/>
            <a:r>
              <a:rPr lang="en-US" sz="1400" b="1" dirty="0">
                <a:solidFill>
                  <a:srgbClr val="C00000"/>
                </a:solidFill>
                <a:latin typeface="Arial" panose="020B0604020202020204" pitchFamily="34" charset="0"/>
                <a:ea typeface="Osaka" pitchFamily="44" charset="-128"/>
                <a:cs typeface="Arial" panose="020B0604020202020204" pitchFamily="34" charset="0"/>
              </a:rPr>
              <a:t>Years</a:t>
            </a:r>
            <a:endParaRPr lang="en-GB" sz="1400" b="1" dirty="0">
              <a:solidFill>
                <a:srgbClr val="C00000"/>
              </a:solidFill>
              <a:latin typeface="Arial" panose="020B0604020202020204" pitchFamily="34" charset="0"/>
              <a:cs typeface="Arial" panose="020B0604020202020204" pitchFamily="34" charset="0"/>
            </a:endParaRPr>
          </a:p>
        </p:txBody>
      </p:sp>
      <p:sp>
        <p:nvSpPr>
          <p:cNvPr id="19" name="TextBox 18">
            <a:extLst>
              <a:ext uri="{FF2B5EF4-FFF2-40B4-BE49-F238E27FC236}">
                <a16:creationId xmlns:a16="http://schemas.microsoft.com/office/drawing/2014/main" id="{29D5CF49-8633-953B-10A0-2FF930C78385}"/>
              </a:ext>
            </a:extLst>
          </p:cNvPr>
          <p:cNvSpPr txBox="1"/>
          <p:nvPr/>
        </p:nvSpPr>
        <p:spPr>
          <a:xfrm rot="19800000">
            <a:off x="1629479" y="4282837"/>
            <a:ext cx="548487" cy="246221"/>
          </a:xfrm>
          <a:prstGeom prst="rect">
            <a:avLst/>
          </a:prstGeom>
          <a:noFill/>
          <a:ln>
            <a:noFill/>
          </a:ln>
        </p:spPr>
        <p:txBody>
          <a:bodyPr wrap="square">
            <a:spAutoFit/>
          </a:bodyPr>
          <a:lstStyle/>
          <a:p>
            <a:pPr algn="ctr"/>
            <a:r>
              <a:rPr lang="en-US" sz="1000" dirty="0">
                <a:solidFill>
                  <a:srgbClr val="C00000"/>
                </a:solidFill>
                <a:latin typeface="Arial" panose="020B0604020202020204" pitchFamily="34" charset="0"/>
                <a:ea typeface="Osaka" pitchFamily="44" charset="-128"/>
                <a:cs typeface="Arial" panose="020B0604020202020204" pitchFamily="34" charset="0"/>
              </a:rPr>
              <a:t>1996</a:t>
            </a:r>
            <a:endParaRPr lang="en-GB" sz="1000" dirty="0">
              <a:solidFill>
                <a:srgbClr val="C00000"/>
              </a:solidFill>
              <a:latin typeface="Arial" panose="020B0604020202020204" pitchFamily="34" charset="0"/>
              <a:cs typeface="Arial" panose="020B0604020202020204" pitchFamily="34" charset="0"/>
            </a:endParaRPr>
          </a:p>
        </p:txBody>
      </p:sp>
      <p:sp>
        <p:nvSpPr>
          <p:cNvPr id="24" name="TextBox 23">
            <a:extLst>
              <a:ext uri="{FF2B5EF4-FFF2-40B4-BE49-F238E27FC236}">
                <a16:creationId xmlns:a16="http://schemas.microsoft.com/office/drawing/2014/main" id="{06E44C20-3869-7785-15A6-F4980467134F}"/>
              </a:ext>
            </a:extLst>
          </p:cNvPr>
          <p:cNvSpPr txBox="1"/>
          <p:nvPr/>
        </p:nvSpPr>
        <p:spPr>
          <a:xfrm rot="19800000">
            <a:off x="6536040" y="4268953"/>
            <a:ext cx="548487" cy="246221"/>
          </a:xfrm>
          <a:prstGeom prst="rect">
            <a:avLst/>
          </a:prstGeom>
          <a:noFill/>
          <a:ln>
            <a:noFill/>
          </a:ln>
        </p:spPr>
        <p:txBody>
          <a:bodyPr wrap="square">
            <a:spAutoFit/>
          </a:bodyPr>
          <a:lstStyle/>
          <a:p>
            <a:pPr marL="6350" algn="ctr"/>
            <a:r>
              <a:rPr lang="en-US" sz="1000" dirty="0">
                <a:solidFill>
                  <a:srgbClr val="C00000"/>
                </a:solidFill>
                <a:latin typeface="Arial" panose="020B0604020202020204" pitchFamily="34" charset="0"/>
                <a:ea typeface="Osaka" pitchFamily="44" charset="-128"/>
                <a:cs typeface="Arial" panose="020B0604020202020204" pitchFamily="34" charset="0"/>
              </a:rPr>
              <a:t>2024</a:t>
            </a:r>
            <a:endParaRPr lang="en-GB" sz="1000" dirty="0">
              <a:solidFill>
                <a:srgbClr val="C00000"/>
              </a:solidFill>
              <a:latin typeface="Arial" panose="020B0604020202020204" pitchFamily="34" charset="0"/>
              <a:cs typeface="Arial" panose="020B0604020202020204" pitchFamily="34" charset="0"/>
            </a:endParaRPr>
          </a:p>
        </p:txBody>
      </p:sp>
      <p:sp>
        <p:nvSpPr>
          <p:cNvPr id="25" name="TextBox 24">
            <a:extLst>
              <a:ext uri="{FF2B5EF4-FFF2-40B4-BE49-F238E27FC236}">
                <a16:creationId xmlns:a16="http://schemas.microsoft.com/office/drawing/2014/main" id="{75AD9044-18E1-BB3C-A0BD-534286C435DD}"/>
              </a:ext>
            </a:extLst>
          </p:cNvPr>
          <p:cNvSpPr txBox="1"/>
          <p:nvPr/>
        </p:nvSpPr>
        <p:spPr>
          <a:xfrm rot="19800000">
            <a:off x="2559538" y="4268954"/>
            <a:ext cx="548487" cy="246221"/>
          </a:xfrm>
          <a:prstGeom prst="rect">
            <a:avLst/>
          </a:prstGeom>
          <a:noFill/>
          <a:ln>
            <a:noFill/>
          </a:ln>
        </p:spPr>
        <p:txBody>
          <a:bodyPr wrap="square">
            <a:spAutoFit/>
          </a:bodyPr>
          <a:lstStyle/>
          <a:p>
            <a:pPr algn="ctr"/>
            <a:r>
              <a:rPr lang="en-US" sz="1000" dirty="0">
                <a:solidFill>
                  <a:srgbClr val="C00000"/>
                </a:solidFill>
                <a:latin typeface="Arial" panose="020B0604020202020204" pitchFamily="34" charset="0"/>
                <a:ea typeface="Osaka" pitchFamily="44" charset="-128"/>
                <a:cs typeface="Arial" panose="020B0604020202020204" pitchFamily="34" charset="0"/>
              </a:rPr>
              <a:t>2003</a:t>
            </a:r>
            <a:endParaRPr lang="en-GB" sz="1000" dirty="0">
              <a:solidFill>
                <a:srgbClr val="C00000"/>
              </a:solidFill>
              <a:latin typeface="Arial" panose="020B0604020202020204" pitchFamily="34" charset="0"/>
              <a:cs typeface="Arial" panose="020B0604020202020204" pitchFamily="34" charset="0"/>
            </a:endParaRPr>
          </a:p>
        </p:txBody>
      </p:sp>
      <p:sp>
        <p:nvSpPr>
          <p:cNvPr id="26" name="TextBox 25">
            <a:extLst>
              <a:ext uri="{FF2B5EF4-FFF2-40B4-BE49-F238E27FC236}">
                <a16:creationId xmlns:a16="http://schemas.microsoft.com/office/drawing/2014/main" id="{3B01CB5D-F525-9015-2A22-D5C902ABA2E5}"/>
              </a:ext>
            </a:extLst>
          </p:cNvPr>
          <p:cNvSpPr txBox="1"/>
          <p:nvPr/>
        </p:nvSpPr>
        <p:spPr>
          <a:xfrm rot="19800000">
            <a:off x="3283472" y="4278352"/>
            <a:ext cx="548487" cy="246221"/>
          </a:xfrm>
          <a:prstGeom prst="rect">
            <a:avLst/>
          </a:prstGeom>
          <a:noFill/>
          <a:ln>
            <a:noFill/>
          </a:ln>
        </p:spPr>
        <p:txBody>
          <a:bodyPr wrap="square">
            <a:spAutoFit/>
          </a:bodyPr>
          <a:lstStyle/>
          <a:p>
            <a:pPr algn="ctr"/>
            <a:r>
              <a:rPr lang="en-US" sz="1000" dirty="0">
                <a:solidFill>
                  <a:srgbClr val="C00000"/>
                </a:solidFill>
                <a:latin typeface="Arial" panose="020B0604020202020204" pitchFamily="34" charset="0"/>
                <a:ea typeface="Osaka" pitchFamily="44" charset="-128"/>
                <a:cs typeface="Arial" panose="020B0604020202020204" pitchFamily="34" charset="0"/>
              </a:rPr>
              <a:t>2008</a:t>
            </a:r>
            <a:endParaRPr lang="en-GB" sz="1000" dirty="0">
              <a:solidFill>
                <a:srgbClr val="C00000"/>
              </a:solidFill>
              <a:latin typeface="Arial" panose="020B0604020202020204" pitchFamily="34" charset="0"/>
              <a:cs typeface="Arial" panose="020B0604020202020204" pitchFamily="34" charset="0"/>
            </a:endParaRPr>
          </a:p>
        </p:txBody>
      </p:sp>
      <p:sp>
        <p:nvSpPr>
          <p:cNvPr id="27" name="TextBox 26">
            <a:extLst>
              <a:ext uri="{FF2B5EF4-FFF2-40B4-BE49-F238E27FC236}">
                <a16:creationId xmlns:a16="http://schemas.microsoft.com/office/drawing/2014/main" id="{1DD309B6-3366-85A7-9284-FD868155BAA0}"/>
              </a:ext>
            </a:extLst>
          </p:cNvPr>
          <p:cNvSpPr txBox="1"/>
          <p:nvPr/>
        </p:nvSpPr>
        <p:spPr>
          <a:xfrm rot="19800000">
            <a:off x="3622564" y="4271920"/>
            <a:ext cx="548487" cy="246221"/>
          </a:xfrm>
          <a:prstGeom prst="rect">
            <a:avLst/>
          </a:prstGeom>
          <a:noFill/>
          <a:ln>
            <a:noFill/>
          </a:ln>
        </p:spPr>
        <p:txBody>
          <a:bodyPr wrap="square">
            <a:spAutoFit/>
          </a:bodyPr>
          <a:lstStyle/>
          <a:p>
            <a:pPr algn="ctr"/>
            <a:r>
              <a:rPr lang="en-US" sz="1000" dirty="0">
                <a:solidFill>
                  <a:srgbClr val="C00000"/>
                </a:solidFill>
                <a:latin typeface="Arial" panose="020B0604020202020204" pitchFamily="34" charset="0"/>
                <a:ea typeface="Osaka" pitchFamily="44" charset="-128"/>
                <a:cs typeface="Arial" panose="020B0604020202020204" pitchFamily="34" charset="0"/>
              </a:rPr>
              <a:t>2011</a:t>
            </a:r>
            <a:endParaRPr lang="en-GB" sz="1000" dirty="0">
              <a:solidFill>
                <a:srgbClr val="C00000"/>
              </a:solidFill>
              <a:latin typeface="Arial" panose="020B0604020202020204" pitchFamily="34" charset="0"/>
              <a:cs typeface="Arial" panose="020B0604020202020204" pitchFamily="34" charset="0"/>
            </a:endParaRPr>
          </a:p>
        </p:txBody>
      </p:sp>
      <p:sp>
        <p:nvSpPr>
          <p:cNvPr id="28" name="TextBox 27">
            <a:extLst>
              <a:ext uri="{FF2B5EF4-FFF2-40B4-BE49-F238E27FC236}">
                <a16:creationId xmlns:a16="http://schemas.microsoft.com/office/drawing/2014/main" id="{484D798B-563F-D601-66E6-36C53CF817EE}"/>
              </a:ext>
            </a:extLst>
          </p:cNvPr>
          <p:cNvSpPr txBox="1"/>
          <p:nvPr/>
        </p:nvSpPr>
        <p:spPr>
          <a:xfrm rot="19800000">
            <a:off x="3877293" y="4271095"/>
            <a:ext cx="548487" cy="246221"/>
          </a:xfrm>
          <a:prstGeom prst="rect">
            <a:avLst/>
          </a:prstGeom>
          <a:noFill/>
          <a:ln>
            <a:noFill/>
          </a:ln>
        </p:spPr>
        <p:txBody>
          <a:bodyPr wrap="square">
            <a:spAutoFit/>
          </a:bodyPr>
          <a:lstStyle/>
          <a:p>
            <a:pPr algn="ctr"/>
            <a:r>
              <a:rPr lang="en-US" sz="1000" dirty="0">
                <a:solidFill>
                  <a:srgbClr val="C00000"/>
                </a:solidFill>
                <a:latin typeface="Arial" panose="020B0604020202020204" pitchFamily="34" charset="0"/>
                <a:ea typeface="Osaka" pitchFamily="44" charset="-128"/>
                <a:cs typeface="Arial" panose="020B0604020202020204" pitchFamily="34" charset="0"/>
              </a:rPr>
              <a:t>2013</a:t>
            </a:r>
            <a:endParaRPr lang="en-GB" sz="1000" dirty="0">
              <a:solidFill>
                <a:srgbClr val="C00000"/>
              </a:solidFill>
              <a:latin typeface="Arial" panose="020B0604020202020204" pitchFamily="34" charset="0"/>
              <a:cs typeface="Arial" panose="020B0604020202020204" pitchFamily="34" charset="0"/>
            </a:endParaRPr>
          </a:p>
        </p:txBody>
      </p:sp>
      <p:sp>
        <p:nvSpPr>
          <p:cNvPr id="38" name="TextBox 37">
            <a:extLst>
              <a:ext uri="{FF2B5EF4-FFF2-40B4-BE49-F238E27FC236}">
                <a16:creationId xmlns:a16="http://schemas.microsoft.com/office/drawing/2014/main" id="{B439C0FC-B3B9-4CB0-87B2-13B556BDF04B}"/>
              </a:ext>
            </a:extLst>
          </p:cNvPr>
          <p:cNvSpPr txBox="1"/>
          <p:nvPr/>
        </p:nvSpPr>
        <p:spPr>
          <a:xfrm>
            <a:off x="3625272" y="1795000"/>
            <a:ext cx="3209534" cy="307777"/>
          </a:xfrm>
          <a:prstGeom prst="rect">
            <a:avLst/>
          </a:prstGeom>
          <a:solidFill>
            <a:srgbClr val="008542"/>
          </a:solidFill>
        </p:spPr>
        <p:txBody>
          <a:bodyPr wrap="square">
            <a:spAutoFit/>
          </a:bodyPr>
          <a:lstStyle/>
          <a:p>
            <a:pPr algn="ctr"/>
            <a:r>
              <a:rPr lang="en-US" sz="1400" dirty="0">
                <a:solidFill>
                  <a:schemeClr val="bg1"/>
                </a:solidFill>
                <a:latin typeface="Arial" panose="020B0604020202020204" pitchFamily="34" charset="0"/>
                <a:ea typeface="Osaka" pitchFamily="44" charset="-128"/>
                <a:cs typeface="Arial" panose="020B0604020202020204" pitchFamily="34" charset="0"/>
              </a:rPr>
              <a:t>SSMIS</a:t>
            </a:r>
            <a:endParaRPr lang="en-GB" sz="1400" dirty="0">
              <a:solidFill>
                <a:schemeClr val="bg1"/>
              </a:solidFill>
              <a:latin typeface="Arial" panose="020B0604020202020204" pitchFamily="34" charset="0"/>
              <a:cs typeface="Arial" panose="020B0604020202020204" pitchFamily="34" charset="0"/>
            </a:endParaRPr>
          </a:p>
        </p:txBody>
      </p:sp>
      <p:sp>
        <p:nvSpPr>
          <p:cNvPr id="39" name="TextBox 38">
            <a:extLst>
              <a:ext uri="{FF2B5EF4-FFF2-40B4-BE49-F238E27FC236}">
                <a16:creationId xmlns:a16="http://schemas.microsoft.com/office/drawing/2014/main" id="{D69CAF55-9AB2-7861-1C4C-605F6380AADE}"/>
              </a:ext>
            </a:extLst>
          </p:cNvPr>
          <p:cNvSpPr txBox="1"/>
          <p:nvPr/>
        </p:nvSpPr>
        <p:spPr>
          <a:xfrm>
            <a:off x="2778008" y="2711611"/>
            <a:ext cx="1160449" cy="307777"/>
          </a:xfrm>
          <a:prstGeom prst="rect">
            <a:avLst/>
          </a:prstGeom>
          <a:solidFill>
            <a:srgbClr val="FDC82F"/>
          </a:solidFill>
        </p:spPr>
        <p:txBody>
          <a:bodyPr wrap="square">
            <a:spAutoFit/>
          </a:bodyPr>
          <a:lstStyle/>
          <a:p>
            <a:pPr algn="ctr"/>
            <a:r>
              <a:rPr lang="en-US" sz="1400" dirty="0">
                <a:solidFill>
                  <a:schemeClr val="bg1"/>
                </a:solidFill>
                <a:latin typeface="Arial" panose="020B0604020202020204" pitchFamily="34" charset="0"/>
                <a:ea typeface="Osaka" pitchFamily="44" charset="-128"/>
                <a:cs typeface="Arial" panose="020B0604020202020204" pitchFamily="34" charset="0"/>
              </a:rPr>
              <a:t>AMSR-E</a:t>
            </a:r>
            <a:endParaRPr lang="en-GB" sz="1400" dirty="0">
              <a:solidFill>
                <a:schemeClr val="bg1"/>
              </a:solidFill>
              <a:latin typeface="Arial" panose="020B0604020202020204" pitchFamily="34" charset="0"/>
              <a:cs typeface="Arial" panose="020B0604020202020204" pitchFamily="34" charset="0"/>
            </a:endParaRPr>
          </a:p>
        </p:txBody>
      </p:sp>
      <p:sp>
        <p:nvSpPr>
          <p:cNvPr id="40" name="TextBox 39">
            <a:extLst>
              <a:ext uri="{FF2B5EF4-FFF2-40B4-BE49-F238E27FC236}">
                <a16:creationId xmlns:a16="http://schemas.microsoft.com/office/drawing/2014/main" id="{35D5641E-9910-8200-60E2-A94E7BB5B429}"/>
              </a:ext>
            </a:extLst>
          </p:cNvPr>
          <p:cNvSpPr txBox="1"/>
          <p:nvPr/>
        </p:nvSpPr>
        <p:spPr>
          <a:xfrm>
            <a:off x="4145775" y="2695543"/>
            <a:ext cx="2682733" cy="307777"/>
          </a:xfrm>
          <a:prstGeom prst="rect">
            <a:avLst/>
          </a:prstGeom>
          <a:solidFill>
            <a:srgbClr val="E37222"/>
          </a:solidFill>
        </p:spPr>
        <p:txBody>
          <a:bodyPr wrap="square">
            <a:spAutoFit/>
          </a:bodyPr>
          <a:lstStyle/>
          <a:p>
            <a:pPr algn="ctr"/>
            <a:r>
              <a:rPr lang="en-US" sz="1400" dirty="0">
                <a:solidFill>
                  <a:schemeClr val="bg1"/>
                </a:solidFill>
                <a:latin typeface="Arial" panose="020B0604020202020204" pitchFamily="34" charset="0"/>
                <a:ea typeface="Osaka" pitchFamily="44" charset="-128"/>
                <a:cs typeface="Arial" panose="020B0604020202020204" pitchFamily="34" charset="0"/>
              </a:rPr>
              <a:t>AMSR2</a:t>
            </a:r>
            <a:endParaRPr lang="en-GB" sz="1400" dirty="0">
              <a:solidFill>
                <a:schemeClr val="bg1"/>
              </a:solidFill>
              <a:latin typeface="Arial" panose="020B0604020202020204" pitchFamily="34" charset="0"/>
              <a:cs typeface="Arial" panose="020B0604020202020204" pitchFamily="34" charset="0"/>
            </a:endParaRPr>
          </a:p>
        </p:txBody>
      </p:sp>
      <p:sp>
        <p:nvSpPr>
          <p:cNvPr id="41" name="TextBox 40">
            <a:extLst>
              <a:ext uri="{FF2B5EF4-FFF2-40B4-BE49-F238E27FC236}">
                <a16:creationId xmlns:a16="http://schemas.microsoft.com/office/drawing/2014/main" id="{F53F9475-389D-0D35-F14F-5C4175C1BBE7}"/>
              </a:ext>
            </a:extLst>
          </p:cNvPr>
          <p:cNvSpPr txBox="1"/>
          <p:nvPr/>
        </p:nvSpPr>
        <p:spPr>
          <a:xfrm>
            <a:off x="4145775" y="3416783"/>
            <a:ext cx="2695335" cy="307777"/>
          </a:xfrm>
          <a:prstGeom prst="rect">
            <a:avLst/>
          </a:prstGeom>
          <a:solidFill>
            <a:srgbClr val="008542">
              <a:alpha val="52559"/>
            </a:srgbClr>
          </a:solidFill>
        </p:spPr>
        <p:txBody>
          <a:bodyPr wrap="square">
            <a:spAutoFit/>
          </a:bodyPr>
          <a:lstStyle/>
          <a:p>
            <a:pPr algn="ctr"/>
            <a:r>
              <a:rPr lang="en-US" sz="1400" dirty="0">
                <a:solidFill>
                  <a:schemeClr val="bg1"/>
                </a:solidFill>
                <a:latin typeface="Arial" panose="020B0604020202020204" pitchFamily="34" charset="0"/>
                <a:ea typeface="Osaka" pitchFamily="44" charset="-128"/>
                <a:cs typeface="Arial" panose="020B0604020202020204" pitchFamily="34" charset="0"/>
              </a:rPr>
              <a:t>SSMIS</a:t>
            </a:r>
            <a:endParaRPr lang="en-GB" sz="1400" dirty="0">
              <a:solidFill>
                <a:schemeClr val="bg1"/>
              </a:solidFill>
              <a:latin typeface="Arial" panose="020B0604020202020204" pitchFamily="34" charset="0"/>
              <a:cs typeface="Arial" panose="020B0604020202020204" pitchFamily="34" charset="0"/>
            </a:endParaRPr>
          </a:p>
        </p:txBody>
      </p:sp>
      <p:sp>
        <p:nvSpPr>
          <p:cNvPr id="42" name="TextBox 41">
            <a:extLst>
              <a:ext uri="{FF2B5EF4-FFF2-40B4-BE49-F238E27FC236}">
                <a16:creationId xmlns:a16="http://schemas.microsoft.com/office/drawing/2014/main" id="{281FDAC8-C76B-6EB7-C7CA-3E376FA2E9F4}"/>
              </a:ext>
            </a:extLst>
          </p:cNvPr>
          <p:cNvSpPr txBox="1"/>
          <p:nvPr/>
        </p:nvSpPr>
        <p:spPr>
          <a:xfrm>
            <a:off x="4153030" y="3761472"/>
            <a:ext cx="2682733" cy="307777"/>
          </a:xfrm>
          <a:prstGeom prst="rect">
            <a:avLst/>
          </a:prstGeom>
          <a:solidFill>
            <a:srgbClr val="E37222">
              <a:alpha val="53000"/>
            </a:srgbClr>
          </a:solidFill>
        </p:spPr>
        <p:txBody>
          <a:bodyPr wrap="square">
            <a:spAutoFit/>
          </a:bodyPr>
          <a:lstStyle/>
          <a:p>
            <a:pPr algn="ctr"/>
            <a:r>
              <a:rPr lang="en-US" sz="1400" dirty="0">
                <a:solidFill>
                  <a:schemeClr val="bg1"/>
                </a:solidFill>
                <a:latin typeface="Arial" panose="020B0604020202020204" pitchFamily="34" charset="0"/>
                <a:ea typeface="Osaka" pitchFamily="44" charset="-128"/>
                <a:cs typeface="Arial" panose="020B0604020202020204" pitchFamily="34" charset="0"/>
              </a:rPr>
              <a:t>AMSR2</a:t>
            </a:r>
            <a:endParaRPr lang="en-GB" sz="1400" dirty="0">
              <a:solidFill>
                <a:schemeClr val="bg1"/>
              </a:solidFill>
              <a:latin typeface="Arial" panose="020B0604020202020204" pitchFamily="34" charset="0"/>
              <a:cs typeface="Arial" panose="020B0604020202020204" pitchFamily="34" charset="0"/>
            </a:endParaRPr>
          </a:p>
        </p:txBody>
      </p:sp>
      <p:sp>
        <p:nvSpPr>
          <p:cNvPr id="43" name="TextBox 42">
            <a:extLst>
              <a:ext uri="{FF2B5EF4-FFF2-40B4-BE49-F238E27FC236}">
                <a16:creationId xmlns:a16="http://schemas.microsoft.com/office/drawing/2014/main" id="{B5451E9A-107A-7E53-76FD-BBB6CD98BC1E}"/>
              </a:ext>
            </a:extLst>
          </p:cNvPr>
          <p:cNvSpPr txBox="1"/>
          <p:nvPr/>
        </p:nvSpPr>
        <p:spPr>
          <a:xfrm>
            <a:off x="376611" y="2626228"/>
            <a:ext cx="1633104" cy="307777"/>
          </a:xfrm>
          <a:prstGeom prst="rect">
            <a:avLst/>
          </a:prstGeom>
          <a:noFill/>
        </p:spPr>
        <p:txBody>
          <a:bodyPr wrap="square">
            <a:spAutoFit/>
          </a:bodyPr>
          <a:lstStyle/>
          <a:p>
            <a:pPr algn="ctr"/>
            <a:r>
              <a:rPr lang="en-US" sz="1400" b="1" dirty="0">
                <a:solidFill>
                  <a:srgbClr val="0070C0"/>
                </a:solidFill>
                <a:latin typeface="Arial" panose="020B0604020202020204" pitchFamily="34" charset="0"/>
                <a:ea typeface="Osaka" pitchFamily="44" charset="-128"/>
                <a:cs typeface="Arial" panose="020B0604020202020204" pitchFamily="34" charset="0"/>
              </a:rPr>
              <a:t>~12 km</a:t>
            </a:r>
            <a:endParaRPr lang="en-GB" sz="1400" b="1" dirty="0">
              <a:solidFill>
                <a:srgbClr val="0070C0"/>
              </a:solidFill>
              <a:latin typeface="Arial" panose="020B0604020202020204" pitchFamily="34" charset="0"/>
              <a:cs typeface="Arial" panose="020B0604020202020204" pitchFamily="34" charset="0"/>
            </a:endParaRPr>
          </a:p>
        </p:txBody>
      </p:sp>
      <p:sp>
        <p:nvSpPr>
          <p:cNvPr id="44" name="TextBox 43">
            <a:extLst>
              <a:ext uri="{FF2B5EF4-FFF2-40B4-BE49-F238E27FC236}">
                <a16:creationId xmlns:a16="http://schemas.microsoft.com/office/drawing/2014/main" id="{351D922C-03E1-EB05-409D-23283494E5C6}"/>
              </a:ext>
            </a:extLst>
          </p:cNvPr>
          <p:cNvSpPr txBox="1"/>
          <p:nvPr/>
        </p:nvSpPr>
        <p:spPr>
          <a:xfrm>
            <a:off x="385089" y="3602427"/>
            <a:ext cx="1633104" cy="307777"/>
          </a:xfrm>
          <a:prstGeom prst="rect">
            <a:avLst/>
          </a:prstGeom>
          <a:noFill/>
        </p:spPr>
        <p:txBody>
          <a:bodyPr wrap="square">
            <a:spAutoFit/>
          </a:bodyPr>
          <a:lstStyle/>
          <a:p>
            <a:pPr algn="ctr"/>
            <a:r>
              <a:rPr lang="en-US" sz="1400" b="1" dirty="0">
                <a:solidFill>
                  <a:srgbClr val="0070C0"/>
                </a:solidFill>
                <a:latin typeface="Arial" panose="020B0604020202020204" pitchFamily="34" charset="0"/>
                <a:ea typeface="Osaka" pitchFamily="44" charset="-128"/>
                <a:cs typeface="Arial" panose="020B0604020202020204" pitchFamily="34" charset="0"/>
              </a:rPr>
              <a:t>~5 km</a:t>
            </a:r>
            <a:endParaRPr lang="en-GB" sz="1400" b="1" dirty="0">
              <a:solidFill>
                <a:srgbClr val="0070C0"/>
              </a:solidFill>
              <a:latin typeface="Arial" panose="020B0604020202020204" pitchFamily="34" charset="0"/>
              <a:cs typeface="Arial" panose="020B0604020202020204" pitchFamily="34" charset="0"/>
            </a:endParaRPr>
          </a:p>
        </p:txBody>
      </p:sp>
      <p:sp>
        <p:nvSpPr>
          <p:cNvPr id="45" name="TextBox 44">
            <a:extLst>
              <a:ext uri="{FF2B5EF4-FFF2-40B4-BE49-F238E27FC236}">
                <a16:creationId xmlns:a16="http://schemas.microsoft.com/office/drawing/2014/main" id="{EED140B5-0E04-FA2B-3C48-DD6BBE04BD95}"/>
              </a:ext>
            </a:extLst>
          </p:cNvPr>
          <p:cNvSpPr txBox="1"/>
          <p:nvPr/>
        </p:nvSpPr>
        <p:spPr>
          <a:xfrm>
            <a:off x="109168" y="2039847"/>
            <a:ext cx="1633104" cy="276999"/>
          </a:xfrm>
          <a:prstGeom prst="rect">
            <a:avLst/>
          </a:prstGeom>
          <a:noFill/>
        </p:spPr>
        <p:txBody>
          <a:bodyPr wrap="square">
            <a:spAutoFit/>
          </a:bodyPr>
          <a:lstStyle/>
          <a:p>
            <a:pPr algn="ctr"/>
            <a:r>
              <a:rPr lang="en-US" sz="1200" dirty="0">
                <a:solidFill>
                  <a:srgbClr val="0070C0"/>
                </a:solidFill>
                <a:latin typeface="Arial" panose="020B0604020202020204" pitchFamily="34" charset="0"/>
                <a:ea typeface="Osaka" pitchFamily="44" charset="-128"/>
                <a:cs typeface="Arial" panose="020B0604020202020204" pitchFamily="34" charset="0"/>
              </a:rPr>
              <a:t>[gridded at 0.125</a:t>
            </a:r>
            <a:r>
              <a:rPr lang="en-US" sz="1200" baseline="30000" dirty="0">
                <a:solidFill>
                  <a:srgbClr val="0070C0"/>
                </a:solidFill>
                <a:latin typeface="Arial" panose="020B0604020202020204" pitchFamily="34" charset="0"/>
                <a:ea typeface="Osaka" pitchFamily="44" charset="-128"/>
                <a:cs typeface="Arial" panose="020B0604020202020204" pitchFamily="34" charset="0"/>
              </a:rPr>
              <a:t>o</a:t>
            </a:r>
            <a:r>
              <a:rPr lang="en-US" sz="1200" dirty="0">
                <a:solidFill>
                  <a:srgbClr val="0070C0"/>
                </a:solidFill>
                <a:latin typeface="Arial" panose="020B0604020202020204" pitchFamily="34" charset="0"/>
                <a:ea typeface="Osaka" pitchFamily="44" charset="-128"/>
                <a:cs typeface="Arial" panose="020B0604020202020204" pitchFamily="34" charset="0"/>
              </a:rPr>
              <a:t>] </a:t>
            </a:r>
            <a:endParaRPr lang="en-GB" sz="1200" dirty="0">
              <a:solidFill>
                <a:srgbClr val="0070C0"/>
              </a:solidFill>
              <a:latin typeface="Arial" panose="020B0604020202020204" pitchFamily="34" charset="0"/>
              <a:cs typeface="Arial" panose="020B0604020202020204" pitchFamily="34" charset="0"/>
            </a:endParaRPr>
          </a:p>
        </p:txBody>
      </p:sp>
      <p:sp>
        <p:nvSpPr>
          <p:cNvPr id="46" name="TextBox 45">
            <a:extLst>
              <a:ext uri="{FF2B5EF4-FFF2-40B4-BE49-F238E27FC236}">
                <a16:creationId xmlns:a16="http://schemas.microsoft.com/office/drawing/2014/main" id="{038AB7C1-F358-50EE-2EE2-67C9F3EA3BF6}"/>
              </a:ext>
            </a:extLst>
          </p:cNvPr>
          <p:cNvSpPr txBox="1"/>
          <p:nvPr/>
        </p:nvSpPr>
        <p:spPr>
          <a:xfrm>
            <a:off x="58092" y="2827066"/>
            <a:ext cx="1633104" cy="276999"/>
          </a:xfrm>
          <a:prstGeom prst="rect">
            <a:avLst/>
          </a:prstGeom>
          <a:noFill/>
        </p:spPr>
        <p:txBody>
          <a:bodyPr wrap="square">
            <a:spAutoFit/>
          </a:bodyPr>
          <a:lstStyle/>
          <a:p>
            <a:pPr algn="ctr"/>
            <a:r>
              <a:rPr lang="en-US" sz="1200" dirty="0">
                <a:solidFill>
                  <a:srgbClr val="0070C0"/>
                </a:solidFill>
                <a:latin typeface="Arial" panose="020B0604020202020204" pitchFamily="34" charset="0"/>
                <a:ea typeface="Osaka" pitchFamily="44" charset="-128"/>
                <a:cs typeface="Arial" panose="020B0604020202020204" pitchFamily="34" charset="0"/>
              </a:rPr>
              <a:t>[gridded at 0.125</a:t>
            </a:r>
            <a:r>
              <a:rPr lang="en-US" sz="1200" baseline="30000" dirty="0">
                <a:solidFill>
                  <a:srgbClr val="0070C0"/>
                </a:solidFill>
                <a:latin typeface="Arial" panose="020B0604020202020204" pitchFamily="34" charset="0"/>
                <a:ea typeface="Osaka" pitchFamily="44" charset="-128"/>
                <a:cs typeface="Arial" panose="020B0604020202020204" pitchFamily="34" charset="0"/>
              </a:rPr>
              <a:t>o</a:t>
            </a:r>
            <a:r>
              <a:rPr lang="en-US" sz="1200" dirty="0">
                <a:solidFill>
                  <a:srgbClr val="0070C0"/>
                </a:solidFill>
                <a:latin typeface="Arial" panose="020B0604020202020204" pitchFamily="34" charset="0"/>
                <a:ea typeface="Osaka" pitchFamily="44" charset="-128"/>
                <a:cs typeface="Arial" panose="020B0604020202020204" pitchFamily="34" charset="0"/>
              </a:rPr>
              <a:t>] </a:t>
            </a:r>
            <a:endParaRPr lang="en-GB" sz="1200" dirty="0">
              <a:solidFill>
                <a:srgbClr val="0070C0"/>
              </a:solidFill>
              <a:latin typeface="Arial" panose="020B0604020202020204" pitchFamily="34" charset="0"/>
              <a:cs typeface="Arial" panose="020B0604020202020204" pitchFamily="34" charset="0"/>
            </a:endParaRPr>
          </a:p>
        </p:txBody>
      </p:sp>
      <p:sp>
        <p:nvSpPr>
          <p:cNvPr id="47" name="TextBox 46">
            <a:extLst>
              <a:ext uri="{FF2B5EF4-FFF2-40B4-BE49-F238E27FC236}">
                <a16:creationId xmlns:a16="http://schemas.microsoft.com/office/drawing/2014/main" id="{7F973374-F5A0-2917-8DDE-12438B00270F}"/>
              </a:ext>
            </a:extLst>
          </p:cNvPr>
          <p:cNvSpPr txBox="1"/>
          <p:nvPr/>
        </p:nvSpPr>
        <p:spPr>
          <a:xfrm>
            <a:off x="75846" y="3782643"/>
            <a:ext cx="1633104" cy="276999"/>
          </a:xfrm>
          <a:prstGeom prst="rect">
            <a:avLst/>
          </a:prstGeom>
          <a:noFill/>
        </p:spPr>
        <p:txBody>
          <a:bodyPr wrap="square">
            <a:spAutoFit/>
          </a:bodyPr>
          <a:lstStyle/>
          <a:p>
            <a:pPr algn="ctr"/>
            <a:r>
              <a:rPr lang="en-US" sz="1200" dirty="0">
                <a:solidFill>
                  <a:srgbClr val="0070C0"/>
                </a:solidFill>
                <a:latin typeface="Arial" panose="020B0604020202020204" pitchFamily="34" charset="0"/>
                <a:ea typeface="Osaka" pitchFamily="44" charset="-128"/>
                <a:cs typeface="Arial" panose="020B0604020202020204" pitchFamily="34" charset="0"/>
              </a:rPr>
              <a:t>[gridded at 0.05</a:t>
            </a:r>
            <a:r>
              <a:rPr lang="en-US" sz="1200" baseline="30000" dirty="0">
                <a:solidFill>
                  <a:srgbClr val="0070C0"/>
                </a:solidFill>
                <a:latin typeface="Arial" panose="020B0604020202020204" pitchFamily="34" charset="0"/>
                <a:ea typeface="Osaka" pitchFamily="44" charset="-128"/>
                <a:cs typeface="Arial" panose="020B0604020202020204" pitchFamily="34" charset="0"/>
              </a:rPr>
              <a:t>o</a:t>
            </a:r>
            <a:r>
              <a:rPr lang="en-US" sz="1200" dirty="0">
                <a:solidFill>
                  <a:srgbClr val="0070C0"/>
                </a:solidFill>
                <a:latin typeface="Arial" panose="020B0604020202020204" pitchFamily="34" charset="0"/>
                <a:ea typeface="Osaka" pitchFamily="44" charset="-128"/>
                <a:cs typeface="Arial" panose="020B0604020202020204" pitchFamily="34" charset="0"/>
              </a:rPr>
              <a:t>] </a:t>
            </a:r>
            <a:endParaRPr lang="en-GB" sz="1200" dirty="0">
              <a:solidFill>
                <a:srgbClr val="0070C0"/>
              </a:solidFill>
              <a:latin typeface="Arial" panose="020B0604020202020204" pitchFamily="34" charset="0"/>
              <a:cs typeface="Arial" panose="020B0604020202020204" pitchFamily="34" charset="0"/>
            </a:endParaRPr>
          </a:p>
        </p:txBody>
      </p:sp>
      <p:sp>
        <p:nvSpPr>
          <p:cNvPr id="48" name="TextBox 47">
            <a:extLst>
              <a:ext uri="{FF2B5EF4-FFF2-40B4-BE49-F238E27FC236}">
                <a16:creationId xmlns:a16="http://schemas.microsoft.com/office/drawing/2014/main" id="{223F0620-9D40-D4C4-B777-648E28837788}"/>
              </a:ext>
            </a:extLst>
          </p:cNvPr>
          <p:cNvSpPr txBox="1"/>
          <p:nvPr/>
        </p:nvSpPr>
        <p:spPr>
          <a:xfrm>
            <a:off x="1916127" y="2128769"/>
            <a:ext cx="1716419" cy="307777"/>
          </a:xfrm>
          <a:prstGeom prst="rect">
            <a:avLst/>
          </a:prstGeom>
          <a:solidFill>
            <a:srgbClr val="00B050"/>
          </a:solidFill>
        </p:spPr>
        <p:txBody>
          <a:bodyPr wrap="square">
            <a:spAutoFit/>
          </a:bodyPr>
          <a:lstStyle/>
          <a:p>
            <a:pPr algn="ctr"/>
            <a:r>
              <a:rPr lang="en-US" sz="1400" dirty="0">
                <a:solidFill>
                  <a:schemeClr val="bg1"/>
                </a:solidFill>
                <a:latin typeface="Arial" panose="020B0604020202020204" pitchFamily="34" charset="0"/>
                <a:ea typeface="Osaka" pitchFamily="44" charset="-128"/>
                <a:cs typeface="Arial" panose="020B0604020202020204" pitchFamily="34" charset="0"/>
              </a:rPr>
              <a:t>SSM/I</a:t>
            </a:r>
            <a:endParaRPr lang="en-GB" sz="1400" dirty="0">
              <a:solidFill>
                <a:schemeClr val="bg1"/>
              </a:solidFill>
              <a:latin typeface="Arial" panose="020B0604020202020204" pitchFamily="34" charset="0"/>
              <a:cs typeface="Arial" panose="020B0604020202020204" pitchFamily="34" charset="0"/>
            </a:endParaRPr>
          </a:p>
        </p:txBody>
      </p:sp>
      <p:sp>
        <p:nvSpPr>
          <p:cNvPr id="49" name="TextBox 48">
            <a:extLst>
              <a:ext uri="{FF2B5EF4-FFF2-40B4-BE49-F238E27FC236}">
                <a16:creationId xmlns:a16="http://schemas.microsoft.com/office/drawing/2014/main" id="{E5ACD91A-5748-C574-92E0-1A0DC6A724A6}"/>
              </a:ext>
            </a:extLst>
          </p:cNvPr>
          <p:cNvSpPr txBox="1"/>
          <p:nvPr/>
        </p:nvSpPr>
        <p:spPr>
          <a:xfrm>
            <a:off x="3634089" y="2128768"/>
            <a:ext cx="3209534" cy="307777"/>
          </a:xfrm>
          <a:prstGeom prst="rect">
            <a:avLst/>
          </a:prstGeom>
          <a:solidFill>
            <a:srgbClr val="008542"/>
          </a:solidFill>
        </p:spPr>
        <p:txBody>
          <a:bodyPr wrap="square">
            <a:spAutoFit/>
          </a:bodyPr>
          <a:lstStyle/>
          <a:p>
            <a:pPr algn="ctr"/>
            <a:r>
              <a:rPr lang="en-US" sz="1400" dirty="0">
                <a:solidFill>
                  <a:schemeClr val="bg1"/>
                </a:solidFill>
                <a:latin typeface="Arial" panose="020B0604020202020204" pitchFamily="34" charset="0"/>
                <a:ea typeface="Osaka" pitchFamily="44" charset="-128"/>
                <a:cs typeface="Arial" panose="020B0604020202020204" pitchFamily="34" charset="0"/>
              </a:rPr>
              <a:t>SSMIS</a:t>
            </a:r>
            <a:endParaRPr lang="en-GB" sz="1400" dirty="0">
              <a:solidFill>
                <a:schemeClr val="bg1"/>
              </a:solidFill>
              <a:latin typeface="Arial" panose="020B0604020202020204" pitchFamily="34" charset="0"/>
              <a:cs typeface="Arial" panose="020B0604020202020204" pitchFamily="34" charset="0"/>
            </a:endParaRPr>
          </a:p>
        </p:txBody>
      </p:sp>
      <p:sp>
        <p:nvSpPr>
          <p:cNvPr id="50" name="TextBox 49">
            <a:extLst>
              <a:ext uri="{FF2B5EF4-FFF2-40B4-BE49-F238E27FC236}">
                <a16:creationId xmlns:a16="http://schemas.microsoft.com/office/drawing/2014/main" id="{9320F013-7460-AE36-3798-E385E579F4F4}"/>
              </a:ext>
            </a:extLst>
          </p:cNvPr>
          <p:cNvSpPr txBox="1"/>
          <p:nvPr/>
        </p:nvSpPr>
        <p:spPr>
          <a:xfrm>
            <a:off x="7417969" y="1798317"/>
            <a:ext cx="1658016" cy="307777"/>
          </a:xfrm>
          <a:prstGeom prst="rect">
            <a:avLst/>
          </a:prstGeom>
          <a:noFill/>
        </p:spPr>
        <p:txBody>
          <a:bodyPr wrap="square">
            <a:spAutoFit/>
          </a:bodyPr>
          <a:lstStyle/>
          <a:p>
            <a:pPr algn="ctr"/>
            <a:r>
              <a:rPr lang="en-US" sz="1400" b="1" dirty="0">
                <a:solidFill>
                  <a:schemeClr val="tx1">
                    <a:lumMod val="50000"/>
                    <a:lumOff val="50000"/>
                  </a:schemeClr>
                </a:solidFill>
                <a:latin typeface="Arial" panose="020B0604020202020204" pitchFamily="34" charset="0"/>
                <a:ea typeface="Osaka" pitchFamily="44" charset="-128"/>
                <a:cs typeface="Arial" panose="020B0604020202020204" pitchFamily="34" charset="0"/>
              </a:rPr>
              <a:t>at observing time</a:t>
            </a:r>
            <a:endParaRPr lang="en-GB" sz="1400" b="1" dirty="0">
              <a:solidFill>
                <a:schemeClr val="tx1">
                  <a:lumMod val="50000"/>
                  <a:lumOff val="50000"/>
                </a:schemeClr>
              </a:solidFill>
              <a:latin typeface="Arial" panose="020B0604020202020204" pitchFamily="34" charset="0"/>
              <a:cs typeface="Arial" panose="020B0604020202020204" pitchFamily="34" charset="0"/>
            </a:endParaRPr>
          </a:p>
        </p:txBody>
      </p:sp>
      <p:sp>
        <p:nvSpPr>
          <p:cNvPr id="51" name="TextBox 50">
            <a:extLst>
              <a:ext uri="{FF2B5EF4-FFF2-40B4-BE49-F238E27FC236}">
                <a16:creationId xmlns:a16="http://schemas.microsoft.com/office/drawing/2014/main" id="{CCF9CB2C-7853-6937-2B21-8181E4375B13}"/>
              </a:ext>
            </a:extLst>
          </p:cNvPr>
          <p:cNvSpPr txBox="1"/>
          <p:nvPr/>
        </p:nvSpPr>
        <p:spPr>
          <a:xfrm>
            <a:off x="7113822" y="2132085"/>
            <a:ext cx="1999948" cy="307777"/>
          </a:xfrm>
          <a:prstGeom prst="rect">
            <a:avLst/>
          </a:prstGeom>
          <a:noFill/>
        </p:spPr>
        <p:txBody>
          <a:bodyPr wrap="square">
            <a:spAutoFit/>
          </a:bodyPr>
          <a:lstStyle/>
          <a:p>
            <a:pPr algn="ctr"/>
            <a:r>
              <a:rPr lang="en-US" sz="1400" b="1" dirty="0">
                <a:solidFill>
                  <a:schemeClr val="tx1">
                    <a:lumMod val="50000"/>
                    <a:lumOff val="50000"/>
                  </a:schemeClr>
                </a:solidFill>
                <a:latin typeface="Arial" panose="020B0604020202020204" pitchFamily="34" charset="0"/>
                <a:ea typeface="Osaka" pitchFamily="44" charset="-128"/>
                <a:cs typeface="Arial" panose="020B0604020202020204" pitchFamily="34" charset="0"/>
              </a:rPr>
              <a:t>corrected to 6AM/PM</a:t>
            </a:r>
            <a:endParaRPr lang="en-GB" sz="1400" b="1" dirty="0">
              <a:solidFill>
                <a:schemeClr val="tx1">
                  <a:lumMod val="50000"/>
                  <a:lumOff val="50000"/>
                </a:schemeClr>
              </a:solidFill>
              <a:latin typeface="Arial" panose="020B0604020202020204" pitchFamily="34" charset="0"/>
              <a:cs typeface="Arial" panose="020B0604020202020204" pitchFamily="34" charset="0"/>
            </a:endParaRPr>
          </a:p>
        </p:txBody>
      </p:sp>
      <p:sp>
        <p:nvSpPr>
          <p:cNvPr id="52" name="TextBox 51">
            <a:extLst>
              <a:ext uri="{FF2B5EF4-FFF2-40B4-BE49-F238E27FC236}">
                <a16:creationId xmlns:a16="http://schemas.microsoft.com/office/drawing/2014/main" id="{A0689615-0A20-CF23-5403-D53832BF034C}"/>
              </a:ext>
            </a:extLst>
          </p:cNvPr>
          <p:cNvSpPr txBox="1"/>
          <p:nvPr/>
        </p:nvSpPr>
        <p:spPr>
          <a:xfrm>
            <a:off x="7440008" y="2699934"/>
            <a:ext cx="1782055" cy="307777"/>
          </a:xfrm>
          <a:prstGeom prst="rect">
            <a:avLst/>
          </a:prstGeom>
          <a:noFill/>
        </p:spPr>
        <p:txBody>
          <a:bodyPr wrap="square">
            <a:spAutoFit/>
          </a:bodyPr>
          <a:lstStyle/>
          <a:p>
            <a:pPr algn="ctr"/>
            <a:r>
              <a:rPr lang="en-US" sz="1400" b="1" dirty="0">
                <a:solidFill>
                  <a:schemeClr val="tx1">
                    <a:lumMod val="50000"/>
                    <a:lumOff val="50000"/>
                  </a:schemeClr>
                </a:solidFill>
                <a:latin typeface="Arial" panose="020B0604020202020204" pitchFamily="34" charset="0"/>
                <a:ea typeface="Osaka" pitchFamily="44" charset="-128"/>
                <a:cs typeface="Arial" panose="020B0604020202020204" pitchFamily="34" charset="0"/>
              </a:rPr>
              <a:t>at ~1.30 AM/PM</a:t>
            </a:r>
            <a:endParaRPr lang="en-GB" sz="1400" b="1" dirty="0">
              <a:solidFill>
                <a:schemeClr val="tx1">
                  <a:lumMod val="50000"/>
                  <a:lumOff val="50000"/>
                </a:schemeClr>
              </a:solidFill>
              <a:latin typeface="Arial" panose="020B0604020202020204" pitchFamily="34" charset="0"/>
              <a:cs typeface="Arial" panose="020B0604020202020204" pitchFamily="34" charset="0"/>
            </a:endParaRPr>
          </a:p>
        </p:txBody>
      </p:sp>
      <p:sp>
        <p:nvSpPr>
          <p:cNvPr id="53" name="TextBox 52">
            <a:extLst>
              <a:ext uri="{FF2B5EF4-FFF2-40B4-BE49-F238E27FC236}">
                <a16:creationId xmlns:a16="http://schemas.microsoft.com/office/drawing/2014/main" id="{0F93CFA8-9668-45FC-43C5-C81D2425977F}"/>
              </a:ext>
            </a:extLst>
          </p:cNvPr>
          <p:cNvSpPr txBox="1"/>
          <p:nvPr/>
        </p:nvSpPr>
        <p:spPr>
          <a:xfrm>
            <a:off x="7355949" y="3591068"/>
            <a:ext cx="1782055" cy="307777"/>
          </a:xfrm>
          <a:prstGeom prst="rect">
            <a:avLst/>
          </a:prstGeom>
          <a:noFill/>
        </p:spPr>
        <p:txBody>
          <a:bodyPr wrap="square">
            <a:spAutoFit/>
          </a:bodyPr>
          <a:lstStyle/>
          <a:p>
            <a:pPr algn="ctr"/>
            <a:r>
              <a:rPr lang="en-US" sz="1400" b="1" dirty="0">
                <a:solidFill>
                  <a:schemeClr val="tx1">
                    <a:lumMod val="50000"/>
                    <a:lumOff val="50000"/>
                  </a:schemeClr>
                </a:solidFill>
                <a:latin typeface="Arial" panose="020B0604020202020204" pitchFamily="34" charset="0"/>
                <a:ea typeface="Osaka" pitchFamily="44" charset="-128"/>
                <a:cs typeface="Arial" panose="020B0604020202020204" pitchFamily="34" charset="0"/>
              </a:rPr>
              <a:t>at observing time</a:t>
            </a:r>
            <a:endParaRPr lang="en-GB" sz="1400" b="1" dirty="0">
              <a:solidFill>
                <a:schemeClr val="tx1">
                  <a:lumMod val="50000"/>
                  <a:lumOff val="50000"/>
                </a:schemeClr>
              </a:solidFill>
              <a:latin typeface="Arial" panose="020B0604020202020204" pitchFamily="34" charset="0"/>
              <a:cs typeface="Arial" panose="020B0604020202020204" pitchFamily="34" charset="0"/>
            </a:endParaRPr>
          </a:p>
        </p:txBody>
      </p:sp>
      <p:cxnSp>
        <p:nvCxnSpPr>
          <p:cNvPr id="55" name="Straight Connector 54">
            <a:extLst>
              <a:ext uri="{FF2B5EF4-FFF2-40B4-BE49-F238E27FC236}">
                <a16:creationId xmlns:a16="http://schemas.microsoft.com/office/drawing/2014/main" id="{F056C181-7E16-F8D0-299A-610685A7FFD6}"/>
              </a:ext>
            </a:extLst>
          </p:cNvPr>
          <p:cNvCxnSpPr>
            <a:cxnSpLocks/>
            <a:stCxn id="38" idx="3"/>
            <a:endCxn id="50" idx="1"/>
          </p:cNvCxnSpPr>
          <p:nvPr/>
        </p:nvCxnSpPr>
        <p:spPr>
          <a:xfrm>
            <a:off x="6834806" y="1948889"/>
            <a:ext cx="583163" cy="3317"/>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26CB0A15-1CF4-8148-20CD-37879E02D99E}"/>
              </a:ext>
            </a:extLst>
          </p:cNvPr>
          <p:cNvCxnSpPr>
            <a:cxnSpLocks/>
            <a:stCxn id="49" idx="3"/>
            <a:endCxn id="51" idx="1"/>
          </p:cNvCxnSpPr>
          <p:nvPr/>
        </p:nvCxnSpPr>
        <p:spPr>
          <a:xfrm>
            <a:off x="6843623" y="2282657"/>
            <a:ext cx="270199" cy="3317"/>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id="{E7BF54C5-E84C-7F1B-84FB-CCDAAEACFCA9}"/>
              </a:ext>
            </a:extLst>
          </p:cNvPr>
          <p:cNvCxnSpPr>
            <a:cxnSpLocks/>
            <a:stCxn id="40" idx="3"/>
            <a:endCxn id="52" idx="1"/>
          </p:cNvCxnSpPr>
          <p:nvPr/>
        </p:nvCxnSpPr>
        <p:spPr>
          <a:xfrm>
            <a:off x="6828508" y="2849432"/>
            <a:ext cx="611500" cy="4391"/>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3" name="Straight Connector 62">
            <a:extLst>
              <a:ext uri="{FF2B5EF4-FFF2-40B4-BE49-F238E27FC236}">
                <a16:creationId xmlns:a16="http://schemas.microsoft.com/office/drawing/2014/main" id="{B89D8A67-0834-B5B2-0D76-C2AD3BDA5682}"/>
              </a:ext>
            </a:extLst>
          </p:cNvPr>
          <p:cNvCxnSpPr>
            <a:cxnSpLocks/>
            <a:endCxn id="53" idx="1"/>
          </p:cNvCxnSpPr>
          <p:nvPr/>
        </p:nvCxnSpPr>
        <p:spPr>
          <a:xfrm>
            <a:off x="6825996" y="3744957"/>
            <a:ext cx="529953"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6147" name="TextBox 6146">
            <a:extLst>
              <a:ext uri="{FF2B5EF4-FFF2-40B4-BE49-F238E27FC236}">
                <a16:creationId xmlns:a16="http://schemas.microsoft.com/office/drawing/2014/main" id="{80FE9606-D0D1-8B0E-1E4C-5622A88A2705}"/>
              </a:ext>
            </a:extLst>
          </p:cNvPr>
          <p:cNvSpPr txBox="1"/>
          <p:nvPr/>
        </p:nvSpPr>
        <p:spPr>
          <a:xfrm rot="16200000">
            <a:off x="3498485" y="3601449"/>
            <a:ext cx="1126165" cy="246221"/>
          </a:xfrm>
          <a:prstGeom prst="rect">
            <a:avLst/>
          </a:prstGeom>
          <a:noFill/>
          <a:ln>
            <a:noFill/>
          </a:ln>
        </p:spPr>
        <p:txBody>
          <a:bodyPr wrap="square">
            <a:spAutoFit/>
          </a:bodyPr>
          <a:lstStyle/>
          <a:p>
            <a:pPr algn="ctr"/>
            <a:r>
              <a:rPr lang="en-US" sz="1000" dirty="0">
                <a:latin typeface="Arial" panose="020B0604020202020204" pitchFamily="34" charset="0"/>
                <a:ea typeface="Osaka" pitchFamily="44" charset="-128"/>
                <a:cs typeface="Arial" panose="020B0604020202020204" pitchFamily="34" charset="0"/>
              </a:rPr>
              <a:t>PROTOTYPE</a:t>
            </a:r>
            <a:endParaRPr lang="en-GB" sz="1000" dirty="0">
              <a:latin typeface="Arial" panose="020B0604020202020204" pitchFamily="34" charset="0"/>
              <a:cs typeface="Arial" panose="020B0604020202020204" pitchFamily="34" charset="0"/>
            </a:endParaRPr>
          </a:p>
        </p:txBody>
      </p:sp>
      <p:sp>
        <p:nvSpPr>
          <p:cNvPr id="2" name="Rectangle 1">
            <a:extLst>
              <a:ext uri="{FF2B5EF4-FFF2-40B4-BE49-F238E27FC236}">
                <a16:creationId xmlns:a16="http://schemas.microsoft.com/office/drawing/2014/main" id="{147E9A97-7890-289D-A4DB-895F406AF68D}"/>
              </a:ext>
            </a:extLst>
          </p:cNvPr>
          <p:cNvSpPr/>
          <p:nvPr/>
        </p:nvSpPr>
        <p:spPr>
          <a:xfrm>
            <a:off x="3752945" y="3173380"/>
            <a:ext cx="537039" cy="1008298"/>
          </a:xfrm>
          <a:prstGeom prst="rect">
            <a:avLst/>
          </a:prstGeom>
          <a:solidFill>
            <a:srgbClr val="FFFF00">
              <a:alpha val="29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459560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Title 1"/>
          <p:cNvSpPr>
            <a:spLocks noGrp="1"/>
          </p:cNvSpPr>
          <p:nvPr>
            <p:ph type="title"/>
          </p:nvPr>
        </p:nvSpPr>
        <p:spPr>
          <a:xfrm>
            <a:off x="774700" y="189190"/>
            <a:ext cx="6956425" cy="369332"/>
          </a:xfrm>
        </p:spPr>
        <p:txBody>
          <a:bodyPr/>
          <a:lstStyle/>
          <a:p>
            <a:pPr eaLnBrk="1" hangingPunct="1"/>
            <a:r>
              <a:rPr lang="fr-FR" altLang="fr-FR" sz="1800" dirty="0">
                <a:latin typeface="Verdana" pitchFamily="34" charset="0"/>
              </a:rPr>
              <a:t>MW LST </a:t>
            </a:r>
            <a:r>
              <a:rPr lang="fr-FR" altLang="fr-FR" sz="1800" dirty="0" err="1">
                <a:latin typeface="Verdana" pitchFamily="34" charset="0"/>
              </a:rPr>
              <a:t>product</a:t>
            </a:r>
            <a:r>
              <a:rPr lang="fr-FR" altLang="fr-FR" sz="1800" dirty="0">
                <a:latin typeface="Verdana" pitchFamily="34" charset="0"/>
              </a:rPr>
              <a:t>                         DOWNSCALED LST</a:t>
            </a:r>
          </a:p>
        </p:txBody>
      </p:sp>
      <p:sp>
        <p:nvSpPr>
          <p:cNvPr id="4" name="Text Box 3">
            <a:extLst>
              <a:ext uri="{FF2B5EF4-FFF2-40B4-BE49-F238E27FC236}">
                <a16:creationId xmlns:a16="http://schemas.microsoft.com/office/drawing/2014/main" id="{A7B90D1E-D0DB-3045-F226-292E7EA97B43}"/>
              </a:ext>
            </a:extLst>
          </p:cNvPr>
          <p:cNvSpPr txBox="1">
            <a:spLocks noChangeArrowheads="1"/>
          </p:cNvSpPr>
          <p:nvPr/>
        </p:nvSpPr>
        <p:spPr bwMode="auto">
          <a:xfrm>
            <a:off x="348086" y="806359"/>
            <a:ext cx="3825498" cy="57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600" b="1">
                <a:solidFill>
                  <a:schemeClr val="tx1"/>
                </a:solidFill>
                <a:latin typeface="Arial" panose="020B0604020202020204" pitchFamily="34" charset="0"/>
                <a:ea typeface="ＭＳ Ｐゴシック" panose="020B0600070205080204" pitchFamily="34" charset="-128"/>
              </a:defRPr>
            </a:lvl1pPr>
            <a:lvl2pPr marL="742950" indent="-285750">
              <a:defRPr sz="1600" b="1">
                <a:solidFill>
                  <a:schemeClr val="tx1"/>
                </a:solidFill>
                <a:latin typeface="Arial" panose="020B0604020202020204" pitchFamily="34" charset="0"/>
                <a:ea typeface="ＭＳ Ｐゴシック" panose="020B0600070205080204" pitchFamily="34" charset="-128"/>
              </a:defRPr>
            </a:lvl2pPr>
            <a:lvl3pPr>
              <a:defRPr sz="1600" b="1">
                <a:solidFill>
                  <a:schemeClr val="tx1"/>
                </a:solidFill>
                <a:latin typeface="Arial" panose="020B0604020202020204" pitchFamily="34" charset="0"/>
                <a:ea typeface="ＭＳ Ｐゴシック" panose="020B0600070205080204" pitchFamily="34" charset="-128"/>
              </a:defRPr>
            </a:lvl3pPr>
            <a:lvl4pPr marL="1600200" indent="-228600">
              <a:defRPr sz="1600" b="1">
                <a:solidFill>
                  <a:schemeClr val="tx1"/>
                </a:solidFill>
                <a:latin typeface="Arial" panose="020B0604020202020204" pitchFamily="34" charset="0"/>
                <a:ea typeface="ＭＳ Ｐゴシック" panose="020B0600070205080204" pitchFamily="34" charset="-128"/>
              </a:defRPr>
            </a:lvl4pPr>
            <a:lvl5pPr marL="2057400" indent="-228600">
              <a:defRPr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600" b="1">
                <a:solidFill>
                  <a:schemeClr val="tx1"/>
                </a:solidFill>
                <a:latin typeface="Arial" panose="020B0604020202020204" pitchFamily="34" charset="0"/>
                <a:ea typeface="ＭＳ Ｐゴシック" panose="020B0600070205080204" pitchFamily="34" charset="-128"/>
              </a:defRPr>
            </a:lvl9pPr>
          </a:lstStyle>
          <a:p>
            <a:pPr marL="171450" indent="-171450">
              <a:lnSpc>
                <a:spcPct val="60000"/>
              </a:lnSpc>
              <a:buFont typeface="Arial" panose="020B0604020202020204" pitchFamily="34" charset="0"/>
              <a:buChar char="•"/>
            </a:pPr>
            <a:endParaRPr lang="en-US" altLang="en-FR" sz="1200" b="0" dirty="0">
              <a:ea typeface="Osaka" pitchFamily="44" charset="-128"/>
            </a:endParaRPr>
          </a:p>
          <a:p>
            <a:pPr marL="171450" indent="-171450">
              <a:buClr>
                <a:schemeClr val="tx1"/>
              </a:buClr>
              <a:buFont typeface="Arial" panose="020B0604020202020204" pitchFamily="34" charset="0"/>
              <a:buChar char="•"/>
            </a:pPr>
            <a:r>
              <a:rPr lang="en-US" altLang="en-FR" sz="1200" b="0" dirty="0">
                <a:ea typeface="Osaka" pitchFamily="44" charset="-128"/>
              </a:rPr>
              <a:t>Downscaling method to offer a MW LST product at 5km resolution, prototype completed.</a:t>
            </a:r>
          </a:p>
        </p:txBody>
      </p:sp>
      <p:grpSp>
        <p:nvGrpSpPr>
          <p:cNvPr id="5" name="Groupe 28">
            <a:extLst>
              <a:ext uri="{FF2B5EF4-FFF2-40B4-BE49-F238E27FC236}">
                <a16:creationId xmlns:a16="http://schemas.microsoft.com/office/drawing/2014/main" id="{4A99B1CE-4FCA-B7A4-6F68-70C0CA842730}"/>
              </a:ext>
            </a:extLst>
          </p:cNvPr>
          <p:cNvGrpSpPr/>
          <p:nvPr/>
        </p:nvGrpSpPr>
        <p:grpSpPr>
          <a:xfrm>
            <a:off x="1361397" y="1764400"/>
            <a:ext cx="2240305" cy="1959218"/>
            <a:chOff x="253583" y="3251317"/>
            <a:chExt cx="3706621" cy="3241558"/>
          </a:xfrm>
        </p:grpSpPr>
        <p:pic>
          <p:nvPicPr>
            <p:cNvPr id="6" name="Image 5">
              <a:extLst>
                <a:ext uri="{FF2B5EF4-FFF2-40B4-BE49-F238E27FC236}">
                  <a16:creationId xmlns:a16="http://schemas.microsoft.com/office/drawing/2014/main" id="{F42EE645-3757-6310-F0CB-617FBF881E1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3583" y="3251317"/>
              <a:ext cx="3706621" cy="3241558"/>
            </a:xfrm>
            <a:prstGeom prst="rect">
              <a:avLst/>
            </a:prstGeom>
          </p:spPr>
        </p:pic>
        <p:sp>
          <p:nvSpPr>
            <p:cNvPr id="7" name="Rectangle 6">
              <a:extLst>
                <a:ext uri="{FF2B5EF4-FFF2-40B4-BE49-F238E27FC236}">
                  <a16:creationId xmlns:a16="http://schemas.microsoft.com/office/drawing/2014/main" id="{52575BB2-2D01-8068-476E-6AB4977F4AD4}"/>
                </a:ext>
              </a:extLst>
            </p:cNvPr>
            <p:cNvSpPr/>
            <p:nvPr/>
          </p:nvSpPr>
          <p:spPr>
            <a:xfrm>
              <a:off x="1223082" y="4359969"/>
              <a:ext cx="1638846" cy="1628061"/>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11" name="Image 10">
            <a:extLst>
              <a:ext uri="{FF2B5EF4-FFF2-40B4-BE49-F238E27FC236}">
                <a16:creationId xmlns:a16="http://schemas.microsoft.com/office/drawing/2014/main" id="{353C5A58-29EB-597B-B00C-F253573A9156}"/>
              </a:ext>
            </a:extLst>
          </p:cNvPr>
          <p:cNvPicPr>
            <a:picLocks noChangeAspect="1"/>
          </p:cNvPicPr>
          <p:nvPr/>
        </p:nvPicPr>
        <p:blipFill>
          <a:blip r:embed="rId3"/>
          <a:srcRect t="75557" r="24633"/>
          <a:stretch>
            <a:fillRect/>
          </a:stretch>
        </p:blipFill>
        <p:spPr>
          <a:xfrm>
            <a:off x="5116247" y="2121238"/>
            <a:ext cx="3924815" cy="998423"/>
          </a:xfrm>
          <a:prstGeom prst="rect">
            <a:avLst/>
          </a:prstGeom>
        </p:spPr>
      </p:pic>
      <p:pic>
        <p:nvPicPr>
          <p:cNvPr id="13" name="Image 11">
            <a:extLst>
              <a:ext uri="{FF2B5EF4-FFF2-40B4-BE49-F238E27FC236}">
                <a16:creationId xmlns:a16="http://schemas.microsoft.com/office/drawing/2014/main" id="{EAEFA3ED-A2FA-A2F1-31ED-A05A919EC3E4}"/>
              </a:ext>
            </a:extLst>
          </p:cNvPr>
          <p:cNvPicPr>
            <a:picLocks noChangeAspect="1"/>
          </p:cNvPicPr>
          <p:nvPr/>
        </p:nvPicPr>
        <p:blipFill>
          <a:blip r:embed="rId3"/>
          <a:srcRect t="50120" r="24633" b="24308"/>
          <a:stretch>
            <a:fillRect/>
          </a:stretch>
        </p:blipFill>
        <p:spPr>
          <a:xfrm>
            <a:off x="5106789" y="1076826"/>
            <a:ext cx="3924815" cy="1044530"/>
          </a:xfrm>
          <a:prstGeom prst="rect">
            <a:avLst/>
          </a:prstGeom>
        </p:spPr>
      </p:pic>
      <p:sp>
        <p:nvSpPr>
          <p:cNvPr id="15" name="Flèche courbée vers la droite 12">
            <a:extLst>
              <a:ext uri="{FF2B5EF4-FFF2-40B4-BE49-F238E27FC236}">
                <a16:creationId xmlns:a16="http://schemas.microsoft.com/office/drawing/2014/main" id="{CFBAC359-53B1-9A58-346D-3DAD0470AB36}"/>
              </a:ext>
            </a:extLst>
          </p:cNvPr>
          <p:cNvSpPr/>
          <p:nvPr/>
        </p:nvSpPr>
        <p:spPr>
          <a:xfrm>
            <a:off x="4831398" y="1758273"/>
            <a:ext cx="252271" cy="946015"/>
          </a:xfrm>
          <a:prstGeom prst="curvedRightArrow">
            <a:avLst/>
          </a:prstGeom>
          <a:solidFill>
            <a:schemeClr val="tx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pic>
        <p:nvPicPr>
          <p:cNvPr id="19" name="Image 16">
            <a:extLst>
              <a:ext uri="{FF2B5EF4-FFF2-40B4-BE49-F238E27FC236}">
                <a16:creationId xmlns:a16="http://schemas.microsoft.com/office/drawing/2014/main" id="{06416B01-633F-48E3-61B4-9B21F792268A}"/>
              </a:ext>
            </a:extLst>
          </p:cNvPr>
          <p:cNvPicPr>
            <a:picLocks noChangeAspect="1"/>
          </p:cNvPicPr>
          <p:nvPr/>
        </p:nvPicPr>
        <p:blipFill>
          <a:blip r:embed="rId3"/>
          <a:srcRect l="642" t="27790" r="23991" b="49614"/>
          <a:stretch>
            <a:fillRect/>
          </a:stretch>
        </p:blipFill>
        <p:spPr>
          <a:xfrm>
            <a:off x="5173899" y="4220526"/>
            <a:ext cx="3924815" cy="922974"/>
          </a:xfrm>
          <a:prstGeom prst="rect">
            <a:avLst/>
          </a:prstGeom>
        </p:spPr>
      </p:pic>
      <p:sp>
        <p:nvSpPr>
          <p:cNvPr id="22" name="ZoneTexte 20">
            <a:extLst>
              <a:ext uri="{FF2B5EF4-FFF2-40B4-BE49-F238E27FC236}">
                <a16:creationId xmlns:a16="http://schemas.microsoft.com/office/drawing/2014/main" id="{6B55CCFE-FDEA-4A89-BAD4-CE0579B23377}"/>
              </a:ext>
            </a:extLst>
          </p:cNvPr>
          <p:cNvSpPr txBox="1"/>
          <p:nvPr/>
        </p:nvSpPr>
        <p:spPr>
          <a:xfrm>
            <a:off x="5257988" y="4083634"/>
            <a:ext cx="955913" cy="144350"/>
          </a:xfrm>
          <a:prstGeom prst="rect">
            <a:avLst/>
          </a:prstGeom>
          <a:solidFill>
            <a:schemeClr val="bg1"/>
          </a:solidFill>
        </p:spPr>
        <p:txBody>
          <a:bodyPr wrap="square" rtlCol="0">
            <a:spAutoFit/>
          </a:bodyPr>
          <a:lstStyle/>
          <a:p>
            <a:endParaRPr lang="en-GB" sz="800" dirty="0"/>
          </a:p>
        </p:txBody>
      </p:sp>
      <p:sp>
        <p:nvSpPr>
          <p:cNvPr id="23" name="ZoneTexte 21">
            <a:extLst>
              <a:ext uri="{FF2B5EF4-FFF2-40B4-BE49-F238E27FC236}">
                <a16:creationId xmlns:a16="http://schemas.microsoft.com/office/drawing/2014/main" id="{3D02EE1D-5862-9C1E-62EE-87B5EFE67C02}"/>
              </a:ext>
            </a:extLst>
          </p:cNvPr>
          <p:cNvSpPr txBox="1"/>
          <p:nvPr/>
        </p:nvSpPr>
        <p:spPr>
          <a:xfrm>
            <a:off x="6600698" y="4083634"/>
            <a:ext cx="955913" cy="144350"/>
          </a:xfrm>
          <a:prstGeom prst="rect">
            <a:avLst/>
          </a:prstGeom>
          <a:solidFill>
            <a:schemeClr val="bg1"/>
          </a:solidFill>
        </p:spPr>
        <p:txBody>
          <a:bodyPr wrap="square" rtlCol="0">
            <a:spAutoFit/>
          </a:bodyPr>
          <a:lstStyle/>
          <a:p>
            <a:endParaRPr lang="en-GB" sz="800" dirty="0"/>
          </a:p>
        </p:txBody>
      </p:sp>
      <p:pic>
        <p:nvPicPr>
          <p:cNvPr id="24" name="Image 19">
            <a:extLst>
              <a:ext uri="{FF2B5EF4-FFF2-40B4-BE49-F238E27FC236}">
                <a16:creationId xmlns:a16="http://schemas.microsoft.com/office/drawing/2014/main" id="{F3FC8AFB-B7CE-B75E-3B58-2AED57247192}"/>
              </a:ext>
            </a:extLst>
          </p:cNvPr>
          <p:cNvPicPr>
            <a:picLocks noChangeAspect="1"/>
          </p:cNvPicPr>
          <p:nvPr/>
        </p:nvPicPr>
        <p:blipFill>
          <a:blip r:embed="rId3"/>
          <a:srcRect l="642" t="25944" r="23991" b="72951"/>
          <a:stretch>
            <a:fillRect/>
          </a:stretch>
        </p:blipFill>
        <p:spPr>
          <a:xfrm>
            <a:off x="5173899" y="4163957"/>
            <a:ext cx="3924815" cy="45147"/>
          </a:xfrm>
          <a:prstGeom prst="rect">
            <a:avLst/>
          </a:prstGeom>
        </p:spPr>
      </p:pic>
      <p:pic>
        <p:nvPicPr>
          <p:cNvPr id="25" name="Image 14">
            <a:extLst>
              <a:ext uri="{FF2B5EF4-FFF2-40B4-BE49-F238E27FC236}">
                <a16:creationId xmlns:a16="http://schemas.microsoft.com/office/drawing/2014/main" id="{0980B75E-A8EA-5439-8788-BF6D3BBC9FA9}"/>
              </a:ext>
            </a:extLst>
          </p:cNvPr>
          <p:cNvPicPr>
            <a:picLocks noChangeAspect="1"/>
          </p:cNvPicPr>
          <p:nvPr/>
        </p:nvPicPr>
        <p:blipFill>
          <a:blip r:embed="rId3"/>
          <a:srcRect t="1486" r="24633" b="74071"/>
          <a:stretch>
            <a:fillRect/>
          </a:stretch>
        </p:blipFill>
        <p:spPr>
          <a:xfrm>
            <a:off x="5116247" y="3138210"/>
            <a:ext cx="3924815" cy="998423"/>
          </a:xfrm>
          <a:prstGeom prst="rect">
            <a:avLst/>
          </a:prstGeom>
        </p:spPr>
      </p:pic>
      <p:sp>
        <p:nvSpPr>
          <p:cNvPr id="27" name="TextBox 26">
            <a:extLst>
              <a:ext uri="{FF2B5EF4-FFF2-40B4-BE49-F238E27FC236}">
                <a16:creationId xmlns:a16="http://schemas.microsoft.com/office/drawing/2014/main" id="{F76712BF-DF00-AA42-2EB9-98D987461DC5}"/>
              </a:ext>
            </a:extLst>
          </p:cNvPr>
          <p:cNvSpPr txBox="1"/>
          <p:nvPr/>
        </p:nvSpPr>
        <p:spPr>
          <a:xfrm rot="16200000">
            <a:off x="3824233" y="2054052"/>
            <a:ext cx="1633104" cy="307777"/>
          </a:xfrm>
          <a:prstGeom prst="rect">
            <a:avLst/>
          </a:prstGeom>
          <a:noFill/>
          <a:ln>
            <a:noFill/>
          </a:ln>
        </p:spPr>
        <p:txBody>
          <a:bodyPr wrap="square">
            <a:spAutoFit/>
          </a:bodyPr>
          <a:lstStyle/>
          <a:p>
            <a:pPr algn="ctr"/>
            <a:r>
              <a:rPr lang="en-US" sz="1400" b="1" dirty="0">
                <a:solidFill>
                  <a:schemeClr val="tx1">
                    <a:lumMod val="50000"/>
                    <a:lumOff val="50000"/>
                  </a:schemeClr>
                </a:solidFill>
                <a:latin typeface="Arial" panose="020B0604020202020204" pitchFamily="34" charset="0"/>
                <a:ea typeface="Osaka" pitchFamily="44" charset="-128"/>
                <a:cs typeface="Arial" panose="020B0604020202020204" pitchFamily="34" charset="0"/>
              </a:rPr>
              <a:t>downscaling</a:t>
            </a:r>
            <a:endParaRPr lang="en-GB" sz="1400" b="1" dirty="0">
              <a:solidFill>
                <a:schemeClr val="tx1">
                  <a:lumMod val="50000"/>
                  <a:lumOff val="50000"/>
                </a:schemeClr>
              </a:solidFill>
              <a:latin typeface="Arial" panose="020B0604020202020204" pitchFamily="34" charset="0"/>
              <a:cs typeface="Arial" panose="020B0604020202020204" pitchFamily="34" charset="0"/>
            </a:endParaRPr>
          </a:p>
        </p:txBody>
      </p:sp>
      <p:sp>
        <p:nvSpPr>
          <p:cNvPr id="31" name="TextBox 30">
            <a:extLst>
              <a:ext uri="{FF2B5EF4-FFF2-40B4-BE49-F238E27FC236}">
                <a16:creationId xmlns:a16="http://schemas.microsoft.com/office/drawing/2014/main" id="{7BD5C2DF-D418-F8FC-452B-5C1195AE4E0D}"/>
              </a:ext>
            </a:extLst>
          </p:cNvPr>
          <p:cNvSpPr txBox="1"/>
          <p:nvPr/>
        </p:nvSpPr>
        <p:spPr>
          <a:xfrm>
            <a:off x="5173899" y="1016976"/>
            <a:ext cx="1040002" cy="246221"/>
          </a:xfrm>
          <a:prstGeom prst="rect">
            <a:avLst/>
          </a:prstGeom>
          <a:solidFill>
            <a:schemeClr val="bg1"/>
          </a:solidFill>
          <a:ln>
            <a:solidFill>
              <a:schemeClr val="tx2"/>
            </a:solidFill>
          </a:ln>
        </p:spPr>
        <p:txBody>
          <a:bodyPr wrap="square">
            <a:spAutoFit/>
          </a:bodyPr>
          <a:lstStyle/>
          <a:p>
            <a:pPr algn="ctr"/>
            <a:r>
              <a:rPr lang="en-US" sz="1000" b="1" dirty="0">
                <a:latin typeface="Arial" panose="020B0604020202020204" pitchFamily="34" charset="0"/>
                <a:ea typeface="Osaka" pitchFamily="44" charset="-128"/>
                <a:cs typeface="Arial" panose="020B0604020202020204" pitchFamily="34" charset="0"/>
              </a:rPr>
              <a:t>AMSR2 1AM</a:t>
            </a:r>
            <a:endParaRPr lang="en-GB" sz="1000" b="1" dirty="0">
              <a:latin typeface="Arial" panose="020B0604020202020204" pitchFamily="34" charset="0"/>
              <a:cs typeface="Arial" panose="020B0604020202020204" pitchFamily="34" charset="0"/>
            </a:endParaRPr>
          </a:p>
        </p:txBody>
      </p:sp>
      <p:sp>
        <p:nvSpPr>
          <p:cNvPr id="32" name="TextBox 31">
            <a:extLst>
              <a:ext uri="{FF2B5EF4-FFF2-40B4-BE49-F238E27FC236}">
                <a16:creationId xmlns:a16="http://schemas.microsoft.com/office/drawing/2014/main" id="{7ABC9AC7-1434-91D2-65F3-D2BEE83B2D41}"/>
              </a:ext>
            </a:extLst>
          </p:cNvPr>
          <p:cNvSpPr txBox="1"/>
          <p:nvPr/>
        </p:nvSpPr>
        <p:spPr>
          <a:xfrm>
            <a:off x="6496727" y="1017705"/>
            <a:ext cx="1040002" cy="246221"/>
          </a:xfrm>
          <a:prstGeom prst="rect">
            <a:avLst/>
          </a:prstGeom>
          <a:solidFill>
            <a:schemeClr val="bg1"/>
          </a:solidFill>
          <a:ln>
            <a:solidFill>
              <a:schemeClr val="tx2"/>
            </a:solidFill>
          </a:ln>
        </p:spPr>
        <p:txBody>
          <a:bodyPr wrap="square">
            <a:spAutoFit/>
          </a:bodyPr>
          <a:lstStyle/>
          <a:p>
            <a:pPr algn="ctr"/>
            <a:r>
              <a:rPr lang="en-US" sz="1000" b="1" dirty="0">
                <a:latin typeface="Arial" panose="020B0604020202020204" pitchFamily="34" charset="0"/>
                <a:ea typeface="Osaka" pitchFamily="44" charset="-128"/>
                <a:cs typeface="Arial" panose="020B0604020202020204" pitchFamily="34" charset="0"/>
              </a:rPr>
              <a:t>AMSR2 1PM</a:t>
            </a:r>
            <a:endParaRPr lang="en-GB" sz="1000" b="1" dirty="0">
              <a:latin typeface="Arial" panose="020B0604020202020204" pitchFamily="34" charset="0"/>
              <a:cs typeface="Arial" panose="020B0604020202020204" pitchFamily="34" charset="0"/>
            </a:endParaRPr>
          </a:p>
        </p:txBody>
      </p:sp>
      <p:sp>
        <p:nvSpPr>
          <p:cNvPr id="33" name="TextBox 32">
            <a:extLst>
              <a:ext uri="{FF2B5EF4-FFF2-40B4-BE49-F238E27FC236}">
                <a16:creationId xmlns:a16="http://schemas.microsoft.com/office/drawing/2014/main" id="{019B67E1-4A16-2B23-9CD1-CAD139D82EB0}"/>
              </a:ext>
            </a:extLst>
          </p:cNvPr>
          <p:cNvSpPr txBox="1"/>
          <p:nvPr/>
        </p:nvSpPr>
        <p:spPr>
          <a:xfrm>
            <a:off x="7812120" y="1010218"/>
            <a:ext cx="1040002" cy="246221"/>
          </a:xfrm>
          <a:prstGeom prst="rect">
            <a:avLst/>
          </a:prstGeom>
          <a:solidFill>
            <a:schemeClr val="bg1"/>
          </a:solidFill>
          <a:ln>
            <a:solidFill>
              <a:schemeClr val="tx2"/>
            </a:solidFill>
          </a:ln>
        </p:spPr>
        <p:txBody>
          <a:bodyPr wrap="square">
            <a:spAutoFit/>
          </a:bodyPr>
          <a:lstStyle/>
          <a:p>
            <a:pPr algn="ctr"/>
            <a:r>
              <a:rPr lang="en-US" sz="1000" b="1" dirty="0">
                <a:latin typeface="Arial" panose="020B0604020202020204" pitchFamily="34" charset="0"/>
                <a:ea typeface="Osaka" pitchFamily="44" charset="-128"/>
                <a:cs typeface="Arial" panose="020B0604020202020204" pitchFamily="34" charset="0"/>
              </a:rPr>
              <a:t>SSMI 6AM</a:t>
            </a:r>
            <a:endParaRPr lang="en-GB" sz="1000" b="1" dirty="0">
              <a:latin typeface="Arial" panose="020B0604020202020204" pitchFamily="34" charset="0"/>
              <a:cs typeface="Arial" panose="020B0604020202020204" pitchFamily="34" charset="0"/>
            </a:endParaRPr>
          </a:p>
        </p:txBody>
      </p:sp>
      <p:sp>
        <p:nvSpPr>
          <p:cNvPr id="34" name="TextBox 33">
            <a:extLst>
              <a:ext uri="{FF2B5EF4-FFF2-40B4-BE49-F238E27FC236}">
                <a16:creationId xmlns:a16="http://schemas.microsoft.com/office/drawing/2014/main" id="{DF6420EE-68BF-B023-44C5-05439397EB28}"/>
              </a:ext>
            </a:extLst>
          </p:cNvPr>
          <p:cNvSpPr txBox="1"/>
          <p:nvPr/>
        </p:nvSpPr>
        <p:spPr>
          <a:xfrm>
            <a:off x="5168674" y="3024493"/>
            <a:ext cx="1040002" cy="246221"/>
          </a:xfrm>
          <a:prstGeom prst="rect">
            <a:avLst/>
          </a:prstGeom>
          <a:solidFill>
            <a:schemeClr val="bg1"/>
          </a:solidFill>
          <a:ln>
            <a:solidFill>
              <a:schemeClr val="tx2"/>
            </a:solidFill>
          </a:ln>
        </p:spPr>
        <p:txBody>
          <a:bodyPr wrap="square">
            <a:spAutoFit/>
          </a:bodyPr>
          <a:lstStyle/>
          <a:p>
            <a:pPr algn="ctr"/>
            <a:r>
              <a:rPr lang="en-US" sz="1000" b="1" dirty="0">
                <a:latin typeface="Arial" panose="020B0604020202020204" pitchFamily="34" charset="0"/>
                <a:ea typeface="Osaka" pitchFamily="44" charset="-128"/>
                <a:cs typeface="Arial" panose="020B0604020202020204" pitchFamily="34" charset="0"/>
              </a:rPr>
              <a:t>SEVIRI 1AM</a:t>
            </a:r>
            <a:endParaRPr lang="en-GB" sz="1000" b="1" dirty="0">
              <a:latin typeface="Arial" panose="020B0604020202020204" pitchFamily="34" charset="0"/>
              <a:cs typeface="Arial" panose="020B0604020202020204" pitchFamily="34" charset="0"/>
            </a:endParaRPr>
          </a:p>
        </p:txBody>
      </p:sp>
      <p:sp>
        <p:nvSpPr>
          <p:cNvPr id="35" name="TextBox 34">
            <a:extLst>
              <a:ext uri="{FF2B5EF4-FFF2-40B4-BE49-F238E27FC236}">
                <a16:creationId xmlns:a16="http://schemas.microsoft.com/office/drawing/2014/main" id="{B28B23BA-B353-95FD-4667-CD9E0F1E87B8}"/>
              </a:ext>
            </a:extLst>
          </p:cNvPr>
          <p:cNvSpPr txBox="1"/>
          <p:nvPr/>
        </p:nvSpPr>
        <p:spPr>
          <a:xfrm>
            <a:off x="6491502" y="3025222"/>
            <a:ext cx="1040002" cy="246221"/>
          </a:xfrm>
          <a:prstGeom prst="rect">
            <a:avLst/>
          </a:prstGeom>
          <a:solidFill>
            <a:schemeClr val="bg1"/>
          </a:solidFill>
          <a:ln>
            <a:solidFill>
              <a:schemeClr val="tx2"/>
            </a:solidFill>
          </a:ln>
        </p:spPr>
        <p:txBody>
          <a:bodyPr wrap="square">
            <a:spAutoFit/>
          </a:bodyPr>
          <a:lstStyle/>
          <a:p>
            <a:pPr algn="ctr"/>
            <a:r>
              <a:rPr lang="en-US" sz="1000" b="1" dirty="0">
                <a:latin typeface="Arial" panose="020B0604020202020204" pitchFamily="34" charset="0"/>
                <a:ea typeface="Osaka" pitchFamily="44" charset="-128"/>
                <a:cs typeface="Arial" panose="020B0604020202020204" pitchFamily="34" charset="0"/>
              </a:rPr>
              <a:t>SEVIRI 1PM</a:t>
            </a:r>
            <a:endParaRPr lang="en-GB" sz="1000" b="1" dirty="0">
              <a:latin typeface="Arial" panose="020B0604020202020204" pitchFamily="34" charset="0"/>
              <a:cs typeface="Arial" panose="020B0604020202020204" pitchFamily="34" charset="0"/>
            </a:endParaRPr>
          </a:p>
        </p:txBody>
      </p:sp>
      <p:sp>
        <p:nvSpPr>
          <p:cNvPr id="36" name="TextBox 35">
            <a:extLst>
              <a:ext uri="{FF2B5EF4-FFF2-40B4-BE49-F238E27FC236}">
                <a16:creationId xmlns:a16="http://schemas.microsoft.com/office/drawing/2014/main" id="{49267F7F-E623-8FD5-D30D-7CDE2D5BC3F2}"/>
              </a:ext>
            </a:extLst>
          </p:cNvPr>
          <p:cNvSpPr txBox="1"/>
          <p:nvPr/>
        </p:nvSpPr>
        <p:spPr>
          <a:xfrm>
            <a:off x="7806895" y="3017735"/>
            <a:ext cx="1040002" cy="246221"/>
          </a:xfrm>
          <a:prstGeom prst="rect">
            <a:avLst/>
          </a:prstGeom>
          <a:solidFill>
            <a:schemeClr val="bg1"/>
          </a:solidFill>
          <a:ln>
            <a:solidFill>
              <a:schemeClr val="tx2"/>
            </a:solidFill>
          </a:ln>
        </p:spPr>
        <p:txBody>
          <a:bodyPr wrap="square">
            <a:spAutoFit/>
          </a:bodyPr>
          <a:lstStyle/>
          <a:p>
            <a:pPr algn="ctr"/>
            <a:r>
              <a:rPr lang="en-US" sz="1000" b="1" dirty="0">
                <a:latin typeface="Arial" panose="020B0604020202020204" pitchFamily="34" charset="0"/>
                <a:ea typeface="Osaka" pitchFamily="44" charset="-128"/>
                <a:cs typeface="Arial" panose="020B0604020202020204" pitchFamily="34" charset="0"/>
              </a:rPr>
              <a:t>SEVIRI 6AM</a:t>
            </a:r>
            <a:endParaRPr lang="en-GB" sz="1000" b="1" dirty="0">
              <a:latin typeface="Arial" panose="020B0604020202020204" pitchFamily="34" charset="0"/>
              <a:cs typeface="Arial" panose="020B0604020202020204" pitchFamily="34" charset="0"/>
            </a:endParaRPr>
          </a:p>
        </p:txBody>
      </p:sp>
      <p:sp>
        <p:nvSpPr>
          <p:cNvPr id="37" name="TextBox 36">
            <a:extLst>
              <a:ext uri="{FF2B5EF4-FFF2-40B4-BE49-F238E27FC236}">
                <a16:creationId xmlns:a16="http://schemas.microsoft.com/office/drawing/2014/main" id="{7F156986-949B-786A-2F90-C1369A1D4CFE}"/>
              </a:ext>
            </a:extLst>
          </p:cNvPr>
          <p:cNvSpPr txBox="1"/>
          <p:nvPr/>
        </p:nvSpPr>
        <p:spPr>
          <a:xfrm>
            <a:off x="5193781" y="4055105"/>
            <a:ext cx="1040002" cy="246221"/>
          </a:xfrm>
          <a:prstGeom prst="rect">
            <a:avLst/>
          </a:prstGeom>
          <a:solidFill>
            <a:schemeClr val="bg1"/>
          </a:solidFill>
          <a:ln>
            <a:solidFill>
              <a:schemeClr val="tx2"/>
            </a:solidFill>
          </a:ln>
        </p:spPr>
        <p:txBody>
          <a:bodyPr wrap="square">
            <a:spAutoFit/>
          </a:bodyPr>
          <a:lstStyle/>
          <a:p>
            <a:pPr algn="ctr"/>
            <a:r>
              <a:rPr lang="en-US" sz="1000" b="1" dirty="0">
                <a:latin typeface="Arial" panose="020B0604020202020204" pitchFamily="34" charset="0"/>
                <a:ea typeface="Osaka" pitchFamily="44" charset="-128"/>
                <a:cs typeface="Arial" panose="020B0604020202020204" pitchFamily="34" charset="0"/>
              </a:rPr>
              <a:t>MODIS 1AM</a:t>
            </a:r>
            <a:endParaRPr lang="en-GB" sz="1000" b="1" dirty="0">
              <a:latin typeface="Arial" panose="020B0604020202020204" pitchFamily="34" charset="0"/>
              <a:cs typeface="Arial" panose="020B0604020202020204" pitchFamily="34" charset="0"/>
            </a:endParaRPr>
          </a:p>
        </p:txBody>
      </p:sp>
      <p:sp>
        <p:nvSpPr>
          <p:cNvPr id="38" name="TextBox 37">
            <a:extLst>
              <a:ext uri="{FF2B5EF4-FFF2-40B4-BE49-F238E27FC236}">
                <a16:creationId xmlns:a16="http://schemas.microsoft.com/office/drawing/2014/main" id="{C8B6C948-2420-545F-DFE4-7323F410F0FD}"/>
              </a:ext>
            </a:extLst>
          </p:cNvPr>
          <p:cNvSpPr txBox="1"/>
          <p:nvPr/>
        </p:nvSpPr>
        <p:spPr>
          <a:xfrm>
            <a:off x="6516609" y="4055834"/>
            <a:ext cx="1040002" cy="246221"/>
          </a:xfrm>
          <a:prstGeom prst="rect">
            <a:avLst/>
          </a:prstGeom>
          <a:solidFill>
            <a:schemeClr val="bg1"/>
          </a:solidFill>
          <a:ln>
            <a:solidFill>
              <a:schemeClr val="tx2"/>
            </a:solidFill>
          </a:ln>
        </p:spPr>
        <p:txBody>
          <a:bodyPr wrap="square">
            <a:spAutoFit/>
          </a:bodyPr>
          <a:lstStyle/>
          <a:p>
            <a:pPr algn="ctr"/>
            <a:r>
              <a:rPr lang="en-US" sz="1000" b="1" dirty="0">
                <a:latin typeface="Arial" panose="020B0604020202020204" pitchFamily="34" charset="0"/>
                <a:ea typeface="Osaka" pitchFamily="44" charset="-128"/>
                <a:cs typeface="Arial" panose="020B0604020202020204" pitchFamily="34" charset="0"/>
              </a:rPr>
              <a:t>MODIS 1PM</a:t>
            </a:r>
            <a:endParaRPr lang="en-GB" sz="1000" b="1" dirty="0">
              <a:latin typeface="Arial" panose="020B0604020202020204" pitchFamily="34" charset="0"/>
              <a:cs typeface="Arial" panose="020B0604020202020204" pitchFamily="34" charset="0"/>
            </a:endParaRPr>
          </a:p>
        </p:txBody>
      </p:sp>
      <p:sp>
        <p:nvSpPr>
          <p:cNvPr id="39" name="TextBox 38">
            <a:extLst>
              <a:ext uri="{FF2B5EF4-FFF2-40B4-BE49-F238E27FC236}">
                <a16:creationId xmlns:a16="http://schemas.microsoft.com/office/drawing/2014/main" id="{BB463A61-FD9B-EC5F-B75B-C3784E631422}"/>
              </a:ext>
            </a:extLst>
          </p:cNvPr>
          <p:cNvSpPr txBox="1"/>
          <p:nvPr/>
        </p:nvSpPr>
        <p:spPr>
          <a:xfrm>
            <a:off x="5601353" y="791655"/>
            <a:ext cx="2612570" cy="246221"/>
          </a:xfrm>
          <a:prstGeom prst="rect">
            <a:avLst/>
          </a:prstGeom>
          <a:solidFill>
            <a:schemeClr val="bg1"/>
          </a:solidFill>
          <a:ln>
            <a:solidFill>
              <a:schemeClr val="tx2"/>
            </a:solidFill>
          </a:ln>
        </p:spPr>
        <p:txBody>
          <a:bodyPr wrap="square">
            <a:spAutoFit/>
          </a:bodyPr>
          <a:lstStyle/>
          <a:p>
            <a:pPr algn="ctr"/>
            <a:r>
              <a:rPr lang="en-US" sz="1000" b="1" dirty="0">
                <a:latin typeface="Arial" panose="020B0604020202020204" pitchFamily="34" charset="0"/>
                <a:ea typeface="Osaka" pitchFamily="44" charset="-128"/>
                <a:cs typeface="Arial" panose="020B0604020202020204" pitchFamily="34" charset="0"/>
              </a:rPr>
              <a:t>Original 25km – 12.5km</a:t>
            </a:r>
            <a:endParaRPr lang="en-GB" sz="1000" b="1" dirty="0">
              <a:latin typeface="Arial" panose="020B0604020202020204" pitchFamily="34" charset="0"/>
              <a:cs typeface="Arial" panose="020B0604020202020204" pitchFamily="34" charset="0"/>
            </a:endParaRPr>
          </a:p>
        </p:txBody>
      </p:sp>
      <p:sp>
        <p:nvSpPr>
          <p:cNvPr id="40" name="TextBox 39">
            <a:extLst>
              <a:ext uri="{FF2B5EF4-FFF2-40B4-BE49-F238E27FC236}">
                <a16:creationId xmlns:a16="http://schemas.microsoft.com/office/drawing/2014/main" id="{D9B48671-16ED-7C2B-ADE0-B64A5ABA4D13}"/>
              </a:ext>
            </a:extLst>
          </p:cNvPr>
          <p:cNvSpPr txBox="1"/>
          <p:nvPr/>
        </p:nvSpPr>
        <p:spPr>
          <a:xfrm>
            <a:off x="5193781" y="2051488"/>
            <a:ext cx="3653116" cy="246221"/>
          </a:xfrm>
          <a:prstGeom prst="rect">
            <a:avLst/>
          </a:prstGeom>
          <a:solidFill>
            <a:schemeClr val="bg1"/>
          </a:solidFill>
          <a:ln>
            <a:solidFill>
              <a:schemeClr val="tx2"/>
            </a:solidFill>
          </a:ln>
        </p:spPr>
        <p:txBody>
          <a:bodyPr wrap="square">
            <a:spAutoFit/>
          </a:bodyPr>
          <a:lstStyle/>
          <a:p>
            <a:pPr algn="ctr"/>
            <a:r>
              <a:rPr lang="en-US" sz="1000" b="1" dirty="0">
                <a:latin typeface="Arial" panose="020B0604020202020204" pitchFamily="34" charset="0"/>
                <a:ea typeface="Osaka" pitchFamily="44" charset="-128"/>
                <a:cs typeface="Arial" panose="020B0604020202020204" pitchFamily="34" charset="0"/>
              </a:rPr>
              <a:t>Downscaled 5km</a:t>
            </a:r>
            <a:endParaRPr lang="en-GB" sz="1000" b="1" dirty="0">
              <a:latin typeface="Arial" panose="020B0604020202020204" pitchFamily="34" charset="0"/>
              <a:cs typeface="Arial" panose="020B0604020202020204" pitchFamily="34" charset="0"/>
            </a:endParaRPr>
          </a:p>
        </p:txBody>
      </p:sp>
      <p:sp>
        <p:nvSpPr>
          <p:cNvPr id="41" name="TextBox 40">
            <a:extLst>
              <a:ext uri="{FF2B5EF4-FFF2-40B4-BE49-F238E27FC236}">
                <a16:creationId xmlns:a16="http://schemas.microsoft.com/office/drawing/2014/main" id="{F49E5DC8-092C-8F2F-1EC3-DADBD7F0BCFF}"/>
              </a:ext>
            </a:extLst>
          </p:cNvPr>
          <p:cNvSpPr txBox="1"/>
          <p:nvPr/>
        </p:nvSpPr>
        <p:spPr>
          <a:xfrm rot="16200000">
            <a:off x="4156870" y="3933377"/>
            <a:ext cx="1633104" cy="307777"/>
          </a:xfrm>
          <a:prstGeom prst="rect">
            <a:avLst/>
          </a:prstGeom>
          <a:noFill/>
          <a:ln>
            <a:noFill/>
          </a:ln>
        </p:spPr>
        <p:txBody>
          <a:bodyPr wrap="square">
            <a:spAutoFit/>
          </a:bodyPr>
          <a:lstStyle/>
          <a:p>
            <a:pPr algn="ctr"/>
            <a:r>
              <a:rPr lang="en-US" sz="1400" b="1" dirty="0">
                <a:solidFill>
                  <a:schemeClr val="tx1">
                    <a:lumMod val="50000"/>
                    <a:lumOff val="50000"/>
                  </a:schemeClr>
                </a:solidFill>
                <a:latin typeface="Arial" panose="020B0604020202020204" pitchFamily="34" charset="0"/>
                <a:ea typeface="Osaka" pitchFamily="44" charset="-128"/>
                <a:cs typeface="Arial" panose="020B0604020202020204" pitchFamily="34" charset="0"/>
              </a:rPr>
              <a:t>evaluating</a:t>
            </a:r>
            <a:endParaRPr lang="en-GB" sz="1400" b="1" dirty="0">
              <a:solidFill>
                <a:schemeClr val="tx1">
                  <a:lumMod val="50000"/>
                  <a:lumOff val="50000"/>
                </a:schemeClr>
              </a:solidFill>
              <a:latin typeface="Arial" panose="020B0604020202020204" pitchFamily="34" charset="0"/>
              <a:cs typeface="Arial" panose="020B0604020202020204" pitchFamily="34" charset="0"/>
            </a:endParaRPr>
          </a:p>
        </p:txBody>
      </p:sp>
      <p:sp>
        <p:nvSpPr>
          <p:cNvPr id="9" name="TextBox 8">
            <a:extLst>
              <a:ext uri="{FF2B5EF4-FFF2-40B4-BE49-F238E27FC236}">
                <a16:creationId xmlns:a16="http://schemas.microsoft.com/office/drawing/2014/main" id="{4E4227C4-3925-C883-5A46-7A1B80E5D2A1}"/>
              </a:ext>
            </a:extLst>
          </p:cNvPr>
          <p:cNvSpPr txBox="1"/>
          <p:nvPr/>
        </p:nvSpPr>
        <p:spPr>
          <a:xfrm>
            <a:off x="1023662" y="1565891"/>
            <a:ext cx="2837939" cy="261610"/>
          </a:xfrm>
          <a:prstGeom prst="rect">
            <a:avLst/>
          </a:prstGeom>
          <a:solidFill>
            <a:schemeClr val="bg1"/>
          </a:solidFill>
          <a:ln>
            <a:solidFill>
              <a:schemeClr val="tx1"/>
            </a:solidFill>
          </a:ln>
        </p:spPr>
        <p:txBody>
          <a:bodyPr wrap="square">
            <a:spAutoFit/>
          </a:bodyPr>
          <a:lstStyle/>
          <a:p>
            <a:pPr algn="ctr"/>
            <a:r>
              <a:rPr lang="en-US" altLang="en-FR" sz="1100" b="0" dirty="0">
                <a:latin typeface="Arial" panose="020B0604020202020204" pitchFamily="34" charset="0"/>
                <a:ea typeface="Osaka" pitchFamily="44" charset="-128"/>
                <a:cs typeface="Arial" panose="020B0604020202020204" pitchFamily="34" charset="0"/>
              </a:rPr>
              <a:t> </a:t>
            </a:r>
            <a:r>
              <a:rPr lang="en-US" altLang="en-FR" sz="1100" dirty="0">
                <a:solidFill>
                  <a:srgbClr val="FF9449"/>
                </a:solidFill>
                <a:latin typeface="Arial" panose="020B0604020202020204" pitchFamily="34" charset="0"/>
                <a:ea typeface="Osaka" pitchFamily="44" charset="-128"/>
                <a:cs typeface="Arial" panose="020B0604020202020204" pitchFamily="34" charset="0"/>
              </a:rPr>
              <a:t>example in Southern Ethiopia</a:t>
            </a:r>
            <a:endParaRPr lang="en-GB" sz="1100" baseline="30000" dirty="0">
              <a:latin typeface="Arial" panose="020B0604020202020204" pitchFamily="34" charset="0"/>
              <a:cs typeface="Arial" panose="020B0604020202020204" pitchFamily="34" charset="0"/>
            </a:endParaRPr>
          </a:p>
        </p:txBody>
      </p:sp>
      <p:sp>
        <p:nvSpPr>
          <p:cNvPr id="43" name="TextBox 42">
            <a:extLst>
              <a:ext uri="{FF2B5EF4-FFF2-40B4-BE49-F238E27FC236}">
                <a16:creationId xmlns:a16="http://schemas.microsoft.com/office/drawing/2014/main" id="{4DC6E299-7C03-E402-B296-1C5DBE7960D3}"/>
              </a:ext>
            </a:extLst>
          </p:cNvPr>
          <p:cNvSpPr txBox="1"/>
          <p:nvPr/>
        </p:nvSpPr>
        <p:spPr>
          <a:xfrm>
            <a:off x="1223365" y="3947382"/>
            <a:ext cx="3263531" cy="461665"/>
          </a:xfrm>
          <a:prstGeom prst="rect">
            <a:avLst/>
          </a:prstGeom>
          <a:noFill/>
        </p:spPr>
        <p:txBody>
          <a:bodyPr wrap="square">
            <a:spAutoFit/>
          </a:bodyPr>
          <a:lstStyle/>
          <a:p>
            <a:r>
              <a:rPr lang="en-GB" sz="800" dirty="0">
                <a:solidFill>
                  <a:srgbClr val="141413"/>
                </a:solidFill>
                <a:latin typeface="Helvetica" pitchFamily="2" charset="0"/>
              </a:rPr>
              <a:t>- b</a:t>
            </a:r>
            <a:r>
              <a:rPr lang="en-GB" sz="800" dirty="0">
                <a:solidFill>
                  <a:srgbClr val="141413"/>
                </a:solidFill>
                <a:effectLst/>
                <a:latin typeface="Helvetica" pitchFamily="2" charset="0"/>
              </a:rPr>
              <a:t>ased on Favrichon et al. A method to downscale satellite microwave land-surface temperature. Remote Sens., 13(7):1325, 2021, paper with updated </a:t>
            </a:r>
            <a:r>
              <a:rPr lang="en-GB" sz="800" dirty="0" err="1">
                <a:solidFill>
                  <a:srgbClr val="141413"/>
                </a:solidFill>
                <a:effectLst/>
                <a:latin typeface="Helvetica" pitchFamily="2" charset="0"/>
              </a:rPr>
              <a:t>methodolgy</a:t>
            </a:r>
            <a:r>
              <a:rPr lang="en-GB" sz="800" dirty="0">
                <a:solidFill>
                  <a:srgbClr val="141413"/>
                </a:solidFill>
                <a:effectLst/>
                <a:latin typeface="Helvetica" pitchFamily="2" charset="0"/>
              </a:rPr>
              <a:t> an evaluation on their way.</a:t>
            </a:r>
          </a:p>
        </p:txBody>
      </p:sp>
    </p:spTree>
    <p:extLst>
      <p:ext uri="{BB962C8B-B14F-4D97-AF65-F5344CB8AC3E}">
        <p14:creationId xmlns:p14="http://schemas.microsoft.com/office/powerpoint/2010/main" val="16101711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Title 1"/>
          <p:cNvSpPr>
            <a:spLocks noGrp="1"/>
          </p:cNvSpPr>
          <p:nvPr>
            <p:ph type="title"/>
          </p:nvPr>
        </p:nvSpPr>
        <p:spPr>
          <a:xfrm>
            <a:off x="774700" y="189190"/>
            <a:ext cx="6956425" cy="369332"/>
          </a:xfrm>
        </p:spPr>
        <p:txBody>
          <a:bodyPr/>
          <a:lstStyle/>
          <a:p>
            <a:pPr eaLnBrk="1" hangingPunct="1"/>
            <a:r>
              <a:rPr lang="fr-FR" altLang="fr-FR" sz="1800" dirty="0" err="1">
                <a:latin typeface="Verdana" pitchFamily="34" charset="0"/>
              </a:rPr>
              <a:t>Microwave</a:t>
            </a:r>
            <a:r>
              <a:rPr lang="fr-FR" altLang="fr-FR" sz="1800" dirty="0">
                <a:latin typeface="Verdana" pitchFamily="34" charset="0"/>
              </a:rPr>
              <a:t> </a:t>
            </a:r>
            <a:r>
              <a:rPr lang="fr-FR" altLang="fr-FR" sz="1800" dirty="0" err="1">
                <a:latin typeface="Verdana" pitchFamily="34" charset="0"/>
              </a:rPr>
              <a:t>remote</a:t>
            </a:r>
            <a:r>
              <a:rPr lang="fr-FR" altLang="fr-FR" sz="1800" dirty="0">
                <a:latin typeface="Verdana" pitchFamily="34" charset="0"/>
              </a:rPr>
              <a:t> </a:t>
            </a:r>
            <a:r>
              <a:rPr lang="fr-FR" altLang="fr-FR" sz="1800" dirty="0" err="1">
                <a:latin typeface="Verdana" pitchFamily="34" charset="0"/>
              </a:rPr>
              <a:t>sensing</a:t>
            </a:r>
            <a:endParaRPr lang="fr-FR" altLang="fr-FR" sz="1800" dirty="0">
              <a:latin typeface="Verdana" pitchFamily="34" charset="0"/>
            </a:endParaRPr>
          </a:p>
        </p:txBody>
      </p:sp>
      <p:pic>
        <p:nvPicPr>
          <p:cNvPr id="5" name="Content Placeholder 4">
            <a:extLst>
              <a:ext uri="{FF2B5EF4-FFF2-40B4-BE49-F238E27FC236}">
                <a16:creationId xmlns:a16="http://schemas.microsoft.com/office/drawing/2014/main" id="{72E0A831-46C0-26DF-92BD-5D2A243F2726}"/>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bwMode="auto">
          <a:xfrm>
            <a:off x="147018" y="1780567"/>
            <a:ext cx="5656880" cy="2505598"/>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03A4FCBD-AB0B-9076-F73F-506C279ABFE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44682" y="2571750"/>
            <a:ext cx="3799318" cy="1911007"/>
          </a:xfrm>
          <a:prstGeom prst="rect">
            <a:avLst/>
          </a:prstGeom>
        </p:spPr>
      </p:pic>
      <p:sp>
        <p:nvSpPr>
          <p:cNvPr id="8" name="TextBox 7">
            <a:extLst>
              <a:ext uri="{FF2B5EF4-FFF2-40B4-BE49-F238E27FC236}">
                <a16:creationId xmlns:a16="http://schemas.microsoft.com/office/drawing/2014/main" id="{165B47E6-31BE-7D62-0B1B-D81450B4E342}"/>
              </a:ext>
            </a:extLst>
          </p:cNvPr>
          <p:cNvSpPr txBox="1"/>
          <p:nvPr/>
        </p:nvSpPr>
        <p:spPr>
          <a:xfrm>
            <a:off x="656497" y="909327"/>
            <a:ext cx="7477309" cy="646331"/>
          </a:xfrm>
          <a:prstGeom prst="rect">
            <a:avLst/>
          </a:prstGeom>
          <a:noFill/>
        </p:spPr>
        <p:txBody>
          <a:bodyPr wrap="square" rtlCol="0">
            <a:spAutoFit/>
          </a:bodyPr>
          <a:lstStyle/>
          <a:p>
            <a:pPr marL="285750" indent="-285750">
              <a:buFont typeface="Arial" panose="020B0604020202020204" pitchFamily="34" charset="0"/>
              <a:buChar char="•"/>
            </a:pPr>
            <a:r>
              <a:rPr lang="en-GB" sz="1200" b="1" dirty="0">
                <a:latin typeface="Arial" panose="020B0604020202020204" pitchFamily="34" charset="0"/>
                <a:cs typeface="Arial" panose="020B0604020202020204" pitchFamily="34" charset="0"/>
              </a:rPr>
              <a:t>Microwave </a:t>
            </a:r>
            <a:r>
              <a:rPr lang="en-GB" sz="1200" dirty="0">
                <a:latin typeface="Arial" panose="020B0604020202020204" pitchFamily="34" charset="0"/>
                <a:cs typeface="Arial" panose="020B0604020202020204" pitchFamily="34" charset="0"/>
              </a:rPr>
              <a:t>(MW) </a:t>
            </a:r>
            <a:r>
              <a:rPr lang="en-GB" sz="1200" b="1" dirty="0">
                <a:latin typeface="Arial" panose="020B0604020202020204" pitchFamily="34" charset="0"/>
                <a:cs typeface="Arial" panose="020B0604020202020204" pitchFamily="34" charset="0"/>
              </a:rPr>
              <a:t>emission </a:t>
            </a:r>
            <a:r>
              <a:rPr lang="en-GB" sz="1200" dirty="0">
                <a:latin typeface="Arial" panose="020B0604020202020204" pitchFamily="34" charset="0"/>
                <a:cs typeface="Arial" panose="020B0604020202020204" pitchFamily="34" charset="0"/>
              </a:rPr>
              <a:t>from the Earth’s surface at much longer wavelengths than in the infrared (IR) can also be used to estimate the land surface temperature (LST). However, the energy emitted (E) is weaker and is less sensitive to changes on the emitting temperature (T).</a:t>
            </a:r>
          </a:p>
        </p:txBody>
      </p:sp>
      <p:sp>
        <p:nvSpPr>
          <p:cNvPr id="10" name="TextBox 9">
            <a:extLst>
              <a:ext uri="{FF2B5EF4-FFF2-40B4-BE49-F238E27FC236}">
                <a16:creationId xmlns:a16="http://schemas.microsoft.com/office/drawing/2014/main" id="{270FF0CF-4930-B9D6-51A4-12C774DF71D4}"/>
              </a:ext>
            </a:extLst>
          </p:cNvPr>
          <p:cNvSpPr txBox="1"/>
          <p:nvPr/>
        </p:nvSpPr>
        <p:spPr>
          <a:xfrm>
            <a:off x="5934513" y="2501463"/>
            <a:ext cx="2646311" cy="338554"/>
          </a:xfrm>
          <a:prstGeom prst="rect">
            <a:avLst/>
          </a:prstGeom>
          <a:noFill/>
        </p:spPr>
        <p:txBody>
          <a:bodyPr wrap="square">
            <a:spAutoFit/>
          </a:bodyPr>
          <a:lstStyle/>
          <a:p>
            <a:r>
              <a:rPr lang="en-US" altLang="en-FR" sz="1600" b="0" dirty="0">
                <a:solidFill>
                  <a:srgbClr val="E37222"/>
                </a:solidFill>
                <a:latin typeface="Arial" panose="020B0604020202020204" pitchFamily="34" charset="0"/>
                <a:ea typeface="Osaka" pitchFamily="44" charset="-128"/>
                <a:cs typeface="Arial" panose="020B0604020202020204" pitchFamily="34" charset="0"/>
              </a:rPr>
              <a:t> E ~ </a:t>
            </a:r>
            <a:r>
              <a:rPr lang="en-US" altLang="en-FR" sz="1600" dirty="0">
                <a:solidFill>
                  <a:srgbClr val="E37222"/>
                </a:solidFill>
                <a:latin typeface="Arial" panose="020B0604020202020204" pitchFamily="34" charset="0"/>
                <a:ea typeface="Osaka" pitchFamily="44" charset="-128"/>
                <a:cs typeface="Arial" panose="020B0604020202020204" pitchFamily="34" charset="0"/>
              </a:rPr>
              <a:t>T</a:t>
            </a:r>
            <a:r>
              <a:rPr lang="en-US" altLang="en-FR" sz="1600" b="0" baseline="30000" dirty="0">
                <a:solidFill>
                  <a:srgbClr val="E37222"/>
                </a:solidFill>
                <a:latin typeface="Arial" panose="020B0604020202020204" pitchFamily="34" charset="0"/>
                <a:ea typeface="Osaka" pitchFamily="44" charset="-128"/>
                <a:cs typeface="Arial" panose="020B0604020202020204" pitchFamily="34" charset="0"/>
              </a:rPr>
              <a:t>4 </a:t>
            </a:r>
            <a:r>
              <a:rPr lang="en-US" altLang="en-FR" sz="1600" b="0" dirty="0">
                <a:solidFill>
                  <a:srgbClr val="E37222"/>
                </a:solidFill>
                <a:latin typeface="Arial" panose="020B0604020202020204" pitchFamily="34" charset="0"/>
                <a:ea typeface="Osaka" pitchFamily="44" charset="-128"/>
                <a:cs typeface="Arial" panose="020B0604020202020204" pitchFamily="34" charset="0"/>
              </a:rPr>
              <a:t>                      E ~ T</a:t>
            </a:r>
            <a:endParaRPr lang="en-GB" sz="1600" baseline="30000" dirty="0">
              <a:solidFill>
                <a:srgbClr val="E37222"/>
              </a:solidFill>
              <a:latin typeface="Arial" panose="020B0604020202020204" pitchFamily="34" charset="0"/>
              <a:cs typeface="Arial" panose="020B0604020202020204" pitchFamily="34"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9" name="Straight Connector 28">
            <a:extLst>
              <a:ext uri="{FF2B5EF4-FFF2-40B4-BE49-F238E27FC236}">
                <a16:creationId xmlns:a16="http://schemas.microsoft.com/office/drawing/2014/main" id="{1AA40D05-0D48-5C39-5F19-F325D8A0EB2F}"/>
              </a:ext>
            </a:extLst>
          </p:cNvPr>
          <p:cNvCxnSpPr>
            <a:cxnSpLocks/>
          </p:cNvCxnSpPr>
          <p:nvPr/>
        </p:nvCxnSpPr>
        <p:spPr>
          <a:xfrm>
            <a:off x="1905768" y="1567082"/>
            <a:ext cx="0" cy="2672227"/>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3A444B07-310B-66B5-FED7-200B00F89CCA}"/>
              </a:ext>
            </a:extLst>
          </p:cNvPr>
          <p:cNvCxnSpPr>
            <a:cxnSpLocks/>
          </p:cNvCxnSpPr>
          <p:nvPr/>
        </p:nvCxnSpPr>
        <p:spPr>
          <a:xfrm>
            <a:off x="2776085" y="1567079"/>
            <a:ext cx="0" cy="2672227"/>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8F774215-EF72-3469-E2DB-758EB9BF56F0}"/>
              </a:ext>
            </a:extLst>
          </p:cNvPr>
          <p:cNvCxnSpPr>
            <a:cxnSpLocks/>
          </p:cNvCxnSpPr>
          <p:nvPr/>
        </p:nvCxnSpPr>
        <p:spPr>
          <a:xfrm>
            <a:off x="3623731" y="1567080"/>
            <a:ext cx="0" cy="2672227"/>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E4705B8C-5627-F9B3-7E54-63B5CD73A9EF}"/>
              </a:ext>
            </a:extLst>
          </p:cNvPr>
          <p:cNvCxnSpPr>
            <a:cxnSpLocks/>
          </p:cNvCxnSpPr>
          <p:nvPr/>
        </p:nvCxnSpPr>
        <p:spPr>
          <a:xfrm>
            <a:off x="3934829" y="1567080"/>
            <a:ext cx="0" cy="2672227"/>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BA3648BD-939D-6A52-002E-9281B30A6CCB}"/>
              </a:ext>
            </a:extLst>
          </p:cNvPr>
          <p:cNvCxnSpPr>
            <a:cxnSpLocks/>
          </p:cNvCxnSpPr>
          <p:nvPr/>
        </p:nvCxnSpPr>
        <p:spPr>
          <a:xfrm>
            <a:off x="4149402" y="1567080"/>
            <a:ext cx="0" cy="2672227"/>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2E38EFFB-048E-DC76-B59B-3A2D74A46DCD}"/>
              </a:ext>
            </a:extLst>
          </p:cNvPr>
          <p:cNvCxnSpPr>
            <a:cxnSpLocks/>
          </p:cNvCxnSpPr>
          <p:nvPr/>
        </p:nvCxnSpPr>
        <p:spPr>
          <a:xfrm>
            <a:off x="6834809" y="1567079"/>
            <a:ext cx="0" cy="2672227"/>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sp>
        <p:nvSpPr>
          <p:cNvPr id="6145" name="Title 1"/>
          <p:cNvSpPr>
            <a:spLocks noGrp="1"/>
          </p:cNvSpPr>
          <p:nvPr>
            <p:ph type="title"/>
          </p:nvPr>
        </p:nvSpPr>
        <p:spPr>
          <a:xfrm>
            <a:off x="774700" y="189190"/>
            <a:ext cx="6956425" cy="369332"/>
          </a:xfrm>
        </p:spPr>
        <p:txBody>
          <a:bodyPr/>
          <a:lstStyle/>
          <a:p>
            <a:pPr eaLnBrk="1" hangingPunct="1"/>
            <a:r>
              <a:rPr lang="fr-FR" altLang="fr-FR" sz="1800" dirty="0">
                <a:latin typeface="Verdana" pitchFamily="34" charset="0"/>
              </a:rPr>
              <a:t>MW LST </a:t>
            </a:r>
            <a:r>
              <a:rPr lang="fr-FR" altLang="fr-FR" sz="1800" dirty="0" err="1">
                <a:latin typeface="Verdana" pitchFamily="34" charset="0"/>
              </a:rPr>
              <a:t>product</a:t>
            </a:r>
            <a:r>
              <a:rPr lang="fr-FR" altLang="fr-FR" sz="1800" dirty="0">
                <a:latin typeface="Verdana" pitchFamily="34" charset="0"/>
              </a:rPr>
              <a:t>                  SUMMARY</a:t>
            </a:r>
          </a:p>
        </p:txBody>
      </p:sp>
      <p:sp>
        <p:nvSpPr>
          <p:cNvPr id="11" name="TextBox 10">
            <a:extLst>
              <a:ext uri="{FF2B5EF4-FFF2-40B4-BE49-F238E27FC236}">
                <a16:creationId xmlns:a16="http://schemas.microsoft.com/office/drawing/2014/main" id="{482EB262-F916-CD7D-4136-8F0114FB5B77}"/>
              </a:ext>
            </a:extLst>
          </p:cNvPr>
          <p:cNvSpPr txBox="1"/>
          <p:nvPr/>
        </p:nvSpPr>
        <p:spPr>
          <a:xfrm>
            <a:off x="410588" y="1855512"/>
            <a:ext cx="1633104" cy="307777"/>
          </a:xfrm>
          <a:prstGeom prst="rect">
            <a:avLst/>
          </a:prstGeom>
          <a:noFill/>
        </p:spPr>
        <p:txBody>
          <a:bodyPr wrap="square">
            <a:spAutoFit/>
          </a:bodyPr>
          <a:lstStyle/>
          <a:p>
            <a:pPr algn="ctr"/>
            <a:r>
              <a:rPr lang="en-US" sz="1400" b="1" dirty="0">
                <a:solidFill>
                  <a:srgbClr val="0070C0"/>
                </a:solidFill>
                <a:latin typeface="Arial" panose="020B0604020202020204" pitchFamily="34" charset="0"/>
                <a:ea typeface="Osaka" pitchFamily="44" charset="-128"/>
                <a:cs typeface="Arial" panose="020B0604020202020204" pitchFamily="34" charset="0"/>
              </a:rPr>
              <a:t>~25 km</a:t>
            </a:r>
            <a:endParaRPr lang="en-GB" sz="1400" b="1" dirty="0">
              <a:solidFill>
                <a:srgbClr val="0070C0"/>
              </a:solidFill>
              <a:latin typeface="Arial" panose="020B0604020202020204" pitchFamily="34" charset="0"/>
              <a:cs typeface="Arial" panose="020B0604020202020204" pitchFamily="34" charset="0"/>
            </a:endParaRPr>
          </a:p>
        </p:txBody>
      </p:sp>
      <p:sp>
        <p:nvSpPr>
          <p:cNvPr id="12" name="TextBox 11">
            <a:extLst>
              <a:ext uri="{FF2B5EF4-FFF2-40B4-BE49-F238E27FC236}">
                <a16:creationId xmlns:a16="http://schemas.microsoft.com/office/drawing/2014/main" id="{02CBC544-6A32-824C-114A-DD8E0F5004C4}"/>
              </a:ext>
            </a:extLst>
          </p:cNvPr>
          <p:cNvSpPr txBox="1"/>
          <p:nvPr/>
        </p:nvSpPr>
        <p:spPr>
          <a:xfrm>
            <a:off x="1907310" y="1795001"/>
            <a:ext cx="1716419" cy="307777"/>
          </a:xfrm>
          <a:prstGeom prst="rect">
            <a:avLst/>
          </a:prstGeom>
          <a:solidFill>
            <a:srgbClr val="00B050"/>
          </a:solidFill>
        </p:spPr>
        <p:txBody>
          <a:bodyPr wrap="square">
            <a:spAutoFit/>
          </a:bodyPr>
          <a:lstStyle/>
          <a:p>
            <a:pPr algn="ctr"/>
            <a:r>
              <a:rPr lang="en-US" sz="1400" dirty="0">
                <a:solidFill>
                  <a:schemeClr val="bg1"/>
                </a:solidFill>
                <a:latin typeface="Arial" panose="020B0604020202020204" pitchFamily="34" charset="0"/>
                <a:ea typeface="Osaka" pitchFamily="44" charset="-128"/>
                <a:cs typeface="Arial" panose="020B0604020202020204" pitchFamily="34" charset="0"/>
              </a:rPr>
              <a:t>SSM/I</a:t>
            </a:r>
            <a:endParaRPr lang="en-GB" sz="1400" dirty="0">
              <a:solidFill>
                <a:schemeClr val="bg1"/>
              </a:solidFill>
              <a:latin typeface="Arial" panose="020B0604020202020204" pitchFamily="34" charset="0"/>
              <a:cs typeface="Arial" panose="020B0604020202020204" pitchFamily="34" charset="0"/>
            </a:endParaRPr>
          </a:p>
        </p:txBody>
      </p:sp>
      <p:cxnSp>
        <p:nvCxnSpPr>
          <p:cNvPr id="14" name="Straight Connector 13">
            <a:extLst>
              <a:ext uri="{FF2B5EF4-FFF2-40B4-BE49-F238E27FC236}">
                <a16:creationId xmlns:a16="http://schemas.microsoft.com/office/drawing/2014/main" id="{8CADB210-AE1C-BBCC-A150-1660F3B9FFB7}"/>
              </a:ext>
            </a:extLst>
          </p:cNvPr>
          <p:cNvCxnSpPr>
            <a:cxnSpLocks/>
          </p:cNvCxnSpPr>
          <p:nvPr/>
        </p:nvCxnSpPr>
        <p:spPr>
          <a:xfrm>
            <a:off x="1723788" y="1567082"/>
            <a:ext cx="0" cy="2812010"/>
          </a:xfrm>
          <a:prstGeom prst="line">
            <a:avLst/>
          </a:prstGeom>
          <a:ln w="2222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090561C2-7194-5EBC-109F-E38A9A5E043E}"/>
              </a:ext>
            </a:extLst>
          </p:cNvPr>
          <p:cNvCxnSpPr>
            <a:cxnSpLocks/>
          </p:cNvCxnSpPr>
          <p:nvPr/>
        </p:nvCxnSpPr>
        <p:spPr>
          <a:xfrm>
            <a:off x="1513844" y="4239309"/>
            <a:ext cx="5726433" cy="0"/>
          </a:xfrm>
          <a:prstGeom prst="line">
            <a:avLst/>
          </a:prstGeom>
          <a:ln w="2222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91F8DB66-8AC6-F700-923A-0ECDBB7C9AA7}"/>
              </a:ext>
            </a:extLst>
          </p:cNvPr>
          <p:cNvCxnSpPr>
            <a:cxnSpLocks/>
          </p:cNvCxnSpPr>
          <p:nvPr/>
        </p:nvCxnSpPr>
        <p:spPr>
          <a:xfrm>
            <a:off x="7016514" y="1567082"/>
            <a:ext cx="0" cy="2812010"/>
          </a:xfrm>
          <a:prstGeom prst="line">
            <a:avLst/>
          </a:prstGeom>
          <a:ln w="22225">
            <a:solidFill>
              <a:schemeClr val="tx2"/>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9F977B55-7A85-5400-B169-9965B6892C1B}"/>
              </a:ext>
            </a:extLst>
          </p:cNvPr>
          <p:cNvSpPr txBox="1"/>
          <p:nvPr/>
        </p:nvSpPr>
        <p:spPr>
          <a:xfrm>
            <a:off x="744471" y="1218934"/>
            <a:ext cx="1786809" cy="307777"/>
          </a:xfrm>
          <a:prstGeom prst="rect">
            <a:avLst/>
          </a:prstGeom>
          <a:noFill/>
          <a:ln>
            <a:noFill/>
          </a:ln>
        </p:spPr>
        <p:txBody>
          <a:bodyPr wrap="square">
            <a:spAutoFit/>
          </a:bodyPr>
          <a:lstStyle/>
          <a:p>
            <a:pPr algn="ctr"/>
            <a:r>
              <a:rPr lang="en-US" altLang="en-FR" sz="1400" b="1" dirty="0">
                <a:solidFill>
                  <a:srgbClr val="0070C0"/>
                </a:solidFill>
                <a:latin typeface="Arial" panose="020B0604020202020204" pitchFamily="34" charset="0"/>
                <a:ea typeface="Osaka" pitchFamily="44" charset="-128"/>
                <a:cs typeface="Arial" panose="020B0604020202020204" pitchFamily="34" charset="0"/>
              </a:rPr>
              <a:t>Spatial Resolution</a:t>
            </a:r>
            <a:endParaRPr lang="en-GB" sz="1400" b="1" baseline="30000" dirty="0">
              <a:solidFill>
                <a:srgbClr val="0070C0"/>
              </a:solidFill>
              <a:latin typeface="Arial" panose="020B0604020202020204" pitchFamily="34" charset="0"/>
              <a:cs typeface="Arial" panose="020B0604020202020204" pitchFamily="34" charset="0"/>
            </a:endParaRPr>
          </a:p>
        </p:txBody>
      </p:sp>
      <p:sp>
        <p:nvSpPr>
          <p:cNvPr id="17" name="TextBox 16">
            <a:extLst>
              <a:ext uri="{FF2B5EF4-FFF2-40B4-BE49-F238E27FC236}">
                <a16:creationId xmlns:a16="http://schemas.microsoft.com/office/drawing/2014/main" id="{095878AC-252D-CF88-8065-D0A426FF3411}"/>
              </a:ext>
            </a:extLst>
          </p:cNvPr>
          <p:cNvSpPr txBox="1"/>
          <p:nvPr/>
        </p:nvSpPr>
        <p:spPr>
          <a:xfrm>
            <a:off x="6267975" y="1216028"/>
            <a:ext cx="1633104" cy="307777"/>
          </a:xfrm>
          <a:prstGeom prst="rect">
            <a:avLst/>
          </a:prstGeom>
          <a:noFill/>
          <a:ln>
            <a:noFill/>
          </a:ln>
        </p:spPr>
        <p:txBody>
          <a:bodyPr wrap="square">
            <a:spAutoFit/>
          </a:bodyPr>
          <a:lstStyle/>
          <a:p>
            <a:pPr algn="ctr"/>
            <a:r>
              <a:rPr lang="en-US" sz="1400" b="1" dirty="0">
                <a:solidFill>
                  <a:schemeClr val="tx1">
                    <a:lumMod val="50000"/>
                    <a:lumOff val="50000"/>
                  </a:schemeClr>
                </a:solidFill>
                <a:latin typeface="Arial" panose="020B0604020202020204" pitchFamily="34" charset="0"/>
                <a:ea typeface="Osaka" pitchFamily="44" charset="-128"/>
                <a:cs typeface="Arial" panose="020B0604020202020204" pitchFamily="34" charset="0"/>
              </a:rPr>
              <a:t>Time of day</a:t>
            </a:r>
            <a:endParaRPr lang="en-GB" sz="1400" b="1" dirty="0">
              <a:solidFill>
                <a:schemeClr val="tx1">
                  <a:lumMod val="50000"/>
                  <a:lumOff val="50000"/>
                </a:schemeClr>
              </a:solidFill>
              <a:latin typeface="Arial" panose="020B0604020202020204" pitchFamily="34" charset="0"/>
              <a:cs typeface="Arial" panose="020B0604020202020204" pitchFamily="34" charset="0"/>
            </a:endParaRPr>
          </a:p>
        </p:txBody>
      </p:sp>
      <p:sp>
        <p:nvSpPr>
          <p:cNvPr id="18" name="TextBox 17">
            <a:extLst>
              <a:ext uri="{FF2B5EF4-FFF2-40B4-BE49-F238E27FC236}">
                <a16:creationId xmlns:a16="http://schemas.microsoft.com/office/drawing/2014/main" id="{4617C648-9C1F-C8C2-2016-26E490E8DCE4}"/>
              </a:ext>
            </a:extLst>
          </p:cNvPr>
          <p:cNvSpPr txBox="1"/>
          <p:nvPr/>
        </p:nvSpPr>
        <p:spPr>
          <a:xfrm>
            <a:off x="3560508" y="4451303"/>
            <a:ext cx="1633104" cy="307777"/>
          </a:xfrm>
          <a:prstGeom prst="rect">
            <a:avLst/>
          </a:prstGeom>
          <a:noFill/>
          <a:ln>
            <a:noFill/>
          </a:ln>
        </p:spPr>
        <p:txBody>
          <a:bodyPr wrap="square">
            <a:spAutoFit/>
          </a:bodyPr>
          <a:lstStyle/>
          <a:p>
            <a:pPr algn="ctr"/>
            <a:r>
              <a:rPr lang="en-US" sz="1400" b="1" dirty="0">
                <a:solidFill>
                  <a:srgbClr val="C00000"/>
                </a:solidFill>
                <a:latin typeface="Arial" panose="020B0604020202020204" pitchFamily="34" charset="0"/>
                <a:ea typeface="Osaka" pitchFamily="44" charset="-128"/>
                <a:cs typeface="Arial" panose="020B0604020202020204" pitchFamily="34" charset="0"/>
              </a:rPr>
              <a:t>Years</a:t>
            </a:r>
            <a:endParaRPr lang="en-GB" sz="1400" b="1" dirty="0">
              <a:solidFill>
                <a:srgbClr val="C00000"/>
              </a:solidFill>
              <a:latin typeface="Arial" panose="020B0604020202020204" pitchFamily="34" charset="0"/>
              <a:cs typeface="Arial" panose="020B0604020202020204" pitchFamily="34" charset="0"/>
            </a:endParaRPr>
          </a:p>
        </p:txBody>
      </p:sp>
      <p:sp>
        <p:nvSpPr>
          <p:cNvPr id="19" name="TextBox 18">
            <a:extLst>
              <a:ext uri="{FF2B5EF4-FFF2-40B4-BE49-F238E27FC236}">
                <a16:creationId xmlns:a16="http://schemas.microsoft.com/office/drawing/2014/main" id="{29D5CF49-8633-953B-10A0-2FF930C78385}"/>
              </a:ext>
            </a:extLst>
          </p:cNvPr>
          <p:cNvSpPr txBox="1"/>
          <p:nvPr/>
        </p:nvSpPr>
        <p:spPr>
          <a:xfrm rot="19800000">
            <a:off x="1629479" y="4282837"/>
            <a:ext cx="548487" cy="246221"/>
          </a:xfrm>
          <a:prstGeom prst="rect">
            <a:avLst/>
          </a:prstGeom>
          <a:noFill/>
          <a:ln>
            <a:noFill/>
          </a:ln>
        </p:spPr>
        <p:txBody>
          <a:bodyPr wrap="square">
            <a:spAutoFit/>
          </a:bodyPr>
          <a:lstStyle/>
          <a:p>
            <a:pPr algn="ctr"/>
            <a:r>
              <a:rPr lang="en-US" sz="1000" dirty="0">
                <a:solidFill>
                  <a:srgbClr val="C00000"/>
                </a:solidFill>
                <a:latin typeface="Arial" panose="020B0604020202020204" pitchFamily="34" charset="0"/>
                <a:ea typeface="Osaka" pitchFamily="44" charset="-128"/>
                <a:cs typeface="Arial" panose="020B0604020202020204" pitchFamily="34" charset="0"/>
              </a:rPr>
              <a:t>1996</a:t>
            </a:r>
            <a:endParaRPr lang="en-GB" sz="1000" dirty="0">
              <a:solidFill>
                <a:srgbClr val="C00000"/>
              </a:solidFill>
              <a:latin typeface="Arial" panose="020B0604020202020204" pitchFamily="34" charset="0"/>
              <a:cs typeface="Arial" panose="020B0604020202020204" pitchFamily="34" charset="0"/>
            </a:endParaRPr>
          </a:p>
        </p:txBody>
      </p:sp>
      <p:sp>
        <p:nvSpPr>
          <p:cNvPr id="24" name="TextBox 23">
            <a:extLst>
              <a:ext uri="{FF2B5EF4-FFF2-40B4-BE49-F238E27FC236}">
                <a16:creationId xmlns:a16="http://schemas.microsoft.com/office/drawing/2014/main" id="{06E44C20-3869-7785-15A6-F4980467134F}"/>
              </a:ext>
            </a:extLst>
          </p:cNvPr>
          <p:cNvSpPr txBox="1"/>
          <p:nvPr/>
        </p:nvSpPr>
        <p:spPr>
          <a:xfrm rot="19800000">
            <a:off x="6536040" y="4268953"/>
            <a:ext cx="548487" cy="246221"/>
          </a:xfrm>
          <a:prstGeom prst="rect">
            <a:avLst/>
          </a:prstGeom>
          <a:noFill/>
          <a:ln>
            <a:noFill/>
          </a:ln>
        </p:spPr>
        <p:txBody>
          <a:bodyPr wrap="square">
            <a:spAutoFit/>
          </a:bodyPr>
          <a:lstStyle/>
          <a:p>
            <a:pPr marL="6350" algn="ctr"/>
            <a:r>
              <a:rPr lang="en-US" sz="1000" dirty="0">
                <a:solidFill>
                  <a:srgbClr val="C00000"/>
                </a:solidFill>
                <a:latin typeface="Arial" panose="020B0604020202020204" pitchFamily="34" charset="0"/>
                <a:ea typeface="Osaka" pitchFamily="44" charset="-128"/>
                <a:cs typeface="Arial" panose="020B0604020202020204" pitchFamily="34" charset="0"/>
              </a:rPr>
              <a:t>2024</a:t>
            </a:r>
            <a:endParaRPr lang="en-GB" sz="1000" dirty="0">
              <a:solidFill>
                <a:srgbClr val="C00000"/>
              </a:solidFill>
              <a:latin typeface="Arial" panose="020B0604020202020204" pitchFamily="34" charset="0"/>
              <a:cs typeface="Arial" panose="020B0604020202020204" pitchFamily="34" charset="0"/>
            </a:endParaRPr>
          </a:p>
        </p:txBody>
      </p:sp>
      <p:sp>
        <p:nvSpPr>
          <p:cNvPr id="25" name="TextBox 24">
            <a:extLst>
              <a:ext uri="{FF2B5EF4-FFF2-40B4-BE49-F238E27FC236}">
                <a16:creationId xmlns:a16="http://schemas.microsoft.com/office/drawing/2014/main" id="{75AD9044-18E1-BB3C-A0BD-534286C435DD}"/>
              </a:ext>
            </a:extLst>
          </p:cNvPr>
          <p:cNvSpPr txBox="1"/>
          <p:nvPr/>
        </p:nvSpPr>
        <p:spPr>
          <a:xfrm rot="19800000">
            <a:off x="2559538" y="4268954"/>
            <a:ext cx="548487" cy="246221"/>
          </a:xfrm>
          <a:prstGeom prst="rect">
            <a:avLst/>
          </a:prstGeom>
          <a:noFill/>
          <a:ln>
            <a:noFill/>
          </a:ln>
        </p:spPr>
        <p:txBody>
          <a:bodyPr wrap="square">
            <a:spAutoFit/>
          </a:bodyPr>
          <a:lstStyle/>
          <a:p>
            <a:pPr algn="ctr"/>
            <a:r>
              <a:rPr lang="en-US" sz="1000" dirty="0">
                <a:solidFill>
                  <a:srgbClr val="C00000"/>
                </a:solidFill>
                <a:latin typeface="Arial" panose="020B0604020202020204" pitchFamily="34" charset="0"/>
                <a:ea typeface="Osaka" pitchFamily="44" charset="-128"/>
                <a:cs typeface="Arial" panose="020B0604020202020204" pitchFamily="34" charset="0"/>
              </a:rPr>
              <a:t>2003</a:t>
            </a:r>
            <a:endParaRPr lang="en-GB" sz="1000" dirty="0">
              <a:solidFill>
                <a:srgbClr val="C00000"/>
              </a:solidFill>
              <a:latin typeface="Arial" panose="020B0604020202020204" pitchFamily="34" charset="0"/>
              <a:cs typeface="Arial" panose="020B0604020202020204" pitchFamily="34" charset="0"/>
            </a:endParaRPr>
          </a:p>
        </p:txBody>
      </p:sp>
      <p:sp>
        <p:nvSpPr>
          <p:cNvPr id="26" name="TextBox 25">
            <a:extLst>
              <a:ext uri="{FF2B5EF4-FFF2-40B4-BE49-F238E27FC236}">
                <a16:creationId xmlns:a16="http://schemas.microsoft.com/office/drawing/2014/main" id="{3B01CB5D-F525-9015-2A22-D5C902ABA2E5}"/>
              </a:ext>
            </a:extLst>
          </p:cNvPr>
          <p:cNvSpPr txBox="1"/>
          <p:nvPr/>
        </p:nvSpPr>
        <p:spPr>
          <a:xfrm rot="19800000">
            <a:off x="3283472" y="4278352"/>
            <a:ext cx="548487" cy="246221"/>
          </a:xfrm>
          <a:prstGeom prst="rect">
            <a:avLst/>
          </a:prstGeom>
          <a:noFill/>
          <a:ln>
            <a:noFill/>
          </a:ln>
        </p:spPr>
        <p:txBody>
          <a:bodyPr wrap="square">
            <a:spAutoFit/>
          </a:bodyPr>
          <a:lstStyle/>
          <a:p>
            <a:pPr algn="ctr"/>
            <a:r>
              <a:rPr lang="en-US" sz="1000" dirty="0">
                <a:solidFill>
                  <a:srgbClr val="C00000"/>
                </a:solidFill>
                <a:latin typeface="Arial" panose="020B0604020202020204" pitchFamily="34" charset="0"/>
                <a:ea typeface="Osaka" pitchFamily="44" charset="-128"/>
                <a:cs typeface="Arial" panose="020B0604020202020204" pitchFamily="34" charset="0"/>
              </a:rPr>
              <a:t>2008</a:t>
            </a:r>
            <a:endParaRPr lang="en-GB" sz="1000" dirty="0">
              <a:solidFill>
                <a:srgbClr val="C00000"/>
              </a:solidFill>
              <a:latin typeface="Arial" panose="020B0604020202020204" pitchFamily="34" charset="0"/>
              <a:cs typeface="Arial" panose="020B0604020202020204" pitchFamily="34" charset="0"/>
            </a:endParaRPr>
          </a:p>
        </p:txBody>
      </p:sp>
      <p:sp>
        <p:nvSpPr>
          <p:cNvPr id="27" name="TextBox 26">
            <a:extLst>
              <a:ext uri="{FF2B5EF4-FFF2-40B4-BE49-F238E27FC236}">
                <a16:creationId xmlns:a16="http://schemas.microsoft.com/office/drawing/2014/main" id="{1DD309B6-3366-85A7-9284-FD868155BAA0}"/>
              </a:ext>
            </a:extLst>
          </p:cNvPr>
          <p:cNvSpPr txBox="1"/>
          <p:nvPr/>
        </p:nvSpPr>
        <p:spPr>
          <a:xfrm rot="19800000">
            <a:off x="3622564" y="4271920"/>
            <a:ext cx="548487" cy="246221"/>
          </a:xfrm>
          <a:prstGeom prst="rect">
            <a:avLst/>
          </a:prstGeom>
          <a:noFill/>
          <a:ln>
            <a:noFill/>
          </a:ln>
        </p:spPr>
        <p:txBody>
          <a:bodyPr wrap="square">
            <a:spAutoFit/>
          </a:bodyPr>
          <a:lstStyle/>
          <a:p>
            <a:pPr algn="ctr"/>
            <a:r>
              <a:rPr lang="en-US" sz="1000" dirty="0">
                <a:solidFill>
                  <a:srgbClr val="C00000"/>
                </a:solidFill>
                <a:latin typeface="Arial" panose="020B0604020202020204" pitchFamily="34" charset="0"/>
                <a:ea typeface="Osaka" pitchFamily="44" charset="-128"/>
                <a:cs typeface="Arial" panose="020B0604020202020204" pitchFamily="34" charset="0"/>
              </a:rPr>
              <a:t>2011</a:t>
            </a:r>
            <a:endParaRPr lang="en-GB" sz="1000" dirty="0">
              <a:solidFill>
                <a:srgbClr val="C00000"/>
              </a:solidFill>
              <a:latin typeface="Arial" panose="020B0604020202020204" pitchFamily="34" charset="0"/>
              <a:cs typeface="Arial" panose="020B0604020202020204" pitchFamily="34" charset="0"/>
            </a:endParaRPr>
          </a:p>
        </p:txBody>
      </p:sp>
      <p:sp>
        <p:nvSpPr>
          <p:cNvPr id="28" name="TextBox 27">
            <a:extLst>
              <a:ext uri="{FF2B5EF4-FFF2-40B4-BE49-F238E27FC236}">
                <a16:creationId xmlns:a16="http://schemas.microsoft.com/office/drawing/2014/main" id="{484D798B-563F-D601-66E6-36C53CF817EE}"/>
              </a:ext>
            </a:extLst>
          </p:cNvPr>
          <p:cNvSpPr txBox="1"/>
          <p:nvPr/>
        </p:nvSpPr>
        <p:spPr>
          <a:xfrm rot="19800000">
            <a:off x="3877293" y="4271095"/>
            <a:ext cx="548487" cy="246221"/>
          </a:xfrm>
          <a:prstGeom prst="rect">
            <a:avLst/>
          </a:prstGeom>
          <a:noFill/>
          <a:ln>
            <a:noFill/>
          </a:ln>
        </p:spPr>
        <p:txBody>
          <a:bodyPr wrap="square">
            <a:spAutoFit/>
          </a:bodyPr>
          <a:lstStyle/>
          <a:p>
            <a:pPr algn="ctr"/>
            <a:r>
              <a:rPr lang="en-US" sz="1000" dirty="0">
                <a:solidFill>
                  <a:srgbClr val="C00000"/>
                </a:solidFill>
                <a:latin typeface="Arial" panose="020B0604020202020204" pitchFamily="34" charset="0"/>
                <a:ea typeface="Osaka" pitchFamily="44" charset="-128"/>
                <a:cs typeface="Arial" panose="020B0604020202020204" pitchFamily="34" charset="0"/>
              </a:rPr>
              <a:t>2013</a:t>
            </a:r>
            <a:endParaRPr lang="en-GB" sz="1000" dirty="0">
              <a:solidFill>
                <a:srgbClr val="C00000"/>
              </a:solidFill>
              <a:latin typeface="Arial" panose="020B0604020202020204" pitchFamily="34" charset="0"/>
              <a:cs typeface="Arial" panose="020B0604020202020204" pitchFamily="34" charset="0"/>
            </a:endParaRPr>
          </a:p>
        </p:txBody>
      </p:sp>
      <p:sp>
        <p:nvSpPr>
          <p:cNvPr id="38" name="TextBox 37">
            <a:extLst>
              <a:ext uri="{FF2B5EF4-FFF2-40B4-BE49-F238E27FC236}">
                <a16:creationId xmlns:a16="http://schemas.microsoft.com/office/drawing/2014/main" id="{B439C0FC-B3B9-4CB0-87B2-13B556BDF04B}"/>
              </a:ext>
            </a:extLst>
          </p:cNvPr>
          <p:cNvSpPr txBox="1"/>
          <p:nvPr/>
        </p:nvSpPr>
        <p:spPr>
          <a:xfrm>
            <a:off x="3625272" y="1795000"/>
            <a:ext cx="3209534" cy="307777"/>
          </a:xfrm>
          <a:prstGeom prst="rect">
            <a:avLst/>
          </a:prstGeom>
          <a:solidFill>
            <a:srgbClr val="008542"/>
          </a:solidFill>
        </p:spPr>
        <p:txBody>
          <a:bodyPr wrap="square">
            <a:spAutoFit/>
          </a:bodyPr>
          <a:lstStyle/>
          <a:p>
            <a:pPr algn="ctr"/>
            <a:r>
              <a:rPr lang="en-US" sz="1400" dirty="0">
                <a:solidFill>
                  <a:schemeClr val="bg1"/>
                </a:solidFill>
                <a:latin typeface="Arial" panose="020B0604020202020204" pitchFamily="34" charset="0"/>
                <a:ea typeface="Osaka" pitchFamily="44" charset="-128"/>
                <a:cs typeface="Arial" panose="020B0604020202020204" pitchFamily="34" charset="0"/>
              </a:rPr>
              <a:t>SSMIS</a:t>
            </a:r>
            <a:endParaRPr lang="en-GB" sz="1400" dirty="0">
              <a:solidFill>
                <a:schemeClr val="bg1"/>
              </a:solidFill>
              <a:latin typeface="Arial" panose="020B0604020202020204" pitchFamily="34" charset="0"/>
              <a:cs typeface="Arial" panose="020B0604020202020204" pitchFamily="34" charset="0"/>
            </a:endParaRPr>
          </a:p>
        </p:txBody>
      </p:sp>
      <p:sp>
        <p:nvSpPr>
          <p:cNvPr id="39" name="TextBox 38">
            <a:extLst>
              <a:ext uri="{FF2B5EF4-FFF2-40B4-BE49-F238E27FC236}">
                <a16:creationId xmlns:a16="http://schemas.microsoft.com/office/drawing/2014/main" id="{D69CAF55-9AB2-7861-1C4C-605F6380AADE}"/>
              </a:ext>
            </a:extLst>
          </p:cNvPr>
          <p:cNvSpPr txBox="1"/>
          <p:nvPr/>
        </p:nvSpPr>
        <p:spPr>
          <a:xfrm>
            <a:off x="2778008" y="2711611"/>
            <a:ext cx="1160449" cy="307777"/>
          </a:xfrm>
          <a:prstGeom prst="rect">
            <a:avLst/>
          </a:prstGeom>
          <a:solidFill>
            <a:srgbClr val="FDC82F"/>
          </a:solidFill>
        </p:spPr>
        <p:txBody>
          <a:bodyPr wrap="square">
            <a:spAutoFit/>
          </a:bodyPr>
          <a:lstStyle/>
          <a:p>
            <a:pPr algn="ctr"/>
            <a:r>
              <a:rPr lang="en-US" sz="1400" dirty="0">
                <a:solidFill>
                  <a:schemeClr val="bg1"/>
                </a:solidFill>
                <a:latin typeface="Arial" panose="020B0604020202020204" pitchFamily="34" charset="0"/>
                <a:ea typeface="Osaka" pitchFamily="44" charset="-128"/>
                <a:cs typeface="Arial" panose="020B0604020202020204" pitchFamily="34" charset="0"/>
              </a:rPr>
              <a:t>AMSR-E</a:t>
            </a:r>
            <a:endParaRPr lang="en-GB" sz="1400" dirty="0">
              <a:solidFill>
                <a:schemeClr val="bg1"/>
              </a:solidFill>
              <a:latin typeface="Arial" panose="020B0604020202020204" pitchFamily="34" charset="0"/>
              <a:cs typeface="Arial" panose="020B0604020202020204" pitchFamily="34" charset="0"/>
            </a:endParaRPr>
          </a:p>
        </p:txBody>
      </p:sp>
      <p:sp>
        <p:nvSpPr>
          <p:cNvPr id="40" name="TextBox 39">
            <a:extLst>
              <a:ext uri="{FF2B5EF4-FFF2-40B4-BE49-F238E27FC236}">
                <a16:creationId xmlns:a16="http://schemas.microsoft.com/office/drawing/2014/main" id="{35D5641E-9910-8200-60E2-A94E7BB5B429}"/>
              </a:ext>
            </a:extLst>
          </p:cNvPr>
          <p:cNvSpPr txBox="1"/>
          <p:nvPr/>
        </p:nvSpPr>
        <p:spPr>
          <a:xfrm>
            <a:off x="4145775" y="2695543"/>
            <a:ext cx="2682733" cy="307777"/>
          </a:xfrm>
          <a:prstGeom prst="rect">
            <a:avLst/>
          </a:prstGeom>
          <a:solidFill>
            <a:srgbClr val="E37222"/>
          </a:solidFill>
        </p:spPr>
        <p:txBody>
          <a:bodyPr wrap="square">
            <a:spAutoFit/>
          </a:bodyPr>
          <a:lstStyle/>
          <a:p>
            <a:pPr algn="ctr"/>
            <a:r>
              <a:rPr lang="en-US" sz="1400" dirty="0">
                <a:solidFill>
                  <a:schemeClr val="bg1"/>
                </a:solidFill>
                <a:latin typeface="Arial" panose="020B0604020202020204" pitchFamily="34" charset="0"/>
                <a:ea typeface="Osaka" pitchFamily="44" charset="-128"/>
                <a:cs typeface="Arial" panose="020B0604020202020204" pitchFamily="34" charset="0"/>
              </a:rPr>
              <a:t>AMSR2</a:t>
            </a:r>
            <a:endParaRPr lang="en-GB" sz="1400" dirty="0">
              <a:solidFill>
                <a:schemeClr val="bg1"/>
              </a:solidFill>
              <a:latin typeface="Arial" panose="020B0604020202020204" pitchFamily="34" charset="0"/>
              <a:cs typeface="Arial" panose="020B0604020202020204" pitchFamily="34" charset="0"/>
            </a:endParaRPr>
          </a:p>
        </p:txBody>
      </p:sp>
      <p:sp>
        <p:nvSpPr>
          <p:cNvPr id="41" name="TextBox 40">
            <a:extLst>
              <a:ext uri="{FF2B5EF4-FFF2-40B4-BE49-F238E27FC236}">
                <a16:creationId xmlns:a16="http://schemas.microsoft.com/office/drawing/2014/main" id="{F53F9475-389D-0D35-F14F-5C4175C1BBE7}"/>
              </a:ext>
            </a:extLst>
          </p:cNvPr>
          <p:cNvSpPr txBox="1"/>
          <p:nvPr/>
        </p:nvSpPr>
        <p:spPr>
          <a:xfrm>
            <a:off x="4145775" y="3416783"/>
            <a:ext cx="2695335" cy="307777"/>
          </a:xfrm>
          <a:prstGeom prst="rect">
            <a:avLst/>
          </a:prstGeom>
          <a:solidFill>
            <a:srgbClr val="008542">
              <a:alpha val="52559"/>
            </a:srgbClr>
          </a:solidFill>
        </p:spPr>
        <p:txBody>
          <a:bodyPr wrap="square">
            <a:spAutoFit/>
          </a:bodyPr>
          <a:lstStyle/>
          <a:p>
            <a:pPr algn="ctr"/>
            <a:r>
              <a:rPr lang="en-US" sz="1400" dirty="0">
                <a:solidFill>
                  <a:schemeClr val="bg1"/>
                </a:solidFill>
                <a:latin typeface="Arial" panose="020B0604020202020204" pitchFamily="34" charset="0"/>
                <a:ea typeface="Osaka" pitchFamily="44" charset="-128"/>
                <a:cs typeface="Arial" panose="020B0604020202020204" pitchFamily="34" charset="0"/>
              </a:rPr>
              <a:t>SSMIS</a:t>
            </a:r>
            <a:endParaRPr lang="en-GB" sz="1400" dirty="0">
              <a:solidFill>
                <a:schemeClr val="bg1"/>
              </a:solidFill>
              <a:latin typeface="Arial" panose="020B0604020202020204" pitchFamily="34" charset="0"/>
              <a:cs typeface="Arial" panose="020B0604020202020204" pitchFamily="34" charset="0"/>
            </a:endParaRPr>
          </a:p>
        </p:txBody>
      </p:sp>
      <p:sp>
        <p:nvSpPr>
          <p:cNvPr id="42" name="TextBox 41">
            <a:extLst>
              <a:ext uri="{FF2B5EF4-FFF2-40B4-BE49-F238E27FC236}">
                <a16:creationId xmlns:a16="http://schemas.microsoft.com/office/drawing/2014/main" id="{281FDAC8-C76B-6EB7-C7CA-3E376FA2E9F4}"/>
              </a:ext>
            </a:extLst>
          </p:cNvPr>
          <p:cNvSpPr txBox="1"/>
          <p:nvPr/>
        </p:nvSpPr>
        <p:spPr>
          <a:xfrm>
            <a:off x="4153030" y="3761472"/>
            <a:ext cx="2682733" cy="307777"/>
          </a:xfrm>
          <a:prstGeom prst="rect">
            <a:avLst/>
          </a:prstGeom>
          <a:solidFill>
            <a:srgbClr val="E37222">
              <a:alpha val="53000"/>
            </a:srgbClr>
          </a:solidFill>
        </p:spPr>
        <p:txBody>
          <a:bodyPr wrap="square">
            <a:spAutoFit/>
          </a:bodyPr>
          <a:lstStyle/>
          <a:p>
            <a:pPr algn="ctr"/>
            <a:r>
              <a:rPr lang="en-US" sz="1400" dirty="0">
                <a:solidFill>
                  <a:schemeClr val="bg1"/>
                </a:solidFill>
                <a:latin typeface="Arial" panose="020B0604020202020204" pitchFamily="34" charset="0"/>
                <a:ea typeface="Osaka" pitchFamily="44" charset="-128"/>
                <a:cs typeface="Arial" panose="020B0604020202020204" pitchFamily="34" charset="0"/>
              </a:rPr>
              <a:t>AMSR2</a:t>
            </a:r>
            <a:endParaRPr lang="en-GB" sz="1400" dirty="0">
              <a:solidFill>
                <a:schemeClr val="bg1"/>
              </a:solidFill>
              <a:latin typeface="Arial" panose="020B0604020202020204" pitchFamily="34" charset="0"/>
              <a:cs typeface="Arial" panose="020B0604020202020204" pitchFamily="34" charset="0"/>
            </a:endParaRPr>
          </a:p>
        </p:txBody>
      </p:sp>
      <p:sp>
        <p:nvSpPr>
          <p:cNvPr id="43" name="TextBox 42">
            <a:extLst>
              <a:ext uri="{FF2B5EF4-FFF2-40B4-BE49-F238E27FC236}">
                <a16:creationId xmlns:a16="http://schemas.microsoft.com/office/drawing/2014/main" id="{B5451E9A-107A-7E53-76FD-BBB6CD98BC1E}"/>
              </a:ext>
            </a:extLst>
          </p:cNvPr>
          <p:cNvSpPr txBox="1"/>
          <p:nvPr/>
        </p:nvSpPr>
        <p:spPr>
          <a:xfrm>
            <a:off x="376611" y="2626228"/>
            <a:ext cx="1633104" cy="307777"/>
          </a:xfrm>
          <a:prstGeom prst="rect">
            <a:avLst/>
          </a:prstGeom>
          <a:noFill/>
        </p:spPr>
        <p:txBody>
          <a:bodyPr wrap="square">
            <a:spAutoFit/>
          </a:bodyPr>
          <a:lstStyle/>
          <a:p>
            <a:pPr algn="ctr"/>
            <a:r>
              <a:rPr lang="en-US" sz="1400" b="1" dirty="0">
                <a:solidFill>
                  <a:srgbClr val="0070C0"/>
                </a:solidFill>
                <a:latin typeface="Arial" panose="020B0604020202020204" pitchFamily="34" charset="0"/>
                <a:ea typeface="Osaka" pitchFamily="44" charset="-128"/>
                <a:cs typeface="Arial" panose="020B0604020202020204" pitchFamily="34" charset="0"/>
              </a:rPr>
              <a:t>~12 km</a:t>
            </a:r>
            <a:endParaRPr lang="en-GB" sz="1400" b="1" dirty="0">
              <a:solidFill>
                <a:srgbClr val="0070C0"/>
              </a:solidFill>
              <a:latin typeface="Arial" panose="020B0604020202020204" pitchFamily="34" charset="0"/>
              <a:cs typeface="Arial" panose="020B0604020202020204" pitchFamily="34" charset="0"/>
            </a:endParaRPr>
          </a:p>
        </p:txBody>
      </p:sp>
      <p:sp>
        <p:nvSpPr>
          <p:cNvPr id="44" name="TextBox 43">
            <a:extLst>
              <a:ext uri="{FF2B5EF4-FFF2-40B4-BE49-F238E27FC236}">
                <a16:creationId xmlns:a16="http://schemas.microsoft.com/office/drawing/2014/main" id="{351D922C-03E1-EB05-409D-23283494E5C6}"/>
              </a:ext>
            </a:extLst>
          </p:cNvPr>
          <p:cNvSpPr txBox="1"/>
          <p:nvPr/>
        </p:nvSpPr>
        <p:spPr>
          <a:xfrm>
            <a:off x="385089" y="3602427"/>
            <a:ext cx="1633104" cy="307777"/>
          </a:xfrm>
          <a:prstGeom prst="rect">
            <a:avLst/>
          </a:prstGeom>
          <a:noFill/>
        </p:spPr>
        <p:txBody>
          <a:bodyPr wrap="square">
            <a:spAutoFit/>
          </a:bodyPr>
          <a:lstStyle/>
          <a:p>
            <a:pPr algn="ctr"/>
            <a:r>
              <a:rPr lang="en-US" sz="1400" b="1" dirty="0">
                <a:solidFill>
                  <a:srgbClr val="0070C0"/>
                </a:solidFill>
                <a:latin typeface="Arial" panose="020B0604020202020204" pitchFamily="34" charset="0"/>
                <a:ea typeface="Osaka" pitchFamily="44" charset="-128"/>
                <a:cs typeface="Arial" panose="020B0604020202020204" pitchFamily="34" charset="0"/>
              </a:rPr>
              <a:t>~5 km</a:t>
            </a:r>
            <a:endParaRPr lang="en-GB" sz="1400" b="1" dirty="0">
              <a:solidFill>
                <a:srgbClr val="0070C0"/>
              </a:solidFill>
              <a:latin typeface="Arial" panose="020B0604020202020204" pitchFamily="34" charset="0"/>
              <a:cs typeface="Arial" panose="020B0604020202020204" pitchFamily="34" charset="0"/>
            </a:endParaRPr>
          </a:p>
        </p:txBody>
      </p:sp>
      <p:sp>
        <p:nvSpPr>
          <p:cNvPr id="45" name="TextBox 44">
            <a:extLst>
              <a:ext uri="{FF2B5EF4-FFF2-40B4-BE49-F238E27FC236}">
                <a16:creationId xmlns:a16="http://schemas.microsoft.com/office/drawing/2014/main" id="{EED140B5-0E04-FA2B-3C48-DD6BBE04BD95}"/>
              </a:ext>
            </a:extLst>
          </p:cNvPr>
          <p:cNvSpPr txBox="1"/>
          <p:nvPr/>
        </p:nvSpPr>
        <p:spPr>
          <a:xfrm>
            <a:off x="109168" y="2039847"/>
            <a:ext cx="1633104" cy="276999"/>
          </a:xfrm>
          <a:prstGeom prst="rect">
            <a:avLst/>
          </a:prstGeom>
          <a:noFill/>
        </p:spPr>
        <p:txBody>
          <a:bodyPr wrap="square">
            <a:spAutoFit/>
          </a:bodyPr>
          <a:lstStyle/>
          <a:p>
            <a:pPr algn="ctr"/>
            <a:r>
              <a:rPr lang="en-US" sz="1200" dirty="0">
                <a:solidFill>
                  <a:srgbClr val="0070C0"/>
                </a:solidFill>
                <a:latin typeface="Arial" panose="020B0604020202020204" pitchFamily="34" charset="0"/>
                <a:ea typeface="Osaka" pitchFamily="44" charset="-128"/>
                <a:cs typeface="Arial" panose="020B0604020202020204" pitchFamily="34" charset="0"/>
              </a:rPr>
              <a:t>[gridded at 0.125</a:t>
            </a:r>
            <a:r>
              <a:rPr lang="en-US" sz="1200" baseline="30000" dirty="0">
                <a:solidFill>
                  <a:srgbClr val="0070C0"/>
                </a:solidFill>
                <a:latin typeface="Arial" panose="020B0604020202020204" pitchFamily="34" charset="0"/>
                <a:ea typeface="Osaka" pitchFamily="44" charset="-128"/>
                <a:cs typeface="Arial" panose="020B0604020202020204" pitchFamily="34" charset="0"/>
              </a:rPr>
              <a:t>o</a:t>
            </a:r>
            <a:r>
              <a:rPr lang="en-US" sz="1200" dirty="0">
                <a:solidFill>
                  <a:srgbClr val="0070C0"/>
                </a:solidFill>
                <a:latin typeface="Arial" panose="020B0604020202020204" pitchFamily="34" charset="0"/>
                <a:ea typeface="Osaka" pitchFamily="44" charset="-128"/>
                <a:cs typeface="Arial" panose="020B0604020202020204" pitchFamily="34" charset="0"/>
              </a:rPr>
              <a:t>] </a:t>
            </a:r>
            <a:endParaRPr lang="en-GB" sz="1200" dirty="0">
              <a:solidFill>
                <a:srgbClr val="0070C0"/>
              </a:solidFill>
              <a:latin typeface="Arial" panose="020B0604020202020204" pitchFamily="34" charset="0"/>
              <a:cs typeface="Arial" panose="020B0604020202020204" pitchFamily="34" charset="0"/>
            </a:endParaRPr>
          </a:p>
        </p:txBody>
      </p:sp>
      <p:sp>
        <p:nvSpPr>
          <p:cNvPr id="46" name="TextBox 45">
            <a:extLst>
              <a:ext uri="{FF2B5EF4-FFF2-40B4-BE49-F238E27FC236}">
                <a16:creationId xmlns:a16="http://schemas.microsoft.com/office/drawing/2014/main" id="{038AB7C1-F358-50EE-2EE2-67C9F3EA3BF6}"/>
              </a:ext>
            </a:extLst>
          </p:cNvPr>
          <p:cNvSpPr txBox="1"/>
          <p:nvPr/>
        </p:nvSpPr>
        <p:spPr>
          <a:xfrm>
            <a:off x="58092" y="2827066"/>
            <a:ext cx="1633104" cy="276999"/>
          </a:xfrm>
          <a:prstGeom prst="rect">
            <a:avLst/>
          </a:prstGeom>
          <a:noFill/>
        </p:spPr>
        <p:txBody>
          <a:bodyPr wrap="square">
            <a:spAutoFit/>
          </a:bodyPr>
          <a:lstStyle/>
          <a:p>
            <a:pPr algn="ctr"/>
            <a:r>
              <a:rPr lang="en-US" sz="1200" dirty="0">
                <a:solidFill>
                  <a:srgbClr val="0070C0"/>
                </a:solidFill>
                <a:latin typeface="Arial" panose="020B0604020202020204" pitchFamily="34" charset="0"/>
                <a:ea typeface="Osaka" pitchFamily="44" charset="-128"/>
                <a:cs typeface="Arial" panose="020B0604020202020204" pitchFamily="34" charset="0"/>
              </a:rPr>
              <a:t>[gridded at 0.125</a:t>
            </a:r>
            <a:r>
              <a:rPr lang="en-US" sz="1200" baseline="30000" dirty="0">
                <a:solidFill>
                  <a:srgbClr val="0070C0"/>
                </a:solidFill>
                <a:latin typeface="Arial" panose="020B0604020202020204" pitchFamily="34" charset="0"/>
                <a:ea typeface="Osaka" pitchFamily="44" charset="-128"/>
                <a:cs typeface="Arial" panose="020B0604020202020204" pitchFamily="34" charset="0"/>
              </a:rPr>
              <a:t>o</a:t>
            </a:r>
            <a:r>
              <a:rPr lang="en-US" sz="1200" dirty="0">
                <a:solidFill>
                  <a:srgbClr val="0070C0"/>
                </a:solidFill>
                <a:latin typeface="Arial" panose="020B0604020202020204" pitchFamily="34" charset="0"/>
                <a:ea typeface="Osaka" pitchFamily="44" charset="-128"/>
                <a:cs typeface="Arial" panose="020B0604020202020204" pitchFamily="34" charset="0"/>
              </a:rPr>
              <a:t>] </a:t>
            </a:r>
            <a:endParaRPr lang="en-GB" sz="1200" dirty="0">
              <a:solidFill>
                <a:srgbClr val="0070C0"/>
              </a:solidFill>
              <a:latin typeface="Arial" panose="020B0604020202020204" pitchFamily="34" charset="0"/>
              <a:cs typeface="Arial" panose="020B0604020202020204" pitchFamily="34" charset="0"/>
            </a:endParaRPr>
          </a:p>
        </p:txBody>
      </p:sp>
      <p:sp>
        <p:nvSpPr>
          <p:cNvPr id="47" name="TextBox 46">
            <a:extLst>
              <a:ext uri="{FF2B5EF4-FFF2-40B4-BE49-F238E27FC236}">
                <a16:creationId xmlns:a16="http://schemas.microsoft.com/office/drawing/2014/main" id="{7F973374-F5A0-2917-8DDE-12438B00270F}"/>
              </a:ext>
            </a:extLst>
          </p:cNvPr>
          <p:cNvSpPr txBox="1"/>
          <p:nvPr/>
        </p:nvSpPr>
        <p:spPr>
          <a:xfrm>
            <a:off x="75846" y="3782643"/>
            <a:ext cx="1633104" cy="276999"/>
          </a:xfrm>
          <a:prstGeom prst="rect">
            <a:avLst/>
          </a:prstGeom>
          <a:noFill/>
        </p:spPr>
        <p:txBody>
          <a:bodyPr wrap="square">
            <a:spAutoFit/>
          </a:bodyPr>
          <a:lstStyle/>
          <a:p>
            <a:pPr algn="ctr"/>
            <a:r>
              <a:rPr lang="en-US" sz="1200" dirty="0">
                <a:solidFill>
                  <a:srgbClr val="0070C0"/>
                </a:solidFill>
                <a:latin typeface="Arial" panose="020B0604020202020204" pitchFamily="34" charset="0"/>
                <a:ea typeface="Osaka" pitchFamily="44" charset="-128"/>
                <a:cs typeface="Arial" panose="020B0604020202020204" pitchFamily="34" charset="0"/>
              </a:rPr>
              <a:t>[gridded at 0.05</a:t>
            </a:r>
            <a:r>
              <a:rPr lang="en-US" sz="1200" baseline="30000" dirty="0">
                <a:solidFill>
                  <a:srgbClr val="0070C0"/>
                </a:solidFill>
                <a:latin typeface="Arial" panose="020B0604020202020204" pitchFamily="34" charset="0"/>
                <a:ea typeface="Osaka" pitchFamily="44" charset="-128"/>
                <a:cs typeface="Arial" panose="020B0604020202020204" pitchFamily="34" charset="0"/>
              </a:rPr>
              <a:t>o</a:t>
            </a:r>
            <a:r>
              <a:rPr lang="en-US" sz="1200" dirty="0">
                <a:solidFill>
                  <a:srgbClr val="0070C0"/>
                </a:solidFill>
                <a:latin typeface="Arial" panose="020B0604020202020204" pitchFamily="34" charset="0"/>
                <a:ea typeface="Osaka" pitchFamily="44" charset="-128"/>
                <a:cs typeface="Arial" panose="020B0604020202020204" pitchFamily="34" charset="0"/>
              </a:rPr>
              <a:t>] </a:t>
            </a:r>
            <a:endParaRPr lang="en-GB" sz="1200" dirty="0">
              <a:solidFill>
                <a:srgbClr val="0070C0"/>
              </a:solidFill>
              <a:latin typeface="Arial" panose="020B0604020202020204" pitchFamily="34" charset="0"/>
              <a:cs typeface="Arial" panose="020B0604020202020204" pitchFamily="34" charset="0"/>
            </a:endParaRPr>
          </a:p>
        </p:txBody>
      </p:sp>
      <p:sp>
        <p:nvSpPr>
          <p:cNvPr id="48" name="TextBox 47">
            <a:extLst>
              <a:ext uri="{FF2B5EF4-FFF2-40B4-BE49-F238E27FC236}">
                <a16:creationId xmlns:a16="http://schemas.microsoft.com/office/drawing/2014/main" id="{223F0620-9D40-D4C4-B777-648E28837788}"/>
              </a:ext>
            </a:extLst>
          </p:cNvPr>
          <p:cNvSpPr txBox="1"/>
          <p:nvPr/>
        </p:nvSpPr>
        <p:spPr>
          <a:xfrm>
            <a:off x="1916127" y="2128769"/>
            <a:ext cx="1716419" cy="307777"/>
          </a:xfrm>
          <a:prstGeom prst="rect">
            <a:avLst/>
          </a:prstGeom>
          <a:solidFill>
            <a:srgbClr val="00B050"/>
          </a:solidFill>
        </p:spPr>
        <p:txBody>
          <a:bodyPr wrap="square">
            <a:spAutoFit/>
          </a:bodyPr>
          <a:lstStyle/>
          <a:p>
            <a:pPr algn="ctr"/>
            <a:r>
              <a:rPr lang="en-US" sz="1400" dirty="0">
                <a:solidFill>
                  <a:schemeClr val="bg1"/>
                </a:solidFill>
                <a:latin typeface="Arial" panose="020B0604020202020204" pitchFamily="34" charset="0"/>
                <a:ea typeface="Osaka" pitchFamily="44" charset="-128"/>
                <a:cs typeface="Arial" panose="020B0604020202020204" pitchFamily="34" charset="0"/>
              </a:rPr>
              <a:t>SSM/I</a:t>
            </a:r>
            <a:endParaRPr lang="en-GB" sz="1400" dirty="0">
              <a:solidFill>
                <a:schemeClr val="bg1"/>
              </a:solidFill>
              <a:latin typeface="Arial" panose="020B0604020202020204" pitchFamily="34" charset="0"/>
              <a:cs typeface="Arial" panose="020B0604020202020204" pitchFamily="34" charset="0"/>
            </a:endParaRPr>
          </a:p>
        </p:txBody>
      </p:sp>
      <p:sp>
        <p:nvSpPr>
          <p:cNvPr id="49" name="TextBox 48">
            <a:extLst>
              <a:ext uri="{FF2B5EF4-FFF2-40B4-BE49-F238E27FC236}">
                <a16:creationId xmlns:a16="http://schemas.microsoft.com/office/drawing/2014/main" id="{E5ACD91A-5748-C574-92E0-1A0DC6A724A6}"/>
              </a:ext>
            </a:extLst>
          </p:cNvPr>
          <p:cNvSpPr txBox="1"/>
          <p:nvPr/>
        </p:nvSpPr>
        <p:spPr>
          <a:xfrm>
            <a:off x="3634089" y="2128768"/>
            <a:ext cx="3209534" cy="307777"/>
          </a:xfrm>
          <a:prstGeom prst="rect">
            <a:avLst/>
          </a:prstGeom>
          <a:solidFill>
            <a:srgbClr val="008542"/>
          </a:solidFill>
        </p:spPr>
        <p:txBody>
          <a:bodyPr wrap="square">
            <a:spAutoFit/>
          </a:bodyPr>
          <a:lstStyle/>
          <a:p>
            <a:pPr algn="ctr"/>
            <a:r>
              <a:rPr lang="en-US" sz="1400" dirty="0">
                <a:solidFill>
                  <a:schemeClr val="bg1"/>
                </a:solidFill>
                <a:latin typeface="Arial" panose="020B0604020202020204" pitchFamily="34" charset="0"/>
                <a:ea typeface="Osaka" pitchFamily="44" charset="-128"/>
                <a:cs typeface="Arial" panose="020B0604020202020204" pitchFamily="34" charset="0"/>
              </a:rPr>
              <a:t>SSMIS</a:t>
            </a:r>
            <a:endParaRPr lang="en-GB" sz="1400" dirty="0">
              <a:solidFill>
                <a:schemeClr val="bg1"/>
              </a:solidFill>
              <a:latin typeface="Arial" panose="020B0604020202020204" pitchFamily="34" charset="0"/>
              <a:cs typeface="Arial" panose="020B0604020202020204" pitchFamily="34" charset="0"/>
            </a:endParaRPr>
          </a:p>
        </p:txBody>
      </p:sp>
      <p:sp>
        <p:nvSpPr>
          <p:cNvPr id="50" name="TextBox 49">
            <a:extLst>
              <a:ext uri="{FF2B5EF4-FFF2-40B4-BE49-F238E27FC236}">
                <a16:creationId xmlns:a16="http://schemas.microsoft.com/office/drawing/2014/main" id="{9320F013-7460-AE36-3798-E385E579F4F4}"/>
              </a:ext>
            </a:extLst>
          </p:cNvPr>
          <p:cNvSpPr txBox="1"/>
          <p:nvPr/>
        </p:nvSpPr>
        <p:spPr>
          <a:xfrm>
            <a:off x="7417969" y="1798317"/>
            <a:ext cx="1658016" cy="307777"/>
          </a:xfrm>
          <a:prstGeom prst="rect">
            <a:avLst/>
          </a:prstGeom>
          <a:noFill/>
        </p:spPr>
        <p:txBody>
          <a:bodyPr wrap="square">
            <a:spAutoFit/>
          </a:bodyPr>
          <a:lstStyle/>
          <a:p>
            <a:pPr algn="ctr"/>
            <a:r>
              <a:rPr lang="en-US" sz="1400" b="1" dirty="0">
                <a:solidFill>
                  <a:schemeClr val="tx1">
                    <a:lumMod val="50000"/>
                    <a:lumOff val="50000"/>
                  </a:schemeClr>
                </a:solidFill>
                <a:latin typeface="Arial" panose="020B0604020202020204" pitchFamily="34" charset="0"/>
                <a:ea typeface="Osaka" pitchFamily="44" charset="-128"/>
                <a:cs typeface="Arial" panose="020B0604020202020204" pitchFamily="34" charset="0"/>
              </a:rPr>
              <a:t>at observing time</a:t>
            </a:r>
            <a:endParaRPr lang="en-GB" sz="1400" b="1" dirty="0">
              <a:solidFill>
                <a:schemeClr val="tx1">
                  <a:lumMod val="50000"/>
                  <a:lumOff val="50000"/>
                </a:schemeClr>
              </a:solidFill>
              <a:latin typeface="Arial" panose="020B0604020202020204" pitchFamily="34" charset="0"/>
              <a:cs typeface="Arial" panose="020B0604020202020204" pitchFamily="34" charset="0"/>
            </a:endParaRPr>
          </a:p>
        </p:txBody>
      </p:sp>
      <p:sp>
        <p:nvSpPr>
          <p:cNvPr id="51" name="TextBox 50">
            <a:extLst>
              <a:ext uri="{FF2B5EF4-FFF2-40B4-BE49-F238E27FC236}">
                <a16:creationId xmlns:a16="http://schemas.microsoft.com/office/drawing/2014/main" id="{CCF9CB2C-7853-6937-2B21-8181E4375B13}"/>
              </a:ext>
            </a:extLst>
          </p:cNvPr>
          <p:cNvSpPr txBox="1"/>
          <p:nvPr/>
        </p:nvSpPr>
        <p:spPr>
          <a:xfrm>
            <a:off x="7113822" y="2132085"/>
            <a:ext cx="1999948" cy="307777"/>
          </a:xfrm>
          <a:prstGeom prst="rect">
            <a:avLst/>
          </a:prstGeom>
          <a:noFill/>
        </p:spPr>
        <p:txBody>
          <a:bodyPr wrap="square">
            <a:spAutoFit/>
          </a:bodyPr>
          <a:lstStyle/>
          <a:p>
            <a:pPr algn="ctr"/>
            <a:r>
              <a:rPr lang="en-US" sz="1400" b="1" dirty="0">
                <a:solidFill>
                  <a:schemeClr val="tx1">
                    <a:lumMod val="50000"/>
                    <a:lumOff val="50000"/>
                  </a:schemeClr>
                </a:solidFill>
                <a:latin typeface="Arial" panose="020B0604020202020204" pitchFamily="34" charset="0"/>
                <a:ea typeface="Osaka" pitchFamily="44" charset="-128"/>
                <a:cs typeface="Arial" panose="020B0604020202020204" pitchFamily="34" charset="0"/>
              </a:rPr>
              <a:t>corrected to 6AM/PM</a:t>
            </a:r>
            <a:endParaRPr lang="en-GB" sz="1400" b="1" dirty="0">
              <a:solidFill>
                <a:schemeClr val="tx1">
                  <a:lumMod val="50000"/>
                  <a:lumOff val="50000"/>
                </a:schemeClr>
              </a:solidFill>
              <a:latin typeface="Arial" panose="020B0604020202020204" pitchFamily="34" charset="0"/>
              <a:cs typeface="Arial" panose="020B0604020202020204" pitchFamily="34" charset="0"/>
            </a:endParaRPr>
          </a:p>
        </p:txBody>
      </p:sp>
      <p:sp>
        <p:nvSpPr>
          <p:cNvPr id="52" name="TextBox 51">
            <a:extLst>
              <a:ext uri="{FF2B5EF4-FFF2-40B4-BE49-F238E27FC236}">
                <a16:creationId xmlns:a16="http://schemas.microsoft.com/office/drawing/2014/main" id="{A0689615-0A20-CF23-5403-D53832BF034C}"/>
              </a:ext>
            </a:extLst>
          </p:cNvPr>
          <p:cNvSpPr txBox="1"/>
          <p:nvPr/>
        </p:nvSpPr>
        <p:spPr>
          <a:xfrm>
            <a:off x="7440008" y="2699934"/>
            <a:ext cx="1782055" cy="307777"/>
          </a:xfrm>
          <a:prstGeom prst="rect">
            <a:avLst/>
          </a:prstGeom>
          <a:noFill/>
        </p:spPr>
        <p:txBody>
          <a:bodyPr wrap="square">
            <a:spAutoFit/>
          </a:bodyPr>
          <a:lstStyle/>
          <a:p>
            <a:pPr algn="ctr"/>
            <a:r>
              <a:rPr lang="en-US" sz="1400" b="1" dirty="0">
                <a:solidFill>
                  <a:schemeClr val="tx1">
                    <a:lumMod val="50000"/>
                    <a:lumOff val="50000"/>
                  </a:schemeClr>
                </a:solidFill>
                <a:latin typeface="Arial" panose="020B0604020202020204" pitchFamily="34" charset="0"/>
                <a:ea typeface="Osaka" pitchFamily="44" charset="-128"/>
                <a:cs typeface="Arial" panose="020B0604020202020204" pitchFamily="34" charset="0"/>
              </a:rPr>
              <a:t>at ~1.30 AM/PM</a:t>
            </a:r>
            <a:endParaRPr lang="en-GB" sz="1400" b="1" dirty="0">
              <a:solidFill>
                <a:schemeClr val="tx1">
                  <a:lumMod val="50000"/>
                  <a:lumOff val="50000"/>
                </a:schemeClr>
              </a:solidFill>
              <a:latin typeface="Arial" panose="020B0604020202020204" pitchFamily="34" charset="0"/>
              <a:cs typeface="Arial" panose="020B0604020202020204" pitchFamily="34" charset="0"/>
            </a:endParaRPr>
          </a:p>
        </p:txBody>
      </p:sp>
      <p:sp>
        <p:nvSpPr>
          <p:cNvPr id="53" name="TextBox 52">
            <a:extLst>
              <a:ext uri="{FF2B5EF4-FFF2-40B4-BE49-F238E27FC236}">
                <a16:creationId xmlns:a16="http://schemas.microsoft.com/office/drawing/2014/main" id="{0F93CFA8-9668-45FC-43C5-C81D2425977F}"/>
              </a:ext>
            </a:extLst>
          </p:cNvPr>
          <p:cNvSpPr txBox="1"/>
          <p:nvPr/>
        </p:nvSpPr>
        <p:spPr>
          <a:xfrm>
            <a:off x="7355949" y="3591068"/>
            <a:ext cx="1782055" cy="307777"/>
          </a:xfrm>
          <a:prstGeom prst="rect">
            <a:avLst/>
          </a:prstGeom>
          <a:noFill/>
        </p:spPr>
        <p:txBody>
          <a:bodyPr wrap="square">
            <a:spAutoFit/>
          </a:bodyPr>
          <a:lstStyle/>
          <a:p>
            <a:pPr algn="ctr"/>
            <a:r>
              <a:rPr lang="en-US" sz="1400" b="1" dirty="0">
                <a:solidFill>
                  <a:schemeClr val="tx1">
                    <a:lumMod val="50000"/>
                    <a:lumOff val="50000"/>
                  </a:schemeClr>
                </a:solidFill>
                <a:latin typeface="Arial" panose="020B0604020202020204" pitchFamily="34" charset="0"/>
                <a:ea typeface="Osaka" pitchFamily="44" charset="-128"/>
                <a:cs typeface="Arial" panose="020B0604020202020204" pitchFamily="34" charset="0"/>
              </a:rPr>
              <a:t>at observing time</a:t>
            </a:r>
            <a:endParaRPr lang="en-GB" sz="1400" b="1" dirty="0">
              <a:solidFill>
                <a:schemeClr val="tx1">
                  <a:lumMod val="50000"/>
                  <a:lumOff val="50000"/>
                </a:schemeClr>
              </a:solidFill>
              <a:latin typeface="Arial" panose="020B0604020202020204" pitchFamily="34" charset="0"/>
              <a:cs typeface="Arial" panose="020B0604020202020204" pitchFamily="34" charset="0"/>
            </a:endParaRPr>
          </a:p>
        </p:txBody>
      </p:sp>
      <p:cxnSp>
        <p:nvCxnSpPr>
          <p:cNvPr id="55" name="Straight Connector 54">
            <a:extLst>
              <a:ext uri="{FF2B5EF4-FFF2-40B4-BE49-F238E27FC236}">
                <a16:creationId xmlns:a16="http://schemas.microsoft.com/office/drawing/2014/main" id="{F056C181-7E16-F8D0-299A-610685A7FFD6}"/>
              </a:ext>
            </a:extLst>
          </p:cNvPr>
          <p:cNvCxnSpPr>
            <a:cxnSpLocks/>
            <a:stCxn id="38" idx="3"/>
            <a:endCxn id="50" idx="1"/>
          </p:cNvCxnSpPr>
          <p:nvPr/>
        </p:nvCxnSpPr>
        <p:spPr>
          <a:xfrm>
            <a:off x="6834806" y="1948889"/>
            <a:ext cx="583163" cy="3317"/>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26CB0A15-1CF4-8148-20CD-37879E02D99E}"/>
              </a:ext>
            </a:extLst>
          </p:cNvPr>
          <p:cNvCxnSpPr>
            <a:cxnSpLocks/>
            <a:stCxn id="49" idx="3"/>
            <a:endCxn id="51" idx="1"/>
          </p:cNvCxnSpPr>
          <p:nvPr/>
        </p:nvCxnSpPr>
        <p:spPr>
          <a:xfrm>
            <a:off x="6843623" y="2282657"/>
            <a:ext cx="270199" cy="3317"/>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id="{E7BF54C5-E84C-7F1B-84FB-CCDAAEACFCA9}"/>
              </a:ext>
            </a:extLst>
          </p:cNvPr>
          <p:cNvCxnSpPr>
            <a:cxnSpLocks/>
            <a:stCxn id="40" idx="3"/>
            <a:endCxn id="52" idx="1"/>
          </p:cNvCxnSpPr>
          <p:nvPr/>
        </p:nvCxnSpPr>
        <p:spPr>
          <a:xfrm>
            <a:off x="6828508" y="2849432"/>
            <a:ext cx="611500" cy="4391"/>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3" name="Straight Connector 62">
            <a:extLst>
              <a:ext uri="{FF2B5EF4-FFF2-40B4-BE49-F238E27FC236}">
                <a16:creationId xmlns:a16="http://schemas.microsoft.com/office/drawing/2014/main" id="{B89D8A67-0834-B5B2-0D76-C2AD3BDA5682}"/>
              </a:ext>
            </a:extLst>
          </p:cNvPr>
          <p:cNvCxnSpPr>
            <a:cxnSpLocks/>
            <a:endCxn id="53" idx="1"/>
          </p:cNvCxnSpPr>
          <p:nvPr/>
        </p:nvCxnSpPr>
        <p:spPr>
          <a:xfrm>
            <a:off x="6825996" y="3744957"/>
            <a:ext cx="529953"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6147" name="TextBox 6146">
            <a:extLst>
              <a:ext uri="{FF2B5EF4-FFF2-40B4-BE49-F238E27FC236}">
                <a16:creationId xmlns:a16="http://schemas.microsoft.com/office/drawing/2014/main" id="{80FE9606-D0D1-8B0E-1E4C-5622A88A2705}"/>
              </a:ext>
            </a:extLst>
          </p:cNvPr>
          <p:cNvSpPr txBox="1"/>
          <p:nvPr/>
        </p:nvSpPr>
        <p:spPr>
          <a:xfrm rot="16200000">
            <a:off x="3498485" y="3601449"/>
            <a:ext cx="1126165" cy="246221"/>
          </a:xfrm>
          <a:prstGeom prst="rect">
            <a:avLst/>
          </a:prstGeom>
          <a:noFill/>
          <a:ln>
            <a:noFill/>
          </a:ln>
        </p:spPr>
        <p:txBody>
          <a:bodyPr wrap="square">
            <a:spAutoFit/>
          </a:bodyPr>
          <a:lstStyle/>
          <a:p>
            <a:pPr algn="ctr"/>
            <a:r>
              <a:rPr lang="en-US" sz="1000" dirty="0">
                <a:latin typeface="Arial" panose="020B0604020202020204" pitchFamily="34" charset="0"/>
                <a:ea typeface="Osaka" pitchFamily="44" charset="-128"/>
                <a:cs typeface="Arial" panose="020B0604020202020204" pitchFamily="34" charset="0"/>
              </a:rPr>
              <a:t>PROTOTYPE</a:t>
            </a:r>
            <a:endParaRPr lang="en-GB" sz="1000" dirty="0">
              <a:latin typeface="Arial" panose="020B0604020202020204" pitchFamily="34" charset="0"/>
              <a:cs typeface="Arial" panose="020B0604020202020204" pitchFamily="34" charset="0"/>
            </a:endParaRPr>
          </a:p>
        </p:txBody>
      </p:sp>
      <p:sp>
        <p:nvSpPr>
          <p:cNvPr id="2" name="Text Box 3">
            <a:extLst>
              <a:ext uri="{FF2B5EF4-FFF2-40B4-BE49-F238E27FC236}">
                <a16:creationId xmlns:a16="http://schemas.microsoft.com/office/drawing/2014/main" id="{ABC8CB86-FCE5-447B-FA49-DBC8BC2CED35}"/>
              </a:ext>
            </a:extLst>
          </p:cNvPr>
          <p:cNvSpPr txBox="1">
            <a:spLocks noChangeArrowheads="1"/>
          </p:cNvSpPr>
          <p:nvPr/>
        </p:nvSpPr>
        <p:spPr bwMode="auto">
          <a:xfrm>
            <a:off x="343956" y="743615"/>
            <a:ext cx="8022914" cy="38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600" b="1">
                <a:solidFill>
                  <a:schemeClr val="tx1"/>
                </a:solidFill>
                <a:latin typeface="Arial" panose="020B0604020202020204" pitchFamily="34" charset="0"/>
                <a:ea typeface="ＭＳ Ｐゴシック" panose="020B0600070205080204" pitchFamily="34" charset="-128"/>
              </a:defRPr>
            </a:lvl1pPr>
            <a:lvl2pPr marL="742950" indent="-285750">
              <a:defRPr sz="1600" b="1">
                <a:solidFill>
                  <a:schemeClr val="tx1"/>
                </a:solidFill>
                <a:latin typeface="Arial" panose="020B0604020202020204" pitchFamily="34" charset="0"/>
                <a:ea typeface="ＭＳ Ｐゴシック" panose="020B0600070205080204" pitchFamily="34" charset="-128"/>
              </a:defRPr>
            </a:lvl2pPr>
            <a:lvl3pPr>
              <a:defRPr sz="1600" b="1">
                <a:solidFill>
                  <a:schemeClr val="tx1"/>
                </a:solidFill>
                <a:latin typeface="Arial" panose="020B0604020202020204" pitchFamily="34" charset="0"/>
                <a:ea typeface="ＭＳ Ｐゴシック" panose="020B0600070205080204" pitchFamily="34" charset="-128"/>
              </a:defRPr>
            </a:lvl3pPr>
            <a:lvl4pPr marL="1600200" indent="-228600">
              <a:defRPr sz="1600" b="1">
                <a:solidFill>
                  <a:schemeClr val="tx1"/>
                </a:solidFill>
                <a:latin typeface="Arial" panose="020B0604020202020204" pitchFamily="34" charset="0"/>
                <a:ea typeface="ＭＳ Ｐゴシック" panose="020B0600070205080204" pitchFamily="34" charset="-128"/>
              </a:defRPr>
            </a:lvl4pPr>
            <a:lvl5pPr marL="2057400" indent="-228600">
              <a:defRPr sz="1600" b="1">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600" b="1">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600" b="1">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600" b="1">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600" b="1">
                <a:solidFill>
                  <a:schemeClr val="tx1"/>
                </a:solidFill>
                <a:latin typeface="Arial" panose="020B0604020202020204" pitchFamily="34" charset="0"/>
                <a:ea typeface="ＭＳ Ｐゴシック" panose="020B0600070205080204" pitchFamily="34" charset="-128"/>
              </a:defRPr>
            </a:lvl9pPr>
          </a:lstStyle>
          <a:p>
            <a:pPr marL="171450" indent="-171450">
              <a:lnSpc>
                <a:spcPct val="60000"/>
              </a:lnSpc>
              <a:buFont typeface="Arial" panose="020B0604020202020204" pitchFamily="34" charset="0"/>
              <a:buChar char="•"/>
            </a:pPr>
            <a:endParaRPr lang="en-US" altLang="en-FR" sz="1200" b="0" dirty="0">
              <a:ea typeface="Osaka" pitchFamily="44" charset="-128"/>
            </a:endParaRPr>
          </a:p>
          <a:p>
            <a:pPr marL="171450" indent="-171450">
              <a:buClr>
                <a:schemeClr val="tx1"/>
              </a:buClr>
              <a:buFont typeface="Arial" panose="020B0604020202020204" pitchFamily="34" charset="0"/>
              <a:buChar char="•"/>
            </a:pPr>
            <a:r>
              <a:rPr lang="en-US" altLang="en-FR" sz="1200" b="0" dirty="0">
                <a:ea typeface="Osaka" pitchFamily="44" charset="-128"/>
              </a:rPr>
              <a:t>Newest </a:t>
            </a:r>
            <a:r>
              <a:rPr lang="en-US" altLang="en-FR" sz="1200" dirty="0">
                <a:ea typeface="Osaka" pitchFamily="44" charset="-128"/>
              </a:rPr>
              <a:t>version 6.01 </a:t>
            </a:r>
            <a:r>
              <a:rPr lang="en-US" altLang="en-FR" sz="1200" b="0" dirty="0">
                <a:ea typeface="Osaka" pitchFamily="44" charset="-128"/>
              </a:rPr>
              <a:t>including SSMIX and AMSRX LST about to be made publicly available at the CEDA archive.</a:t>
            </a:r>
          </a:p>
        </p:txBody>
      </p:sp>
    </p:spTree>
    <p:extLst>
      <p:ext uri="{BB962C8B-B14F-4D97-AF65-F5344CB8AC3E}">
        <p14:creationId xmlns:p14="http://schemas.microsoft.com/office/powerpoint/2010/main" val="41464276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3D26E1E0-1B1E-999F-26C7-F3BCC3A902A9}"/>
              </a:ext>
            </a:extLst>
          </p:cNvPr>
          <p:cNvGrpSpPr/>
          <p:nvPr/>
        </p:nvGrpSpPr>
        <p:grpSpPr>
          <a:xfrm>
            <a:off x="-79011" y="1799459"/>
            <a:ext cx="3432875" cy="2217645"/>
            <a:chOff x="639305" y="2119298"/>
            <a:chExt cx="3432875" cy="2217645"/>
          </a:xfrm>
        </p:grpSpPr>
        <p:pic>
          <p:nvPicPr>
            <p:cNvPr id="5" name="Image 3" descr="UWbfemis_06_200604.png">
              <a:extLst>
                <a:ext uri="{FF2B5EF4-FFF2-40B4-BE49-F238E27FC236}">
                  <a16:creationId xmlns:a16="http://schemas.microsoft.com/office/drawing/2014/main" id="{0E11829D-E865-C9CE-73DB-6A65D0E7776F}"/>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39305" y="2119298"/>
              <a:ext cx="3432875" cy="2217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a:extLst>
                <a:ext uri="{FF2B5EF4-FFF2-40B4-BE49-F238E27FC236}">
                  <a16:creationId xmlns:a16="http://schemas.microsoft.com/office/drawing/2014/main" id="{97786E2E-DC07-2BBF-3FD7-89466FF58140}"/>
                </a:ext>
              </a:extLst>
            </p:cNvPr>
            <p:cNvSpPr txBox="1"/>
            <p:nvPr/>
          </p:nvSpPr>
          <p:spPr>
            <a:xfrm>
              <a:off x="1164853" y="3391939"/>
              <a:ext cx="920445" cy="338554"/>
            </a:xfrm>
            <a:prstGeom prst="rect">
              <a:avLst/>
            </a:prstGeom>
            <a:noFill/>
          </p:spPr>
          <p:txBody>
            <a:bodyPr wrap="none" rtlCol="0">
              <a:spAutoFit/>
            </a:bodyPr>
            <a:lstStyle/>
            <a:p>
              <a:r>
                <a:rPr lang="en-GB" sz="1600" b="1" dirty="0" err="1">
                  <a:solidFill>
                    <a:schemeClr val="tx1">
                      <a:lumMod val="75000"/>
                      <a:lumOff val="25000"/>
                    </a:schemeClr>
                  </a:solidFill>
                  <a:latin typeface="Arial" panose="020B0604020202020204" pitchFamily="34" charset="0"/>
                  <a:cs typeface="Arial" panose="020B0604020202020204" pitchFamily="34" charset="0"/>
                </a:rPr>
                <a:t>e</a:t>
              </a:r>
              <a:r>
                <a:rPr lang="en-GB" sz="1600" b="1" baseline="-25000" dirty="0" err="1">
                  <a:solidFill>
                    <a:schemeClr val="tx1">
                      <a:lumMod val="75000"/>
                      <a:lumOff val="25000"/>
                    </a:schemeClr>
                  </a:solidFill>
                  <a:latin typeface="Arial" panose="020B0604020202020204" pitchFamily="34" charset="0"/>
                  <a:cs typeface="Arial" panose="020B0604020202020204" pitchFamily="34" charset="0"/>
                </a:rPr>
                <a:t>IR</a:t>
              </a:r>
              <a:r>
                <a:rPr lang="en-GB" sz="1600" b="1" baseline="-25000" dirty="0">
                  <a:solidFill>
                    <a:schemeClr val="tx1">
                      <a:lumMod val="75000"/>
                      <a:lumOff val="25000"/>
                    </a:schemeClr>
                  </a:solidFill>
                  <a:latin typeface="Arial" panose="020B0604020202020204" pitchFamily="34" charset="0"/>
                  <a:cs typeface="Arial" panose="020B0604020202020204" pitchFamily="34" charset="0"/>
                </a:rPr>
                <a:t>[8.3um]</a:t>
              </a:r>
            </a:p>
          </p:txBody>
        </p:sp>
      </p:grpSp>
      <p:grpSp>
        <p:nvGrpSpPr>
          <p:cNvPr id="2" name="Group 1">
            <a:extLst>
              <a:ext uri="{FF2B5EF4-FFF2-40B4-BE49-F238E27FC236}">
                <a16:creationId xmlns:a16="http://schemas.microsoft.com/office/drawing/2014/main" id="{A852A1CC-3C58-1E8D-93F2-566175040513}"/>
              </a:ext>
            </a:extLst>
          </p:cNvPr>
          <p:cNvGrpSpPr/>
          <p:nvPr/>
        </p:nvGrpSpPr>
        <p:grpSpPr>
          <a:xfrm>
            <a:off x="3076414" y="1475562"/>
            <a:ext cx="6067586" cy="3305257"/>
            <a:chOff x="4780048" y="2196906"/>
            <a:chExt cx="4112432" cy="2240206"/>
          </a:xfrm>
        </p:grpSpPr>
        <p:pic>
          <p:nvPicPr>
            <p:cNvPr id="3" name="Picture 1040" descr="image_19H_0792_glob">
              <a:extLst>
                <a:ext uri="{FF2B5EF4-FFF2-40B4-BE49-F238E27FC236}">
                  <a16:creationId xmlns:a16="http://schemas.microsoft.com/office/drawing/2014/main" id="{34A8BAFF-012F-8FED-E001-50DA39A8868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80048" y="2196906"/>
              <a:ext cx="4112432" cy="2240206"/>
            </a:xfrm>
            <a:prstGeom prst="rect">
              <a:avLst/>
            </a:prstGeom>
            <a:solidFill>
              <a:srgbClr val="FFFFFF"/>
            </a:solidFill>
            <a:ln>
              <a:noFill/>
            </a:ln>
            <a:extLst>
              <a:ext uri="{91240B29-F687-4F45-9708-019B960494DF}">
                <a14:hiddenLine xmlns:a14="http://schemas.microsoft.com/office/drawing/2010/main" w="12700">
                  <a:solidFill>
                    <a:srgbClr val="000000"/>
                  </a:solidFill>
                  <a:miter lim="800000"/>
                  <a:headEnd/>
                  <a:tailEnd/>
                </a14:hiddenLine>
              </a:ext>
            </a:extLst>
          </p:spPr>
        </p:pic>
        <p:sp>
          <p:nvSpPr>
            <p:cNvPr id="4" name="TextBox 3">
              <a:extLst>
                <a:ext uri="{FF2B5EF4-FFF2-40B4-BE49-F238E27FC236}">
                  <a16:creationId xmlns:a16="http://schemas.microsoft.com/office/drawing/2014/main" id="{64EE6BD5-7625-8D1C-3047-3A7B86ED25AB}"/>
                </a:ext>
              </a:extLst>
            </p:cNvPr>
            <p:cNvSpPr txBox="1"/>
            <p:nvPr/>
          </p:nvSpPr>
          <p:spPr>
            <a:xfrm>
              <a:off x="5171366" y="3590725"/>
              <a:ext cx="942185" cy="229462"/>
            </a:xfrm>
            <a:prstGeom prst="rect">
              <a:avLst/>
            </a:prstGeom>
            <a:noFill/>
          </p:spPr>
          <p:txBody>
            <a:bodyPr wrap="none" rtlCol="0">
              <a:spAutoFit/>
            </a:bodyPr>
            <a:lstStyle/>
            <a:p>
              <a:r>
                <a:rPr lang="en-GB" sz="1600" b="1" dirty="0" err="1">
                  <a:solidFill>
                    <a:schemeClr val="tx1">
                      <a:lumMod val="75000"/>
                      <a:lumOff val="25000"/>
                    </a:schemeClr>
                  </a:solidFill>
                  <a:latin typeface="Arial" panose="020B0604020202020204" pitchFamily="34" charset="0"/>
                  <a:cs typeface="Arial" panose="020B0604020202020204" pitchFamily="34" charset="0"/>
                </a:rPr>
                <a:t>e</a:t>
              </a:r>
              <a:r>
                <a:rPr lang="en-GB" sz="1600" b="1" baseline="-25000" dirty="0" err="1">
                  <a:solidFill>
                    <a:schemeClr val="tx1">
                      <a:lumMod val="75000"/>
                      <a:lumOff val="25000"/>
                    </a:schemeClr>
                  </a:solidFill>
                  <a:latin typeface="Arial" panose="020B0604020202020204" pitchFamily="34" charset="0"/>
                  <a:cs typeface="Arial" panose="020B0604020202020204" pitchFamily="34" charset="0"/>
                </a:rPr>
                <a:t>MW</a:t>
              </a:r>
              <a:r>
                <a:rPr lang="en-GB" sz="1600" b="1" baseline="-25000" dirty="0">
                  <a:solidFill>
                    <a:schemeClr val="tx1">
                      <a:lumMod val="75000"/>
                      <a:lumOff val="25000"/>
                    </a:schemeClr>
                  </a:solidFill>
                  <a:latin typeface="Arial" panose="020B0604020202020204" pitchFamily="34" charset="0"/>
                  <a:cs typeface="Arial" panose="020B0604020202020204" pitchFamily="34" charset="0"/>
                </a:rPr>
                <a:t>[19GHz-hpol]</a:t>
              </a:r>
            </a:p>
          </p:txBody>
        </p:sp>
      </p:grpSp>
      <p:sp>
        <p:nvSpPr>
          <p:cNvPr id="6145" name="Title 1"/>
          <p:cNvSpPr>
            <a:spLocks noGrp="1"/>
          </p:cNvSpPr>
          <p:nvPr>
            <p:ph type="title"/>
          </p:nvPr>
        </p:nvSpPr>
        <p:spPr>
          <a:xfrm>
            <a:off x="774700" y="189190"/>
            <a:ext cx="6956425" cy="369332"/>
          </a:xfrm>
        </p:spPr>
        <p:txBody>
          <a:bodyPr/>
          <a:lstStyle/>
          <a:p>
            <a:pPr eaLnBrk="1" hangingPunct="1"/>
            <a:r>
              <a:rPr lang="fr-FR" altLang="fr-FR" sz="1800" dirty="0" err="1">
                <a:latin typeface="Verdana" pitchFamily="34" charset="0"/>
              </a:rPr>
              <a:t>Microwave</a:t>
            </a:r>
            <a:r>
              <a:rPr lang="fr-FR" altLang="fr-FR" sz="1800" dirty="0">
                <a:latin typeface="Verdana" pitchFamily="34" charset="0"/>
              </a:rPr>
              <a:t> observations                   EMISSIVITY</a:t>
            </a:r>
          </a:p>
        </p:txBody>
      </p:sp>
      <p:sp>
        <p:nvSpPr>
          <p:cNvPr id="6" name="TextBox 5">
            <a:extLst>
              <a:ext uri="{FF2B5EF4-FFF2-40B4-BE49-F238E27FC236}">
                <a16:creationId xmlns:a16="http://schemas.microsoft.com/office/drawing/2014/main" id="{A61047B6-46A6-0641-2FE9-07B4691EDD18}"/>
              </a:ext>
            </a:extLst>
          </p:cNvPr>
          <p:cNvSpPr txBox="1"/>
          <p:nvPr/>
        </p:nvSpPr>
        <p:spPr>
          <a:xfrm>
            <a:off x="564691" y="1007539"/>
            <a:ext cx="8106969" cy="461665"/>
          </a:xfrm>
          <a:prstGeom prst="rect">
            <a:avLst/>
          </a:prstGeom>
          <a:noFill/>
        </p:spPr>
        <p:txBody>
          <a:bodyPr wrap="square" rtlCol="0">
            <a:spAutoFit/>
          </a:bodyPr>
          <a:lstStyle/>
          <a:p>
            <a:pPr marL="285750" indent="-285750">
              <a:buFont typeface="Arial" panose="020B0604020202020204" pitchFamily="34" charset="0"/>
              <a:buChar char="•"/>
            </a:pPr>
            <a:r>
              <a:rPr lang="en-GB" sz="1200" dirty="0">
                <a:latin typeface="Arial" panose="020B0604020202020204" pitchFamily="34" charset="0"/>
                <a:cs typeface="Arial" panose="020B0604020202020204" pitchFamily="34" charset="0"/>
              </a:rPr>
              <a:t>The radiant temperature (T</a:t>
            </a:r>
            <a:r>
              <a:rPr lang="en-GB" sz="1200" baseline="-25000" dirty="0">
                <a:latin typeface="Arial" panose="020B0604020202020204" pitchFamily="34" charset="0"/>
                <a:cs typeface="Arial" panose="020B0604020202020204" pitchFamily="34" charset="0"/>
              </a:rPr>
              <a:t>R</a:t>
            </a:r>
            <a:r>
              <a:rPr lang="en-GB" sz="1200" dirty="0">
                <a:latin typeface="Arial" panose="020B0604020202020204" pitchFamily="34" charset="0"/>
                <a:cs typeface="Arial" panose="020B0604020202020204" pitchFamily="34" charset="0"/>
              </a:rPr>
              <a:t>) has also a </a:t>
            </a:r>
            <a:r>
              <a:rPr lang="en-GB" sz="1200" b="1" dirty="0">
                <a:latin typeface="Arial" panose="020B0604020202020204" pitchFamily="34" charset="0"/>
                <a:cs typeface="Arial" panose="020B0604020202020204" pitchFamily="34" charset="0"/>
              </a:rPr>
              <a:t>larger dependence on the emissivity </a:t>
            </a:r>
            <a:r>
              <a:rPr lang="en-GB" sz="1200" dirty="0">
                <a:latin typeface="Arial" panose="020B0604020202020204" pitchFamily="34" charset="0"/>
                <a:cs typeface="Arial" panose="020B0604020202020204" pitchFamily="34" charset="0"/>
              </a:rPr>
              <a:t>(e), which has a larger variability than in the IR, changing with the surface conditions (e.g., the state of the vegetation, the soil moisture content).</a:t>
            </a:r>
          </a:p>
        </p:txBody>
      </p:sp>
      <p:sp>
        <p:nvSpPr>
          <p:cNvPr id="7" name="TextBox 6">
            <a:extLst>
              <a:ext uri="{FF2B5EF4-FFF2-40B4-BE49-F238E27FC236}">
                <a16:creationId xmlns:a16="http://schemas.microsoft.com/office/drawing/2014/main" id="{6CC496ED-00FB-9F26-D173-8404036BC874}"/>
              </a:ext>
            </a:extLst>
          </p:cNvPr>
          <p:cNvSpPr txBox="1"/>
          <p:nvPr/>
        </p:nvSpPr>
        <p:spPr>
          <a:xfrm>
            <a:off x="933464" y="1667171"/>
            <a:ext cx="1743775" cy="338554"/>
          </a:xfrm>
          <a:prstGeom prst="rect">
            <a:avLst/>
          </a:prstGeom>
          <a:solidFill>
            <a:schemeClr val="bg1"/>
          </a:solidFill>
        </p:spPr>
        <p:txBody>
          <a:bodyPr wrap="square">
            <a:spAutoFit/>
          </a:bodyPr>
          <a:lstStyle/>
          <a:p>
            <a:pPr algn="ctr"/>
            <a:r>
              <a:rPr lang="en-US" altLang="en-FR" sz="1600" b="0" dirty="0">
                <a:latin typeface="Arial" panose="020B0604020202020204" pitchFamily="34" charset="0"/>
                <a:ea typeface="Osaka" pitchFamily="44" charset="-128"/>
                <a:cs typeface="Arial" panose="020B0604020202020204" pitchFamily="34" charset="0"/>
              </a:rPr>
              <a:t> </a:t>
            </a:r>
            <a:r>
              <a:rPr lang="en-US" altLang="en-FR" sz="1600" dirty="0">
                <a:solidFill>
                  <a:srgbClr val="FF9449"/>
                </a:solidFill>
                <a:latin typeface="Arial" panose="020B0604020202020204" pitchFamily="34" charset="0"/>
                <a:ea typeface="Osaka" pitchFamily="44" charset="-128"/>
                <a:cs typeface="Arial" panose="020B0604020202020204" pitchFamily="34" charset="0"/>
              </a:rPr>
              <a:t>T</a:t>
            </a:r>
            <a:r>
              <a:rPr lang="en-US" altLang="en-FR" sz="1600" baseline="-25000" dirty="0">
                <a:solidFill>
                  <a:srgbClr val="FF9449"/>
                </a:solidFill>
                <a:latin typeface="Arial" panose="020B0604020202020204" pitchFamily="34" charset="0"/>
                <a:ea typeface="Osaka" pitchFamily="44" charset="-128"/>
                <a:cs typeface="Arial" panose="020B0604020202020204" pitchFamily="34" charset="0"/>
              </a:rPr>
              <a:t>R</a:t>
            </a:r>
            <a:r>
              <a:rPr lang="en-US" altLang="en-FR" sz="1600" dirty="0">
                <a:solidFill>
                  <a:srgbClr val="FF9449"/>
                </a:solidFill>
                <a:latin typeface="Arial" panose="020B0604020202020204" pitchFamily="34" charset="0"/>
                <a:ea typeface="Osaka" pitchFamily="44" charset="-128"/>
                <a:cs typeface="Arial" panose="020B0604020202020204" pitchFamily="34" charset="0"/>
              </a:rPr>
              <a:t> = e</a:t>
            </a:r>
            <a:r>
              <a:rPr lang="en-US" altLang="en-FR" sz="1600" baseline="-25000" dirty="0">
                <a:solidFill>
                  <a:srgbClr val="FF9449"/>
                </a:solidFill>
                <a:latin typeface="Arial" panose="020B0604020202020204" pitchFamily="34" charset="0"/>
                <a:ea typeface="Osaka" pitchFamily="44" charset="-128"/>
                <a:cs typeface="Arial" panose="020B0604020202020204" pitchFamily="34" charset="0"/>
              </a:rPr>
              <a:t>IR</a:t>
            </a:r>
            <a:r>
              <a:rPr lang="en-US" altLang="en-FR" sz="1600" baseline="30000" dirty="0">
                <a:solidFill>
                  <a:srgbClr val="FF9449"/>
                </a:solidFill>
                <a:latin typeface="Arial" panose="020B0604020202020204" pitchFamily="34" charset="0"/>
                <a:ea typeface="Osaka" pitchFamily="44" charset="-128"/>
                <a:cs typeface="Arial" panose="020B0604020202020204" pitchFamily="34" charset="0"/>
              </a:rPr>
              <a:t>1/4</a:t>
            </a:r>
            <a:r>
              <a:rPr lang="en-US" altLang="en-FR" sz="1600" b="0" dirty="0">
                <a:solidFill>
                  <a:srgbClr val="FF9449"/>
                </a:solidFill>
                <a:latin typeface="Arial" panose="020B0604020202020204" pitchFamily="34" charset="0"/>
                <a:ea typeface="Osaka" pitchFamily="44" charset="-128"/>
                <a:cs typeface="Arial" panose="020B0604020202020204" pitchFamily="34" charset="0"/>
              </a:rPr>
              <a:t> T</a:t>
            </a:r>
            <a:endParaRPr lang="en-GB" sz="1600" baseline="30000" dirty="0">
              <a:latin typeface="Arial" panose="020B0604020202020204" pitchFamily="34" charset="0"/>
              <a:cs typeface="Arial" panose="020B0604020202020204" pitchFamily="34" charset="0"/>
            </a:endParaRPr>
          </a:p>
        </p:txBody>
      </p:sp>
      <p:sp>
        <p:nvSpPr>
          <p:cNvPr id="11" name="TextBox 10">
            <a:extLst>
              <a:ext uri="{FF2B5EF4-FFF2-40B4-BE49-F238E27FC236}">
                <a16:creationId xmlns:a16="http://schemas.microsoft.com/office/drawing/2014/main" id="{B2977D62-CCB0-1C85-4364-1CC7477B96A9}"/>
              </a:ext>
            </a:extLst>
          </p:cNvPr>
          <p:cNvSpPr txBox="1"/>
          <p:nvPr/>
        </p:nvSpPr>
        <p:spPr>
          <a:xfrm>
            <a:off x="4715899" y="1450805"/>
            <a:ext cx="2623896" cy="338554"/>
          </a:xfrm>
          <a:prstGeom prst="rect">
            <a:avLst/>
          </a:prstGeom>
          <a:solidFill>
            <a:schemeClr val="bg1"/>
          </a:solidFill>
          <a:ln>
            <a:noFill/>
          </a:ln>
        </p:spPr>
        <p:txBody>
          <a:bodyPr wrap="square">
            <a:spAutoFit/>
          </a:bodyPr>
          <a:lstStyle/>
          <a:p>
            <a:pPr algn="ctr"/>
            <a:r>
              <a:rPr lang="en-GB" altLang="en-FR" sz="1600" b="0">
                <a:latin typeface="Arial" panose="020B0604020202020204" pitchFamily="34" charset="0"/>
                <a:ea typeface="Osaka" pitchFamily="44" charset="-128"/>
                <a:cs typeface="Arial" panose="020B0604020202020204" pitchFamily="34" charset="0"/>
              </a:rPr>
              <a:t> </a:t>
            </a:r>
            <a:r>
              <a:rPr lang="en-GB" altLang="en-FR" sz="1600">
                <a:solidFill>
                  <a:srgbClr val="FF9449"/>
                </a:solidFill>
                <a:latin typeface="Arial" panose="020B0604020202020204" pitchFamily="34" charset="0"/>
                <a:ea typeface="Osaka" pitchFamily="44" charset="-128"/>
                <a:cs typeface="Arial" panose="020B0604020202020204" pitchFamily="34" charset="0"/>
              </a:rPr>
              <a:t>T</a:t>
            </a:r>
            <a:r>
              <a:rPr lang="en-GB" altLang="en-FR" sz="1600" baseline="-25000">
                <a:solidFill>
                  <a:srgbClr val="FF9449"/>
                </a:solidFill>
                <a:latin typeface="Arial" panose="020B0604020202020204" pitchFamily="34" charset="0"/>
                <a:ea typeface="Osaka" pitchFamily="44" charset="-128"/>
                <a:cs typeface="Arial" panose="020B0604020202020204" pitchFamily="34" charset="0"/>
              </a:rPr>
              <a:t>R</a:t>
            </a:r>
            <a:r>
              <a:rPr lang="en-GB" altLang="en-FR" sz="1600">
                <a:solidFill>
                  <a:srgbClr val="FF9449"/>
                </a:solidFill>
                <a:latin typeface="Arial" panose="020B0604020202020204" pitchFamily="34" charset="0"/>
                <a:ea typeface="Osaka" pitchFamily="44" charset="-128"/>
                <a:cs typeface="Arial" panose="020B0604020202020204" pitchFamily="34" charset="0"/>
              </a:rPr>
              <a:t> = e</a:t>
            </a:r>
            <a:r>
              <a:rPr lang="en-GB" altLang="en-FR" sz="1600" baseline="-25000">
                <a:solidFill>
                  <a:srgbClr val="FF9449"/>
                </a:solidFill>
                <a:latin typeface="Arial" panose="020B0604020202020204" pitchFamily="34" charset="0"/>
                <a:ea typeface="Osaka" pitchFamily="44" charset="-128"/>
                <a:cs typeface="Arial" panose="020B0604020202020204" pitchFamily="34" charset="0"/>
              </a:rPr>
              <a:t>MW</a:t>
            </a:r>
            <a:r>
              <a:rPr lang="en-GB" altLang="en-FR" sz="1600" b="0">
                <a:solidFill>
                  <a:srgbClr val="FF9449"/>
                </a:solidFill>
                <a:latin typeface="Arial" panose="020B0604020202020204" pitchFamily="34" charset="0"/>
                <a:ea typeface="Osaka" pitchFamily="44" charset="-128"/>
                <a:cs typeface="Arial" panose="020B0604020202020204" pitchFamily="34" charset="0"/>
              </a:rPr>
              <a:t> T</a:t>
            </a:r>
            <a:endParaRPr lang="en-GB" sz="1600" baseline="3000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817102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Title 1"/>
          <p:cNvSpPr>
            <a:spLocks noGrp="1"/>
          </p:cNvSpPr>
          <p:nvPr>
            <p:ph type="title"/>
          </p:nvPr>
        </p:nvSpPr>
        <p:spPr>
          <a:xfrm>
            <a:off x="774700" y="189190"/>
            <a:ext cx="6956425" cy="369332"/>
          </a:xfrm>
        </p:spPr>
        <p:txBody>
          <a:bodyPr/>
          <a:lstStyle/>
          <a:p>
            <a:pPr eaLnBrk="1" hangingPunct="1"/>
            <a:r>
              <a:rPr lang="en-GB" altLang="fr-FR" sz="1800" dirty="0">
                <a:latin typeface="Verdana" pitchFamily="34" charset="0"/>
              </a:rPr>
              <a:t>Microwave observations            EMITTING TEMPERATURE</a:t>
            </a:r>
          </a:p>
        </p:txBody>
      </p:sp>
      <p:pic>
        <p:nvPicPr>
          <p:cNvPr id="3" name="Content Placeholder 2">
            <a:extLst>
              <a:ext uri="{FF2B5EF4-FFF2-40B4-BE49-F238E27FC236}">
                <a16:creationId xmlns:a16="http://schemas.microsoft.com/office/drawing/2014/main" id="{4044EC42-F332-8FA3-2E91-17B1741C2C41}"/>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28963" y="1373685"/>
            <a:ext cx="6843137" cy="2617465"/>
          </a:xfrm>
        </p:spPr>
      </p:pic>
      <p:grpSp>
        <p:nvGrpSpPr>
          <p:cNvPr id="7" name="Group 6">
            <a:extLst>
              <a:ext uri="{FF2B5EF4-FFF2-40B4-BE49-F238E27FC236}">
                <a16:creationId xmlns:a16="http://schemas.microsoft.com/office/drawing/2014/main" id="{849C11FF-F6A1-F69B-5DB0-52987C29C30E}"/>
              </a:ext>
            </a:extLst>
          </p:cNvPr>
          <p:cNvGrpSpPr/>
          <p:nvPr/>
        </p:nvGrpSpPr>
        <p:grpSpPr>
          <a:xfrm>
            <a:off x="5504567" y="3142872"/>
            <a:ext cx="3510470" cy="1586683"/>
            <a:chOff x="3561806" y="2908099"/>
            <a:chExt cx="4412680" cy="1918557"/>
          </a:xfrm>
        </p:grpSpPr>
        <p:pic>
          <p:nvPicPr>
            <p:cNvPr id="5" name="Picture 4">
              <a:extLst>
                <a:ext uri="{FF2B5EF4-FFF2-40B4-BE49-F238E27FC236}">
                  <a16:creationId xmlns:a16="http://schemas.microsoft.com/office/drawing/2014/main" id="{20EA0586-851D-7B26-86F3-9D3640BF1DC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61806" y="2908099"/>
              <a:ext cx="4412680" cy="1918557"/>
            </a:xfrm>
            <a:prstGeom prst="rect">
              <a:avLst/>
            </a:prstGeom>
          </p:spPr>
        </p:pic>
        <p:sp>
          <p:nvSpPr>
            <p:cNvPr id="6" name="Rectangle 5">
              <a:extLst>
                <a:ext uri="{FF2B5EF4-FFF2-40B4-BE49-F238E27FC236}">
                  <a16:creationId xmlns:a16="http://schemas.microsoft.com/office/drawing/2014/main" id="{3C58521F-24F1-5740-46BE-A4EBE58136AC}"/>
                </a:ext>
              </a:extLst>
            </p:cNvPr>
            <p:cNvSpPr/>
            <p:nvPr/>
          </p:nvSpPr>
          <p:spPr>
            <a:xfrm>
              <a:off x="3607915" y="2908099"/>
              <a:ext cx="4325596" cy="24440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9" name="TextBox 8">
            <a:extLst>
              <a:ext uri="{FF2B5EF4-FFF2-40B4-BE49-F238E27FC236}">
                <a16:creationId xmlns:a16="http://schemas.microsoft.com/office/drawing/2014/main" id="{9180D5FF-7DB6-AB30-D29C-627A38327C40}"/>
              </a:ext>
            </a:extLst>
          </p:cNvPr>
          <p:cNvSpPr txBox="1"/>
          <p:nvPr/>
        </p:nvSpPr>
        <p:spPr>
          <a:xfrm>
            <a:off x="593135" y="901082"/>
            <a:ext cx="7793220" cy="461665"/>
          </a:xfrm>
          <a:prstGeom prst="rect">
            <a:avLst/>
          </a:prstGeom>
          <a:noFill/>
        </p:spPr>
        <p:txBody>
          <a:bodyPr wrap="square">
            <a:spAutoFit/>
          </a:bodyPr>
          <a:lstStyle/>
          <a:p>
            <a:pPr marL="171450" indent="-171450">
              <a:buFont typeface="Arial" panose="020B0604020202020204" pitchFamily="34" charset="0"/>
              <a:buChar char="•"/>
            </a:pPr>
            <a:r>
              <a:rPr lang="en-US" altLang="en-FR" sz="1200" b="0" dirty="0">
                <a:latin typeface="Arial" panose="020B0604020202020204" pitchFamily="34" charset="0"/>
                <a:ea typeface="Osaka" pitchFamily="44" charset="-128"/>
                <a:cs typeface="Arial" panose="020B0604020202020204" pitchFamily="34" charset="0"/>
              </a:rPr>
              <a:t>Longer wavelengths have </a:t>
            </a:r>
            <a:r>
              <a:rPr lang="en-US" altLang="en-FR" sz="1200" b="1" dirty="0">
                <a:latin typeface="Arial" panose="020B0604020202020204" pitchFamily="34" charset="0"/>
                <a:ea typeface="Osaka" pitchFamily="44" charset="-128"/>
                <a:cs typeface="Arial" panose="020B0604020202020204" pitchFamily="34" charset="0"/>
              </a:rPr>
              <a:t>larger penetration depth</a:t>
            </a:r>
            <a:r>
              <a:rPr lang="en-US" altLang="en-FR" sz="1200" b="0" dirty="0">
                <a:latin typeface="Arial" panose="020B0604020202020204" pitchFamily="34" charset="0"/>
                <a:ea typeface="Osaka" pitchFamily="44" charset="-128"/>
                <a:cs typeface="Arial" panose="020B0604020202020204" pitchFamily="34" charset="0"/>
              </a:rPr>
              <a:t>; in very arid places MWs observe a emitting </a:t>
            </a:r>
            <a:r>
              <a:rPr lang="en-US" altLang="en-FR" sz="1200" dirty="0">
                <a:latin typeface="Arial" panose="020B0604020202020204" pitchFamily="34" charset="0"/>
                <a:ea typeface="Osaka" pitchFamily="44" charset="-128"/>
                <a:cs typeface="Arial" panose="020B0604020202020204" pitchFamily="34" charset="0"/>
              </a:rPr>
              <a:t>temperature integrated </a:t>
            </a:r>
            <a:r>
              <a:rPr lang="en-US" altLang="en-FR" sz="1200" b="0" dirty="0">
                <a:latin typeface="Arial" panose="020B0604020202020204" pitchFamily="34" charset="0"/>
                <a:ea typeface="Osaka" pitchFamily="44" charset="-128"/>
                <a:cs typeface="Arial" panose="020B0604020202020204" pitchFamily="34" charset="0"/>
              </a:rPr>
              <a:t>over a few </a:t>
            </a:r>
            <a:r>
              <a:rPr lang="en-US" altLang="en-FR" sz="1200" b="0" dirty="0" err="1">
                <a:latin typeface="Arial" panose="020B0604020202020204" pitchFamily="34" charset="0"/>
                <a:ea typeface="Osaka" pitchFamily="44" charset="-128"/>
                <a:cs typeface="Arial" panose="020B0604020202020204" pitchFamily="34" charset="0"/>
              </a:rPr>
              <a:t>cms</a:t>
            </a:r>
            <a:r>
              <a:rPr lang="en-US" altLang="en-FR" sz="1200" b="0" dirty="0">
                <a:latin typeface="Arial" panose="020B0604020202020204" pitchFamily="34" charset="0"/>
                <a:ea typeface="Osaka" pitchFamily="44" charset="-128"/>
                <a:cs typeface="Arial" panose="020B0604020202020204" pitchFamily="34" charset="0"/>
              </a:rPr>
              <a:t> below the surface, differing from the </a:t>
            </a:r>
            <a:r>
              <a:rPr lang="en-US" altLang="en-FR" sz="1200" b="1" dirty="0">
                <a:latin typeface="Arial" panose="020B0604020202020204" pitchFamily="34" charset="0"/>
                <a:ea typeface="Osaka" pitchFamily="44" charset="-128"/>
                <a:cs typeface="Arial" panose="020B0604020202020204" pitchFamily="34" charset="0"/>
              </a:rPr>
              <a:t>skin temperature </a:t>
            </a:r>
            <a:r>
              <a:rPr lang="en-US" altLang="en-FR" sz="1200" b="0" dirty="0">
                <a:latin typeface="Arial" panose="020B0604020202020204" pitchFamily="34" charset="0"/>
                <a:ea typeface="Osaka" pitchFamily="44" charset="-128"/>
                <a:cs typeface="Arial" panose="020B0604020202020204" pitchFamily="34" charset="0"/>
              </a:rPr>
              <a:t>measured in the IR.</a:t>
            </a:r>
            <a:endParaRPr lang="en-GB" sz="1200" dirty="0">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7961D2E3-66FB-8DB1-77FA-F1603CCE3FE8}"/>
              </a:ext>
            </a:extLst>
          </p:cNvPr>
          <p:cNvSpPr txBox="1"/>
          <p:nvPr/>
        </p:nvSpPr>
        <p:spPr>
          <a:xfrm>
            <a:off x="2071354" y="1434924"/>
            <a:ext cx="2909857" cy="276999"/>
          </a:xfrm>
          <a:prstGeom prst="rect">
            <a:avLst/>
          </a:prstGeom>
          <a:noFill/>
        </p:spPr>
        <p:txBody>
          <a:bodyPr wrap="square">
            <a:spAutoFit/>
          </a:bodyPr>
          <a:lstStyle/>
          <a:p>
            <a:pPr algn="ctr"/>
            <a:r>
              <a:rPr lang="en-US" altLang="en-FR" sz="1200" b="0" dirty="0">
                <a:solidFill>
                  <a:srgbClr val="E37222"/>
                </a:solidFill>
                <a:latin typeface="Arial" panose="020B0604020202020204" pitchFamily="34" charset="0"/>
                <a:ea typeface="Osaka" pitchFamily="44" charset="-128"/>
                <a:cs typeface="Arial" panose="020B0604020202020204" pitchFamily="34" charset="0"/>
              </a:rPr>
              <a:t> emitting depth at 18 GHz</a:t>
            </a:r>
            <a:endParaRPr lang="en-GB" sz="1200" baseline="30000" dirty="0">
              <a:solidFill>
                <a:srgbClr val="E37222"/>
              </a:solidFill>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6EF38E14-5C6F-BCF9-D27D-6DBC12A99321}"/>
              </a:ext>
            </a:extLst>
          </p:cNvPr>
          <p:cNvSpPr txBox="1"/>
          <p:nvPr/>
        </p:nvSpPr>
        <p:spPr>
          <a:xfrm>
            <a:off x="1350405" y="3828491"/>
            <a:ext cx="3344185" cy="215444"/>
          </a:xfrm>
          <a:prstGeom prst="rect">
            <a:avLst/>
          </a:prstGeom>
          <a:noFill/>
        </p:spPr>
        <p:txBody>
          <a:bodyPr wrap="none" rtlCol="0">
            <a:spAutoFit/>
          </a:bodyPr>
          <a:lstStyle/>
          <a:p>
            <a:r>
              <a:rPr lang="en-GB" sz="800" dirty="0"/>
              <a:t>Favrichon et al., 2021, ﻿https://</a:t>
            </a:r>
            <a:r>
              <a:rPr lang="en-GB" sz="800" dirty="0" err="1"/>
              <a:t>doi.org</a:t>
            </a:r>
            <a:r>
              <a:rPr lang="en-GB" sz="800" dirty="0"/>
              <a:t>/10.3390/ rs13071325</a:t>
            </a:r>
          </a:p>
        </p:txBody>
      </p:sp>
    </p:spTree>
    <p:extLst>
      <p:ext uri="{BB962C8B-B14F-4D97-AF65-F5344CB8AC3E}">
        <p14:creationId xmlns:p14="http://schemas.microsoft.com/office/powerpoint/2010/main" val="29568749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a:extLst>
              <a:ext uri="{FF2B5EF4-FFF2-40B4-BE49-F238E27FC236}">
                <a16:creationId xmlns:a16="http://schemas.microsoft.com/office/drawing/2014/main" id="{86F0190E-C426-0AB4-80C3-18AF9A56AEF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37209" y="806745"/>
            <a:ext cx="5242013" cy="3931510"/>
          </a:xfrm>
          <a:prstGeom prst="rect">
            <a:avLst/>
          </a:prstGeom>
          <a:noFill/>
          <a:extLst>
            <a:ext uri="{909E8E84-426E-40DD-AFC4-6F175D3DCCD1}">
              <a14:hiddenFill xmlns:a14="http://schemas.microsoft.com/office/drawing/2010/main">
                <a:solidFill>
                  <a:srgbClr val="FFFFFF"/>
                </a:solidFill>
              </a14:hiddenFill>
            </a:ext>
          </a:extLst>
        </p:spPr>
      </p:pic>
      <p:sp>
        <p:nvSpPr>
          <p:cNvPr id="6145" name="Title 1"/>
          <p:cNvSpPr>
            <a:spLocks noGrp="1"/>
          </p:cNvSpPr>
          <p:nvPr>
            <p:ph type="title"/>
          </p:nvPr>
        </p:nvSpPr>
        <p:spPr>
          <a:xfrm>
            <a:off x="774700" y="189190"/>
            <a:ext cx="6956425" cy="369332"/>
          </a:xfrm>
        </p:spPr>
        <p:txBody>
          <a:bodyPr/>
          <a:lstStyle/>
          <a:p>
            <a:pPr eaLnBrk="1" hangingPunct="1"/>
            <a:r>
              <a:rPr lang="en-GB" altLang="fr-FR" sz="1800" dirty="0">
                <a:latin typeface="Verdana" pitchFamily="34" charset="0"/>
              </a:rPr>
              <a:t>Microwave observations            SPATIAL RESOLUTION</a:t>
            </a:r>
          </a:p>
        </p:txBody>
      </p:sp>
      <p:sp>
        <p:nvSpPr>
          <p:cNvPr id="2" name="TextBox 1">
            <a:extLst>
              <a:ext uri="{FF2B5EF4-FFF2-40B4-BE49-F238E27FC236}">
                <a16:creationId xmlns:a16="http://schemas.microsoft.com/office/drawing/2014/main" id="{2B885F11-AC23-B99A-8A7D-4F196D22907A}"/>
              </a:ext>
            </a:extLst>
          </p:cNvPr>
          <p:cNvSpPr txBox="1"/>
          <p:nvPr/>
        </p:nvSpPr>
        <p:spPr>
          <a:xfrm>
            <a:off x="471216" y="1092671"/>
            <a:ext cx="4100784" cy="646331"/>
          </a:xfrm>
          <a:prstGeom prst="rect">
            <a:avLst/>
          </a:prstGeom>
          <a:noFill/>
        </p:spPr>
        <p:txBody>
          <a:bodyPr wrap="square">
            <a:spAutoFit/>
          </a:bodyPr>
          <a:lstStyle/>
          <a:p>
            <a:pPr marL="171450" indent="-171450">
              <a:buFont typeface="Arial" panose="020B0604020202020204" pitchFamily="34" charset="0"/>
              <a:buChar char="•"/>
            </a:pPr>
            <a:r>
              <a:rPr lang="en-US" altLang="en-FR" sz="1200" b="0" dirty="0">
                <a:latin typeface="Arial" panose="020B0604020202020204" pitchFamily="34" charset="0"/>
                <a:ea typeface="Osaka" pitchFamily="44" charset="-128"/>
                <a:cs typeface="Arial" panose="020B0604020202020204" pitchFamily="34" charset="0"/>
              </a:rPr>
              <a:t>Weaker emission and longer wavelengths require large antennas, resulting in relatively</a:t>
            </a:r>
            <a:r>
              <a:rPr lang="en-US" altLang="en-FR" sz="1200" b="1" dirty="0">
                <a:latin typeface="Arial" panose="020B0604020202020204" pitchFamily="34" charset="0"/>
                <a:ea typeface="Osaka" pitchFamily="44" charset="-128"/>
                <a:cs typeface="Arial" panose="020B0604020202020204" pitchFamily="34" charset="0"/>
              </a:rPr>
              <a:t> large measurement footprints</a:t>
            </a:r>
            <a:r>
              <a:rPr lang="en-US" altLang="en-FR" sz="1200" b="0" dirty="0">
                <a:latin typeface="Arial" panose="020B0604020202020204" pitchFamily="34" charset="0"/>
                <a:ea typeface="Osaka" pitchFamily="44" charset="-128"/>
                <a:cs typeface="Arial" panose="020B0604020202020204" pitchFamily="34" charset="0"/>
              </a:rPr>
              <a:t> on the ground, in the order of tens of kms. </a:t>
            </a:r>
            <a:endParaRPr lang="en-GB" sz="1200" dirty="0">
              <a:latin typeface="Arial" panose="020B0604020202020204" pitchFamily="34" charset="0"/>
              <a:cs typeface="Arial" panose="020B0604020202020204" pitchFamily="34" charset="0"/>
            </a:endParaRPr>
          </a:p>
        </p:txBody>
      </p:sp>
      <p:cxnSp>
        <p:nvCxnSpPr>
          <p:cNvPr id="4" name="Straight Arrow Connector 3">
            <a:extLst>
              <a:ext uri="{FF2B5EF4-FFF2-40B4-BE49-F238E27FC236}">
                <a16:creationId xmlns:a16="http://schemas.microsoft.com/office/drawing/2014/main" id="{3F8E9E75-3777-19B5-943D-F9AA8C2D878B}"/>
              </a:ext>
            </a:extLst>
          </p:cNvPr>
          <p:cNvCxnSpPr>
            <a:cxnSpLocks/>
          </p:cNvCxnSpPr>
          <p:nvPr/>
        </p:nvCxnSpPr>
        <p:spPr>
          <a:xfrm>
            <a:off x="6632436" y="3663942"/>
            <a:ext cx="249017" cy="268878"/>
          </a:xfrm>
          <a:prstGeom prst="straightConnector1">
            <a:avLst/>
          </a:prstGeom>
          <a:ln>
            <a:solidFill>
              <a:srgbClr val="E37222"/>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BFD7D7C3-3E74-72EC-D046-2B6FC22D3B87}"/>
              </a:ext>
            </a:extLst>
          </p:cNvPr>
          <p:cNvSpPr txBox="1"/>
          <p:nvPr/>
        </p:nvSpPr>
        <p:spPr>
          <a:xfrm>
            <a:off x="5988372" y="3391980"/>
            <a:ext cx="1057134" cy="307777"/>
          </a:xfrm>
          <a:prstGeom prst="rect">
            <a:avLst/>
          </a:prstGeom>
          <a:noFill/>
        </p:spPr>
        <p:txBody>
          <a:bodyPr wrap="square">
            <a:spAutoFit/>
          </a:bodyPr>
          <a:lstStyle/>
          <a:p>
            <a:r>
              <a:rPr lang="en-US" altLang="en-FR" sz="1400" b="0" dirty="0">
                <a:solidFill>
                  <a:srgbClr val="E37222"/>
                </a:solidFill>
                <a:latin typeface="Arial" panose="020B0604020202020204" pitchFamily="34" charset="0"/>
                <a:ea typeface="Osaka" pitchFamily="44" charset="-128"/>
                <a:cs typeface="Arial" panose="020B0604020202020204" pitchFamily="34" charset="0"/>
              </a:rPr>
              <a:t> ~25 km</a:t>
            </a:r>
            <a:endParaRPr lang="en-GB" sz="1400" baseline="30000" dirty="0">
              <a:solidFill>
                <a:srgbClr val="E37222"/>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311796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Title 1"/>
          <p:cNvSpPr>
            <a:spLocks noGrp="1"/>
          </p:cNvSpPr>
          <p:nvPr>
            <p:ph type="title"/>
          </p:nvPr>
        </p:nvSpPr>
        <p:spPr>
          <a:xfrm>
            <a:off x="774700" y="189190"/>
            <a:ext cx="6956425" cy="369332"/>
          </a:xfrm>
        </p:spPr>
        <p:txBody>
          <a:bodyPr/>
          <a:lstStyle/>
          <a:p>
            <a:pPr eaLnBrk="1" hangingPunct="1"/>
            <a:r>
              <a:rPr lang="fr-FR" altLang="fr-FR" sz="1800" dirty="0" err="1">
                <a:latin typeface="Verdana" pitchFamily="34" charset="0"/>
              </a:rPr>
              <a:t>Microwave</a:t>
            </a:r>
            <a:r>
              <a:rPr lang="fr-FR" altLang="fr-FR" sz="1800" dirty="0">
                <a:latin typeface="Verdana" pitchFamily="34" charset="0"/>
              </a:rPr>
              <a:t> observations                   CLOUDS</a:t>
            </a:r>
          </a:p>
        </p:txBody>
      </p:sp>
      <p:pic>
        <p:nvPicPr>
          <p:cNvPr id="3078" name="Picture 6">
            <a:extLst>
              <a:ext uri="{FF2B5EF4-FFF2-40B4-BE49-F238E27FC236}">
                <a16:creationId xmlns:a16="http://schemas.microsoft.com/office/drawing/2014/main" id="{136FD344-4FA3-5732-F18F-29D2AF92FE1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32579" y="1547413"/>
            <a:ext cx="5314332" cy="299035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2BFFD30D-03BE-C67A-5CB8-0B8092486424}"/>
              </a:ext>
            </a:extLst>
          </p:cNvPr>
          <p:cNvSpPr txBox="1"/>
          <p:nvPr/>
        </p:nvSpPr>
        <p:spPr>
          <a:xfrm>
            <a:off x="339912" y="901082"/>
            <a:ext cx="8009259" cy="461665"/>
          </a:xfrm>
          <a:prstGeom prst="rect">
            <a:avLst/>
          </a:prstGeom>
          <a:noFill/>
        </p:spPr>
        <p:txBody>
          <a:bodyPr wrap="square">
            <a:spAutoFit/>
          </a:bodyPr>
          <a:lstStyle/>
          <a:p>
            <a:pPr marL="171450" indent="-171450">
              <a:buFont typeface="Arial" panose="020B0604020202020204" pitchFamily="34" charset="0"/>
              <a:buChar char="•"/>
            </a:pPr>
            <a:r>
              <a:rPr lang="en-US" altLang="en-FR" sz="1200" b="0" dirty="0">
                <a:latin typeface="Arial" panose="020B0604020202020204" pitchFamily="34" charset="0"/>
                <a:ea typeface="Osaka" pitchFamily="44" charset="-128"/>
                <a:cs typeface="Arial" panose="020B0604020202020204" pitchFamily="34" charset="0"/>
              </a:rPr>
              <a:t>At the observing MW window channels the land surface emission </a:t>
            </a:r>
            <a:r>
              <a:rPr lang="en-US" altLang="en-FR" sz="1200" dirty="0">
                <a:latin typeface="Arial" panose="020B0604020202020204" pitchFamily="34" charset="0"/>
                <a:ea typeface="Osaka" pitchFamily="44" charset="-128"/>
                <a:cs typeface="Arial" panose="020B0604020202020204" pitchFamily="34" charset="0"/>
              </a:rPr>
              <a:t>traverses most of the clouds, therefore LST can be estimated for most weather conditions and does not suffer from the </a:t>
            </a:r>
            <a:r>
              <a:rPr lang="en-US" altLang="en-FR" sz="1200" u="sng" dirty="0">
                <a:latin typeface="Arial" panose="020B0604020202020204" pitchFamily="34" charset="0"/>
                <a:ea typeface="Osaka" pitchFamily="44" charset="-128"/>
                <a:cs typeface="Arial" panose="020B0604020202020204" pitchFamily="34" charset="0"/>
              </a:rPr>
              <a:t>“clear-sky bias</a:t>
            </a:r>
            <a:r>
              <a:rPr lang="en-US" altLang="en-FR" sz="1200" dirty="0">
                <a:latin typeface="Arial" panose="020B0604020202020204" pitchFamily="34" charset="0"/>
                <a:ea typeface="Osaka" pitchFamily="44" charset="-128"/>
                <a:cs typeface="Arial" panose="020B0604020202020204" pitchFamily="34" charset="0"/>
              </a:rPr>
              <a:t>” of the IR measurements.  </a:t>
            </a:r>
            <a:endParaRPr lang="en-GB" sz="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785974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Title 1"/>
          <p:cNvSpPr>
            <a:spLocks noGrp="1"/>
          </p:cNvSpPr>
          <p:nvPr>
            <p:ph type="title"/>
          </p:nvPr>
        </p:nvSpPr>
        <p:spPr>
          <a:xfrm>
            <a:off x="774700" y="189190"/>
            <a:ext cx="6956425" cy="369332"/>
          </a:xfrm>
        </p:spPr>
        <p:txBody>
          <a:bodyPr/>
          <a:lstStyle/>
          <a:p>
            <a:pPr eaLnBrk="1" hangingPunct="1"/>
            <a:r>
              <a:rPr lang="fr-FR" altLang="fr-FR" sz="1800" dirty="0">
                <a:latin typeface="Verdana" pitchFamily="34" charset="0"/>
              </a:rPr>
              <a:t>MW LST </a:t>
            </a:r>
            <a:r>
              <a:rPr lang="fr-FR" altLang="fr-FR" sz="1800" dirty="0" err="1">
                <a:latin typeface="Verdana" pitchFamily="34" charset="0"/>
              </a:rPr>
              <a:t>product</a:t>
            </a:r>
            <a:r>
              <a:rPr lang="fr-FR" altLang="fr-FR" sz="1800" dirty="0">
                <a:latin typeface="Verdana" pitchFamily="34" charset="0"/>
              </a:rPr>
              <a:t>                  SENSORS</a:t>
            </a:r>
          </a:p>
        </p:txBody>
      </p:sp>
      <p:graphicFrame>
        <p:nvGraphicFramePr>
          <p:cNvPr id="2" name="Table 1">
            <a:extLst>
              <a:ext uri="{FF2B5EF4-FFF2-40B4-BE49-F238E27FC236}">
                <a16:creationId xmlns:a16="http://schemas.microsoft.com/office/drawing/2014/main" id="{6C824912-921F-B421-EAC6-4B5FA763543A}"/>
              </a:ext>
            </a:extLst>
          </p:cNvPr>
          <p:cNvGraphicFramePr>
            <a:graphicFrameLocks noGrp="1"/>
          </p:cNvGraphicFramePr>
          <p:nvPr>
            <p:extLst>
              <p:ext uri="{D42A27DB-BD31-4B8C-83A1-F6EECF244321}">
                <p14:modId xmlns:p14="http://schemas.microsoft.com/office/powerpoint/2010/main" val="2951037581"/>
              </p:ext>
            </p:extLst>
          </p:nvPr>
        </p:nvGraphicFramePr>
        <p:xfrm>
          <a:off x="4028723" y="1197737"/>
          <a:ext cx="4966272" cy="3303314"/>
        </p:xfrm>
        <a:graphic>
          <a:graphicData uri="http://schemas.openxmlformats.org/drawingml/2006/table">
            <a:tbl>
              <a:tblPr firstRow="1" firstCol="1" bandRow="1">
                <a:tableStyleId>{0660B408-B3CF-4A94-85FC-2B1E0A45F4A2}</a:tableStyleId>
              </a:tblPr>
              <a:tblGrid>
                <a:gridCol w="1241568">
                  <a:extLst>
                    <a:ext uri="{9D8B030D-6E8A-4147-A177-3AD203B41FA5}">
                      <a16:colId xmlns:a16="http://schemas.microsoft.com/office/drawing/2014/main" val="2961085148"/>
                    </a:ext>
                  </a:extLst>
                </a:gridCol>
                <a:gridCol w="1241568">
                  <a:extLst>
                    <a:ext uri="{9D8B030D-6E8A-4147-A177-3AD203B41FA5}">
                      <a16:colId xmlns:a16="http://schemas.microsoft.com/office/drawing/2014/main" val="245454312"/>
                    </a:ext>
                  </a:extLst>
                </a:gridCol>
                <a:gridCol w="1241568">
                  <a:extLst>
                    <a:ext uri="{9D8B030D-6E8A-4147-A177-3AD203B41FA5}">
                      <a16:colId xmlns:a16="http://schemas.microsoft.com/office/drawing/2014/main" val="1319782821"/>
                    </a:ext>
                  </a:extLst>
                </a:gridCol>
                <a:gridCol w="1241568">
                  <a:extLst>
                    <a:ext uri="{9D8B030D-6E8A-4147-A177-3AD203B41FA5}">
                      <a16:colId xmlns:a16="http://schemas.microsoft.com/office/drawing/2014/main" val="2954792718"/>
                    </a:ext>
                  </a:extLst>
                </a:gridCol>
              </a:tblGrid>
              <a:tr h="146700">
                <a:tc>
                  <a:txBody>
                    <a:bodyPr/>
                    <a:lstStyle/>
                    <a:p>
                      <a:pPr algn="ctr"/>
                      <a:r>
                        <a:rPr lang="en-GB" sz="900" dirty="0">
                          <a:solidFill>
                            <a:schemeClr val="tx1"/>
                          </a:solidFill>
                          <a:effectLst/>
                        </a:rPr>
                        <a:t>SSM/I</a:t>
                      </a:r>
                      <a:endParaRPr lang="en-FR" sz="900" dirty="0">
                        <a:solidFill>
                          <a:schemeClr val="tx1"/>
                        </a:solidFill>
                        <a:effectLst/>
                        <a:latin typeface="Times New Roman" panose="02020603050405020304" pitchFamily="18" charset="0"/>
                        <a:ea typeface="Times New Roman" panose="02020603050405020304" pitchFamily="18" charset="0"/>
                      </a:endParaRPr>
                    </a:p>
                  </a:txBody>
                  <a:tcPr marL="48848" marR="48848" marT="0" marB="0">
                    <a:solidFill>
                      <a:srgbClr val="FDC82F"/>
                    </a:solidFill>
                  </a:tcPr>
                </a:tc>
                <a:tc>
                  <a:txBody>
                    <a:bodyPr/>
                    <a:lstStyle/>
                    <a:p>
                      <a:pPr algn="ctr"/>
                      <a:r>
                        <a:rPr lang="en-GB" sz="900" dirty="0">
                          <a:solidFill>
                            <a:schemeClr val="tx1"/>
                          </a:solidFill>
                          <a:effectLst/>
                        </a:rPr>
                        <a:t>SSMIS</a:t>
                      </a:r>
                      <a:endParaRPr lang="en-FR" sz="900" dirty="0">
                        <a:solidFill>
                          <a:schemeClr val="tx1"/>
                        </a:solidFill>
                        <a:effectLst/>
                        <a:latin typeface="Times New Roman" panose="02020603050405020304" pitchFamily="18" charset="0"/>
                        <a:ea typeface="Times New Roman" panose="02020603050405020304" pitchFamily="18" charset="0"/>
                      </a:endParaRPr>
                    </a:p>
                  </a:txBody>
                  <a:tcPr marL="48848" marR="48848" marT="0" marB="0">
                    <a:solidFill>
                      <a:srgbClr val="FDC82F"/>
                    </a:solidFill>
                  </a:tcPr>
                </a:tc>
                <a:tc>
                  <a:txBody>
                    <a:bodyPr/>
                    <a:lstStyle/>
                    <a:p>
                      <a:pPr algn="ctr"/>
                      <a:r>
                        <a:rPr lang="en-GB" sz="900" dirty="0">
                          <a:solidFill>
                            <a:schemeClr val="tx1"/>
                          </a:solidFill>
                          <a:effectLst/>
                        </a:rPr>
                        <a:t>AMSR-E</a:t>
                      </a:r>
                      <a:endParaRPr lang="en-FR" sz="900" dirty="0">
                        <a:solidFill>
                          <a:schemeClr val="tx1"/>
                        </a:solidFill>
                        <a:effectLst/>
                        <a:latin typeface="Times New Roman" panose="02020603050405020304" pitchFamily="18" charset="0"/>
                        <a:ea typeface="Times New Roman" panose="02020603050405020304" pitchFamily="18" charset="0"/>
                      </a:endParaRPr>
                    </a:p>
                  </a:txBody>
                  <a:tcPr marL="48848" marR="48848" marT="0" marB="0">
                    <a:solidFill>
                      <a:srgbClr val="FDC82F"/>
                    </a:solidFill>
                  </a:tcPr>
                </a:tc>
                <a:tc>
                  <a:txBody>
                    <a:bodyPr/>
                    <a:lstStyle/>
                    <a:p>
                      <a:pPr algn="ctr"/>
                      <a:r>
                        <a:rPr lang="en-GB" sz="900" dirty="0">
                          <a:solidFill>
                            <a:schemeClr val="tx1"/>
                          </a:solidFill>
                          <a:effectLst/>
                        </a:rPr>
                        <a:t>AMSR2</a:t>
                      </a:r>
                      <a:endParaRPr lang="en-FR" sz="900" dirty="0">
                        <a:solidFill>
                          <a:schemeClr val="tx1"/>
                        </a:solidFill>
                        <a:effectLst/>
                        <a:latin typeface="Times New Roman" panose="02020603050405020304" pitchFamily="18" charset="0"/>
                        <a:ea typeface="Times New Roman" panose="02020603050405020304" pitchFamily="18" charset="0"/>
                      </a:endParaRPr>
                    </a:p>
                  </a:txBody>
                  <a:tcPr marL="48848" marR="48848" marT="0" marB="0">
                    <a:solidFill>
                      <a:srgbClr val="FDC82F"/>
                    </a:solidFill>
                  </a:tcPr>
                </a:tc>
                <a:extLst>
                  <a:ext uri="{0D108BD9-81ED-4DB2-BD59-A6C34878D82A}">
                    <a16:rowId xmlns:a16="http://schemas.microsoft.com/office/drawing/2014/main" val="38889221"/>
                  </a:ext>
                </a:extLst>
              </a:tr>
              <a:tr h="218604">
                <a:tc gridSpan="4">
                  <a:txBody>
                    <a:bodyPr/>
                    <a:lstStyle/>
                    <a:p>
                      <a:pPr algn="ctr"/>
                      <a:r>
                        <a:rPr lang="en-GB" sz="900" dirty="0">
                          <a:solidFill>
                            <a:schemeClr val="tx1"/>
                          </a:solidFill>
                          <a:effectLst/>
                        </a:rPr>
                        <a:t>Frequency &amp; Resolution</a:t>
                      </a:r>
                      <a:endParaRPr lang="en-FR" sz="900" dirty="0">
                        <a:solidFill>
                          <a:schemeClr val="tx1"/>
                        </a:solidFill>
                        <a:effectLst/>
                        <a:latin typeface="Times New Roman" panose="02020603050405020304" pitchFamily="18" charset="0"/>
                        <a:ea typeface="Times New Roman" panose="02020603050405020304" pitchFamily="18" charset="0"/>
                      </a:endParaRPr>
                    </a:p>
                  </a:txBody>
                  <a:tcPr marL="83403" marR="83403" marT="41701" marB="41701"/>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057751687"/>
                  </a:ext>
                </a:extLst>
              </a:tr>
              <a:tr h="293401">
                <a:tc>
                  <a:txBody>
                    <a:bodyPr/>
                    <a:lstStyle/>
                    <a:p>
                      <a:pPr algn="ctr"/>
                      <a:r>
                        <a:rPr lang="en-GB" sz="900" b="0" dirty="0">
                          <a:solidFill>
                            <a:schemeClr val="tx1"/>
                          </a:solidFill>
                          <a:effectLst/>
                        </a:rPr>
                        <a:t>19.35 GHz</a:t>
                      </a:r>
                      <a:endParaRPr lang="en-FR" sz="900" b="0" dirty="0">
                        <a:solidFill>
                          <a:schemeClr val="tx1"/>
                        </a:solidFill>
                        <a:effectLst/>
                      </a:endParaRPr>
                    </a:p>
                    <a:p>
                      <a:pPr algn="ctr"/>
                      <a:r>
                        <a:rPr lang="en-GB" sz="900" b="0" dirty="0">
                          <a:solidFill>
                            <a:schemeClr val="tx1"/>
                          </a:solidFill>
                          <a:effectLst/>
                        </a:rPr>
                        <a:t>(69x43 km)</a:t>
                      </a:r>
                      <a:endParaRPr lang="en-FR" sz="900" b="0" dirty="0">
                        <a:solidFill>
                          <a:schemeClr val="tx1"/>
                        </a:solidFill>
                        <a:effectLst/>
                        <a:latin typeface="Times New Roman" panose="02020603050405020304" pitchFamily="18" charset="0"/>
                        <a:ea typeface="Times New Roman" panose="02020603050405020304" pitchFamily="18" charset="0"/>
                      </a:endParaRPr>
                    </a:p>
                  </a:txBody>
                  <a:tcPr marL="48848" marR="48848" marT="0" marB="0"/>
                </a:tc>
                <a:tc>
                  <a:txBody>
                    <a:bodyPr/>
                    <a:lstStyle/>
                    <a:p>
                      <a:pPr algn="ctr"/>
                      <a:r>
                        <a:rPr lang="en-GB" sz="900">
                          <a:solidFill>
                            <a:schemeClr val="tx1"/>
                          </a:solidFill>
                          <a:effectLst/>
                        </a:rPr>
                        <a:t>19.35 GHz</a:t>
                      </a:r>
                      <a:endParaRPr lang="en-FR" sz="900">
                        <a:solidFill>
                          <a:schemeClr val="tx1"/>
                        </a:solidFill>
                        <a:effectLst/>
                      </a:endParaRPr>
                    </a:p>
                    <a:p>
                      <a:pPr algn="ctr"/>
                      <a:r>
                        <a:rPr lang="en-GB" sz="900">
                          <a:solidFill>
                            <a:schemeClr val="tx1"/>
                          </a:solidFill>
                          <a:effectLst/>
                        </a:rPr>
                        <a:t>(73x47 km)</a:t>
                      </a:r>
                      <a:endParaRPr lang="en-FR" sz="900">
                        <a:solidFill>
                          <a:schemeClr val="tx1"/>
                        </a:solidFill>
                        <a:effectLst/>
                        <a:latin typeface="Times New Roman" panose="02020603050405020304" pitchFamily="18" charset="0"/>
                        <a:ea typeface="Times New Roman" panose="02020603050405020304" pitchFamily="18" charset="0"/>
                      </a:endParaRPr>
                    </a:p>
                  </a:txBody>
                  <a:tcPr marL="48848" marR="48848" marT="0" marB="0"/>
                </a:tc>
                <a:tc>
                  <a:txBody>
                    <a:bodyPr/>
                    <a:lstStyle/>
                    <a:p>
                      <a:pPr algn="ctr"/>
                      <a:r>
                        <a:rPr lang="en-GB" sz="900">
                          <a:solidFill>
                            <a:schemeClr val="tx1"/>
                          </a:solidFill>
                          <a:effectLst/>
                        </a:rPr>
                        <a:t>18.7 GHz</a:t>
                      </a:r>
                      <a:endParaRPr lang="en-FR" sz="900">
                        <a:solidFill>
                          <a:schemeClr val="tx1"/>
                        </a:solidFill>
                        <a:effectLst/>
                      </a:endParaRPr>
                    </a:p>
                    <a:p>
                      <a:pPr algn="ctr"/>
                      <a:r>
                        <a:rPr lang="en-GB" sz="900">
                          <a:solidFill>
                            <a:schemeClr val="tx1"/>
                          </a:solidFill>
                          <a:effectLst/>
                        </a:rPr>
                        <a:t>(27x16 km)</a:t>
                      </a:r>
                      <a:endParaRPr lang="en-FR" sz="900">
                        <a:solidFill>
                          <a:schemeClr val="tx1"/>
                        </a:solidFill>
                        <a:effectLst/>
                        <a:latin typeface="Times New Roman" panose="02020603050405020304" pitchFamily="18" charset="0"/>
                        <a:ea typeface="Times New Roman" panose="02020603050405020304" pitchFamily="18" charset="0"/>
                      </a:endParaRPr>
                    </a:p>
                  </a:txBody>
                  <a:tcPr marL="48848" marR="48848" marT="0" marB="0"/>
                </a:tc>
                <a:tc>
                  <a:txBody>
                    <a:bodyPr/>
                    <a:lstStyle/>
                    <a:p>
                      <a:pPr algn="ctr"/>
                      <a:r>
                        <a:rPr lang="en-GB" sz="900">
                          <a:solidFill>
                            <a:schemeClr val="tx1"/>
                          </a:solidFill>
                          <a:effectLst/>
                        </a:rPr>
                        <a:t>18.7 GHz</a:t>
                      </a:r>
                      <a:endParaRPr lang="en-FR" sz="900">
                        <a:solidFill>
                          <a:schemeClr val="tx1"/>
                        </a:solidFill>
                        <a:effectLst/>
                      </a:endParaRPr>
                    </a:p>
                    <a:p>
                      <a:pPr algn="ctr"/>
                      <a:r>
                        <a:rPr lang="en-GB" sz="900">
                          <a:solidFill>
                            <a:schemeClr val="tx1"/>
                          </a:solidFill>
                          <a:effectLst/>
                        </a:rPr>
                        <a:t>(14x22 km)</a:t>
                      </a:r>
                      <a:endParaRPr lang="en-FR" sz="900">
                        <a:solidFill>
                          <a:schemeClr val="tx1"/>
                        </a:solidFill>
                        <a:effectLst/>
                        <a:latin typeface="Times New Roman" panose="02020603050405020304" pitchFamily="18" charset="0"/>
                        <a:ea typeface="Times New Roman" panose="02020603050405020304" pitchFamily="18" charset="0"/>
                      </a:endParaRPr>
                    </a:p>
                  </a:txBody>
                  <a:tcPr marL="48848" marR="48848" marT="0" marB="0"/>
                </a:tc>
                <a:extLst>
                  <a:ext uri="{0D108BD9-81ED-4DB2-BD59-A6C34878D82A}">
                    <a16:rowId xmlns:a16="http://schemas.microsoft.com/office/drawing/2014/main" val="4223623846"/>
                  </a:ext>
                </a:extLst>
              </a:tr>
              <a:tr h="293401">
                <a:tc>
                  <a:txBody>
                    <a:bodyPr/>
                    <a:lstStyle/>
                    <a:p>
                      <a:pPr algn="ctr"/>
                      <a:r>
                        <a:rPr lang="en-GB" sz="900" b="0" dirty="0">
                          <a:solidFill>
                            <a:schemeClr val="tx1"/>
                          </a:solidFill>
                          <a:effectLst/>
                        </a:rPr>
                        <a:t>23.235 GHz</a:t>
                      </a:r>
                      <a:endParaRPr lang="en-FR" sz="900" b="0" dirty="0">
                        <a:solidFill>
                          <a:schemeClr val="tx1"/>
                        </a:solidFill>
                        <a:effectLst/>
                      </a:endParaRPr>
                    </a:p>
                    <a:p>
                      <a:pPr algn="ctr"/>
                      <a:r>
                        <a:rPr lang="en-GB" sz="900" b="0" dirty="0">
                          <a:solidFill>
                            <a:schemeClr val="tx1"/>
                          </a:solidFill>
                          <a:effectLst/>
                        </a:rPr>
                        <a:t>(50x40 km)</a:t>
                      </a:r>
                      <a:endParaRPr lang="en-FR" sz="900" b="0" dirty="0">
                        <a:solidFill>
                          <a:schemeClr val="tx1"/>
                        </a:solidFill>
                        <a:effectLst/>
                        <a:latin typeface="Times New Roman" panose="02020603050405020304" pitchFamily="18" charset="0"/>
                        <a:ea typeface="Times New Roman" panose="02020603050405020304" pitchFamily="18" charset="0"/>
                      </a:endParaRPr>
                    </a:p>
                  </a:txBody>
                  <a:tcPr marL="48848" marR="48848" marT="0" marB="0"/>
                </a:tc>
                <a:tc>
                  <a:txBody>
                    <a:bodyPr/>
                    <a:lstStyle/>
                    <a:p>
                      <a:pPr algn="ctr"/>
                      <a:r>
                        <a:rPr lang="en-GB" sz="900">
                          <a:solidFill>
                            <a:schemeClr val="tx1"/>
                          </a:solidFill>
                          <a:effectLst/>
                        </a:rPr>
                        <a:t>23.235 GHz</a:t>
                      </a:r>
                      <a:endParaRPr lang="en-FR" sz="900">
                        <a:solidFill>
                          <a:schemeClr val="tx1"/>
                        </a:solidFill>
                        <a:effectLst/>
                      </a:endParaRPr>
                    </a:p>
                    <a:p>
                      <a:pPr algn="ctr"/>
                      <a:r>
                        <a:rPr lang="en-GB" sz="900">
                          <a:solidFill>
                            <a:schemeClr val="tx1"/>
                          </a:solidFill>
                          <a:effectLst/>
                        </a:rPr>
                        <a:t>(73x47 km)</a:t>
                      </a:r>
                      <a:endParaRPr lang="en-FR" sz="900">
                        <a:solidFill>
                          <a:schemeClr val="tx1"/>
                        </a:solidFill>
                        <a:effectLst/>
                        <a:latin typeface="Times New Roman" panose="02020603050405020304" pitchFamily="18" charset="0"/>
                        <a:ea typeface="Times New Roman" panose="02020603050405020304" pitchFamily="18" charset="0"/>
                      </a:endParaRPr>
                    </a:p>
                  </a:txBody>
                  <a:tcPr marL="48848" marR="48848" marT="0" marB="0"/>
                </a:tc>
                <a:tc>
                  <a:txBody>
                    <a:bodyPr/>
                    <a:lstStyle/>
                    <a:p>
                      <a:pPr algn="ctr"/>
                      <a:r>
                        <a:rPr lang="en-GB" sz="900">
                          <a:solidFill>
                            <a:schemeClr val="tx1"/>
                          </a:solidFill>
                          <a:effectLst/>
                        </a:rPr>
                        <a:t>23.8 GHz</a:t>
                      </a:r>
                      <a:endParaRPr lang="en-FR" sz="900">
                        <a:solidFill>
                          <a:schemeClr val="tx1"/>
                        </a:solidFill>
                        <a:effectLst/>
                      </a:endParaRPr>
                    </a:p>
                    <a:p>
                      <a:pPr algn="ctr"/>
                      <a:r>
                        <a:rPr lang="en-GB" sz="900">
                          <a:solidFill>
                            <a:schemeClr val="tx1"/>
                          </a:solidFill>
                          <a:effectLst/>
                        </a:rPr>
                        <a:t>(32x18 km)</a:t>
                      </a:r>
                      <a:endParaRPr lang="en-FR" sz="900">
                        <a:solidFill>
                          <a:schemeClr val="tx1"/>
                        </a:solidFill>
                        <a:effectLst/>
                        <a:latin typeface="Times New Roman" panose="02020603050405020304" pitchFamily="18" charset="0"/>
                        <a:ea typeface="Times New Roman" panose="02020603050405020304" pitchFamily="18" charset="0"/>
                      </a:endParaRPr>
                    </a:p>
                  </a:txBody>
                  <a:tcPr marL="48848" marR="48848" marT="0" marB="0"/>
                </a:tc>
                <a:tc>
                  <a:txBody>
                    <a:bodyPr/>
                    <a:lstStyle/>
                    <a:p>
                      <a:pPr algn="ctr"/>
                      <a:r>
                        <a:rPr lang="en-GB" sz="900">
                          <a:solidFill>
                            <a:schemeClr val="tx1"/>
                          </a:solidFill>
                          <a:effectLst/>
                        </a:rPr>
                        <a:t>23.8 GHz</a:t>
                      </a:r>
                      <a:endParaRPr lang="en-FR" sz="900">
                        <a:solidFill>
                          <a:schemeClr val="tx1"/>
                        </a:solidFill>
                        <a:effectLst/>
                      </a:endParaRPr>
                    </a:p>
                    <a:p>
                      <a:pPr algn="ctr"/>
                      <a:r>
                        <a:rPr lang="en-GB" sz="900">
                          <a:solidFill>
                            <a:schemeClr val="tx1"/>
                          </a:solidFill>
                          <a:effectLst/>
                        </a:rPr>
                        <a:t>(15x26 km)</a:t>
                      </a:r>
                      <a:endParaRPr lang="en-FR" sz="900">
                        <a:solidFill>
                          <a:schemeClr val="tx1"/>
                        </a:solidFill>
                        <a:effectLst/>
                        <a:latin typeface="Times New Roman" panose="02020603050405020304" pitchFamily="18" charset="0"/>
                        <a:ea typeface="Times New Roman" panose="02020603050405020304" pitchFamily="18" charset="0"/>
                      </a:endParaRPr>
                    </a:p>
                  </a:txBody>
                  <a:tcPr marL="48848" marR="48848" marT="0" marB="0"/>
                </a:tc>
                <a:extLst>
                  <a:ext uri="{0D108BD9-81ED-4DB2-BD59-A6C34878D82A}">
                    <a16:rowId xmlns:a16="http://schemas.microsoft.com/office/drawing/2014/main" val="1092422886"/>
                  </a:ext>
                </a:extLst>
              </a:tr>
              <a:tr h="293401">
                <a:tc>
                  <a:txBody>
                    <a:bodyPr/>
                    <a:lstStyle/>
                    <a:p>
                      <a:pPr algn="ctr"/>
                      <a:r>
                        <a:rPr lang="en-GB" sz="900" b="0" dirty="0">
                          <a:solidFill>
                            <a:schemeClr val="tx1"/>
                          </a:solidFill>
                          <a:effectLst/>
                        </a:rPr>
                        <a:t>37.0 GHz</a:t>
                      </a:r>
                      <a:endParaRPr lang="en-FR" sz="900" b="0" dirty="0">
                        <a:solidFill>
                          <a:schemeClr val="tx1"/>
                        </a:solidFill>
                        <a:effectLst/>
                      </a:endParaRPr>
                    </a:p>
                    <a:p>
                      <a:pPr algn="ctr"/>
                      <a:r>
                        <a:rPr lang="en-GB" sz="900" b="0" dirty="0">
                          <a:solidFill>
                            <a:schemeClr val="tx1"/>
                          </a:solidFill>
                          <a:effectLst/>
                        </a:rPr>
                        <a:t>(37x28 km)</a:t>
                      </a:r>
                      <a:endParaRPr lang="en-FR" sz="900" b="0" dirty="0">
                        <a:solidFill>
                          <a:schemeClr val="tx1"/>
                        </a:solidFill>
                        <a:effectLst/>
                        <a:latin typeface="Times New Roman" panose="02020603050405020304" pitchFamily="18" charset="0"/>
                        <a:ea typeface="Times New Roman" panose="02020603050405020304" pitchFamily="18" charset="0"/>
                      </a:endParaRPr>
                    </a:p>
                  </a:txBody>
                  <a:tcPr marL="48848" marR="48848" marT="0" marB="0"/>
                </a:tc>
                <a:tc>
                  <a:txBody>
                    <a:bodyPr/>
                    <a:lstStyle/>
                    <a:p>
                      <a:pPr algn="ctr"/>
                      <a:r>
                        <a:rPr lang="en-GB" sz="900">
                          <a:solidFill>
                            <a:schemeClr val="tx1"/>
                          </a:solidFill>
                          <a:effectLst/>
                        </a:rPr>
                        <a:t>37.0 GHz</a:t>
                      </a:r>
                      <a:endParaRPr lang="en-FR" sz="900">
                        <a:solidFill>
                          <a:schemeClr val="tx1"/>
                        </a:solidFill>
                        <a:effectLst/>
                      </a:endParaRPr>
                    </a:p>
                    <a:p>
                      <a:pPr algn="ctr"/>
                      <a:r>
                        <a:rPr lang="en-GB" sz="900">
                          <a:solidFill>
                            <a:schemeClr val="tx1"/>
                          </a:solidFill>
                          <a:effectLst/>
                        </a:rPr>
                        <a:t>(41x31 km) </a:t>
                      </a:r>
                      <a:endParaRPr lang="en-FR" sz="900">
                        <a:solidFill>
                          <a:schemeClr val="tx1"/>
                        </a:solidFill>
                        <a:effectLst/>
                        <a:latin typeface="Times New Roman" panose="02020603050405020304" pitchFamily="18" charset="0"/>
                        <a:ea typeface="Times New Roman" panose="02020603050405020304" pitchFamily="18" charset="0"/>
                      </a:endParaRPr>
                    </a:p>
                  </a:txBody>
                  <a:tcPr marL="48848" marR="48848" marT="0" marB="0"/>
                </a:tc>
                <a:tc>
                  <a:txBody>
                    <a:bodyPr/>
                    <a:lstStyle/>
                    <a:p>
                      <a:pPr algn="ctr"/>
                      <a:r>
                        <a:rPr lang="en-GB" sz="900">
                          <a:solidFill>
                            <a:schemeClr val="tx1"/>
                          </a:solidFill>
                          <a:effectLst/>
                        </a:rPr>
                        <a:t>36.5 GHz</a:t>
                      </a:r>
                      <a:endParaRPr lang="en-FR" sz="900">
                        <a:solidFill>
                          <a:schemeClr val="tx1"/>
                        </a:solidFill>
                        <a:effectLst/>
                      </a:endParaRPr>
                    </a:p>
                    <a:p>
                      <a:pPr algn="ctr"/>
                      <a:r>
                        <a:rPr lang="en-GB" sz="900">
                          <a:solidFill>
                            <a:schemeClr val="tx1"/>
                          </a:solidFill>
                          <a:effectLst/>
                        </a:rPr>
                        <a:t>(14x8 km)</a:t>
                      </a:r>
                      <a:endParaRPr lang="en-FR" sz="900">
                        <a:solidFill>
                          <a:schemeClr val="tx1"/>
                        </a:solidFill>
                        <a:effectLst/>
                        <a:latin typeface="Times New Roman" panose="02020603050405020304" pitchFamily="18" charset="0"/>
                        <a:ea typeface="Times New Roman" panose="02020603050405020304" pitchFamily="18" charset="0"/>
                      </a:endParaRPr>
                    </a:p>
                  </a:txBody>
                  <a:tcPr marL="48848" marR="48848" marT="0" marB="0"/>
                </a:tc>
                <a:tc>
                  <a:txBody>
                    <a:bodyPr/>
                    <a:lstStyle/>
                    <a:p>
                      <a:pPr algn="ctr"/>
                      <a:r>
                        <a:rPr lang="en-GB" sz="900">
                          <a:solidFill>
                            <a:schemeClr val="tx1"/>
                          </a:solidFill>
                          <a:effectLst/>
                        </a:rPr>
                        <a:t>36.5 GHz</a:t>
                      </a:r>
                      <a:endParaRPr lang="en-FR" sz="900">
                        <a:solidFill>
                          <a:schemeClr val="tx1"/>
                        </a:solidFill>
                        <a:effectLst/>
                      </a:endParaRPr>
                    </a:p>
                    <a:p>
                      <a:pPr algn="ctr"/>
                      <a:r>
                        <a:rPr lang="en-GB" sz="900">
                          <a:solidFill>
                            <a:schemeClr val="tx1"/>
                          </a:solidFill>
                          <a:effectLst/>
                        </a:rPr>
                        <a:t>(7x12 km)</a:t>
                      </a:r>
                      <a:endParaRPr lang="en-FR" sz="900">
                        <a:solidFill>
                          <a:schemeClr val="tx1"/>
                        </a:solidFill>
                        <a:effectLst/>
                        <a:latin typeface="Times New Roman" panose="02020603050405020304" pitchFamily="18" charset="0"/>
                        <a:ea typeface="Times New Roman" panose="02020603050405020304" pitchFamily="18" charset="0"/>
                      </a:endParaRPr>
                    </a:p>
                  </a:txBody>
                  <a:tcPr marL="48848" marR="48848" marT="0" marB="0"/>
                </a:tc>
                <a:extLst>
                  <a:ext uri="{0D108BD9-81ED-4DB2-BD59-A6C34878D82A}">
                    <a16:rowId xmlns:a16="http://schemas.microsoft.com/office/drawing/2014/main" val="4136735019"/>
                  </a:ext>
                </a:extLst>
              </a:tr>
              <a:tr h="293401">
                <a:tc>
                  <a:txBody>
                    <a:bodyPr/>
                    <a:lstStyle/>
                    <a:p>
                      <a:pPr algn="ctr"/>
                      <a:r>
                        <a:rPr lang="en-GB" sz="900" b="0" dirty="0">
                          <a:solidFill>
                            <a:schemeClr val="tx1"/>
                          </a:solidFill>
                          <a:effectLst/>
                        </a:rPr>
                        <a:t>85.5 GHz</a:t>
                      </a:r>
                      <a:endParaRPr lang="en-FR" sz="900" b="0" dirty="0">
                        <a:solidFill>
                          <a:schemeClr val="tx1"/>
                        </a:solidFill>
                        <a:effectLst/>
                      </a:endParaRPr>
                    </a:p>
                    <a:p>
                      <a:pPr algn="ctr"/>
                      <a:r>
                        <a:rPr lang="en-GB" sz="900" b="0" dirty="0">
                          <a:solidFill>
                            <a:schemeClr val="tx1"/>
                          </a:solidFill>
                          <a:effectLst/>
                        </a:rPr>
                        <a:t>(15x13 km)</a:t>
                      </a:r>
                      <a:endParaRPr lang="en-FR" sz="900" b="0" dirty="0">
                        <a:solidFill>
                          <a:schemeClr val="tx1"/>
                        </a:solidFill>
                        <a:effectLst/>
                        <a:latin typeface="Times New Roman" panose="02020603050405020304" pitchFamily="18" charset="0"/>
                        <a:ea typeface="Times New Roman" panose="02020603050405020304" pitchFamily="18" charset="0"/>
                      </a:endParaRPr>
                    </a:p>
                  </a:txBody>
                  <a:tcPr marL="48848" marR="48848" marT="0" marB="0"/>
                </a:tc>
                <a:tc>
                  <a:txBody>
                    <a:bodyPr/>
                    <a:lstStyle/>
                    <a:p>
                      <a:pPr algn="ctr"/>
                      <a:r>
                        <a:rPr lang="en-GB" sz="900" dirty="0">
                          <a:solidFill>
                            <a:schemeClr val="tx1"/>
                          </a:solidFill>
                          <a:effectLst/>
                        </a:rPr>
                        <a:t>91.5 GHz</a:t>
                      </a:r>
                      <a:endParaRPr lang="en-FR" sz="900" dirty="0">
                        <a:solidFill>
                          <a:schemeClr val="tx1"/>
                        </a:solidFill>
                        <a:effectLst/>
                      </a:endParaRPr>
                    </a:p>
                    <a:p>
                      <a:pPr algn="ctr"/>
                      <a:r>
                        <a:rPr lang="en-GB" sz="900" dirty="0">
                          <a:solidFill>
                            <a:schemeClr val="tx1"/>
                          </a:solidFill>
                          <a:effectLst/>
                        </a:rPr>
                        <a:t>(14x13 km)</a:t>
                      </a:r>
                      <a:endParaRPr lang="en-FR" sz="900" dirty="0">
                        <a:solidFill>
                          <a:schemeClr val="tx1"/>
                        </a:solidFill>
                        <a:effectLst/>
                        <a:latin typeface="Times New Roman" panose="02020603050405020304" pitchFamily="18" charset="0"/>
                        <a:ea typeface="Times New Roman" panose="02020603050405020304" pitchFamily="18" charset="0"/>
                      </a:endParaRPr>
                    </a:p>
                  </a:txBody>
                  <a:tcPr marL="48848" marR="48848" marT="0" marB="0"/>
                </a:tc>
                <a:tc>
                  <a:txBody>
                    <a:bodyPr/>
                    <a:lstStyle/>
                    <a:p>
                      <a:pPr algn="ctr"/>
                      <a:r>
                        <a:rPr lang="en-GB" sz="900">
                          <a:solidFill>
                            <a:schemeClr val="tx1"/>
                          </a:solidFill>
                          <a:effectLst/>
                        </a:rPr>
                        <a:t>89.0 GHz</a:t>
                      </a:r>
                      <a:endParaRPr lang="en-FR" sz="900">
                        <a:solidFill>
                          <a:schemeClr val="tx1"/>
                        </a:solidFill>
                        <a:effectLst/>
                      </a:endParaRPr>
                    </a:p>
                    <a:p>
                      <a:pPr algn="ctr"/>
                      <a:r>
                        <a:rPr lang="en-GB" sz="900">
                          <a:solidFill>
                            <a:schemeClr val="tx1"/>
                          </a:solidFill>
                          <a:effectLst/>
                        </a:rPr>
                        <a:t>(6x4 km)</a:t>
                      </a:r>
                      <a:endParaRPr lang="en-FR" sz="900">
                        <a:solidFill>
                          <a:schemeClr val="tx1"/>
                        </a:solidFill>
                        <a:effectLst/>
                        <a:latin typeface="Times New Roman" panose="02020603050405020304" pitchFamily="18" charset="0"/>
                        <a:ea typeface="Times New Roman" panose="02020603050405020304" pitchFamily="18" charset="0"/>
                      </a:endParaRPr>
                    </a:p>
                  </a:txBody>
                  <a:tcPr marL="48848" marR="48848" marT="0" marB="0"/>
                </a:tc>
                <a:tc>
                  <a:txBody>
                    <a:bodyPr/>
                    <a:lstStyle/>
                    <a:p>
                      <a:pPr algn="ctr"/>
                      <a:r>
                        <a:rPr lang="en-GB" sz="900">
                          <a:solidFill>
                            <a:schemeClr val="tx1"/>
                          </a:solidFill>
                          <a:effectLst/>
                        </a:rPr>
                        <a:t>89.0 GHz</a:t>
                      </a:r>
                      <a:endParaRPr lang="en-FR" sz="900">
                        <a:solidFill>
                          <a:schemeClr val="tx1"/>
                        </a:solidFill>
                        <a:effectLst/>
                      </a:endParaRPr>
                    </a:p>
                    <a:p>
                      <a:pPr algn="ctr"/>
                      <a:r>
                        <a:rPr lang="en-GB" sz="900">
                          <a:solidFill>
                            <a:schemeClr val="tx1"/>
                          </a:solidFill>
                          <a:effectLst/>
                        </a:rPr>
                        <a:t>(3x5 km)</a:t>
                      </a:r>
                      <a:endParaRPr lang="en-FR" sz="900">
                        <a:solidFill>
                          <a:schemeClr val="tx1"/>
                        </a:solidFill>
                        <a:effectLst/>
                        <a:latin typeface="Times New Roman" panose="02020603050405020304" pitchFamily="18" charset="0"/>
                        <a:ea typeface="Times New Roman" panose="02020603050405020304" pitchFamily="18" charset="0"/>
                      </a:endParaRPr>
                    </a:p>
                  </a:txBody>
                  <a:tcPr marL="48848" marR="48848" marT="0" marB="0"/>
                </a:tc>
                <a:extLst>
                  <a:ext uri="{0D108BD9-81ED-4DB2-BD59-A6C34878D82A}">
                    <a16:rowId xmlns:a16="http://schemas.microsoft.com/office/drawing/2014/main" val="2426865317"/>
                  </a:ext>
                </a:extLst>
              </a:tr>
              <a:tr h="218604">
                <a:tc gridSpan="4">
                  <a:txBody>
                    <a:bodyPr/>
                    <a:lstStyle/>
                    <a:p>
                      <a:pPr algn="ctr"/>
                      <a:r>
                        <a:rPr lang="en-GB" sz="900" dirty="0">
                          <a:solidFill>
                            <a:schemeClr val="tx1"/>
                          </a:solidFill>
                          <a:effectLst/>
                        </a:rPr>
                        <a:t>Nominal Incident Angle</a:t>
                      </a:r>
                      <a:endParaRPr lang="en-FR" sz="900" dirty="0">
                        <a:solidFill>
                          <a:schemeClr val="tx1"/>
                        </a:solidFill>
                        <a:effectLst/>
                        <a:latin typeface="Times New Roman" panose="02020603050405020304" pitchFamily="18" charset="0"/>
                        <a:ea typeface="Times New Roman" panose="02020603050405020304" pitchFamily="18" charset="0"/>
                      </a:endParaRPr>
                    </a:p>
                  </a:txBody>
                  <a:tcPr marL="83403" marR="83403" marT="41701" marB="41701"/>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74216415"/>
                  </a:ext>
                </a:extLst>
              </a:tr>
              <a:tr h="146700">
                <a:tc>
                  <a:txBody>
                    <a:bodyPr/>
                    <a:lstStyle/>
                    <a:p>
                      <a:pPr algn="ctr"/>
                      <a:r>
                        <a:rPr lang="en-GB" sz="900" b="0" dirty="0">
                          <a:solidFill>
                            <a:schemeClr val="tx1"/>
                          </a:solidFill>
                          <a:effectLst/>
                        </a:rPr>
                        <a:t>53</a:t>
                      </a:r>
                      <a:r>
                        <a:rPr lang="en-GB" sz="900" b="0" baseline="30000" dirty="0">
                          <a:solidFill>
                            <a:schemeClr val="tx1"/>
                          </a:solidFill>
                          <a:effectLst/>
                        </a:rPr>
                        <a:t>o</a:t>
                      </a:r>
                      <a:endParaRPr lang="en-FR" sz="900" b="0" dirty="0">
                        <a:solidFill>
                          <a:schemeClr val="tx1"/>
                        </a:solidFill>
                        <a:effectLst/>
                        <a:latin typeface="Times New Roman" panose="02020603050405020304" pitchFamily="18" charset="0"/>
                        <a:ea typeface="Times New Roman" panose="02020603050405020304" pitchFamily="18" charset="0"/>
                      </a:endParaRPr>
                    </a:p>
                  </a:txBody>
                  <a:tcPr marL="48848" marR="48848" marT="0" marB="0"/>
                </a:tc>
                <a:tc>
                  <a:txBody>
                    <a:bodyPr/>
                    <a:lstStyle/>
                    <a:p>
                      <a:pPr algn="ctr"/>
                      <a:r>
                        <a:rPr lang="en-GB" sz="900" dirty="0">
                          <a:solidFill>
                            <a:schemeClr val="tx1"/>
                          </a:solidFill>
                          <a:effectLst/>
                        </a:rPr>
                        <a:t>53</a:t>
                      </a:r>
                      <a:r>
                        <a:rPr lang="en-GB" sz="900" baseline="30000" dirty="0">
                          <a:solidFill>
                            <a:schemeClr val="tx1"/>
                          </a:solidFill>
                          <a:effectLst/>
                        </a:rPr>
                        <a:t>o</a:t>
                      </a:r>
                      <a:endParaRPr lang="en-FR" sz="900" dirty="0">
                        <a:solidFill>
                          <a:schemeClr val="tx1"/>
                        </a:solidFill>
                        <a:effectLst/>
                        <a:latin typeface="Times New Roman" panose="02020603050405020304" pitchFamily="18" charset="0"/>
                        <a:ea typeface="Times New Roman" panose="02020603050405020304" pitchFamily="18" charset="0"/>
                      </a:endParaRPr>
                    </a:p>
                  </a:txBody>
                  <a:tcPr marL="48848" marR="48848" marT="0" marB="0"/>
                </a:tc>
                <a:tc>
                  <a:txBody>
                    <a:bodyPr/>
                    <a:lstStyle/>
                    <a:p>
                      <a:pPr algn="ctr"/>
                      <a:r>
                        <a:rPr lang="en-GB" sz="900">
                          <a:solidFill>
                            <a:schemeClr val="tx1"/>
                          </a:solidFill>
                          <a:effectLst/>
                        </a:rPr>
                        <a:t>55</a:t>
                      </a:r>
                      <a:r>
                        <a:rPr lang="en-GB" sz="900" baseline="30000">
                          <a:solidFill>
                            <a:schemeClr val="tx1"/>
                          </a:solidFill>
                          <a:effectLst/>
                        </a:rPr>
                        <a:t>o</a:t>
                      </a:r>
                      <a:endParaRPr lang="en-FR" sz="900">
                        <a:solidFill>
                          <a:schemeClr val="tx1"/>
                        </a:solidFill>
                        <a:effectLst/>
                        <a:latin typeface="Times New Roman" panose="02020603050405020304" pitchFamily="18" charset="0"/>
                        <a:ea typeface="Times New Roman" panose="02020603050405020304" pitchFamily="18" charset="0"/>
                      </a:endParaRPr>
                    </a:p>
                  </a:txBody>
                  <a:tcPr marL="48848" marR="48848" marT="0" marB="0"/>
                </a:tc>
                <a:tc>
                  <a:txBody>
                    <a:bodyPr/>
                    <a:lstStyle/>
                    <a:p>
                      <a:pPr algn="ctr"/>
                      <a:r>
                        <a:rPr lang="en-GB" sz="900">
                          <a:solidFill>
                            <a:schemeClr val="tx1"/>
                          </a:solidFill>
                          <a:effectLst/>
                        </a:rPr>
                        <a:t>55</a:t>
                      </a:r>
                      <a:r>
                        <a:rPr lang="en-GB" sz="900" baseline="30000">
                          <a:solidFill>
                            <a:schemeClr val="tx1"/>
                          </a:solidFill>
                          <a:effectLst/>
                        </a:rPr>
                        <a:t>o</a:t>
                      </a:r>
                      <a:endParaRPr lang="en-FR" sz="900">
                        <a:solidFill>
                          <a:schemeClr val="tx1"/>
                        </a:solidFill>
                        <a:effectLst/>
                        <a:latin typeface="Times New Roman" panose="02020603050405020304" pitchFamily="18" charset="0"/>
                        <a:ea typeface="Times New Roman" panose="02020603050405020304" pitchFamily="18" charset="0"/>
                      </a:endParaRPr>
                    </a:p>
                  </a:txBody>
                  <a:tcPr marL="48848" marR="48848" marT="0" marB="0"/>
                </a:tc>
                <a:extLst>
                  <a:ext uri="{0D108BD9-81ED-4DB2-BD59-A6C34878D82A}">
                    <a16:rowId xmlns:a16="http://schemas.microsoft.com/office/drawing/2014/main" val="1078811958"/>
                  </a:ext>
                </a:extLst>
              </a:tr>
              <a:tr h="218604">
                <a:tc gridSpan="4">
                  <a:txBody>
                    <a:bodyPr/>
                    <a:lstStyle/>
                    <a:p>
                      <a:pPr algn="ctr"/>
                      <a:r>
                        <a:rPr lang="en-GB" sz="900" dirty="0">
                          <a:solidFill>
                            <a:schemeClr val="tx1"/>
                          </a:solidFill>
                          <a:effectLst/>
                        </a:rPr>
                        <a:t>Swath width</a:t>
                      </a:r>
                      <a:endParaRPr lang="en-FR" sz="900" dirty="0">
                        <a:solidFill>
                          <a:schemeClr val="tx1"/>
                        </a:solidFill>
                        <a:effectLst/>
                        <a:latin typeface="Times New Roman" panose="02020603050405020304" pitchFamily="18" charset="0"/>
                        <a:ea typeface="Times New Roman" panose="02020603050405020304" pitchFamily="18" charset="0"/>
                      </a:endParaRPr>
                    </a:p>
                  </a:txBody>
                  <a:tcPr marL="83403" marR="83403" marT="41701" marB="41701"/>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2933473277"/>
                  </a:ext>
                </a:extLst>
              </a:tr>
              <a:tr h="146700">
                <a:tc>
                  <a:txBody>
                    <a:bodyPr/>
                    <a:lstStyle/>
                    <a:p>
                      <a:pPr algn="ctr"/>
                      <a:r>
                        <a:rPr lang="en-GB" sz="900" b="0" dirty="0">
                          <a:solidFill>
                            <a:schemeClr val="tx1"/>
                          </a:solidFill>
                          <a:effectLst/>
                        </a:rPr>
                        <a:t>1400 km</a:t>
                      </a:r>
                      <a:endParaRPr lang="en-FR" sz="900" b="0" dirty="0">
                        <a:solidFill>
                          <a:schemeClr val="tx1"/>
                        </a:solidFill>
                        <a:effectLst/>
                        <a:latin typeface="Times New Roman" panose="02020603050405020304" pitchFamily="18" charset="0"/>
                        <a:ea typeface="Times New Roman" panose="02020603050405020304" pitchFamily="18" charset="0"/>
                      </a:endParaRPr>
                    </a:p>
                  </a:txBody>
                  <a:tcPr marL="48848" marR="48848" marT="0" marB="0"/>
                </a:tc>
                <a:tc>
                  <a:txBody>
                    <a:bodyPr/>
                    <a:lstStyle/>
                    <a:p>
                      <a:pPr algn="ctr"/>
                      <a:r>
                        <a:rPr lang="en-GB" sz="900">
                          <a:solidFill>
                            <a:schemeClr val="tx1"/>
                          </a:solidFill>
                          <a:effectLst/>
                        </a:rPr>
                        <a:t>1700 km</a:t>
                      </a:r>
                      <a:endParaRPr lang="en-FR" sz="900">
                        <a:solidFill>
                          <a:schemeClr val="tx1"/>
                        </a:solidFill>
                        <a:effectLst/>
                        <a:latin typeface="Times New Roman" panose="02020603050405020304" pitchFamily="18" charset="0"/>
                        <a:ea typeface="Times New Roman" panose="02020603050405020304" pitchFamily="18" charset="0"/>
                      </a:endParaRPr>
                    </a:p>
                  </a:txBody>
                  <a:tcPr marL="48848" marR="48848" marT="0" marB="0"/>
                </a:tc>
                <a:tc>
                  <a:txBody>
                    <a:bodyPr/>
                    <a:lstStyle/>
                    <a:p>
                      <a:pPr algn="ctr"/>
                      <a:r>
                        <a:rPr lang="en-GB" sz="900">
                          <a:solidFill>
                            <a:schemeClr val="tx1"/>
                          </a:solidFill>
                          <a:effectLst/>
                        </a:rPr>
                        <a:t>1450 km</a:t>
                      </a:r>
                      <a:endParaRPr lang="en-FR" sz="900">
                        <a:solidFill>
                          <a:schemeClr val="tx1"/>
                        </a:solidFill>
                        <a:effectLst/>
                        <a:latin typeface="Times New Roman" panose="02020603050405020304" pitchFamily="18" charset="0"/>
                        <a:ea typeface="Times New Roman" panose="02020603050405020304" pitchFamily="18" charset="0"/>
                      </a:endParaRPr>
                    </a:p>
                  </a:txBody>
                  <a:tcPr marL="48848" marR="48848" marT="0" marB="0"/>
                </a:tc>
                <a:tc>
                  <a:txBody>
                    <a:bodyPr/>
                    <a:lstStyle/>
                    <a:p>
                      <a:pPr algn="ctr"/>
                      <a:r>
                        <a:rPr lang="en-GB" sz="900">
                          <a:solidFill>
                            <a:schemeClr val="tx1"/>
                          </a:solidFill>
                          <a:effectLst/>
                        </a:rPr>
                        <a:t>1450 km</a:t>
                      </a:r>
                      <a:endParaRPr lang="en-FR" sz="900">
                        <a:solidFill>
                          <a:schemeClr val="tx1"/>
                        </a:solidFill>
                        <a:effectLst/>
                        <a:latin typeface="Times New Roman" panose="02020603050405020304" pitchFamily="18" charset="0"/>
                        <a:ea typeface="Times New Roman" panose="02020603050405020304" pitchFamily="18" charset="0"/>
                      </a:endParaRPr>
                    </a:p>
                  </a:txBody>
                  <a:tcPr marL="48848" marR="48848" marT="0" marB="0"/>
                </a:tc>
                <a:extLst>
                  <a:ext uri="{0D108BD9-81ED-4DB2-BD59-A6C34878D82A}">
                    <a16:rowId xmlns:a16="http://schemas.microsoft.com/office/drawing/2014/main" val="3037328577"/>
                  </a:ext>
                </a:extLst>
              </a:tr>
              <a:tr h="218604">
                <a:tc gridSpan="4">
                  <a:txBody>
                    <a:bodyPr/>
                    <a:lstStyle/>
                    <a:p>
                      <a:pPr algn="ctr"/>
                      <a:r>
                        <a:rPr lang="en-GB" sz="900">
                          <a:solidFill>
                            <a:schemeClr val="tx1"/>
                          </a:solidFill>
                          <a:effectLst/>
                        </a:rPr>
                        <a:t>Nominal Equator Crossing Local Time</a:t>
                      </a:r>
                      <a:endParaRPr lang="en-FR" sz="900">
                        <a:solidFill>
                          <a:schemeClr val="tx1"/>
                        </a:solidFill>
                        <a:effectLst/>
                        <a:latin typeface="Times New Roman" panose="02020603050405020304" pitchFamily="18" charset="0"/>
                        <a:ea typeface="Times New Roman" panose="02020603050405020304" pitchFamily="18" charset="0"/>
                      </a:endParaRPr>
                    </a:p>
                  </a:txBody>
                  <a:tcPr marL="83403" marR="83403" marT="41701" marB="41701"/>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849939098"/>
                  </a:ext>
                </a:extLst>
              </a:tr>
              <a:tr h="146700">
                <a:tc>
                  <a:txBody>
                    <a:bodyPr/>
                    <a:lstStyle/>
                    <a:p>
                      <a:pPr algn="ctr"/>
                      <a:r>
                        <a:rPr lang="en-GB" sz="900" b="0" dirty="0">
                          <a:solidFill>
                            <a:schemeClr val="tx1"/>
                          </a:solidFill>
                          <a:effectLst/>
                        </a:rPr>
                        <a:t>6 am/pm</a:t>
                      </a:r>
                      <a:endParaRPr lang="en-FR" sz="900" b="0" dirty="0">
                        <a:solidFill>
                          <a:schemeClr val="tx1"/>
                        </a:solidFill>
                        <a:effectLst/>
                        <a:latin typeface="Times New Roman" panose="02020603050405020304" pitchFamily="18" charset="0"/>
                        <a:ea typeface="Times New Roman" panose="02020603050405020304" pitchFamily="18" charset="0"/>
                      </a:endParaRPr>
                    </a:p>
                  </a:txBody>
                  <a:tcPr marL="48848" marR="48848" marT="0" marB="0"/>
                </a:tc>
                <a:tc>
                  <a:txBody>
                    <a:bodyPr/>
                    <a:lstStyle/>
                    <a:p>
                      <a:pPr algn="ctr"/>
                      <a:r>
                        <a:rPr lang="en-GB" sz="900">
                          <a:solidFill>
                            <a:schemeClr val="tx1"/>
                          </a:solidFill>
                          <a:effectLst/>
                        </a:rPr>
                        <a:t>6 am/pm</a:t>
                      </a:r>
                      <a:endParaRPr lang="en-FR" sz="900">
                        <a:solidFill>
                          <a:schemeClr val="tx1"/>
                        </a:solidFill>
                        <a:effectLst/>
                        <a:latin typeface="Times New Roman" panose="02020603050405020304" pitchFamily="18" charset="0"/>
                        <a:ea typeface="Times New Roman" panose="02020603050405020304" pitchFamily="18" charset="0"/>
                      </a:endParaRPr>
                    </a:p>
                  </a:txBody>
                  <a:tcPr marL="48848" marR="48848" marT="0" marB="0"/>
                </a:tc>
                <a:tc>
                  <a:txBody>
                    <a:bodyPr/>
                    <a:lstStyle/>
                    <a:p>
                      <a:pPr algn="ctr"/>
                      <a:r>
                        <a:rPr lang="en-GB" sz="900">
                          <a:solidFill>
                            <a:schemeClr val="tx1"/>
                          </a:solidFill>
                          <a:effectLst/>
                        </a:rPr>
                        <a:t>1.30 am/pm</a:t>
                      </a:r>
                      <a:endParaRPr lang="en-FR" sz="900">
                        <a:solidFill>
                          <a:schemeClr val="tx1"/>
                        </a:solidFill>
                        <a:effectLst/>
                        <a:latin typeface="Times New Roman" panose="02020603050405020304" pitchFamily="18" charset="0"/>
                        <a:ea typeface="Times New Roman" panose="02020603050405020304" pitchFamily="18" charset="0"/>
                      </a:endParaRPr>
                    </a:p>
                  </a:txBody>
                  <a:tcPr marL="48848" marR="48848" marT="0" marB="0"/>
                </a:tc>
                <a:tc>
                  <a:txBody>
                    <a:bodyPr/>
                    <a:lstStyle/>
                    <a:p>
                      <a:pPr algn="ctr"/>
                      <a:r>
                        <a:rPr lang="en-GB" sz="900">
                          <a:solidFill>
                            <a:schemeClr val="tx1"/>
                          </a:solidFill>
                          <a:effectLst/>
                        </a:rPr>
                        <a:t>1.30 am/pm</a:t>
                      </a:r>
                      <a:endParaRPr lang="en-FR" sz="900">
                        <a:solidFill>
                          <a:schemeClr val="tx1"/>
                        </a:solidFill>
                        <a:effectLst/>
                        <a:latin typeface="Times New Roman" panose="02020603050405020304" pitchFamily="18" charset="0"/>
                        <a:ea typeface="Times New Roman" panose="02020603050405020304" pitchFamily="18" charset="0"/>
                      </a:endParaRPr>
                    </a:p>
                  </a:txBody>
                  <a:tcPr marL="48848" marR="48848" marT="0" marB="0"/>
                </a:tc>
                <a:extLst>
                  <a:ext uri="{0D108BD9-81ED-4DB2-BD59-A6C34878D82A}">
                    <a16:rowId xmlns:a16="http://schemas.microsoft.com/office/drawing/2014/main" val="2608672143"/>
                  </a:ext>
                </a:extLst>
              </a:tr>
              <a:tr h="218604">
                <a:tc gridSpan="4">
                  <a:txBody>
                    <a:bodyPr/>
                    <a:lstStyle/>
                    <a:p>
                      <a:pPr algn="ctr"/>
                      <a:r>
                        <a:rPr lang="en-GB" sz="900" dirty="0">
                          <a:solidFill>
                            <a:schemeClr val="tx1"/>
                          </a:solidFill>
                          <a:effectLst/>
                        </a:rPr>
                        <a:t>Satellite Platform</a:t>
                      </a:r>
                      <a:endParaRPr lang="en-FR" sz="900" dirty="0">
                        <a:solidFill>
                          <a:schemeClr val="tx1"/>
                        </a:solidFill>
                        <a:effectLst/>
                        <a:latin typeface="Times New Roman" panose="02020603050405020304" pitchFamily="18" charset="0"/>
                        <a:ea typeface="Times New Roman" panose="02020603050405020304" pitchFamily="18" charset="0"/>
                      </a:endParaRPr>
                    </a:p>
                  </a:txBody>
                  <a:tcPr marL="83403" marR="83403" marT="41701" marB="41701"/>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142023975"/>
                  </a:ext>
                </a:extLst>
              </a:tr>
              <a:tr h="146700">
                <a:tc>
                  <a:txBody>
                    <a:bodyPr/>
                    <a:lstStyle/>
                    <a:p>
                      <a:pPr algn="ctr"/>
                      <a:r>
                        <a:rPr lang="en-GB" sz="900" b="0" dirty="0">
                          <a:solidFill>
                            <a:schemeClr val="tx1"/>
                          </a:solidFill>
                          <a:effectLst/>
                        </a:rPr>
                        <a:t>DMSP F13</a:t>
                      </a:r>
                      <a:endParaRPr lang="en-FR" sz="900" b="0" dirty="0">
                        <a:solidFill>
                          <a:schemeClr val="tx1"/>
                        </a:solidFill>
                        <a:effectLst/>
                        <a:latin typeface="Times New Roman" panose="02020603050405020304" pitchFamily="18" charset="0"/>
                        <a:ea typeface="Times New Roman" panose="02020603050405020304" pitchFamily="18" charset="0"/>
                      </a:endParaRPr>
                    </a:p>
                  </a:txBody>
                  <a:tcPr marL="48848" marR="48848" marT="0" marB="0"/>
                </a:tc>
                <a:tc>
                  <a:txBody>
                    <a:bodyPr/>
                    <a:lstStyle/>
                    <a:p>
                      <a:pPr algn="ctr"/>
                      <a:r>
                        <a:rPr lang="en-GB" sz="900">
                          <a:solidFill>
                            <a:schemeClr val="tx1"/>
                          </a:solidFill>
                          <a:effectLst/>
                        </a:rPr>
                        <a:t>DMSP F17</a:t>
                      </a:r>
                      <a:endParaRPr lang="en-FR" sz="900">
                        <a:solidFill>
                          <a:schemeClr val="tx1"/>
                        </a:solidFill>
                        <a:effectLst/>
                        <a:latin typeface="Times New Roman" panose="02020603050405020304" pitchFamily="18" charset="0"/>
                        <a:ea typeface="Times New Roman" panose="02020603050405020304" pitchFamily="18" charset="0"/>
                      </a:endParaRPr>
                    </a:p>
                  </a:txBody>
                  <a:tcPr marL="48848" marR="48848" marT="0" marB="0"/>
                </a:tc>
                <a:tc>
                  <a:txBody>
                    <a:bodyPr/>
                    <a:lstStyle/>
                    <a:p>
                      <a:pPr algn="ctr"/>
                      <a:r>
                        <a:rPr lang="en-GB" sz="900">
                          <a:solidFill>
                            <a:schemeClr val="tx1"/>
                          </a:solidFill>
                          <a:effectLst/>
                        </a:rPr>
                        <a:t>Aqua</a:t>
                      </a:r>
                      <a:endParaRPr lang="en-FR" sz="900">
                        <a:solidFill>
                          <a:schemeClr val="tx1"/>
                        </a:solidFill>
                        <a:effectLst/>
                        <a:latin typeface="Times New Roman" panose="02020603050405020304" pitchFamily="18" charset="0"/>
                        <a:ea typeface="Times New Roman" panose="02020603050405020304" pitchFamily="18" charset="0"/>
                      </a:endParaRPr>
                    </a:p>
                  </a:txBody>
                  <a:tcPr marL="48848" marR="48848" marT="0" marB="0"/>
                </a:tc>
                <a:tc>
                  <a:txBody>
                    <a:bodyPr/>
                    <a:lstStyle/>
                    <a:p>
                      <a:pPr algn="ctr">
                        <a:spcAft>
                          <a:spcPts val="600"/>
                        </a:spcAft>
                      </a:pPr>
                      <a:r>
                        <a:rPr lang="en-GB" sz="900" dirty="0">
                          <a:solidFill>
                            <a:schemeClr val="tx1"/>
                          </a:solidFill>
                          <a:effectLst/>
                        </a:rPr>
                        <a:t>GCOM-W1</a:t>
                      </a:r>
                      <a:endParaRPr lang="en-FR" sz="900" dirty="0">
                        <a:solidFill>
                          <a:schemeClr val="tx1"/>
                        </a:solidFill>
                        <a:effectLst/>
                        <a:latin typeface="Times New Roman" panose="02020603050405020304" pitchFamily="18" charset="0"/>
                        <a:ea typeface="Times New Roman" panose="02020603050405020304" pitchFamily="18" charset="0"/>
                      </a:endParaRPr>
                    </a:p>
                  </a:txBody>
                  <a:tcPr marL="48848" marR="48848" marT="0" marB="0"/>
                </a:tc>
                <a:extLst>
                  <a:ext uri="{0D108BD9-81ED-4DB2-BD59-A6C34878D82A}">
                    <a16:rowId xmlns:a16="http://schemas.microsoft.com/office/drawing/2014/main" val="1547398844"/>
                  </a:ext>
                </a:extLst>
              </a:tr>
              <a:tr h="146700">
                <a:tc gridSpan="4">
                  <a:txBody>
                    <a:bodyPr/>
                    <a:lstStyle/>
                    <a:p>
                      <a:pPr algn="ctr"/>
                      <a:r>
                        <a:rPr lang="en-FR" sz="900" b="1" dirty="0">
                          <a:solidFill>
                            <a:schemeClr val="tx1"/>
                          </a:solidFill>
                          <a:effectLst/>
                          <a:latin typeface="+mn-lt"/>
                          <a:ea typeface="Times New Roman" panose="02020603050405020304" pitchFamily="18" charset="0"/>
                        </a:rPr>
                        <a:t>Period</a:t>
                      </a:r>
                    </a:p>
                  </a:txBody>
                  <a:tcPr marL="68440" marR="68440" marT="0" marB="0"/>
                </a:tc>
                <a:tc hMerge="1">
                  <a:txBody>
                    <a:bodyPr/>
                    <a:lstStyle/>
                    <a:p>
                      <a:pPr algn="ctr"/>
                      <a:endParaRPr lang="en-FR" sz="1300" dirty="0">
                        <a:solidFill>
                          <a:schemeClr val="tx1"/>
                        </a:solidFill>
                        <a:effectLst/>
                        <a:latin typeface="Times New Roman" panose="02020603050405020304" pitchFamily="18" charset="0"/>
                        <a:ea typeface="Times New Roman" panose="02020603050405020304" pitchFamily="18" charset="0"/>
                      </a:endParaRPr>
                    </a:p>
                  </a:txBody>
                  <a:tcPr marL="75035" marR="75035" marT="0" marB="0"/>
                </a:tc>
                <a:tc hMerge="1">
                  <a:txBody>
                    <a:bodyPr/>
                    <a:lstStyle/>
                    <a:p>
                      <a:pPr algn="ctr"/>
                      <a:endParaRPr lang="en-FR" sz="1300">
                        <a:solidFill>
                          <a:schemeClr val="tx1"/>
                        </a:solidFill>
                        <a:effectLst/>
                        <a:latin typeface="Times New Roman" panose="02020603050405020304" pitchFamily="18" charset="0"/>
                        <a:ea typeface="Times New Roman" panose="02020603050405020304" pitchFamily="18" charset="0"/>
                      </a:endParaRPr>
                    </a:p>
                  </a:txBody>
                  <a:tcPr marL="75035" marR="75035" marT="0" marB="0"/>
                </a:tc>
                <a:tc hMerge="1">
                  <a:txBody>
                    <a:bodyPr/>
                    <a:lstStyle/>
                    <a:p>
                      <a:pPr algn="ctr">
                        <a:spcAft>
                          <a:spcPts val="600"/>
                        </a:spcAft>
                      </a:pPr>
                      <a:endParaRPr lang="en-FR" sz="1300" dirty="0">
                        <a:solidFill>
                          <a:schemeClr val="tx1"/>
                        </a:solidFill>
                        <a:effectLst/>
                        <a:latin typeface="Times New Roman" panose="02020603050405020304" pitchFamily="18" charset="0"/>
                        <a:ea typeface="Times New Roman" panose="02020603050405020304" pitchFamily="18" charset="0"/>
                      </a:endParaRPr>
                    </a:p>
                  </a:txBody>
                  <a:tcPr marL="75035" marR="75035" marT="0" marB="0"/>
                </a:tc>
                <a:extLst>
                  <a:ext uri="{0D108BD9-81ED-4DB2-BD59-A6C34878D82A}">
                    <a16:rowId xmlns:a16="http://schemas.microsoft.com/office/drawing/2014/main" val="2650726342"/>
                  </a:ext>
                </a:extLst>
              </a:tr>
              <a:tr h="146700">
                <a:tc>
                  <a:txBody>
                    <a:bodyPr/>
                    <a:lstStyle/>
                    <a:p>
                      <a:pPr algn="ctr"/>
                      <a:r>
                        <a:rPr lang="en-FR" sz="900" b="0" dirty="0">
                          <a:solidFill>
                            <a:schemeClr val="tx1"/>
                          </a:solidFill>
                          <a:effectLst/>
                          <a:latin typeface="+mn-lt"/>
                          <a:ea typeface="Times New Roman" panose="02020603050405020304" pitchFamily="18" charset="0"/>
                        </a:rPr>
                        <a:t>1996-2008</a:t>
                      </a:r>
                    </a:p>
                  </a:txBody>
                  <a:tcPr marL="48848" marR="48848" marT="0" marB="0"/>
                </a:tc>
                <a:tc>
                  <a:txBody>
                    <a:bodyPr/>
                    <a:lstStyle/>
                    <a:p>
                      <a:pPr algn="ctr"/>
                      <a:r>
                        <a:rPr lang="en-FR" sz="900" b="0" dirty="0">
                          <a:solidFill>
                            <a:schemeClr val="tx1"/>
                          </a:solidFill>
                          <a:effectLst/>
                          <a:latin typeface="+mn-lt"/>
                          <a:ea typeface="Times New Roman" panose="02020603050405020304" pitchFamily="18" charset="0"/>
                        </a:rPr>
                        <a:t>2008-2024</a:t>
                      </a:r>
                    </a:p>
                  </a:txBody>
                  <a:tcPr marL="48848" marR="48848" marT="0" marB="0"/>
                </a:tc>
                <a:tc>
                  <a:txBody>
                    <a:bodyPr/>
                    <a:lstStyle/>
                    <a:p>
                      <a:pPr algn="ctr"/>
                      <a:r>
                        <a:rPr lang="en-FR" sz="900" b="0" dirty="0">
                          <a:solidFill>
                            <a:schemeClr val="tx1"/>
                          </a:solidFill>
                          <a:effectLst/>
                          <a:latin typeface="+mn-lt"/>
                          <a:ea typeface="Times New Roman" panose="02020603050405020304" pitchFamily="18" charset="0"/>
                        </a:rPr>
                        <a:t>2003-2011</a:t>
                      </a:r>
                    </a:p>
                  </a:txBody>
                  <a:tcPr marL="48848" marR="48848" marT="0" marB="0"/>
                </a:tc>
                <a:tc>
                  <a:txBody>
                    <a:bodyPr/>
                    <a:lstStyle/>
                    <a:p>
                      <a:pPr algn="ctr"/>
                      <a:r>
                        <a:rPr lang="en-FR" sz="900" b="0" dirty="0">
                          <a:solidFill>
                            <a:schemeClr val="tx1"/>
                          </a:solidFill>
                          <a:effectLst/>
                          <a:latin typeface="+mn-lt"/>
                          <a:ea typeface="Times New Roman" panose="02020603050405020304" pitchFamily="18" charset="0"/>
                        </a:rPr>
                        <a:t>2013-2024</a:t>
                      </a:r>
                    </a:p>
                  </a:txBody>
                  <a:tcPr marL="48848" marR="48848" marT="0" marB="0"/>
                </a:tc>
                <a:extLst>
                  <a:ext uri="{0D108BD9-81ED-4DB2-BD59-A6C34878D82A}">
                    <a16:rowId xmlns:a16="http://schemas.microsoft.com/office/drawing/2014/main" val="2298738926"/>
                  </a:ext>
                </a:extLst>
              </a:tr>
            </a:tbl>
          </a:graphicData>
        </a:graphic>
      </p:graphicFrame>
      <p:sp>
        <p:nvSpPr>
          <p:cNvPr id="6" name="TextBox 5">
            <a:extLst>
              <a:ext uri="{FF2B5EF4-FFF2-40B4-BE49-F238E27FC236}">
                <a16:creationId xmlns:a16="http://schemas.microsoft.com/office/drawing/2014/main" id="{AE1124DC-3F52-DA6D-D839-305A710B825D}"/>
              </a:ext>
            </a:extLst>
          </p:cNvPr>
          <p:cNvSpPr txBox="1"/>
          <p:nvPr/>
        </p:nvSpPr>
        <p:spPr>
          <a:xfrm>
            <a:off x="149005" y="2240674"/>
            <a:ext cx="3289552" cy="1938992"/>
          </a:xfrm>
          <a:prstGeom prst="rect">
            <a:avLst/>
          </a:prstGeom>
          <a:noFill/>
        </p:spPr>
        <p:txBody>
          <a:bodyPr wrap="square">
            <a:spAutoFit/>
          </a:bodyPr>
          <a:lstStyle/>
          <a:p>
            <a:pPr marL="171450" indent="-171450">
              <a:buFont typeface="Arial" panose="020B0604020202020204" pitchFamily="34" charset="0"/>
              <a:buChar char="•"/>
            </a:pPr>
            <a:r>
              <a:rPr lang="en-US" sz="1200" dirty="0">
                <a:latin typeface="Arial" panose="020B0604020202020204" pitchFamily="34" charset="0"/>
                <a:ea typeface="Osaka" pitchFamily="44" charset="-128"/>
                <a:cs typeface="Arial" panose="020B0604020202020204" pitchFamily="34" charset="0"/>
              </a:rPr>
              <a:t>SSM/I and SSMIS radiances sourced from the </a:t>
            </a:r>
            <a:r>
              <a:rPr lang="en-GB" sz="1200" dirty="0">
                <a:latin typeface="Arial" panose="020B0604020202020204" pitchFamily="34" charset="0"/>
                <a:ea typeface="Osaka" pitchFamily="44" charset="-128"/>
                <a:cs typeface="Arial" panose="020B0604020202020204" pitchFamily="34" charset="0"/>
              </a:rPr>
              <a:t>Satellite Application Facility on Climate Monitoring</a:t>
            </a:r>
            <a:r>
              <a:rPr lang="en-US" sz="1200" dirty="0">
                <a:latin typeface="Arial" panose="020B0604020202020204" pitchFamily="34" charset="0"/>
                <a:ea typeface="Osaka" pitchFamily="44" charset="-128"/>
                <a:cs typeface="Arial" panose="020B0604020202020204" pitchFamily="34" charset="0"/>
              </a:rPr>
              <a:t> (</a:t>
            </a:r>
            <a:r>
              <a:rPr lang="en-US" sz="1200" b="1" dirty="0">
                <a:latin typeface="Arial" panose="020B0604020202020204" pitchFamily="34" charset="0"/>
                <a:ea typeface="Osaka" pitchFamily="44" charset="-128"/>
                <a:cs typeface="Arial" panose="020B0604020202020204" pitchFamily="34" charset="0"/>
              </a:rPr>
              <a:t>CM-SAF</a:t>
            </a:r>
            <a:r>
              <a:rPr lang="en-US" sz="1200" dirty="0">
                <a:latin typeface="Arial" panose="020B0604020202020204" pitchFamily="34" charset="0"/>
                <a:ea typeface="Osaka" pitchFamily="44" charset="-128"/>
                <a:cs typeface="Arial" panose="020B0604020202020204" pitchFamily="34" charset="0"/>
              </a:rPr>
              <a:t>) FCDR</a:t>
            </a:r>
            <a:r>
              <a:rPr lang="en-US" sz="1200" b="1" dirty="0">
                <a:latin typeface="Arial" panose="020B0604020202020204" pitchFamily="34" charset="0"/>
                <a:ea typeface="Osaka" pitchFamily="44" charset="-128"/>
                <a:cs typeface="Arial" panose="020B0604020202020204" pitchFamily="34" charset="0"/>
              </a:rPr>
              <a:t> </a:t>
            </a:r>
            <a:r>
              <a:rPr lang="en-US" sz="1200" dirty="0">
                <a:latin typeface="Arial" panose="020B0604020202020204" pitchFamily="34" charset="0"/>
                <a:ea typeface="Osaka" pitchFamily="44" charset="-128"/>
                <a:cs typeface="Arial" panose="020B0604020202020204" pitchFamily="34" charset="0"/>
              </a:rPr>
              <a:t>of inter-calibrated brightness temperatures</a:t>
            </a:r>
          </a:p>
          <a:p>
            <a:pPr marL="171450" indent="-171450">
              <a:buFont typeface="Arial" panose="020B0604020202020204" pitchFamily="34" charset="0"/>
              <a:buChar char="•"/>
            </a:pPr>
            <a:endParaRPr lang="en-US" sz="1200" dirty="0">
              <a:latin typeface="Arial" panose="020B0604020202020204" pitchFamily="34" charset="0"/>
              <a:ea typeface="Osaka" pitchFamily="44" charset="-128"/>
              <a:cs typeface="Arial" panose="020B0604020202020204" pitchFamily="34" charset="0"/>
            </a:endParaRPr>
          </a:p>
          <a:p>
            <a:pPr marL="171450" indent="-171450">
              <a:buFont typeface="Arial" panose="020B0604020202020204" pitchFamily="34" charset="0"/>
              <a:buChar char="•"/>
            </a:pPr>
            <a:endParaRPr lang="en-US" sz="1200" dirty="0">
              <a:latin typeface="Arial" panose="020B0604020202020204" pitchFamily="34" charset="0"/>
              <a:ea typeface="Osaka" pitchFamily="44" charset="-128"/>
              <a:cs typeface="Arial" panose="020B0604020202020204" pitchFamily="34" charset="0"/>
            </a:endParaRPr>
          </a:p>
          <a:p>
            <a:pPr marL="171450" indent="-171450">
              <a:buFont typeface="Arial" panose="020B0604020202020204" pitchFamily="34" charset="0"/>
              <a:buChar char="•"/>
            </a:pPr>
            <a:endParaRPr lang="en-US" sz="1200" dirty="0">
              <a:latin typeface="Arial" panose="020B0604020202020204" pitchFamily="34" charset="0"/>
              <a:ea typeface="Osaka" pitchFamily="44" charset="-128"/>
              <a:cs typeface="Arial" panose="020B0604020202020204" pitchFamily="34" charset="0"/>
            </a:endParaRPr>
          </a:p>
          <a:p>
            <a:pPr marL="171450" indent="-171450">
              <a:buFont typeface="Arial" panose="020B0604020202020204" pitchFamily="34" charset="0"/>
              <a:buChar char="•"/>
            </a:pPr>
            <a:endParaRPr lang="en-US" sz="1200" dirty="0">
              <a:latin typeface="Arial" panose="020B0604020202020204" pitchFamily="34" charset="0"/>
              <a:ea typeface="Osaka" pitchFamily="44" charset="-128"/>
              <a:cs typeface="Arial" panose="020B0604020202020204" pitchFamily="34" charset="0"/>
            </a:endParaRPr>
          </a:p>
          <a:p>
            <a:pPr marL="171450" indent="-171450">
              <a:buFont typeface="Arial" panose="020B0604020202020204" pitchFamily="34" charset="0"/>
              <a:buChar char="•"/>
            </a:pPr>
            <a:r>
              <a:rPr lang="en-US" sz="1200" dirty="0">
                <a:latin typeface="Arial" panose="020B0604020202020204" pitchFamily="34" charset="0"/>
                <a:ea typeface="Osaka" pitchFamily="44" charset="-128"/>
                <a:cs typeface="Arial" panose="020B0604020202020204" pitchFamily="34" charset="0"/>
              </a:rPr>
              <a:t>AMSR-E and AMSR2 from the Precipitation Processing System (</a:t>
            </a:r>
            <a:r>
              <a:rPr lang="en-US" sz="1200" b="1" dirty="0">
                <a:latin typeface="Arial" panose="020B0604020202020204" pitchFamily="34" charset="0"/>
                <a:ea typeface="Osaka" pitchFamily="44" charset="-128"/>
                <a:cs typeface="Arial" panose="020B0604020202020204" pitchFamily="34" charset="0"/>
              </a:rPr>
              <a:t>PPS</a:t>
            </a:r>
            <a:r>
              <a:rPr lang="en-US" sz="1200" dirty="0">
                <a:latin typeface="Arial" panose="020B0604020202020204" pitchFamily="34" charset="0"/>
                <a:ea typeface="Osaka" pitchFamily="44" charset="-128"/>
                <a:cs typeface="Arial" panose="020B0604020202020204" pitchFamily="34" charset="0"/>
              </a:rPr>
              <a:t>) Public Archive </a:t>
            </a:r>
          </a:p>
        </p:txBody>
      </p:sp>
      <p:sp>
        <p:nvSpPr>
          <p:cNvPr id="3" name="TextBox 2">
            <a:extLst>
              <a:ext uri="{FF2B5EF4-FFF2-40B4-BE49-F238E27FC236}">
                <a16:creationId xmlns:a16="http://schemas.microsoft.com/office/drawing/2014/main" id="{01FA570B-009A-284E-68CE-8525C1F7C57C}"/>
              </a:ext>
            </a:extLst>
          </p:cNvPr>
          <p:cNvSpPr txBox="1"/>
          <p:nvPr/>
        </p:nvSpPr>
        <p:spPr>
          <a:xfrm>
            <a:off x="1683767" y="4171918"/>
            <a:ext cx="1627369" cy="246221"/>
          </a:xfrm>
          <a:prstGeom prst="rect">
            <a:avLst/>
          </a:prstGeom>
          <a:noFill/>
        </p:spPr>
        <p:txBody>
          <a:bodyPr wrap="none" rtlCol="0">
            <a:spAutoFit/>
          </a:bodyPr>
          <a:lstStyle/>
          <a:p>
            <a:r>
              <a:rPr lang="en-GB" sz="1000" dirty="0">
                <a:latin typeface="Arial" panose="020B0604020202020204" pitchFamily="34" charset="0"/>
              </a:rPr>
              <a:t>https://</a:t>
            </a:r>
            <a:r>
              <a:rPr lang="en-GB" sz="1000" dirty="0" err="1">
                <a:latin typeface="Arial" panose="020B0604020202020204" pitchFamily="34" charset="0"/>
              </a:rPr>
              <a:t>pps.gsfc.nasa.gov</a:t>
            </a:r>
            <a:endParaRPr lang="en-GB" sz="1000" dirty="0">
              <a:effectLst/>
              <a:latin typeface="Arial" panose="020B0604020202020204" pitchFamily="34" charset="0"/>
            </a:endParaRPr>
          </a:p>
        </p:txBody>
      </p:sp>
      <p:sp>
        <p:nvSpPr>
          <p:cNvPr id="4" name="TextBox 3">
            <a:extLst>
              <a:ext uri="{FF2B5EF4-FFF2-40B4-BE49-F238E27FC236}">
                <a16:creationId xmlns:a16="http://schemas.microsoft.com/office/drawing/2014/main" id="{6551BF84-CE4E-D74C-45CA-17646D71CBD4}"/>
              </a:ext>
            </a:extLst>
          </p:cNvPr>
          <p:cNvSpPr txBox="1"/>
          <p:nvPr/>
        </p:nvSpPr>
        <p:spPr>
          <a:xfrm>
            <a:off x="1154775" y="3102993"/>
            <a:ext cx="2254602" cy="400110"/>
          </a:xfrm>
          <a:prstGeom prst="rect">
            <a:avLst/>
          </a:prstGeom>
          <a:noFill/>
        </p:spPr>
        <p:txBody>
          <a:bodyPr wrap="square" rtlCol="0">
            <a:spAutoFit/>
          </a:bodyPr>
          <a:lstStyle/>
          <a:p>
            <a:r>
              <a:rPr lang="en-GB" sz="1000" dirty="0">
                <a:effectLst/>
                <a:latin typeface="Arial" panose="020B0604020202020204" pitchFamily="34" charset="0"/>
              </a:rPr>
              <a:t>https://</a:t>
            </a:r>
            <a:r>
              <a:rPr lang="en-GB" sz="1000" dirty="0" err="1">
                <a:effectLst/>
                <a:latin typeface="Arial" panose="020B0604020202020204" pitchFamily="34" charset="0"/>
              </a:rPr>
              <a:t>www.cmsaf.eu</a:t>
            </a:r>
            <a:r>
              <a:rPr lang="en-GB" sz="1000" dirty="0">
                <a:effectLst/>
                <a:latin typeface="Arial" panose="020B0604020202020204" pitchFamily="34" charset="0"/>
              </a:rPr>
              <a:t>/EN/Overview/</a:t>
            </a:r>
            <a:r>
              <a:rPr lang="en-GB" sz="1000" dirty="0" err="1">
                <a:effectLst/>
                <a:latin typeface="Arial" panose="020B0604020202020204" pitchFamily="34" charset="0"/>
              </a:rPr>
              <a:t>OurProducts</a:t>
            </a:r>
            <a:r>
              <a:rPr lang="en-GB" sz="1000" dirty="0">
                <a:effectLst/>
                <a:latin typeface="Arial" panose="020B0604020202020204" pitchFamily="34" charset="0"/>
              </a:rPr>
              <a:t>/FCDR/</a:t>
            </a:r>
            <a:r>
              <a:rPr lang="en-GB" sz="1000" dirty="0" err="1">
                <a:effectLst/>
                <a:latin typeface="Arial" panose="020B0604020202020204" pitchFamily="34" charset="0"/>
              </a:rPr>
              <a:t>FCDR_node</a:t>
            </a:r>
            <a:endParaRPr lang="en-GB" sz="1000" dirty="0">
              <a:effectLst/>
              <a:latin typeface="Arial" panose="020B0604020202020204" pitchFamily="34" charset="0"/>
            </a:endParaRPr>
          </a:p>
        </p:txBody>
      </p:sp>
    </p:spTree>
    <p:extLst>
      <p:ext uri="{BB962C8B-B14F-4D97-AF65-F5344CB8AC3E}">
        <p14:creationId xmlns:p14="http://schemas.microsoft.com/office/powerpoint/2010/main" val="15731854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9" name="Straight Connector 28">
            <a:extLst>
              <a:ext uri="{FF2B5EF4-FFF2-40B4-BE49-F238E27FC236}">
                <a16:creationId xmlns:a16="http://schemas.microsoft.com/office/drawing/2014/main" id="{1AA40D05-0D48-5C39-5F19-F325D8A0EB2F}"/>
              </a:ext>
            </a:extLst>
          </p:cNvPr>
          <p:cNvCxnSpPr>
            <a:cxnSpLocks/>
          </p:cNvCxnSpPr>
          <p:nvPr/>
        </p:nvCxnSpPr>
        <p:spPr>
          <a:xfrm>
            <a:off x="1905768" y="1567082"/>
            <a:ext cx="0" cy="2672227"/>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3A444B07-310B-66B5-FED7-200B00F89CCA}"/>
              </a:ext>
            </a:extLst>
          </p:cNvPr>
          <p:cNvCxnSpPr>
            <a:cxnSpLocks/>
          </p:cNvCxnSpPr>
          <p:nvPr/>
        </p:nvCxnSpPr>
        <p:spPr>
          <a:xfrm>
            <a:off x="2776085" y="1567079"/>
            <a:ext cx="0" cy="2672227"/>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8F774215-EF72-3469-E2DB-758EB9BF56F0}"/>
              </a:ext>
            </a:extLst>
          </p:cNvPr>
          <p:cNvCxnSpPr>
            <a:cxnSpLocks/>
          </p:cNvCxnSpPr>
          <p:nvPr/>
        </p:nvCxnSpPr>
        <p:spPr>
          <a:xfrm>
            <a:off x="3623731" y="1567080"/>
            <a:ext cx="0" cy="2672227"/>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E4705B8C-5627-F9B3-7E54-63B5CD73A9EF}"/>
              </a:ext>
            </a:extLst>
          </p:cNvPr>
          <p:cNvCxnSpPr>
            <a:cxnSpLocks/>
          </p:cNvCxnSpPr>
          <p:nvPr/>
        </p:nvCxnSpPr>
        <p:spPr>
          <a:xfrm>
            <a:off x="3934829" y="1567080"/>
            <a:ext cx="0" cy="2672227"/>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BA3648BD-939D-6A52-002E-9281B30A6CCB}"/>
              </a:ext>
            </a:extLst>
          </p:cNvPr>
          <p:cNvCxnSpPr>
            <a:cxnSpLocks/>
          </p:cNvCxnSpPr>
          <p:nvPr/>
        </p:nvCxnSpPr>
        <p:spPr>
          <a:xfrm>
            <a:off x="4149402" y="1567080"/>
            <a:ext cx="0" cy="2672227"/>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2E38EFFB-048E-DC76-B59B-3A2D74A46DCD}"/>
              </a:ext>
            </a:extLst>
          </p:cNvPr>
          <p:cNvCxnSpPr>
            <a:cxnSpLocks/>
          </p:cNvCxnSpPr>
          <p:nvPr/>
        </p:nvCxnSpPr>
        <p:spPr>
          <a:xfrm>
            <a:off x="6834809" y="1567079"/>
            <a:ext cx="0" cy="2672227"/>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sp>
        <p:nvSpPr>
          <p:cNvPr id="6145" name="Title 1"/>
          <p:cNvSpPr>
            <a:spLocks noGrp="1"/>
          </p:cNvSpPr>
          <p:nvPr>
            <p:ph type="title"/>
          </p:nvPr>
        </p:nvSpPr>
        <p:spPr>
          <a:xfrm>
            <a:off x="774700" y="189190"/>
            <a:ext cx="6956425" cy="369332"/>
          </a:xfrm>
        </p:spPr>
        <p:txBody>
          <a:bodyPr/>
          <a:lstStyle/>
          <a:p>
            <a:pPr eaLnBrk="1" hangingPunct="1"/>
            <a:r>
              <a:rPr lang="fr-FR" altLang="fr-FR" sz="1800" dirty="0">
                <a:latin typeface="Verdana" pitchFamily="34" charset="0"/>
              </a:rPr>
              <a:t>MW LST </a:t>
            </a:r>
            <a:r>
              <a:rPr lang="fr-FR" altLang="fr-FR" sz="1800" dirty="0" err="1">
                <a:latin typeface="Verdana" pitchFamily="34" charset="0"/>
              </a:rPr>
              <a:t>product</a:t>
            </a:r>
            <a:r>
              <a:rPr lang="fr-FR" altLang="fr-FR" sz="1800" dirty="0">
                <a:latin typeface="Verdana" pitchFamily="34" charset="0"/>
              </a:rPr>
              <a:t>                  DATA RECORDS</a:t>
            </a:r>
          </a:p>
        </p:txBody>
      </p:sp>
      <p:sp>
        <p:nvSpPr>
          <p:cNvPr id="11" name="TextBox 10">
            <a:extLst>
              <a:ext uri="{FF2B5EF4-FFF2-40B4-BE49-F238E27FC236}">
                <a16:creationId xmlns:a16="http://schemas.microsoft.com/office/drawing/2014/main" id="{482EB262-F916-CD7D-4136-8F0114FB5B77}"/>
              </a:ext>
            </a:extLst>
          </p:cNvPr>
          <p:cNvSpPr txBox="1"/>
          <p:nvPr/>
        </p:nvSpPr>
        <p:spPr>
          <a:xfrm>
            <a:off x="410588" y="1855512"/>
            <a:ext cx="1633104" cy="307777"/>
          </a:xfrm>
          <a:prstGeom prst="rect">
            <a:avLst/>
          </a:prstGeom>
          <a:noFill/>
        </p:spPr>
        <p:txBody>
          <a:bodyPr wrap="square">
            <a:spAutoFit/>
          </a:bodyPr>
          <a:lstStyle/>
          <a:p>
            <a:pPr algn="ctr"/>
            <a:r>
              <a:rPr lang="en-US" sz="1400" b="1" dirty="0">
                <a:solidFill>
                  <a:srgbClr val="0070C0"/>
                </a:solidFill>
                <a:latin typeface="Arial" panose="020B0604020202020204" pitchFamily="34" charset="0"/>
                <a:ea typeface="Osaka" pitchFamily="44" charset="-128"/>
                <a:cs typeface="Arial" panose="020B0604020202020204" pitchFamily="34" charset="0"/>
              </a:rPr>
              <a:t>~25 km</a:t>
            </a:r>
            <a:endParaRPr lang="en-GB" sz="1400" b="1" dirty="0">
              <a:solidFill>
                <a:srgbClr val="0070C0"/>
              </a:solidFill>
              <a:latin typeface="Arial" panose="020B0604020202020204" pitchFamily="34" charset="0"/>
              <a:cs typeface="Arial" panose="020B0604020202020204" pitchFamily="34" charset="0"/>
            </a:endParaRPr>
          </a:p>
        </p:txBody>
      </p:sp>
      <p:sp>
        <p:nvSpPr>
          <p:cNvPr id="12" name="TextBox 11">
            <a:extLst>
              <a:ext uri="{FF2B5EF4-FFF2-40B4-BE49-F238E27FC236}">
                <a16:creationId xmlns:a16="http://schemas.microsoft.com/office/drawing/2014/main" id="{02CBC544-6A32-824C-114A-DD8E0F5004C4}"/>
              </a:ext>
            </a:extLst>
          </p:cNvPr>
          <p:cNvSpPr txBox="1"/>
          <p:nvPr/>
        </p:nvSpPr>
        <p:spPr>
          <a:xfrm>
            <a:off x="1907310" y="1795001"/>
            <a:ext cx="1716419" cy="307777"/>
          </a:xfrm>
          <a:prstGeom prst="rect">
            <a:avLst/>
          </a:prstGeom>
          <a:solidFill>
            <a:srgbClr val="00B050"/>
          </a:solidFill>
        </p:spPr>
        <p:txBody>
          <a:bodyPr wrap="square">
            <a:spAutoFit/>
          </a:bodyPr>
          <a:lstStyle/>
          <a:p>
            <a:pPr algn="ctr"/>
            <a:r>
              <a:rPr lang="en-US" sz="1400" dirty="0">
                <a:solidFill>
                  <a:schemeClr val="bg1"/>
                </a:solidFill>
                <a:latin typeface="Arial" panose="020B0604020202020204" pitchFamily="34" charset="0"/>
                <a:ea typeface="Osaka" pitchFamily="44" charset="-128"/>
                <a:cs typeface="Arial" panose="020B0604020202020204" pitchFamily="34" charset="0"/>
              </a:rPr>
              <a:t>SSM/I</a:t>
            </a:r>
            <a:endParaRPr lang="en-GB" sz="1400" dirty="0">
              <a:solidFill>
                <a:schemeClr val="bg1"/>
              </a:solidFill>
              <a:latin typeface="Arial" panose="020B0604020202020204" pitchFamily="34" charset="0"/>
              <a:cs typeface="Arial" panose="020B0604020202020204" pitchFamily="34" charset="0"/>
            </a:endParaRPr>
          </a:p>
        </p:txBody>
      </p:sp>
      <p:cxnSp>
        <p:nvCxnSpPr>
          <p:cNvPr id="14" name="Straight Connector 13">
            <a:extLst>
              <a:ext uri="{FF2B5EF4-FFF2-40B4-BE49-F238E27FC236}">
                <a16:creationId xmlns:a16="http://schemas.microsoft.com/office/drawing/2014/main" id="{8CADB210-AE1C-BBCC-A150-1660F3B9FFB7}"/>
              </a:ext>
            </a:extLst>
          </p:cNvPr>
          <p:cNvCxnSpPr>
            <a:cxnSpLocks/>
          </p:cNvCxnSpPr>
          <p:nvPr/>
        </p:nvCxnSpPr>
        <p:spPr>
          <a:xfrm>
            <a:off x="1723788" y="1567082"/>
            <a:ext cx="0" cy="2812010"/>
          </a:xfrm>
          <a:prstGeom prst="line">
            <a:avLst/>
          </a:prstGeom>
          <a:ln w="2222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090561C2-7194-5EBC-109F-E38A9A5E043E}"/>
              </a:ext>
            </a:extLst>
          </p:cNvPr>
          <p:cNvCxnSpPr>
            <a:cxnSpLocks/>
          </p:cNvCxnSpPr>
          <p:nvPr/>
        </p:nvCxnSpPr>
        <p:spPr>
          <a:xfrm>
            <a:off x="1513844" y="4239309"/>
            <a:ext cx="5726433" cy="0"/>
          </a:xfrm>
          <a:prstGeom prst="line">
            <a:avLst/>
          </a:prstGeom>
          <a:ln w="2222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91F8DB66-8AC6-F700-923A-0ECDBB7C9AA7}"/>
              </a:ext>
            </a:extLst>
          </p:cNvPr>
          <p:cNvCxnSpPr>
            <a:cxnSpLocks/>
          </p:cNvCxnSpPr>
          <p:nvPr/>
        </p:nvCxnSpPr>
        <p:spPr>
          <a:xfrm>
            <a:off x="7016514" y="1567082"/>
            <a:ext cx="0" cy="2812010"/>
          </a:xfrm>
          <a:prstGeom prst="line">
            <a:avLst/>
          </a:prstGeom>
          <a:ln w="22225">
            <a:solidFill>
              <a:schemeClr val="tx2"/>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9F977B55-7A85-5400-B169-9965B6892C1B}"/>
              </a:ext>
            </a:extLst>
          </p:cNvPr>
          <p:cNvSpPr txBox="1"/>
          <p:nvPr/>
        </p:nvSpPr>
        <p:spPr>
          <a:xfrm>
            <a:off x="744471" y="1218934"/>
            <a:ext cx="1786809" cy="307777"/>
          </a:xfrm>
          <a:prstGeom prst="rect">
            <a:avLst/>
          </a:prstGeom>
          <a:noFill/>
          <a:ln>
            <a:noFill/>
          </a:ln>
        </p:spPr>
        <p:txBody>
          <a:bodyPr wrap="square">
            <a:spAutoFit/>
          </a:bodyPr>
          <a:lstStyle/>
          <a:p>
            <a:pPr algn="ctr"/>
            <a:r>
              <a:rPr lang="en-US" altLang="en-FR" sz="1400" b="1" dirty="0">
                <a:solidFill>
                  <a:srgbClr val="0070C0"/>
                </a:solidFill>
                <a:latin typeface="Arial" panose="020B0604020202020204" pitchFamily="34" charset="0"/>
                <a:ea typeface="Osaka" pitchFamily="44" charset="-128"/>
                <a:cs typeface="Arial" panose="020B0604020202020204" pitchFamily="34" charset="0"/>
              </a:rPr>
              <a:t>Spatial Resolution</a:t>
            </a:r>
            <a:endParaRPr lang="en-GB" sz="1400" b="1" baseline="30000" dirty="0">
              <a:solidFill>
                <a:srgbClr val="0070C0"/>
              </a:solidFill>
              <a:latin typeface="Arial" panose="020B0604020202020204" pitchFamily="34" charset="0"/>
              <a:cs typeface="Arial" panose="020B0604020202020204" pitchFamily="34" charset="0"/>
            </a:endParaRPr>
          </a:p>
        </p:txBody>
      </p:sp>
      <p:sp>
        <p:nvSpPr>
          <p:cNvPr id="17" name="TextBox 16">
            <a:extLst>
              <a:ext uri="{FF2B5EF4-FFF2-40B4-BE49-F238E27FC236}">
                <a16:creationId xmlns:a16="http://schemas.microsoft.com/office/drawing/2014/main" id="{095878AC-252D-CF88-8065-D0A426FF3411}"/>
              </a:ext>
            </a:extLst>
          </p:cNvPr>
          <p:cNvSpPr txBox="1"/>
          <p:nvPr/>
        </p:nvSpPr>
        <p:spPr>
          <a:xfrm>
            <a:off x="6267975" y="1216028"/>
            <a:ext cx="1633104" cy="307777"/>
          </a:xfrm>
          <a:prstGeom prst="rect">
            <a:avLst/>
          </a:prstGeom>
          <a:noFill/>
          <a:ln>
            <a:noFill/>
          </a:ln>
        </p:spPr>
        <p:txBody>
          <a:bodyPr wrap="square">
            <a:spAutoFit/>
          </a:bodyPr>
          <a:lstStyle/>
          <a:p>
            <a:pPr algn="ctr"/>
            <a:r>
              <a:rPr lang="en-US" sz="1400" b="1" dirty="0">
                <a:solidFill>
                  <a:schemeClr val="tx1">
                    <a:lumMod val="50000"/>
                    <a:lumOff val="50000"/>
                  </a:schemeClr>
                </a:solidFill>
                <a:latin typeface="Arial" panose="020B0604020202020204" pitchFamily="34" charset="0"/>
                <a:ea typeface="Osaka" pitchFamily="44" charset="-128"/>
                <a:cs typeface="Arial" panose="020B0604020202020204" pitchFamily="34" charset="0"/>
              </a:rPr>
              <a:t>Time of day</a:t>
            </a:r>
            <a:endParaRPr lang="en-GB" sz="1400" b="1" dirty="0">
              <a:solidFill>
                <a:schemeClr val="tx1">
                  <a:lumMod val="50000"/>
                  <a:lumOff val="50000"/>
                </a:schemeClr>
              </a:solidFill>
              <a:latin typeface="Arial" panose="020B0604020202020204" pitchFamily="34" charset="0"/>
              <a:cs typeface="Arial" panose="020B0604020202020204" pitchFamily="34" charset="0"/>
            </a:endParaRPr>
          </a:p>
        </p:txBody>
      </p:sp>
      <p:sp>
        <p:nvSpPr>
          <p:cNvPr id="18" name="TextBox 17">
            <a:extLst>
              <a:ext uri="{FF2B5EF4-FFF2-40B4-BE49-F238E27FC236}">
                <a16:creationId xmlns:a16="http://schemas.microsoft.com/office/drawing/2014/main" id="{4617C648-9C1F-C8C2-2016-26E490E8DCE4}"/>
              </a:ext>
            </a:extLst>
          </p:cNvPr>
          <p:cNvSpPr txBox="1"/>
          <p:nvPr/>
        </p:nvSpPr>
        <p:spPr>
          <a:xfrm>
            <a:off x="3560508" y="4451303"/>
            <a:ext cx="1633104" cy="307777"/>
          </a:xfrm>
          <a:prstGeom prst="rect">
            <a:avLst/>
          </a:prstGeom>
          <a:noFill/>
          <a:ln>
            <a:noFill/>
          </a:ln>
        </p:spPr>
        <p:txBody>
          <a:bodyPr wrap="square">
            <a:spAutoFit/>
          </a:bodyPr>
          <a:lstStyle/>
          <a:p>
            <a:pPr algn="ctr"/>
            <a:r>
              <a:rPr lang="en-US" sz="1400" b="1" dirty="0">
                <a:solidFill>
                  <a:srgbClr val="C00000"/>
                </a:solidFill>
                <a:latin typeface="Arial" panose="020B0604020202020204" pitchFamily="34" charset="0"/>
                <a:ea typeface="Osaka" pitchFamily="44" charset="-128"/>
                <a:cs typeface="Arial" panose="020B0604020202020204" pitchFamily="34" charset="0"/>
              </a:rPr>
              <a:t>Years</a:t>
            </a:r>
            <a:endParaRPr lang="en-GB" sz="1400" b="1" dirty="0">
              <a:solidFill>
                <a:srgbClr val="C00000"/>
              </a:solidFill>
              <a:latin typeface="Arial" panose="020B0604020202020204" pitchFamily="34" charset="0"/>
              <a:cs typeface="Arial" panose="020B0604020202020204" pitchFamily="34" charset="0"/>
            </a:endParaRPr>
          </a:p>
        </p:txBody>
      </p:sp>
      <p:sp>
        <p:nvSpPr>
          <p:cNvPr id="19" name="TextBox 18">
            <a:extLst>
              <a:ext uri="{FF2B5EF4-FFF2-40B4-BE49-F238E27FC236}">
                <a16:creationId xmlns:a16="http://schemas.microsoft.com/office/drawing/2014/main" id="{29D5CF49-8633-953B-10A0-2FF930C78385}"/>
              </a:ext>
            </a:extLst>
          </p:cNvPr>
          <p:cNvSpPr txBox="1"/>
          <p:nvPr/>
        </p:nvSpPr>
        <p:spPr>
          <a:xfrm rot="19800000">
            <a:off x="1629479" y="4282837"/>
            <a:ext cx="548487" cy="246221"/>
          </a:xfrm>
          <a:prstGeom prst="rect">
            <a:avLst/>
          </a:prstGeom>
          <a:noFill/>
          <a:ln>
            <a:noFill/>
          </a:ln>
        </p:spPr>
        <p:txBody>
          <a:bodyPr wrap="square">
            <a:spAutoFit/>
          </a:bodyPr>
          <a:lstStyle/>
          <a:p>
            <a:pPr algn="ctr"/>
            <a:r>
              <a:rPr lang="en-US" sz="1000" dirty="0">
                <a:solidFill>
                  <a:srgbClr val="C00000"/>
                </a:solidFill>
                <a:latin typeface="Arial" panose="020B0604020202020204" pitchFamily="34" charset="0"/>
                <a:ea typeface="Osaka" pitchFamily="44" charset="-128"/>
                <a:cs typeface="Arial" panose="020B0604020202020204" pitchFamily="34" charset="0"/>
              </a:rPr>
              <a:t>1996</a:t>
            </a:r>
            <a:endParaRPr lang="en-GB" sz="1000" dirty="0">
              <a:solidFill>
                <a:srgbClr val="C00000"/>
              </a:solidFill>
              <a:latin typeface="Arial" panose="020B0604020202020204" pitchFamily="34" charset="0"/>
              <a:cs typeface="Arial" panose="020B0604020202020204" pitchFamily="34" charset="0"/>
            </a:endParaRPr>
          </a:p>
        </p:txBody>
      </p:sp>
      <p:sp>
        <p:nvSpPr>
          <p:cNvPr id="24" name="TextBox 23">
            <a:extLst>
              <a:ext uri="{FF2B5EF4-FFF2-40B4-BE49-F238E27FC236}">
                <a16:creationId xmlns:a16="http://schemas.microsoft.com/office/drawing/2014/main" id="{06E44C20-3869-7785-15A6-F4980467134F}"/>
              </a:ext>
            </a:extLst>
          </p:cNvPr>
          <p:cNvSpPr txBox="1"/>
          <p:nvPr/>
        </p:nvSpPr>
        <p:spPr>
          <a:xfrm rot="19800000">
            <a:off x="6536040" y="4268953"/>
            <a:ext cx="548487" cy="246221"/>
          </a:xfrm>
          <a:prstGeom prst="rect">
            <a:avLst/>
          </a:prstGeom>
          <a:noFill/>
          <a:ln>
            <a:noFill/>
          </a:ln>
        </p:spPr>
        <p:txBody>
          <a:bodyPr wrap="square">
            <a:spAutoFit/>
          </a:bodyPr>
          <a:lstStyle/>
          <a:p>
            <a:pPr marL="6350" algn="ctr"/>
            <a:r>
              <a:rPr lang="en-US" sz="1000" dirty="0">
                <a:solidFill>
                  <a:srgbClr val="C00000"/>
                </a:solidFill>
                <a:latin typeface="Arial" panose="020B0604020202020204" pitchFamily="34" charset="0"/>
                <a:ea typeface="Osaka" pitchFamily="44" charset="-128"/>
                <a:cs typeface="Arial" panose="020B0604020202020204" pitchFamily="34" charset="0"/>
              </a:rPr>
              <a:t>2024</a:t>
            </a:r>
            <a:endParaRPr lang="en-GB" sz="1000" dirty="0">
              <a:solidFill>
                <a:srgbClr val="C00000"/>
              </a:solidFill>
              <a:latin typeface="Arial" panose="020B0604020202020204" pitchFamily="34" charset="0"/>
              <a:cs typeface="Arial" panose="020B0604020202020204" pitchFamily="34" charset="0"/>
            </a:endParaRPr>
          </a:p>
        </p:txBody>
      </p:sp>
      <p:sp>
        <p:nvSpPr>
          <p:cNvPr id="25" name="TextBox 24">
            <a:extLst>
              <a:ext uri="{FF2B5EF4-FFF2-40B4-BE49-F238E27FC236}">
                <a16:creationId xmlns:a16="http://schemas.microsoft.com/office/drawing/2014/main" id="{75AD9044-18E1-BB3C-A0BD-534286C435DD}"/>
              </a:ext>
            </a:extLst>
          </p:cNvPr>
          <p:cNvSpPr txBox="1"/>
          <p:nvPr/>
        </p:nvSpPr>
        <p:spPr>
          <a:xfrm rot="19800000">
            <a:off x="2559538" y="4268954"/>
            <a:ext cx="548487" cy="246221"/>
          </a:xfrm>
          <a:prstGeom prst="rect">
            <a:avLst/>
          </a:prstGeom>
          <a:noFill/>
          <a:ln>
            <a:noFill/>
          </a:ln>
        </p:spPr>
        <p:txBody>
          <a:bodyPr wrap="square">
            <a:spAutoFit/>
          </a:bodyPr>
          <a:lstStyle/>
          <a:p>
            <a:pPr algn="ctr"/>
            <a:r>
              <a:rPr lang="en-US" sz="1000" dirty="0">
                <a:solidFill>
                  <a:srgbClr val="C00000"/>
                </a:solidFill>
                <a:latin typeface="Arial" panose="020B0604020202020204" pitchFamily="34" charset="0"/>
                <a:ea typeface="Osaka" pitchFamily="44" charset="-128"/>
                <a:cs typeface="Arial" panose="020B0604020202020204" pitchFamily="34" charset="0"/>
              </a:rPr>
              <a:t>2003</a:t>
            </a:r>
            <a:endParaRPr lang="en-GB" sz="1000" dirty="0">
              <a:solidFill>
                <a:srgbClr val="C00000"/>
              </a:solidFill>
              <a:latin typeface="Arial" panose="020B0604020202020204" pitchFamily="34" charset="0"/>
              <a:cs typeface="Arial" panose="020B0604020202020204" pitchFamily="34" charset="0"/>
            </a:endParaRPr>
          </a:p>
        </p:txBody>
      </p:sp>
      <p:sp>
        <p:nvSpPr>
          <p:cNvPr id="26" name="TextBox 25">
            <a:extLst>
              <a:ext uri="{FF2B5EF4-FFF2-40B4-BE49-F238E27FC236}">
                <a16:creationId xmlns:a16="http://schemas.microsoft.com/office/drawing/2014/main" id="{3B01CB5D-F525-9015-2A22-D5C902ABA2E5}"/>
              </a:ext>
            </a:extLst>
          </p:cNvPr>
          <p:cNvSpPr txBox="1"/>
          <p:nvPr/>
        </p:nvSpPr>
        <p:spPr>
          <a:xfrm rot="19800000">
            <a:off x="3283472" y="4278352"/>
            <a:ext cx="548487" cy="246221"/>
          </a:xfrm>
          <a:prstGeom prst="rect">
            <a:avLst/>
          </a:prstGeom>
          <a:noFill/>
          <a:ln>
            <a:noFill/>
          </a:ln>
        </p:spPr>
        <p:txBody>
          <a:bodyPr wrap="square">
            <a:spAutoFit/>
          </a:bodyPr>
          <a:lstStyle/>
          <a:p>
            <a:pPr algn="ctr"/>
            <a:r>
              <a:rPr lang="en-US" sz="1000" dirty="0">
                <a:solidFill>
                  <a:srgbClr val="C00000"/>
                </a:solidFill>
                <a:latin typeface="Arial" panose="020B0604020202020204" pitchFamily="34" charset="0"/>
                <a:ea typeface="Osaka" pitchFamily="44" charset="-128"/>
                <a:cs typeface="Arial" panose="020B0604020202020204" pitchFamily="34" charset="0"/>
              </a:rPr>
              <a:t>2008</a:t>
            </a:r>
            <a:endParaRPr lang="en-GB" sz="1000" dirty="0">
              <a:solidFill>
                <a:srgbClr val="C00000"/>
              </a:solidFill>
              <a:latin typeface="Arial" panose="020B0604020202020204" pitchFamily="34" charset="0"/>
              <a:cs typeface="Arial" panose="020B0604020202020204" pitchFamily="34" charset="0"/>
            </a:endParaRPr>
          </a:p>
        </p:txBody>
      </p:sp>
      <p:sp>
        <p:nvSpPr>
          <p:cNvPr id="27" name="TextBox 26">
            <a:extLst>
              <a:ext uri="{FF2B5EF4-FFF2-40B4-BE49-F238E27FC236}">
                <a16:creationId xmlns:a16="http://schemas.microsoft.com/office/drawing/2014/main" id="{1DD309B6-3366-85A7-9284-FD868155BAA0}"/>
              </a:ext>
            </a:extLst>
          </p:cNvPr>
          <p:cNvSpPr txBox="1"/>
          <p:nvPr/>
        </p:nvSpPr>
        <p:spPr>
          <a:xfrm rot="19800000">
            <a:off x="3622564" y="4271920"/>
            <a:ext cx="548487" cy="246221"/>
          </a:xfrm>
          <a:prstGeom prst="rect">
            <a:avLst/>
          </a:prstGeom>
          <a:noFill/>
          <a:ln>
            <a:noFill/>
          </a:ln>
        </p:spPr>
        <p:txBody>
          <a:bodyPr wrap="square">
            <a:spAutoFit/>
          </a:bodyPr>
          <a:lstStyle/>
          <a:p>
            <a:pPr algn="ctr"/>
            <a:r>
              <a:rPr lang="en-US" sz="1000" dirty="0">
                <a:solidFill>
                  <a:srgbClr val="C00000"/>
                </a:solidFill>
                <a:latin typeface="Arial" panose="020B0604020202020204" pitchFamily="34" charset="0"/>
                <a:ea typeface="Osaka" pitchFamily="44" charset="-128"/>
                <a:cs typeface="Arial" panose="020B0604020202020204" pitchFamily="34" charset="0"/>
              </a:rPr>
              <a:t>2011</a:t>
            </a:r>
            <a:endParaRPr lang="en-GB" sz="1000" dirty="0">
              <a:solidFill>
                <a:srgbClr val="C00000"/>
              </a:solidFill>
              <a:latin typeface="Arial" panose="020B0604020202020204" pitchFamily="34" charset="0"/>
              <a:cs typeface="Arial" panose="020B0604020202020204" pitchFamily="34" charset="0"/>
            </a:endParaRPr>
          </a:p>
        </p:txBody>
      </p:sp>
      <p:sp>
        <p:nvSpPr>
          <p:cNvPr id="28" name="TextBox 27">
            <a:extLst>
              <a:ext uri="{FF2B5EF4-FFF2-40B4-BE49-F238E27FC236}">
                <a16:creationId xmlns:a16="http://schemas.microsoft.com/office/drawing/2014/main" id="{484D798B-563F-D601-66E6-36C53CF817EE}"/>
              </a:ext>
            </a:extLst>
          </p:cNvPr>
          <p:cNvSpPr txBox="1"/>
          <p:nvPr/>
        </p:nvSpPr>
        <p:spPr>
          <a:xfrm rot="19800000">
            <a:off x="3877293" y="4271095"/>
            <a:ext cx="548487" cy="246221"/>
          </a:xfrm>
          <a:prstGeom prst="rect">
            <a:avLst/>
          </a:prstGeom>
          <a:noFill/>
          <a:ln>
            <a:noFill/>
          </a:ln>
        </p:spPr>
        <p:txBody>
          <a:bodyPr wrap="square">
            <a:spAutoFit/>
          </a:bodyPr>
          <a:lstStyle/>
          <a:p>
            <a:pPr algn="ctr"/>
            <a:r>
              <a:rPr lang="en-US" sz="1000" dirty="0">
                <a:solidFill>
                  <a:srgbClr val="C00000"/>
                </a:solidFill>
                <a:latin typeface="Arial" panose="020B0604020202020204" pitchFamily="34" charset="0"/>
                <a:ea typeface="Osaka" pitchFamily="44" charset="-128"/>
                <a:cs typeface="Arial" panose="020B0604020202020204" pitchFamily="34" charset="0"/>
              </a:rPr>
              <a:t>2013</a:t>
            </a:r>
            <a:endParaRPr lang="en-GB" sz="1000" dirty="0">
              <a:solidFill>
                <a:srgbClr val="C00000"/>
              </a:solidFill>
              <a:latin typeface="Arial" panose="020B0604020202020204" pitchFamily="34" charset="0"/>
              <a:cs typeface="Arial" panose="020B0604020202020204" pitchFamily="34" charset="0"/>
            </a:endParaRPr>
          </a:p>
        </p:txBody>
      </p:sp>
      <p:sp>
        <p:nvSpPr>
          <p:cNvPr id="38" name="TextBox 37">
            <a:extLst>
              <a:ext uri="{FF2B5EF4-FFF2-40B4-BE49-F238E27FC236}">
                <a16:creationId xmlns:a16="http://schemas.microsoft.com/office/drawing/2014/main" id="{B439C0FC-B3B9-4CB0-87B2-13B556BDF04B}"/>
              </a:ext>
            </a:extLst>
          </p:cNvPr>
          <p:cNvSpPr txBox="1"/>
          <p:nvPr/>
        </p:nvSpPr>
        <p:spPr>
          <a:xfrm>
            <a:off x="3625272" y="1795000"/>
            <a:ext cx="3209534" cy="307777"/>
          </a:xfrm>
          <a:prstGeom prst="rect">
            <a:avLst/>
          </a:prstGeom>
          <a:solidFill>
            <a:srgbClr val="008542"/>
          </a:solidFill>
        </p:spPr>
        <p:txBody>
          <a:bodyPr wrap="square">
            <a:spAutoFit/>
          </a:bodyPr>
          <a:lstStyle/>
          <a:p>
            <a:pPr algn="ctr"/>
            <a:r>
              <a:rPr lang="en-US" sz="1400" dirty="0">
                <a:solidFill>
                  <a:schemeClr val="bg1"/>
                </a:solidFill>
                <a:latin typeface="Arial" panose="020B0604020202020204" pitchFamily="34" charset="0"/>
                <a:ea typeface="Osaka" pitchFamily="44" charset="-128"/>
                <a:cs typeface="Arial" panose="020B0604020202020204" pitchFamily="34" charset="0"/>
              </a:rPr>
              <a:t>SSMIS</a:t>
            </a:r>
            <a:endParaRPr lang="en-GB" sz="1400" dirty="0">
              <a:solidFill>
                <a:schemeClr val="bg1"/>
              </a:solidFill>
              <a:latin typeface="Arial" panose="020B0604020202020204" pitchFamily="34" charset="0"/>
              <a:cs typeface="Arial" panose="020B0604020202020204" pitchFamily="34" charset="0"/>
            </a:endParaRPr>
          </a:p>
        </p:txBody>
      </p:sp>
      <p:sp>
        <p:nvSpPr>
          <p:cNvPr id="39" name="TextBox 38">
            <a:extLst>
              <a:ext uri="{FF2B5EF4-FFF2-40B4-BE49-F238E27FC236}">
                <a16:creationId xmlns:a16="http://schemas.microsoft.com/office/drawing/2014/main" id="{D69CAF55-9AB2-7861-1C4C-605F6380AADE}"/>
              </a:ext>
            </a:extLst>
          </p:cNvPr>
          <p:cNvSpPr txBox="1"/>
          <p:nvPr/>
        </p:nvSpPr>
        <p:spPr>
          <a:xfrm>
            <a:off x="2778008" y="2711611"/>
            <a:ext cx="1160449" cy="307777"/>
          </a:xfrm>
          <a:prstGeom prst="rect">
            <a:avLst/>
          </a:prstGeom>
          <a:solidFill>
            <a:srgbClr val="FDC82F"/>
          </a:solidFill>
        </p:spPr>
        <p:txBody>
          <a:bodyPr wrap="square">
            <a:spAutoFit/>
          </a:bodyPr>
          <a:lstStyle/>
          <a:p>
            <a:pPr algn="ctr"/>
            <a:r>
              <a:rPr lang="en-US" sz="1400" dirty="0">
                <a:solidFill>
                  <a:schemeClr val="bg1"/>
                </a:solidFill>
                <a:latin typeface="Arial" panose="020B0604020202020204" pitchFamily="34" charset="0"/>
                <a:ea typeface="Osaka" pitchFamily="44" charset="-128"/>
                <a:cs typeface="Arial" panose="020B0604020202020204" pitchFamily="34" charset="0"/>
              </a:rPr>
              <a:t>AMSR-E</a:t>
            </a:r>
            <a:endParaRPr lang="en-GB" sz="1400" dirty="0">
              <a:solidFill>
                <a:schemeClr val="bg1"/>
              </a:solidFill>
              <a:latin typeface="Arial" panose="020B0604020202020204" pitchFamily="34" charset="0"/>
              <a:cs typeface="Arial" panose="020B0604020202020204" pitchFamily="34" charset="0"/>
            </a:endParaRPr>
          </a:p>
        </p:txBody>
      </p:sp>
      <p:sp>
        <p:nvSpPr>
          <p:cNvPr id="40" name="TextBox 39">
            <a:extLst>
              <a:ext uri="{FF2B5EF4-FFF2-40B4-BE49-F238E27FC236}">
                <a16:creationId xmlns:a16="http://schemas.microsoft.com/office/drawing/2014/main" id="{35D5641E-9910-8200-60E2-A94E7BB5B429}"/>
              </a:ext>
            </a:extLst>
          </p:cNvPr>
          <p:cNvSpPr txBox="1"/>
          <p:nvPr/>
        </p:nvSpPr>
        <p:spPr>
          <a:xfrm>
            <a:off x="4145775" y="2695543"/>
            <a:ext cx="2682733" cy="307777"/>
          </a:xfrm>
          <a:prstGeom prst="rect">
            <a:avLst/>
          </a:prstGeom>
          <a:solidFill>
            <a:srgbClr val="E37222"/>
          </a:solidFill>
        </p:spPr>
        <p:txBody>
          <a:bodyPr wrap="square">
            <a:spAutoFit/>
          </a:bodyPr>
          <a:lstStyle/>
          <a:p>
            <a:pPr algn="ctr"/>
            <a:r>
              <a:rPr lang="en-US" sz="1400" dirty="0">
                <a:solidFill>
                  <a:schemeClr val="bg1"/>
                </a:solidFill>
                <a:latin typeface="Arial" panose="020B0604020202020204" pitchFamily="34" charset="0"/>
                <a:ea typeface="Osaka" pitchFamily="44" charset="-128"/>
                <a:cs typeface="Arial" panose="020B0604020202020204" pitchFamily="34" charset="0"/>
              </a:rPr>
              <a:t>AMSR2</a:t>
            </a:r>
            <a:endParaRPr lang="en-GB" sz="1400" dirty="0">
              <a:solidFill>
                <a:schemeClr val="bg1"/>
              </a:solidFill>
              <a:latin typeface="Arial" panose="020B0604020202020204" pitchFamily="34" charset="0"/>
              <a:cs typeface="Arial" panose="020B0604020202020204" pitchFamily="34" charset="0"/>
            </a:endParaRPr>
          </a:p>
        </p:txBody>
      </p:sp>
      <p:sp>
        <p:nvSpPr>
          <p:cNvPr id="41" name="TextBox 40">
            <a:extLst>
              <a:ext uri="{FF2B5EF4-FFF2-40B4-BE49-F238E27FC236}">
                <a16:creationId xmlns:a16="http://schemas.microsoft.com/office/drawing/2014/main" id="{F53F9475-389D-0D35-F14F-5C4175C1BBE7}"/>
              </a:ext>
            </a:extLst>
          </p:cNvPr>
          <p:cNvSpPr txBox="1"/>
          <p:nvPr/>
        </p:nvSpPr>
        <p:spPr>
          <a:xfrm>
            <a:off x="4145775" y="3416783"/>
            <a:ext cx="2695335" cy="307777"/>
          </a:xfrm>
          <a:prstGeom prst="rect">
            <a:avLst/>
          </a:prstGeom>
          <a:solidFill>
            <a:srgbClr val="008542">
              <a:alpha val="52559"/>
            </a:srgbClr>
          </a:solidFill>
        </p:spPr>
        <p:txBody>
          <a:bodyPr wrap="square">
            <a:spAutoFit/>
          </a:bodyPr>
          <a:lstStyle/>
          <a:p>
            <a:pPr algn="ctr"/>
            <a:r>
              <a:rPr lang="en-US" sz="1400" dirty="0">
                <a:solidFill>
                  <a:schemeClr val="bg1"/>
                </a:solidFill>
                <a:latin typeface="Arial" panose="020B0604020202020204" pitchFamily="34" charset="0"/>
                <a:ea typeface="Osaka" pitchFamily="44" charset="-128"/>
                <a:cs typeface="Arial" panose="020B0604020202020204" pitchFamily="34" charset="0"/>
              </a:rPr>
              <a:t>SSMIS</a:t>
            </a:r>
            <a:endParaRPr lang="en-GB" sz="1400" dirty="0">
              <a:solidFill>
                <a:schemeClr val="bg1"/>
              </a:solidFill>
              <a:latin typeface="Arial" panose="020B0604020202020204" pitchFamily="34" charset="0"/>
              <a:cs typeface="Arial" panose="020B0604020202020204" pitchFamily="34" charset="0"/>
            </a:endParaRPr>
          </a:p>
        </p:txBody>
      </p:sp>
      <p:sp>
        <p:nvSpPr>
          <p:cNvPr id="42" name="TextBox 41">
            <a:extLst>
              <a:ext uri="{FF2B5EF4-FFF2-40B4-BE49-F238E27FC236}">
                <a16:creationId xmlns:a16="http://schemas.microsoft.com/office/drawing/2014/main" id="{281FDAC8-C76B-6EB7-C7CA-3E376FA2E9F4}"/>
              </a:ext>
            </a:extLst>
          </p:cNvPr>
          <p:cNvSpPr txBox="1"/>
          <p:nvPr/>
        </p:nvSpPr>
        <p:spPr>
          <a:xfrm>
            <a:off x="4153030" y="3761472"/>
            <a:ext cx="2682733" cy="307777"/>
          </a:xfrm>
          <a:prstGeom prst="rect">
            <a:avLst/>
          </a:prstGeom>
          <a:solidFill>
            <a:srgbClr val="E37222">
              <a:alpha val="53000"/>
            </a:srgbClr>
          </a:solidFill>
        </p:spPr>
        <p:txBody>
          <a:bodyPr wrap="square">
            <a:spAutoFit/>
          </a:bodyPr>
          <a:lstStyle/>
          <a:p>
            <a:pPr algn="ctr"/>
            <a:r>
              <a:rPr lang="en-US" sz="1400" dirty="0">
                <a:solidFill>
                  <a:schemeClr val="bg1"/>
                </a:solidFill>
                <a:latin typeface="Arial" panose="020B0604020202020204" pitchFamily="34" charset="0"/>
                <a:ea typeface="Osaka" pitchFamily="44" charset="-128"/>
                <a:cs typeface="Arial" panose="020B0604020202020204" pitchFamily="34" charset="0"/>
              </a:rPr>
              <a:t>AMSR2</a:t>
            </a:r>
            <a:endParaRPr lang="en-GB" sz="1400" dirty="0">
              <a:solidFill>
                <a:schemeClr val="bg1"/>
              </a:solidFill>
              <a:latin typeface="Arial" panose="020B0604020202020204" pitchFamily="34" charset="0"/>
              <a:cs typeface="Arial" panose="020B0604020202020204" pitchFamily="34" charset="0"/>
            </a:endParaRPr>
          </a:p>
        </p:txBody>
      </p:sp>
      <p:sp>
        <p:nvSpPr>
          <p:cNvPr id="43" name="TextBox 42">
            <a:extLst>
              <a:ext uri="{FF2B5EF4-FFF2-40B4-BE49-F238E27FC236}">
                <a16:creationId xmlns:a16="http://schemas.microsoft.com/office/drawing/2014/main" id="{B5451E9A-107A-7E53-76FD-BBB6CD98BC1E}"/>
              </a:ext>
            </a:extLst>
          </p:cNvPr>
          <p:cNvSpPr txBox="1"/>
          <p:nvPr/>
        </p:nvSpPr>
        <p:spPr>
          <a:xfrm>
            <a:off x="376611" y="2626228"/>
            <a:ext cx="1633104" cy="307777"/>
          </a:xfrm>
          <a:prstGeom prst="rect">
            <a:avLst/>
          </a:prstGeom>
          <a:noFill/>
        </p:spPr>
        <p:txBody>
          <a:bodyPr wrap="square">
            <a:spAutoFit/>
          </a:bodyPr>
          <a:lstStyle/>
          <a:p>
            <a:pPr algn="ctr"/>
            <a:r>
              <a:rPr lang="en-US" sz="1400" b="1" dirty="0">
                <a:solidFill>
                  <a:srgbClr val="0070C0"/>
                </a:solidFill>
                <a:latin typeface="Arial" panose="020B0604020202020204" pitchFamily="34" charset="0"/>
                <a:ea typeface="Osaka" pitchFamily="44" charset="-128"/>
                <a:cs typeface="Arial" panose="020B0604020202020204" pitchFamily="34" charset="0"/>
              </a:rPr>
              <a:t>~12 km</a:t>
            </a:r>
            <a:endParaRPr lang="en-GB" sz="1400" b="1" dirty="0">
              <a:solidFill>
                <a:srgbClr val="0070C0"/>
              </a:solidFill>
              <a:latin typeface="Arial" panose="020B0604020202020204" pitchFamily="34" charset="0"/>
              <a:cs typeface="Arial" panose="020B0604020202020204" pitchFamily="34" charset="0"/>
            </a:endParaRPr>
          </a:p>
        </p:txBody>
      </p:sp>
      <p:sp>
        <p:nvSpPr>
          <p:cNvPr id="44" name="TextBox 43">
            <a:extLst>
              <a:ext uri="{FF2B5EF4-FFF2-40B4-BE49-F238E27FC236}">
                <a16:creationId xmlns:a16="http://schemas.microsoft.com/office/drawing/2014/main" id="{351D922C-03E1-EB05-409D-23283494E5C6}"/>
              </a:ext>
            </a:extLst>
          </p:cNvPr>
          <p:cNvSpPr txBox="1"/>
          <p:nvPr/>
        </p:nvSpPr>
        <p:spPr>
          <a:xfrm>
            <a:off x="385089" y="3602427"/>
            <a:ext cx="1633104" cy="307777"/>
          </a:xfrm>
          <a:prstGeom prst="rect">
            <a:avLst/>
          </a:prstGeom>
          <a:noFill/>
        </p:spPr>
        <p:txBody>
          <a:bodyPr wrap="square">
            <a:spAutoFit/>
          </a:bodyPr>
          <a:lstStyle/>
          <a:p>
            <a:pPr algn="ctr"/>
            <a:r>
              <a:rPr lang="en-US" sz="1400" b="1" dirty="0">
                <a:solidFill>
                  <a:srgbClr val="0070C0"/>
                </a:solidFill>
                <a:latin typeface="Arial" panose="020B0604020202020204" pitchFamily="34" charset="0"/>
                <a:ea typeface="Osaka" pitchFamily="44" charset="-128"/>
                <a:cs typeface="Arial" panose="020B0604020202020204" pitchFamily="34" charset="0"/>
              </a:rPr>
              <a:t>~5 km</a:t>
            </a:r>
            <a:endParaRPr lang="en-GB" sz="1400" b="1" dirty="0">
              <a:solidFill>
                <a:srgbClr val="0070C0"/>
              </a:solidFill>
              <a:latin typeface="Arial" panose="020B0604020202020204" pitchFamily="34" charset="0"/>
              <a:cs typeface="Arial" panose="020B0604020202020204" pitchFamily="34" charset="0"/>
            </a:endParaRPr>
          </a:p>
        </p:txBody>
      </p:sp>
      <p:sp>
        <p:nvSpPr>
          <p:cNvPr id="45" name="TextBox 44">
            <a:extLst>
              <a:ext uri="{FF2B5EF4-FFF2-40B4-BE49-F238E27FC236}">
                <a16:creationId xmlns:a16="http://schemas.microsoft.com/office/drawing/2014/main" id="{EED140B5-0E04-FA2B-3C48-DD6BBE04BD95}"/>
              </a:ext>
            </a:extLst>
          </p:cNvPr>
          <p:cNvSpPr txBox="1"/>
          <p:nvPr/>
        </p:nvSpPr>
        <p:spPr>
          <a:xfrm>
            <a:off x="109168" y="2039847"/>
            <a:ext cx="1633104" cy="276999"/>
          </a:xfrm>
          <a:prstGeom prst="rect">
            <a:avLst/>
          </a:prstGeom>
          <a:noFill/>
        </p:spPr>
        <p:txBody>
          <a:bodyPr wrap="square">
            <a:spAutoFit/>
          </a:bodyPr>
          <a:lstStyle/>
          <a:p>
            <a:pPr algn="ctr"/>
            <a:r>
              <a:rPr lang="en-US" sz="1200" dirty="0">
                <a:solidFill>
                  <a:srgbClr val="0070C0"/>
                </a:solidFill>
                <a:latin typeface="Arial" panose="020B0604020202020204" pitchFamily="34" charset="0"/>
                <a:ea typeface="Osaka" pitchFamily="44" charset="-128"/>
                <a:cs typeface="Arial" panose="020B0604020202020204" pitchFamily="34" charset="0"/>
              </a:rPr>
              <a:t>[gridded at 0.125</a:t>
            </a:r>
            <a:r>
              <a:rPr lang="en-US" sz="1200" baseline="30000" dirty="0">
                <a:solidFill>
                  <a:srgbClr val="0070C0"/>
                </a:solidFill>
                <a:latin typeface="Arial" panose="020B0604020202020204" pitchFamily="34" charset="0"/>
                <a:ea typeface="Osaka" pitchFamily="44" charset="-128"/>
                <a:cs typeface="Arial" panose="020B0604020202020204" pitchFamily="34" charset="0"/>
              </a:rPr>
              <a:t>o</a:t>
            </a:r>
            <a:r>
              <a:rPr lang="en-US" sz="1200" dirty="0">
                <a:solidFill>
                  <a:srgbClr val="0070C0"/>
                </a:solidFill>
                <a:latin typeface="Arial" panose="020B0604020202020204" pitchFamily="34" charset="0"/>
                <a:ea typeface="Osaka" pitchFamily="44" charset="-128"/>
                <a:cs typeface="Arial" panose="020B0604020202020204" pitchFamily="34" charset="0"/>
              </a:rPr>
              <a:t>] </a:t>
            </a:r>
            <a:endParaRPr lang="en-GB" sz="1200" dirty="0">
              <a:solidFill>
                <a:srgbClr val="0070C0"/>
              </a:solidFill>
              <a:latin typeface="Arial" panose="020B0604020202020204" pitchFamily="34" charset="0"/>
              <a:cs typeface="Arial" panose="020B0604020202020204" pitchFamily="34" charset="0"/>
            </a:endParaRPr>
          </a:p>
        </p:txBody>
      </p:sp>
      <p:sp>
        <p:nvSpPr>
          <p:cNvPr id="46" name="TextBox 45">
            <a:extLst>
              <a:ext uri="{FF2B5EF4-FFF2-40B4-BE49-F238E27FC236}">
                <a16:creationId xmlns:a16="http://schemas.microsoft.com/office/drawing/2014/main" id="{038AB7C1-F358-50EE-2EE2-67C9F3EA3BF6}"/>
              </a:ext>
            </a:extLst>
          </p:cNvPr>
          <p:cNvSpPr txBox="1"/>
          <p:nvPr/>
        </p:nvSpPr>
        <p:spPr>
          <a:xfrm>
            <a:off x="58092" y="2827066"/>
            <a:ext cx="1633104" cy="276999"/>
          </a:xfrm>
          <a:prstGeom prst="rect">
            <a:avLst/>
          </a:prstGeom>
          <a:noFill/>
        </p:spPr>
        <p:txBody>
          <a:bodyPr wrap="square">
            <a:spAutoFit/>
          </a:bodyPr>
          <a:lstStyle/>
          <a:p>
            <a:pPr algn="ctr"/>
            <a:r>
              <a:rPr lang="en-US" sz="1200" dirty="0">
                <a:solidFill>
                  <a:srgbClr val="0070C0"/>
                </a:solidFill>
                <a:latin typeface="Arial" panose="020B0604020202020204" pitchFamily="34" charset="0"/>
                <a:ea typeface="Osaka" pitchFamily="44" charset="-128"/>
                <a:cs typeface="Arial" panose="020B0604020202020204" pitchFamily="34" charset="0"/>
              </a:rPr>
              <a:t>[gridded at 0.125</a:t>
            </a:r>
            <a:r>
              <a:rPr lang="en-US" sz="1200" baseline="30000" dirty="0">
                <a:solidFill>
                  <a:srgbClr val="0070C0"/>
                </a:solidFill>
                <a:latin typeface="Arial" panose="020B0604020202020204" pitchFamily="34" charset="0"/>
                <a:ea typeface="Osaka" pitchFamily="44" charset="-128"/>
                <a:cs typeface="Arial" panose="020B0604020202020204" pitchFamily="34" charset="0"/>
              </a:rPr>
              <a:t>o</a:t>
            </a:r>
            <a:r>
              <a:rPr lang="en-US" sz="1200" dirty="0">
                <a:solidFill>
                  <a:srgbClr val="0070C0"/>
                </a:solidFill>
                <a:latin typeface="Arial" panose="020B0604020202020204" pitchFamily="34" charset="0"/>
                <a:ea typeface="Osaka" pitchFamily="44" charset="-128"/>
                <a:cs typeface="Arial" panose="020B0604020202020204" pitchFamily="34" charset="0"/>
              </a:rPr>
              <a:t>] </a:t>
            </a:r>
            <a:endParaRPr lang="en-GB" sz="1200" dirty="0">
              <a:solidFill>
                <a:srgbClr val="0070C0"/>
              </a:solidFill>
              <a:latin typeface="Arial" panose="020B0604020202020204" pitchFamily="34" charset="0"/>
              <a:cs typeface="Arial" panose="020B0604020202020204" pitchFamily="34" charset="0"/>
            </a:endParaRPr>
          </a:p>
        </p:txBody>
      </p:sp>
      <p:sp>
        <p:nvSpPr>
          <p:cNvPr id="47" name="TextBox 46">
            <a:extLst>
              <a:ext uri="{FF2B5EF4-FFF2-40B4-BE49-F238E27FC236}">
                <a16:creationId xmlns:a16="http://schemas.microsoft.com/office/drawing/2014/main" id="{7F973374-F5A0-2917-8DDE-12438B00270F}"/>
              </a:ext>
            </a:extLst>
          </p:cNvPr>
          <p:cNvSpPr txBox="1"/>
          <p:nvPr/>
        </p:nvSpPr>
        <p:spPr>
          <a:xfrm>
            <a:off x="75846" y="3782643"/>
            <a:ext cx="1633104" cy="276999"/>
          </a:xfrm>
          <a:prstGeom prst="rect">
            <a:avLst/>
          </a:prstGeom>
          <a:noFill/>
        </p:spPr>
        <p:txBody>
          <a:bodyPr wrap="square">
            <a:spAutoFit/>
          </a:bodyPr>
          <a:lstStyle/>
          <a:p>
            <a:pPr algn="ctr"/>
            <a:r>
              <a:rPr lang="en-US" sz="1200" dirty="0">
                <a:solidFill>
                  <a:srgbClr val="0070C0"/>
                </a:solidFill>
                <a:latin typeface="Arial" panose="020B0604020202020204" pitchFamily="34" charset="0"/>
                <a:ea typeface="Osaka" pitchFamily="44" charset="-128"/>
                <a:cs typeface="Arial" panose="020B0604020202020204" pitchFamily="34" charset="0"/>
              </a:rPr>
              <a:t>[gridded at 0.05</a:t>
            </a:r>
            <a:r>
              <a:rPr lang="en-US" sz="1200" baseline="30000" dirty="0">
                <a:solidFill>
                  <a:srgbClr val="0070C0"/>
                </a:solidFill>
                <a:latin typeface="Arial" panose="020B0604020202020204" pitchFamily="34" charset="0"/>
                <a:ea typeface="Osaka" pitchFamily="44" charset="-128"/>
                <a:cs typeface="Arial" panose="020B0604020202020204" pitchFamily="34" charset="0"/>
              </a:rPr>
              <a:t>o</a:t>
            </a:r>
            <a:r>
              <a:rPr lang="en-US" sz="1200" dirty="0">
                <a:solidFill>
                  <a:srgbClr val="0070C0"/>
                </a:solidFill>
                <a:latin typeface="Arial" panose="020B0604020202020204" pitchFamily="34" charset="0"/>
                <a:ea typeface="Osaka" pitchFamily="44" charset="-128"/>
                <a:cs typeface="Arial" panose="020B0604020202020204" pitchFamily="34" charset="0"/>
              </a:rPr>
              <a:t>] </a:t>
            </a:r>
            <a:endParaRPr lang="en-GB" sz="1200" dirty="0">
              <a:solidFill>
                <a:srgbClr val="0070C0"/>
              </a:solidFill>
              <a:latin typeface="Arial" panose="020B0604020202020204" pitchFamily="34" charset="0"/>
              <a:cs typeface="Arial" panose="020B0604020202020204" pitchFamily="34" charset="0"/>
            </a:endParaRPr>
          </a:p>
        </p:txBody>
      </p:sp>
      <p:sp>
        <p:nvSpPr>
          <p:cNvPr id="48" name="TextBox 47">
            <a:extLst>
              <a:ext uri="{FF2B5EF4-FFF2-40B4-BE49-F238E27FC236}">
                <a16:creationId xmlns:a16="http://schemas.microsoft.com/office/drawing/2014/main" id="{223F0620-9D40-D4C4-B777-648E28837788}"/>
              </a:ext>
            </a:extLst>
          </p:cNvPr>
          <p:cNvSpPr txBox="1"/>
          <p:nvPr/>
        </p:nvSpPr>
        <p:spPr>
          <a:xfrm>
            <a:off x="1916127" y="2128769"/>
            <a:ext cx="1716419" cy="307777"/>
          </a:xfrm>
          <a:prstGeom prst="rect">
            <a:avLst/>
          </a:prstGeom>
          <a:solidFill>
            <a:srgbClr val="00B050"/>
          </a:solidFill>
        </p:spPr>
        <p:txBody>
          <a:bodyPr wrap="square">
            <a:spAutoFit/>
          </a:bodyPr>
          <a:lstStyle/>
          <a:p>
            <a:pPr algn="ctr"/>
            <a:r>
              <a:rPr lang="en-US" sz="1400" dirty="0">
                <a:solidFill>
                  <a:schemeClr val="bg1"/>
                </a:solidFill>
                <a:latin typeface="Arial" panose="020B0604020202020204" pitchFamily="34" charset="0"/>
                <a:ea typeface="Osaka" pitchFamily="44" charset="-128"/>
                <a:cs typeface="Arial" panose="020B0604020202020204" pitchFamily="34" charset="0"/>
              </a:rPr>
              <a:t>SSM/I</a:t>
            </a:r>
            <a:endParaRPr lang="en-GB" sz="1400" dirty="0">
              <a:solidFill>
                <a:schemeClr val="bg1"/>
              </a:solidFill>
              <a:latin typeface="Arial" panose="020B0604020202020204" pitchFamily="34" charset="0"/>
              <a:cs typeface="Arial" panose="020B0604020202020204" pitchFamily="34" charset="0"/>
            </a:endParaRPr>
          </a:p>
        </p:txBody>
      </p:sp>
      <p:sp>
        <p:nvSpPr>
          <p:cNvPr id="49" name="TextBox 48">
            <a:extLst>
              <a:ext uri="{FF2B5EF4-FFF2-40B4-BE49-F238E27FC236}">
                <a16:creationId xmlns:a16="http://schemas.microsoft.com/office/drawing/2014/main" id="{E5ACD91A-5748-C574-92E0-1A0DC6A724A6}"/>
              </a:ext>
            </a:extLst>
          </p:cNvPr>
          <p:cNvSpPr txBox="1"/>
          <p:nvPr/>
        </p:nvSpPr>
        <p:spPr>
          <a:xfrm>
            <a:off x="3634089" y="2128768"/>
            <a:ext cx="3209534" cy="307777"/>
          </a:xfrm>
          <a:prstGeom prst="rect">
            <a:avLst/>
          </a:prstGeom>
          <a:solidFill>
            <a:srgbClr val="008542"/>
          </a:solidFill>
        </p:spPr>
        <p:txBody>
          <a:bodyPr wrap="square">
            <a:spAutoFit/>
          </a:bodyPr>
          <a:lstStyle/>
          <a:p>
            <a:pPr algn="ctr"/>
            <a:r>
              <a:rPr lang="en-US" sz="1400" dirty="0">
                <a:solidFill>
                  <a:schemeClr val="bg1"/>
                </a:solidFill>
                <a:latin typeface="Arial" panose="020B0604020202020204" pitchFamily="34" charset="0"/>
                <a:ea typeface="Osaka" pitchFamily="44" charset="-128"/>
                <a:cs typeface="Arial" panose="020B0604020202020204" pitchFamily="34" charset="0"/>
              </a:rPr>
              <a:t>SSMIS</a:t>
            </a:r>
            <a:endParaRPr lang="en-GB" sz="1400" dirty="0">
              <a:solidFill>
                <a:schemeClr val="bg1"/>
              </a:solidFill>
              <a:latin typeface="Arial" panose="020B0604020202020204" pitchFamily="34" charset="0"/>
              <a:cs typeface="Arial" panose="020B0604020202020204" pitchFamily="34" charset="0"/>
            </a:endParaRPr>
          </a:p>
        </p:txBody>
      </p:sp>
      <p:sp>
        <p:nvSpPr>
          <p:cNvPr id="50" name="TextBox 49">
            <a:extLst>
              <a:ext uri="{FF2B5EF4-FFF2-40B4-BE49-F238E27FC236}">
                <a16:creationId xmlns:a16="http://schemas.microsoft.com/office/drawing/2014/main" id="{9320F013-7460-AE36-3798-E385E579F4F4}"/>
              </a:ext>
            </a:extLst>
          </p:cNvPr>
          <p:cNvSpPr txBox="1"/>
          <p:nvPr/>
        </p:nvSpPr>
        <p:spPr>
          <a:xfrm>
            <a:off x="7417969" y="1798317"/>
            <a:ext cx="1658016" cy="307777"/>
          </a:xfrm>
          <a:prstGeom prst="rect">
            <a:avLst/>
          </a:prstGeom>
          <a:noFill/>
        </p:spPr>
        <p:txBody>
          <a:bodyPr wrap="square">
            <a:spAutoFit/>
          </a:bodyPr>
          <a:lstStyle/>
          <a:p>
            <a:pPr algn="ctr"/>
            <a:r>
              <a:rPr lang="en-US" sz="1400" b="1" dirty="0">
                <a:solidFill>
                  <a:schemeClr val="tx1">
                    <a:lumMod val="50000"/>
                    <a:lumOff val="50000"/>
                  </a:schemeClr>
                </a:solidFill>
                <a:latin typeface="Arial" panose="020B0604020202020204" pitchFamily="34" charset="0"/>
                <a:ea typeface="Osaka" pitchFamily="44" charset="-128"/>
                <a:cs typeface="Arial" panose="020B0604020202020204" pitchFamily="34" charset="0"/>
              </a:rPr>
              <a:t>at observing time</a:t>
            </a:r>
            <a:endParaRPr lang="en-GB" sz="1400" b="1" dirty="0">
              <a:solidFill>
                <a:schemeClr val="tx1">
                  <a:lumMod val="50000"/>
                  <a:lumOff val="50000"/>
                </a:schemeClr>
              </a:solidFill>
              <a:latin typeface="Arial" panose="020B0604020202020204" pitchFamily="34" charset="0"/>
              <a:cs typeface="Arial" panose="020B0604020202020204" pitchFamily="34" charset="0"/>
            </a:endParaRPr>
          </a:p>
        </p:txBody>
      </p:sp>
      <p:sp>
        <p:nvSpPr>
          <p:cNvPr id="51" name="TextBox 50">
            <a:extLst>
              <a:ext uri="{FF2B5EF4-FFF2-40B4-BE49-F238E27FC236}">
                <a16:creationId xmlns:a16="http://schemas.microsoft.com/office/drawing/2014/main" id="{CCF9CB2C-7853-6937-2B21-8181E4375B13}"/>
              </a:ext>
            </a:extLst>
          </p:cNvPr>
          <p:cNvSpPr txBox="1"/>
          <p:nvPr/>
        </p:nvSpPr>
        <p:spPr>
          <a:xfrm>
            <a:off x="7113822" y="2132085"/>
            <a:ext cx="1999948" cy="307777"/>
          </a:xfrm>
          <a:prstGeom prst="rect">
            <a:avLst/>
          </a:prstGeom>
          <a:noFill/>
        </p:spPr>
        <p:txBody>
          <a:bodyPr wrap="square">
            <a:spAutoFit/>
          </a:bodyPr>
          <a:lstStyle/>
          <a:p>
            <a:pPr algn="ctr"/>
            <a:r>
              <a:rPr lang="en-US" sz="1400" b="1" dirty="0">
                <a:solidFill>
                  <a:schemeClr val="tx1">
                    <a:lumMod val="50000"/>
                    <a:lumOff val="50000"/>
                  </a:schemeClr>
                </a:solidFill>
                <a:latin typeface="Arial" panose="020B0604020202020204" pitchFamily="34" charset="0"/>
                <a:ea typeface="Osaka" pitchFamily="44" charset="-128"/>
                <a:cs typeface="Arial" panose="020B0604020202020204" pitchFamily="34" charset="0"/>
              </a:rPr>
              <a:t>corrected to 6AM/PM</a:t>
            </a:r>
            <a:endParaRPr lang="en-GB" sz="1400" b="1" dirty="0">
              <a:solidFill>
                <a:schemeClr val="tx1">
                  <a:lumMod val="50000"/>
                  <a:lumOff val="50000"/>
                </a:schemeClr>
              </a:solidFill>
              <a:latin typeface="Arial" panose="020B0604020202020204" pitchFamily="34" charset="0"/>
              <a:cs typeface="Arial" panose="020B0604020202020204" pitchFamily="34" charset="0"/>
            </a:endParaRPr>
          </a:p>
        </p:txBody>
      </p:sp>
      <p:sp>
        <p:nvSpPr>
          <p:cNvPr id="52" name="TextBox 51">
            <a:extLst>
              <a:ext uri="{FF2B5EF4-FFF2-40B4-BE49-F238E27FC236}">
                <a16:creationId xmlns:a16="http://schemas.microsoft.com/office/drawing/2014/main" id="{A0689615-0A20-CF23-5403-D53832BF034C}"/>
              </a:ext>
            </a:extLst>
          </p:cNvPr>
          <p:cNvSpPr txBox="1"/>
          <p:nvPr/>
        </p:nvSpPr>
        <p:spPr>
          <a:xfrm>
            <a:off x="7440008" y="2699934"/>
            <a:ext cx="1782055" cy="307777"/>
          </a:xfrm>
          <a:prstGeom prst="rect">
            <a:avLst/>
          </a:prstGeom>
          <a:noFill/>
        </p:spPr>
        <p:txBody>
          <a:bodyPr wrap="square">
            <a:spAutoFit/>
          </a:bodyPr>
          <a:lstStyle/>
          <a:p>
            <a:pPr algn="ctr"/>
            <a:r>
              <a:rPr lang="en-US" sz="1400" b="1" dirty="0">
                <a:solidFill>
                  <a:schemeClr val="tx1">
                    <a:lumMod val="50000"/>
                    <a:lumOff val="50000"/>
                  </a:schemeClr>
                </a:solidFill>
                <a:latin typeface="Arial" panose="020B0604020202020204" pitchFamily="34" charset="0"/>
                <a:ea typeface="Osaka" pitchFamily="44" charset="-128"/>
                <a:cs typeface="Arial" panose="020B0604020202020204" pitchFamily="34" charset="0"/>
              </a:rPr>
              <a:t>at ~1.30 AM/PM</a:t>
            </a:r>
            <a:endParaRPr lang="en-GB" sz="1400" b="1" dirty="0">
              <a:solidFill>
                <a:schemeClr val="tx1">
                  <a:lumMod val="50000"/>
                  <a:lumOff val="50000"/>
                </a:schemeClr>
              </a:solidFill>
              <a:latin typeface="Arial" panose="020B0604020202020204" pitchFamily="34" charset="0"/>
              <a:cs typeface="Arial" panose="020B0604020202020204" pitchFamily="34" charset="0"/>
            </a:endParaRPr>
          </a:p>
        </p:txBody>
      </p:sp>
      <p:sp>
        <p:nvSpPr>
          <p:cNvPr id="53" name="TextBox 52">
            <a:extLst>
              <a:ext uri="{FF2B5EF4-FFF2-40B4-BE49-F238E27FC236}">
                <a16:creationId xmlns:a16="http://schemas.microsoft.com/office/drawing/2014/main" id="{0F93CFA8-9668-45FC-43C5-C81D2425977F}"/>
              </a:ext>
            </a:extLst>
          </p:cNvPr>
          <p:cNvSpPr txBox="1"/>
          <p:nvPr/>
        </p:nvSpPr>
        <p:spPr>
          <a:xfrm>
            <a:off x="7355949" y="3591068"/>
            <a:ext cx="1782055" cy="307777"/>
          </a:xfrm>
          <a:prstGeom prst="rect">
            <a:avLst/>
          </a:prstGeom>
          <a:noFill/>
        </p:spPr>
        <p:txBody>
          <a:bodyPr wrap="square">
            <a:spAutoFit/>
          </a:bodyPr>
          <a:lstStyle/>
          <a:p>
            <a:pPr algn="ctr"/>
            <a:r>
              <a:rPr lang="en-US" sz="1400" b="1" dirty="0">
                <a:solidFill>
                  <a:schemeClr val="tx1">
                    <a:lumMod val="50000"/>
                    <a:lumOff val="50000"/>
                  </a:schemeClr>
                </a:solidFill>
                <a:latin typeface="Arial" panose="020B0604020202020204" pitchFamily="34" charset="0"/>
                <a:ea typeface="Osaka" pitchFamily="44" charset="-128"/>
                <a:cs typeface="Arial" panose="020B0604020202020204" pitchFamily="34" charset="0"/>
              </a:rPr>
              <a:t>at observing time</a:t>
            </a:r>
            <a:endParaRPr lang="en-GB" sz="1400" b="1" dirty="0">
              <a:solidFill>
                <a:schemeClr val="tx1">
                  <a:lumMod val="50000"/>
                  <a:lumOff val="50000"/>
                </a:schemeClr>
              </a:solidFill>
              <a:latin typeface="Arial" panose="020B0604020202020204" pitchFamily="34" charset="0"/>
              <a:cs typeface="Arial" panose="020B0604020202020204" pitchFamily="34" charset="0"/>
            </a:endParaRPr>
          </a:p>
        </p:txBody>
      </p:sp>
      <p:cxnSp>
        <p:nvCxnSpPr>
          <p:cNvPr id="55" name="Straight Connector 54">
            <a:extLst>
              <a:ext uri="{FF2B5EF4-FFF2-40B4-BE49-F238E27FC236}">
                <a16:creationId xmlns:a16="http://schemas.microsoft.com/office/drawing/2014/main" id="{F056C181-7E16-F8D0-299A-610685A7FFD6}"/>
              </a:ext>
            </a:extLst>
          </p:cNvPr>
          <p:cNvCxnSpPr>
            <a:cxnSpLocks/>
            <a:stCxn id="38" idx="3"/>
            <a:endCxn id="50" idx="1"/>
          </p:cNvCxnSpPr>
          <p:nvPr/>
        </p:nvCxnSpPr>
        <p:spPr>
          <a:xfrm>
            <a:off x="6834806" y="1948889"/>
            <a:ext cx="583163" cy="3317"/>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26CB0A15-1CF4-8148-20CD-37879E02D99E}"/>
              </a:ext>
            </a:extLst>
          </p:cNvPr>
          <p:cNvCxnSpPr>
            <a:cxnSpLocks/>
            <a:stCxn id="49" idx="3"/>
            <a:endCxn id="51" idx="1"/>
          </p:cNvCxnSpPr>
          <p:nvPr/>
        </p:nvCxnSpPr>
        <p:spPr>
          <a:xfrm>
            <a:off x="6843623" y="2282657"/>
            <a:ext cx="270199" cy="3317"/>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id="{E7BF54C5-E84C-7F1B-84FB-CCDAAEACFCA9}"/>
              </a:ext>
            </a:extLst>
          </p:cNvPr>
          <p:cNvCxnSpPr>
            <a:cxnSpLocks/>
            <a:stCxn id="40" idx="3"/>
            <a:endCxn id="52" idx="1"/>
          </p:cNvCxnSpPr>
          <p:nvPr/>
        </p:nvCxnSpPr>
        <p:spPr>
          <a:xfrm>
            <a:off x="6828508" y="2849432"/>
            <a:ext cx="611500" cy="4391"/>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3" name="Straight Connector 62">
            <a:extLst>
              <a:ext uri="{FF2B5EF4-FFF2-40B4-BE49-F238E27FC236}">
                <a16:creationId xmlns:a16="http://schemas.microsoft.com/office/drawing/2014/main" id="{B89D8A67-0834-B5B2-0D76-C2AD3BDA5682}"/>
              </a:ext>
            </a:extLst>
          </p:cNvPr>
          <p:cNvCxnSpPr>
            <a:cxnSpLocks/>
            <a:endCxn id="53" idx="1"/>
          </p:cNvCxnSpPr>
          <p:nvPr/>
        </p:nvCxnSpPr>
        <p:spPr>
          <a:xfrm>
            <a:off x="6825996" y="3744957"/>
            <a:ext cx="529953"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6147" name="TextBox 6146">
            <a:extLst>
              <a:ext uri="{FF2B5EF4-FFF2-40B4-BE49-F238E27FC236}">
                <a16:creationId xmlns:a16="http://schemas.microsoft.com/office/drawing/2014/main" id="{80FE9606-D0D1-8B0E-1E4C-5622A88A2705}"/>
              </a:ext>
            </a:extLst>
          </p:cNvPr>
          <p:cNvSpPr txBox="1"/>
          <p:nvPr/>
        </p:nvSpPr>
        <p:spPr>
          <a:xfrm rot="16200000">
            <a:off x="3498485" y="3601449"/>
            <a:ext cx="1126165" cy="246221"/>
          </a:xfrm>
          <a:prstGeom prst="rect">
            <a:avLst/>
          </a:prstGeom>
          <a:noFill/>
          <a:ln>
            <a:noFill/>
          </a:ln>
        </p:spPr>
        <p:txBody>
          <a:bodyPr wrap="square">
            <a:spAutoFit/>
          </a:bodyPr>
          <a:lstStyle/>
          <a:p>
            <a:pPr algn="ctr"/>
            <a:r>
              <a:rPr lang="en-US" sz="1000" dirty="0">
                <a:latin typeface="Arial" panose="020B0604020202020204" pitchFamily="34" charset="0"/>
                <a:ea typeface="Osaka" pitchFamily="44" charset="-128"/>
                <a:cs typeface="Arial" panose="020B0604020202020204" pitchFamily="34" charset="0"/>
              </a:rPr>
              <a:t>PROTOTYPE</a:t>
            </a:r>
            <a:endParaRPr lang="en-GB"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207233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9" name="Straight Connector 28">
            <a:extLst>
              <a:ext uri="{FF2B5EF4-FFF2-40B4-BE49-F238E27FC236}">
                <a16:creationId xmlns:a16="http://schemas.microsoft.com/office/drawing/2014/main" id="{1AA40D05-0D48-5C39-5F19-F325D8A0EB2F}"/>
              </a:ext>
            </a:extLst>
          </p:cNvPr>
          <p:cNvCxnSpPr>
            <a:cxnSpLocks/>
          </p:cNvCxnSpPr>
          <p:nvPr/>
        </p:nvCxnSpPr>
        <p:spPr>
          <a:xfrm>
            <a:off x="1905768" y="1567082"/>
            <a:ext cx="0" cy="2672227"/>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3A444B07-310B-66B5-FED7-200B00F89CCA}"/>
              </a:ext>
            </a:extLst>
          </p:cNvPr>
          <p:cNvCxnSpPr>
            <a:cxnSpLocks/>
          </p:cNvCxnSpPr>
          <p:nvPr/>
        </p:nvCxnSpPr>
        <p:spPr>
          <a:xfrm>
            <a:off x="2776085" y="1567079"/>
            <a:ext cx="0" cy="2672227"/>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8F774215-EF72-3469-E2DB-758EB9BF56F0}"/>
              </a:ext>
            </a:extLst>
          </p:cNvPr>
          <p:cNvCxnSpPr>
            <a:cxnSpLocks/>
          </p:cNvCxnSpPr>
          <p:nvPr/>
        </p:nvCxnSpPr>
        <p:spPr>
          <a:xfrm>
            <a:off x="3623731" y="1567080"/>
            <a:ext cx="0" cy="2672227"/>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E4705B8C-5627-F9B3-7E54-63B5CD73A9EF}"/>
              </a:ext>
            </a:extLst>
          </p:cNvPr>
          <p:cNvCxnSpPr>
            <a:cxnSpLocks/>
          </p:cNvCxnSpPr>
          <p:nvPr/>
        </p:nvCxnSpPr>
        <p:spPr>
          <a:xfrm>
            <a:off x="3934829" y="1567080"/>
            <a:ext cx="0" cy="2672227"/>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BA3648BD-939D-6A52-002E-9281B30A6CCB}"/>
              </a:ext>
            </a:extLst>
          </p:cNvPr>
          <p:cNvCxnSpPr>
            <a:cxnSpLocks/>
          </p:cNvCxnSpPr>
          <p:nvPr/>
        </p:nvCxnSpPr>
        <p:spPr>
          <a:xfrm>
            <a:off x="4149402" y="1567080"/>
            <a:ext cx="0" cy="2672227"/>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2E38EFFB-048E-DC76-B59B-3A2D74A46DCD}"/>
              </a:ext>
            </a:extLst>
          </p:cNvPr>
          <p:cNvCxnSpPr>
            <a:cxnSpLocks/>
          </p:cNvCxnSpPr>
          <p:nvPr/>
        </p:nvCxnSpPr>
        <p:spPr>
          <a:xfrm>
            <a:off x="6834809" y="1567079"/>
            <a:ext cx="0" cy="2672227"/>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sp>
        <p:nvSpPr>
          <p:cNvPr id="6145" name="Title 1"/>
          <p:cNvSpPr>
            <a:spLocks noGrp="1"/>
          </p:cNvSpPr>
          <p:nvPr>
            <p:ph type="title"/>
          </p:nvPr>
        </p:nvSpPr>
        <p:spPr>
          <a:xfrm>
            <a:off x="774700" y="189190"/>
            <a:ext cx="6956425" cy="369332"/>
          </a:xfrm>
        </p:spPr>
        <p:txBody>
          <a:bodyPr/>
          <a:lstStyle/>
          <a:p>
            <a:pPr eaLnBrk="1" hangingPunct="1"/>
            <a:r>
              <a:rPr lang="fr-FR" altLang="fr-FR" sz="1800" dirty="0">
                <a:latin typeface="Verdana" pitchFamily="34" charset="0"/>
              </a:rPr>
              <a:t>MW LST </a:t>
            </a:r>
            <a:r>
              <a:rPr lang="fr-FR" altLang="fr-FR" sz="1800" dirty="0" err="1">
                <a:latin typeface="Verdana" pitchFamily="34" charset="0"/>
              </a:rPr>
              <a:t>product</a:t>
            </a:r>
            <a:r>
              <a:rPr lang="fr-FR" altLang="fr-FR" sz="1800" dirty="0">
                <a:latin typeface="Verdana" pitchFamily="34" charset="0"/>
              </a:rPr>
              <a:t>                  DATA RECORDS</a:t>
            </a:r>
          </a:p>
        </p:txBody>
      </p:sp>
      <p:sp>
        <p:nvSpPr>
          <p:cNvPr id="11" name="TextBox 10">
            <a:extLst>
              <a:ext uri="{FF2B5EF4-FFF2-40B4-BE49-F238E27FC236}">
                <a16:creationId xmlns:a16="http://schemas.microsoft.com/office/drawing/2014/main" id="{482EB262-F916-CD7D-4136-8F0114FB5B77}"/>
              </a:ext>
            </a:extLst>
          </p:cNvPr>
          <p:cNvSpPr txBox="1"/>
          <p:nvPr/>
        </p:nvSpPr>
        <p:spPr>
          <a:xfrm>
            <a:off x="410588" y="1855512"/>
            <a:ext cx="1633104" cy="307777"/>
          </a:xfrm>
          <a:prstGeom prst="rect">
            <a:avLst/>
          </a:prstGeom>
          <a:noFill/>
        </p:spPr>
        <p:txBody>
          <a:bodyPr wrap="square">
            <a:spAutoFit/>
          </a:bodyPr>
          <a:lstStyle/>
          <a:p>
            <a:pPr algn="ctr"/>
            <a:r>
              <a:rPr lang="en-US" sz="1400" b="1" dirty="0">
                <a:solidFill>
                  <a:srgbClr val="0070C0"/>
                </a:solidFill>
                <a:latin typeface="Arial" panose="020B0604020202020204" pitchFamily="34" charset="0"/>
                <a:ea typeface="Osaka" pitchFamily="44" charset="-128"/>
                <a:cs typeface="Arial" panose="020B0604020202020204" pitchFamily="34" charset="0"/>
              </a:rPr>
              <a:t>~25 km</a:t>
            </a:r>
            <a:endParaRPr lang="en-GB" sz="1400" b="1" dirty="0">
              <a:solidFill>
                <a:srgbClr val="0070C0"/>
              </a:solidFill>
              <a:latin typeface="Arial" panose="020B0604020202020204" pitchFamily="34" charset="0"/>
              <a:cs typeface="Arial" panose="020B0604020202020204" pitchFamily="34" charset="0"/>
            </a:endParaRPr>
          </a:p>
        </p:txBody>
      </p:sp>
      <p:sp>
        <p:nvSpPr>
          <p:cNvPr id="12" name="TextBox 11">
            <a:extLst>
              <a:ext uri="{FF2B5EF4-FFF2-40B4-BE49-F238E27FC236}">
                <a16:creationId xmlns:a16="http://schemas.microsoft.com/office/drawing/2014/main" id="{02CBC544-6A32-824C-114A-DD8E0F5004C4}"/>
              </a:ext>
            </a:extLst>
          </p:cNvPr>
          <p:cNvSpPr txBox="1"/>
          <p:nvPr/>
        </p:nvSpPr>
        <p:spPr>
          <a:xfrm>
            <a:off x="1907310" y="1795001"/>
            <a:ext cx="1716419" cy="307777"/>
          </a:xfrm>
          <a:prstGeom prst="rect">
            <a:avLst/>
          </a:prstGeom>
          <a:solidFill>
            <a:srgbClr val="00B050"/>
          </a:solidFill>
        </p:spPr>
        <p:txBody>
          <a:bodyPr wrap="square">
            <a:spAutoFit/>
          </a:bodyPr>
          <a:lstStyle/>
          <a:p>
            <a:pPr algn="ctr"/>
            <a:r>
              <a:rPr lang="en-US" sz="1400" dirty="0">
                <a:solidFill>
                  <a:schemeClr val="bg1"/>
                </a:solidFill>
                <a:latin typeface="Arial" panose="020B0604020202020204" pitchFamily="34" charset="0"/>
                <a:ea typeface="Osaka" pitchFamily="44" charset="-128"/>
                <a:cs typeface="Arial" panose="020B0604020202020204" pitchFamily="34" charset="0"/>
              </a:rPr>
              <a:t>SSM/I</a:t>
            </a:r>
            <a:endParaRPr lang="en-GB" sz="1400" dirty="0">
              <a:solidFill>
                <a:schemeClr val="bg1"/>
              </a:solidFill>
              <a:latin typeface="Arial" panose="020B0604020202020204" pitchFamily="34" charset="0"/>
              <a:cs typeface="Arial" panose="020B0604020202020204" pitchFamily="34" charset="0"/>
            </a:endParaRPr>
          </a:p>
        </p:txBody>
      </p:sp>
      <p:cxnSp>
        <p:nvCxnSpPr>
          <p:cNvPr id="14" name="Straight Connector 13">
            <a:extLst>
              <a:ext uri="{FF2B5EF4-FFF2-40B4-BE49-F238E27FC236}">
                <a16:creationId xmlns:a16="http://schemas.microsoft.com/office/drawing/2014/main" id="{8CADB210-AE1C-BBCC-A150-1660F3B9FFB7}"/>
              </a:ext>
            </a:extLst>
          </p:cNvPr>
          <p:cNvCxnSpPr>
            <a:cxnSpLocks/>
          </p:cNvCxnSpPr>
          <p:nvPr/>
        </p:nvCxnSpPr>
        <p:spPr>
          <a:xfrm>
            <a:off x="1723788" y="1567082"/>
            <a:ext cx="0" cy="2812010"/>
          </a:xfrm>
          <a:prstGeom prst="line">
            <a:avLst/>
          </a:prstGeom>
          <a:ln w="2222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090561C2-7194-5EBC-109F-E38A9A5E043E}"/>
              </a:ext>
            </a:extLst>
          </p:cNvPr>
          <p:cNvCxnSpPr>
            <a:cxnSpLocks/>
          </p:cNvCxnSpPr>
          <p:nvPr/>
        </p:nvCxnSpPr>
        <p:spPr>
          <a:xfrm>
            <a:off x="1513844" y="4239309"/>
            <a:ext cx="5726433" cy="0"/>
          </a:xfrm>
          <a:prstGeom prst="line">
            <a:avLst/>
          </a:prstGeom>
          <a:ln w="2222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91F8DB66-8AC6-F700-923A-0ECDBB7C9AA7}"/>
              </a:ext>
            </a:extLst>
          </p:cNvPr>
          <p:cNvCxnSpPr>
            <a:cxnSpLocks/>
          </p:cNvCxnSpPr>
          <p:nvPr/>
        </p:nvCxnSpPr>
        <p:spPr>
          <a:xfrm>
            <a:off x="7016514" y="1567082"/>
            <a:ext cx="0" cy="2812010"/>
          </a:xfrm>
          <a:prstGeom prst="line">
            <a:avLst/>
          </a:prstGeom>
          <a:ln w="22225">
            <a:solidFill>
              <a:schemeClr val="tx2"/>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9F977B55-7A85-5400-B169-9965B6892C1B}"/>
              </a:ext>
            </a:extLst>
          </p:cNvPr>
          <p:cNvSpPr txBox="1"/>
          <p:nvPr/>
        </p:nvSpPr>
        <p:spPr>
          <a:xfrm>
            <a:off x="744471" y="1218934"/>
            <a:ext cx="1786809" cy="307777"/>
          </a:xfrm>
          <a:prstGeom prst="rect">
            <a:avLst/>
          </a:prstGeom>
          <a:noFill/>
          <a:ln>
            <a:noFill/>
          </a:ln>
        </p:spPr>
        <p:txBody>
          <a:bodyPr wrap="square">
            <a:spAutoFit/>
          </a:bodyPr>
          <a:lstStyle/>
          <a:p>
            <a:pPr algn="ctr"/>
            <a:r>
              <a:rPr lang="en-US" altLang="en-FR" sz="1400" b="1" dirty="0">
                <a:solidFill>
                  <a:srgbClr val="0070C0"/>
                </a:solidFill>
                <a:latin typeface="Arial" panose="020B0604020202020204" pitchFamily="34" charset="0"/>
                <a:ea typeface="Osaka" pitchFamily="44" charset="-128"/>
                <a:cs typeface="Arial" panose="020B0604020202020204" pitchFamily="34" charset="0"/>
              </a:rPr>
              <a:t>Spatial Resolution</a:t>
            </a:r>
            <a:endParaRPr lang="en-GB" sz="1400" b="1" baseline="30000" dirty="0">
              <a:solidFill>
                <a:srgbClr val="0070C0"/>
              </a:solidFill>
              <a:latin typeface="Arial" panose="020B0604020202020204" pitchFamily="34" charset="0"/>
              <a:cs typeface="Arial" panose="020B0604020202020204" pitchFamily="34" charset="0"/>
            </a:endParaRPr>
          </a:p>
        </p:txBody>
      </p:sp>
      <p:sp>
        <p:nvSpPr>
          <p:cNvPr id="17" name="TextBox 16">
            <a:extLst>
              <a:ext uri="{FF2B5EF4-FFF2-40B4-BE49-F238E27FC236}">
                <a16:creationId xmlns:a16="http://schemas.microsoft.com/office/drawing/2014/main" id="{095878AC-252D-CF88-8065-D0A426FF3411}"/>
              </a:ext>
            </a:extLst>
          </p:cNvPr>
          <p:cNvSpPr txBox="1"/>
          <p:nvPr/>
        </p:nvSpPr>
        <p:spPr>
          <a:xfrm>
            <a:off x="6267975" y="1216028"/>
            <a:ext cx="1633104" cy="307777"/>
          </a:xfrm>
          <a:prstGeom prst="rect">
            <a:avLst/>
          </a:prstGeom>
          <a:noFill/>
          <a:ln>
            <a:noFill/>
          </a:ln>
        </p:spPr>
        <p:txBody>
          <a:bodyPr wrap="square">
            <a:spAutoFit/>
          </a:bodyPr>
          <a:lstStyle/>
          <a:p>
            <a:pPr algn="ctr"/>
            <a:r>
              <a:rPr lang="en-US" sz="1400" b="1" dirty="0">
                <a:solidFill>
                  <a:schemeClr val="tx1">
                    <a:lumMod val="50000"/>
                    <a:lumOff val="50000"/>
                  </a:schemeClr>
                </a:solidFill>
                <a:latin typeface="Arial" panose="020B0604020202020204" pitchFamily="34" charset="0"/>
                <a:ea typeface="Osaka" pitchFamily="44" charset="-128"/>
                <a:cs typeface="Arial" panose="020B0604020202020204" pitchFamily="34" charset="0"/>
              </a:rPr>
              <a:t>Time of day</a:t>
            </a:r>
            <a:endParaRPr lang="en-GB" sz="1400" b="1" dirty="0">
              <a:solidFill>
                <a:schemeClr val="tx1">
                  <a:lumMod val="50000"/>
                  <a:lumOff val="50000"/>
                </a:schemeClr>
              </a:solidFill>
              <a:latin typeface="Arial" panose="020B0604020202020204" pitchFamily="34" charset="0"/>
              <a:cs typeface="Arial" panose="020B0604020202020204" pitchFamily="34" charset="0"/>
            </a:endParaRPr>
          </a:p>
        </p:txBody>
      </p:sp>
      <p:sp>
        <p:nvSpPr>
          <p:cNvPr id="18" name="TextBox 17">
            <a:extLst>
              <a:ext uri="{FF2B5EF4-FFF2-40B4-BE49-F238E27FC236}">
                <a16:creationId xmlns:a16="http://schemas.microsoft.com/office/drawing/2014/main" id="{4617C648-9C1F-C8C2-2016-26E490E8DCE4}"/>
              </a:ext>
            </a:extLst>
          </p:cNvPr>
          <p:cNvSpPr txBox="1"/>
          <p:nvPr/>
        </p:nvSpPr>
        <p:spPr>
          <a:xfrm>
            <a:off x="3560508" y="4451303"/>
            <a:ext cx="1633104" cy="307777"/>
          </a:xfrm>
          <a:prstGeom prst="rect">
            <a:avLst/>
          </a:prstGeom>
          <a:noFill/>
          <a:ln>
            <a:noFill/>
          </a:ln>
        </p:spPr>
        <p:txBody>
          <a:bodyPr wrap="square">
            <a:spAutoFit/>
          </a:bodyPr>
          <a:lstStyle/>
          <a:p>
            <a:pPr algn="ctr"/>
            <a:r>
              <a:rPr lang="en-US" sz="1400" b="1" dirty="0">
                <a:solidFill>
                  <a:srgbClr val="C00000"/>
                </a:solidFill>
                <a:latin typeface="Arial" panose="020B0604020202020204" pitchFamily="34" charset="0"/>
                <a:ea typeface="Osaka" pitchFamily="44" charset="-128"/>
                <a:cs typeface="Arial" panose="020B0604020202020204" pitchFamily="34" charset="0"/>
              </a:rPr>
              <a:t>Years</a:t>
            </a:r>
            <a:endParaRPr lang="en-GB" sz="1400" b="1" dirty="0">
              <a:solidFill>
                <a:srgbClr val="C00000"/>
              </a:solidFill>
              <a:latin typeface="Arial" panose="020B0604020202020204" pitchFamily="34" charset="0"/>
              <a:cs typeface="Arial" panose="020B0604020202020204" pitchFamily="34" charset="0"/>
            </a:endParaRPr>
          </a:p>
        </p:txBody>
      </p:sp>
      <p:sp>
        <p:nvSpPr>
          <p:cNvPr id="19" name="TextBox 18">
            <a:extLst>
              <a:ext uri="{FF2B5EF4-FFF2-40B4-BE49-F238E27FC236}">
                <a16:creationId xmlns:a16="http://schemas.microsoft.com/office/drawing/2014/main" id="{29D5CF49-8633-953B-10A0-2FF930C78385}"/>
              </a:ext>
            </a:extLst>
          </p:cNvPr>
          <p:cNvSpPr txBox="1"/>
          <p:nvPr/>
        </p:nvSpPr>
        <p:spPr>
          <a:xfrm rot="19800000">
            <a:off x="1629479" y="4282837"/>
            <a:ext cx="548487" cy="246221"/>
          </a:xfrm>
          <a:prstGeom prst="rect">
            <a:avLst/>
          </a:prstGeom>
          <a:noFill/>
          <a:ln>
            <a:noFill/>
          </a:ln>
        </p:spPr>
        <p:txBody>
          <a:bodyPr wrap="square">
            <a:spAutoFit/>
          </a:bodyPr>
          <a:lstStyle/>
          <a:p>
            <a:pPr algn="ctr"/>
            <a:r>
              <a:rPr lang="en-US" sz="1000" dirty="0">
                <a:solidFill>
                  <a:srgbClr val="C00000"/>
                </a:solidFill>
                <a:latin typeface="Arial" panose="020B0604020202020204" pitchFamily="34" charset="0"/>
                <a:ea typeface="Osaka" pitchFamily="44" charset="-128"/>
                <a:cs typeface="Arial" panose="020B0604020202020204" pitchFamily="34" charset="0"/>
              </a:rPr>
              <a:t>1996</a:t>
            </a:r>
            <a:endParaRPr lang="en-GB" sz="1000" dirty="0">
              <a:solidFill>
                <a:srgbClr val="C00000"/>
              </a:solidFill>
              <a:latin typeface="Arial" panose="020B0604020202020204" pitchFamily="34" charset="0"/>
              <a:cs typeface="Arial" panose="020B0604020202020204" pitchFamily="34" charset="0"/>
            </a:endParaRPr>
          </a:p>
        </p:txBody>
      </p:sp>
      <p:sp>
        <p:nvSpPr>
          <p:cNvPr id="24" name="TextBox 23">
            <a:extLst>
              <a:ext uri="{FF2B5EF4-FFF2-40B4-BE49-F238E27FC236}">
                <a16:creationId xmlns:a16="http://schemas.microsoft.com/office/drawing/2014/main" id="{06E44C20-3869-7785-15A6-F4980467134F}"/>
              </a:ext>
            </a:extLst>
          </p:cNvPr>
          <p:cNvSpPr txBox="1"/>
          <p:nvPr/>
        </p:nvSpPr>
        <p:spPr>
          <a:xfrm rot="19800000">
            <a:off x="6536040" y="4268953"/>
            <a:ext cx="548487" cy="246221"/>
          </a:xfrm>
          <a:prstGeom prst="rect">
            <a:avLst/>
          </a:prstGeom>
          <a:noFill/>
          <a:ln>
            <a:noFill/>
          </a:ln>
        </p:spPr>
        <p:txBody>
          <a:bodyPr wrap="square">
            <a:spAutoFit/>
          </a:bodyPr>
          <a:lstStyle/>
          <a:p>
            <a:pPr marL="6350" algn="ctr"/>
            <a:r>
              <a:rPr lang="en-US" sz="1000" dirty="0">
                <a:solidFill>
                  <a:srgbClr val="C00000"/>
                </a:solidFill>
                <a:latin typeface="Arial" panose="020B0604020202020204" pitchFamily="34" charset="0"/>
                <a:ea typeface="Osaka" pitchFamily="44" charset="-128"/>
                <a:cs typeface="Arial" panose="020B0604020202020204" pitchFamily="34" charset="0"/>
              </a:rPr>
              <a:t>2024</a:t>
            </a:r>
            <a:endParaRPr lang="en-GB" sz="1000" dirty="0">
              <a:solidFill>
                <a:srgbClr val="C00000"/>
              </a:solidFill>
              <a:latin typeface="Arial" panose="020B0604020202020204" pitchFamily="34" charset="0"/>
              <a:cs typeface="Arial" panose="020B0604020202020204" pitchFamily="34" charset="0"/>
            </a:endParaRPr>
          </a:p>
        </p:txBody>
      </p:sp>
      <p:sp>
        <p:nvSpPr>
          <p:cNvPr id="25" name="TextBox 24">
            <a:extLst>
              <a:ext uri="{FF2B5EF4-FFF2-40B4-BE49-F238E27FC236}">
                <a16:creationId xmlns:a16="http://schemas.microsoft.com/office/drawing/2014/main" id="{75AD9044-18E1-BB3C-A0BD-534286C435DD}"/>
              </a:ext>
            </a:extLst>
          </p:cNvPr>
          <p:cNvSpPr txBox="1"/>
          <p:nvPr/>
        </p:nvSpPr>
        <p:spPr>
          <a:xfrm rot="19800000">
            <a:off x="2559538" y="4268954"/>
            <a:ext cx="548487" cy="246221"/>
          </a:xfrm>
          <a:prstGeom prst="rect">
            <a:avLst/>
          </a:prstGeom>
          <a:noFill/>
          <a:ln>
            <a:noFill/>
          </a:ln>
        </p:spPr>
        <p:txBody>
          <a:bodyPr wrap="square">
            <a:spAutoFit/>
          </a:bodyPr>
          <a:lstStyle/>
          <a:p>
            <a:pPr algn="ctr"/>
            <a:r>
              <a:rPr lang="en-US" sz="1000" dirty="0">
                <a:solidFill>
                  <a:srgbClr val="C00000"/>
                </a:solidFill>
                <a:latin typeface="Arial" panose="020B0604020202020204" pitchFamily="34" charset="0"/>
                <a:ea typeface="Osaka" pitchFamily="44" charset="-128"/>
                <a:cs typeface="Arial" panose="020B0604020202020204" pitchFamily="34" charset="0"/>
              </a:rPr>
              <a:t>2003</a:t>
            </a:r>
            <a:endParaRPr lang="en-GB" sz="1000" dirty="0">
              <a:solidFill>
                <a:srgbClr val="C00000"/>
              </a:solidFill>
              <a:latin typeface="Arial" panose="020B0604020202020204" pitchFamily="34" charset="0"/>
              <a:cs typeface="Arial" panose="020B0604020202020204" pitchFamily="34" charset="0"/>
            </a:endParaRPr>
          </a:p>
        </p:txBody>
      </p:sp>
      <p:sp>
        <p:nvSpPr>
          <p:cNvPr id="26" name="TextBox 25">
            <a:extLst>
              <a:ext uri="{FF2B5EF4-FFF2-40B4-BE49-F238E27FC236}">
                <a16:creationId xmlns:a16="http://schemas.microsoft.com/office/drawing/2014/main" id="{3B01CB5D-F525-9015-2A22-D5C902ABA2E5}"/>
              </a:ext>
            </a:extLst>
          </p:cNvPr>
          <p:cNvSpPr txBox="1"/>
          <p:nvPr/>
        </p:nvSpPr>
        <p:spPr>
          <a:xfrm rot="19800000">
            <a:off x="3283472" y="4278352"/>
            <a:ext cx="548487" cy="246221"/>
          </a:xfrm>
          <a:prstGeom prst="rect">
            <a:avLst/>
          </a:prstGeom>
          <a:noFill/>
          <a:ln>
            <a:noFill/>
          </a:ln>
        </p:spPr>
        <p:txBody>
          <a:bodyPr wrap="square">
            <a:spAutoFit/>
          </a:bodyPr>
          <a:lstStyle/>
          <a:p>
            <a:pPr algn="ctr"/>
            <a:r>
              <a:rPr lang="en-US" sz="1000" dirty="0">
                <a:solidFill>
                  <a:srgbClr val="C00000"/>
                </a:solidFill>
                <a:latin typeface="Arial" panose="020B0604020202020204" pitchFamily="34" charset="0"/>
                <a:ea typeface="Osaka" pitchFamily="44" charset="-128"/>
                <a:cs typeface="Arial" panose="020B0604020202020204" pitchFamily="34" charset="0"/>
              </a:rPr>
              <a:t>2008</a:t>
            </a:r>
            <a:endParaRPr lang="en-GB" sz="1000" dirty="0">
              <a:solidFill>
                <a:srgbClr val="C00000"/>
              </a:solidFill>
              <a:latin typeface="Arial" panose="020B0604020202020204" pitchFamily="34" charset="0"/>
              <a:cs typeface="Arial" panose="020B0604020202020204" pitchFamily="34" charset="0"/>
            </a:endParaRPr>
          </a:p>
        </p:txBody>
      </p:sp>
      <p:sp>
        <p:nvSpPr>
          <p:cNvPr id="27" name="TextBox 26">
            <a:extLst>
              <a:ext uri="{FF2B5EF4-FFF2-40B4-BE49-F238E27FC236}">
                <a16:creationId xmlns:a16="http://schemas.microsoft.com/office/drawing/2014/main" id="{1DD309B6-3366-85A7-9284-FD868155BAA0}"/>
              </a:ext>
            </a:extLst>
          </p:cNvPr>
          <p:cNvSpPr txBox="1"/>
          <p:nvPr/>
        </p:nvSpPr>
        <p:spPr>
          <a:xfrm rot="19800000">
            <a:off x="3622564" y="4271920"/>
            <a:ext cx="548487" cy="246221"/>
          </a:xfrm>
          <a:prstGeom prst="rect">
            <a:avLst/>
          </a:prstGeom>
          <a:noFill/>
          <a:ln>
            <a:noFill/>
          </a:ln>
        </p:spPr>
        <p:txBody>
          <a:bodyPr wrap="square">
            <a:spAutoFit/>
          </a:bodyPr>
          <a:lstStyle/>
          <a:p>
            <a:pPr algn="ctr"/>
            <a:r>
              <a:rPr lang="en-US" sz="1000" dirty="0">
                <a:solidFill>
                  <a:srgbClr val="C00000"/>
                </a:solidFill>
                <a:latin typeface="Arial" panose="020B0604020202020204" pitchFamily="34" charset="0"/>
                <a:ea typeface="Osaka" pitchFamily="44" charset="-128"/>
                <a:cs typeface="Arial" panose="020B0604020202020204" pitchFamily="34" charset="0"/>
              </a:rPr>
              <a:t>2011</a:t>
            </a:r>
            <a:endParaRPr lang="en-GB" sz="1000" dirty="0">
              <a:solidFill>
                <a:srgbClr val="C00000"/>
              </a:solidFill>
              <a:latin typeface="Arial" panose="020B0604020202020204" pitchFamily="34" charset="0"/>
              <a:cs typeface="Arial" panose="020B0604020202020204" pitchFamily="34" charset="0"/>
            </a:endParaRPr>
          </a:p>
        </p:txBody>
      </p:sp>
      <p:sp>
        <p:nvSpPr>
          <p:cNvPr id="28" name="TextBox 27">
            <a:extLst>
              <a:ext uri="{FF2B5EF4-FFF2-40B4-BE49-F238E27FC236}">
                <a16:creationId xmlns:a16="http://schemas.microsoft.com/office/drawing/2014/main" id="{484D798B-563F-D601-66E6-36C53CF817EE}"/>
              </a:ext>
            </a:extLst>
          </p:cNvPr>
          <p:cNvSpPr txBox="1"/>
          <p:nvPr/>
        </p:nvSpPr>
        <p:spPr>
          <a:xfrm rot="19800000">
            <a:off x="3877293" y="4271095"/>
            <a:ext cx="548487" cy="246221"/>
          </a:xfrm>
          <a:prstGeom prst="rect">
            <a:avLst/>
          </a:prstGeom>
          <a:noFill/>
          <a:ln>
            <a:noFill/>
          </a:ln>
        </p:spPr>
        <p:txBody>
          <a:bodyPr wrap="square">
            <a:spAutoFit/>
          </a:bodyPr>
          <a:lstStyle/>
          <a:p>
            <a:pPr algn="ctr"/>
            <a:r>
              <a:rPr lang="en-US" sz="1000" dirty="0">
                <a:solidFill>
                  <a:srgbClr val="C00000"/>
                </a:solidFill>
                <a:latin typeface="Arial" panose="020B0604020202020204" pitchFamily="34" charset="0"/>
                <a:ea typeface="Osaka" pitchFamily="44" charset="-128"/>
                <a:cs typeface="Arial" panose="020B0604020202020204" pitchFamily="34" charset="0"/>
              </a:rPr>
              <a:t>2013</a:t>
            </a:r>
            <a:endParaRPr lang="en-GB" sz="1000" dirty="0">
              <a:solidFill>
                <a:srgbClr val="C00000"/>
              </a:solidFill>
              <a:latin typeface="Arial" panose="020B0604020202020204" pitchFamily="34" charset="0"/>
              <a:cs typeface="Arial" panose="020B0604020202020204" pitchFamily="34" charset="0"/>
            </a:endParaRPr>
          </a:p>
        </p:txBody>
      </p:sp>
      <p:sp>
        <p:nvSpPr>
          <p:cNvPr id="38" name="TextBox 37">
            <a:extLst>
              <a:ext uri="{FF2B5EF4-FFF2-40B4-BE49-F238E27FC236}">
                <a16:creationId xmlns:a16="http://schemas.microsoft.com/office/drawing/2014/main" id="{B439C0FC-B3B9-4CB0-87B2-13B556BDF04B}"/>
              </a:ext>
            </a:extLst>
          </p:cNvPr>
          <p:cNvSpPr txBox="1"/>
          <p:nvPr/>
        </p:nvSpPr>
        <p:spPr>
          <a:xfrm>
            <a:off x="3625272" y="1795000"/>
            <a:ext cx="3209534" cy="307777"/>
          </a:xfrm>
          <a:prstGeom prst="rect">
            <a:avLst/>
          </a:prstGeom>
          <a:solidFill>
            <a:srgbClr val="008542"/>
          </a:solidFill>
        </p:spPr>
        <p:txBody>
          <a:bodyPr wrap="square">
            <a:spAutoFit/>
          </a:bodyPr>
          <a:lstStyle/>
          <a:p>
            <a:pPr algn="ctr"/>
            <a:r>
              <a:rPr lang="en-US" sz="1400" dirty="0">
                <a:solidFill>
                  <a:schemeClr val="bg1"/>
                </a:solidFill>
                <a:latin typeface="Arial" panose="020B0604020202020204" pitchFamily="34" charset="0"/>
                <a:ea typeface="Osaka" pitchFamily="44" charset="-128"/>
                <a:cs typeface="Arial" panose="020B0604020202020204" pitchFamily="34" charset="0"/>
              </a:rPr>
              <a:t>SSMIS</a:t>
            </a:r>
            <a:endParaRPr lang="en-GB" sz="1400" dirty="0">
              <a:solidFill>
                <a:schemeClr val="bg1"/>
              </a:solidFill>
              <a:latin typeface="Arial" panose="020B0604020202020204" pitchFamily="34" charset="0"/>
              <a:cs typeface="Arial" panose="020B0604020202020204" pitchFamily="34" charset="0"/>
            </a:endParaRPr>
          </a:p>
        </p:txBody>
      </p:sp>
      <p:sp>
        <p:nvSpPr>
          <p:cNvPr id="39" name="TextBox 38">
            <a:extLst>
              <a:ext uri="{FF2B5EF4-FFF2-40B4-BE49-F238E27FC236}">
                <a16:creationId xmlns:a16="http://schemas.microsoft.com/office/drawing/2014/main" id="{D69CAF55-9AB2-7861-1C4C-605F6380AADE}"/>
              </a:ext>
            </a:extLst>
          </p:cNvPr>
          <p:cNvSpPr txBox="1"/>
          <p:nvPr/>
        </p:nvSpPr>
        <p:spPr>
          <a:xfrm>
            <a:off x="2778008" y="2711611"/>
            <a:ext cx="1160449" cy="307777"/>
          </a:xfrm>
          <a:prstGeom prst="rect">
            <a:avLst/>
          </a:prstGeom>
          <a:solidFill>
            <a:srgbClr val="FDC82F"/>
          </a:solidFill>
        </p:spPr>
        <p:txBody>
          <a:bodyPr wrap="square">
            <a:spAutoFit/>
          </a:bodyPr>
          <a:lstStyle/>
          <a:p>
            <a:pPr algn="ctr"/>
            <a:r>
              <a:rPr lang="en-US" sz="1400" dirty="0">
                <a:solidFill>
                  <a:schemeClr val="bg1"/>
                </a:solidFill>
                <a:latin typeface="Arial" panose="020B0604020202020204" pitchFamily="34" charset="0"/>
                <a:ea typeface="Osaka" pitchFamily="44" charset="-128"/>
                <a:cs typeface="Arial" panose="020B0604020202020204" pitchFamily="34" charset="0"/>
              </a:rPr>
              <a:t>AMSR-E</a:t>
            </a:r>
            <a:endParaRPr lang="en-GB" sz="1400" dirty="0">
              <a:solidFill>
                <a:schemeClr val="bg1"/>
              </a:solidFill>
              <a:latin typeface="Arial" panose="020B0604020202020204" pitchFamily="34" charset="0"/>
              <a:cs typeface="Arial" panose="020B0604020202020204" pitchFamily="34" charset="0"/>
            </a:endParaRPr>
          </a:p>
        </p:txBody>
      </p:sp>
      <p:sp>
        <p:nvSpPr>
          <p:cNvPr id="40" name="TextBox 39">
            <a:extLst>
              <a:ext uri="{FF2B5EF4-FFF2-40B4-BE49-F238E27FC236}">
                <a16:creationId xmlns:a16="http://schemas.microsoft.com/office/drawing/2014/main" id="{35D5641E-9910-8200-60E2-A94E7BB5B429}"/>
              </a:ext>
            </a:extLst>
          </p:cNvPr>
          <p:cNvSpPr txBox="1"/>
          <p:nvPr/>
        </p:nvSpPr>
        <p:spPr>
          <a:xfrm>
            <a:off x="4145775" y="2695543"/>
            <a:ext cx="2682733" cy="307777"/>
          </a:xfrm>
          <a:prstGeom prst="rect">
            <a:avLst/>
          </a:prstGeom>
          <a:solidFill>
            <a:srgbClr val="E37222"/>
          </a:solidFill>
        </p:spPr>
        <p:txBody>
          <a:bodyPr wrap="square">
            <a:spAutoFit/>
          </a:bodyPr>
          <a:lstStyle/>
          <a:p>
            <a:pPr algn="ctr"/>
            <a:r>
              <a:rPr lang="en-US" sz="1400" dirty="0">
                <a:solidFill>
                  <a:schemeClr val="bg1"/>
                </a:solidFill>
                <a:latin typeface="Arial" panose="020B0604020202020204" pitchFamily="34" charset="0"/>
                <a:ea typeface="Osaka" pitchFamily="44" charset="-128"/>
                <a:cs typeface="Arial" panose="020B0604020202020204" pitchFamily="34" charset="0"/>
              </a:rPr>
              <a:t>AMSR2</a:t>
            </a:r>
            <a:endParaRPr lang="en-GB" sz="1400" dirty="0">
              <a:solidFill>
                <a:schemeClr val="bg1"/>
              </a:solidFill>
              <a:latin typeface="Arial" panose="020B0604020202020204" pitchFamily="34" charset="0"/>
              <a:cs typeface="Arial" panose="020B0604020202020204" pitchFamily="34" charset="0"/>
            </a:endParaRPr>
          </a:p>
        </p:txBody>
      </p:sp>
      <p:sp>
        <p:nvSpPr>
          <p:cNvPr id="41" name="TextBox 40">
            <a:extLst>
              <a:ext uri="{FF2B5EF4-FFF2-40B4-BE49-F238E27FC236}">
                <a16:creationId xmlns:a16="http://schemas.microsoft.com/office/drawing/2014/main" id="{F53F9475-389D-0D35-F14F-5C4175C1BBE7}"/>
              </a:ext>
            </a:extLst>
          </p:cNvPr>
          <p:cNvSpPr txBox="1"/>
          <p:nvPr/>
        </p:nvSpPr>
        <p:spPr>
          <a:xfrm>
            <a:off x="4145775" y="3416783"/>
            <a:ext cx="2695335" cy="307777"/>
          </a:xfrm>
          <a:prstGeom prst="rect">
            <a:avLst/>
          </a:prstGeom>
          <a:solidFill>
            <a:srgbClr val="008542">
              <a:alpha val="52559"/>
            </a:srgbClr>
          </a:solidFill>
        </p:spPr>
        <p:txBody>
          <a:bodyPr wrap="square">
            <a:spAutoFit/>
          </a:bodyPr>
          <a:lstStyle/>
          <a:p>
            <a:pPr algn="ctr"/>
            <a:r>
              <a:rPr lang="en-US" sz="1400" dirty="0">
                <a:solidFill>
                  <a:schemeClr val="bg1"/>
                </a:solidFill>
                <a:latin typeface="Arial" panose="020B0604020202020204" pitchFamily="34" charset="0"/>
                <a:ea typeface="Osaka" pitchFamily="44" charset="-128"/>
                <a:cs typeface="Arial" panose="020B0604020202020204" pitchFamily="34" charset="0"/>
              </a:rPr>
              <a:t>SSMIS</a:t>
            </a:r>
            <a:endParaRPr lang="en-GB" sz="1400" dirty="0">
              <a:solidFill>
                <a:schemeClr val="bg1"/>
              </a:solidFill>
              <a:latin typeface="Arial" panose="020B0604020202020204" pitchFamily="34" charset="0"/>
              <a:cs typeface="Arial" panose="020B0604020202020204" pitchFamily="34" charset="0"/>
            </a:endParaRPr>
          </a:p>
        </p:txBody>
      </p:sp>
      <p:sp>
        <p:nvSpPr>
          <p:cNvPr id="42" name="TextBox 41">
            <a:extLst>
              <a:ext uri="{FF2B5EF4-FFF2-40B4-BE49-F238E27FC236}">
                <a16:creationId xmlns:a16="http://schemas.microsoft.com/office/drawing/2014/main" id="{281FDAC8-C76B-6EB7-C7CA-3E376FA2E9F4}"/>
              </a:ext>
            </a:extLst>
          </p:cNvPr>
          <p:cNvSpPr txBox="1"/>
          <p:nvPr/>
        </p:nvSpPr>
        <p:spPr>
          <a:xfrm>
            <a:off x="4153030" y="3761472"/>
            <a:ext cx="2682733" cy="307777"/>
          </a:xfrm>
          <a:prstGeom prst="rect">
            <a:avLst/>
          </a:prstGeom>
          <a:solidFill>
            <a:srgbClr val="E37222">
              <a:alpha val="53000"/>
            </a:srgbClr>
          </a:solidFill>
        </p:spPr>
        <p:txBody>
          <a:bodyPr wrap="square">
            <a:spAutoFit/>
          </a:bodyPr>
          <a:lstStyle/>
          <a:p>
            <a:pPr algn="ctr"/>
            <a:r>
              <a:rPr lang="en-US" sz="1400" dirty="0">
                <a:solidFill>
                  <a:schemeClr val="bg1"/>
                </a:solidFill>
                <a:latin typeface="Arial" panose="020B0604020202020204" pitchFamily="34" charset="0"/>
                <a:ea typeface="Osaka" pitchFamily="44" charset="-128"/>
                <a:cs typeface="Arial" panose="020B0604020202020204" pitchFamily="34" charset="0"/>
              </a:rPr>
              <a:t>AMSR2</a:t>
            </a:r>
            <a:endParaRPr lang="en-GB" sz="1400" dirty="0">
              <a:solidFill>
                <a:schemeClr val="bg1"/>
              </a:solidFill>
              <a:latin typeface="Arial" panose="020B0604020202020204" pitchFamily="34" charset="0"/>
              <a:cs typeface="Arial" panose="020B0604020202020204" pitchFamily="34" charset="0"/>
            </a:endParaRPr>
          </a:p>
        </p:txBody>
      </p:sp>
      <p:sp>
        <p:nvSpPr>
          <p:cNvPr id="43" name="TextBox 42">
            <a:extLst>
              <a:ext uri="{FF2B5EF4-FFF2-40B4-BE49-F238E27FC236}">
                <a16:creationId xmlns:a16="http://schemas.microsoft.com/office/drawing/2014/main" id="{B5451E9A-107A-7E53-76FD-BBB6CD98BC1E}"/>
              </a:ext>
            </a:extLst>
          </p:cNvPr>
          <p:cNvSpPr txBox="1"/>
          <p:nvPr/>
        </p:nvSpPr>
        <p:spPr>
          <a:xfrm>
            <a:off x="376611" y="2626228"/>
            <a:ext cx="1633104" cy="307777"/>
          </a:xfrm>
          <a:prstGeom prst="rect">
            <a:avLst/>
          </a:prstGeom>
          <a:noFill/>
        </p:spPr>
        <p:txBody>
          <a:bodyPr wrap="square">
            <a:spAutoFit/>
          </a:bodyPr>
          <a:lstStyle/>
          <a:p>
            <a:pPr algn="ctr"/>
            <a:r>
              <a:rPr lang="en-US" sz="1400" b="1" dirty="0">
                <a:solidFill>
                  <a:srgbClr val="0070C0"/>
                </a:solidFill>
                <a:latin typeface="Arial" panose="020B0604020202020204" pitchFamily="34" charset="0"/>
                <a:ea typeface="Osaka" pitchFamily="44" charset="-128"/>
                <a:cs typeface="Arial" panose="020B0604020202020204" pitchFamily="34" charset="0"/>
              </a:rPr>
              <a:t>~12 km</a:t>
            </a:r>
            <a:endParaRPr lang="en-GB" sz="1400" b="1" dirty="0">
              <a:solidFill>
                <a:srgbClr val="0070C0"/>
              </a:solidFill>
              <a:latin typeface="Arial" panose="020B0604020202020204" pitchFamily="34" charset="0"/>
              <a:cs typeface="Arial" panose="020B0604020202020204" pitchFamily="34" charset="0"/>
            </a:endParaRPr>
          </a:p>
        </p:txBody>
      </p:sp>
      <p:sp>
        <p:nvSpPr>
          <p:cNvPr id="44" name="TextBox 43">
            <a:extLst>
              <a:ext uri="{FF2B5EF4-FFF2-40B4-BE49-F238E27FC236}">
                <a16:creationId xmlns:a16="http://schemas.microsoft.com/office/drawing/2014/main" id="{351D922C-03E1-EB05-409D-23283494E5C6}"/>
              </a:ext>
            </a:extLst>
          </p:cNvPr>
          <p:cNvSpPr txBox="1"/>
          <p:nvPr/>
        </p:nvSpPr>
        <p:spPr>
          <a:xfrm>
            <a:off x="385089" y="3602427"/>
            <a:ext cx="1633104" cy="307777"/>
          </a:xfrm>
          <a:prstGeom prst="rect">
            <a:avLst/>
          </a:prstGeom>
          <a:noFill/>
        </p:spPr>
        <p:txBody>
          <a:bodyPr wrap="square">
            <a:spAutoFit/>
          </a:bodyPr>
          <a:lstStyle/>
          <a:p>
            <a:pPr algn="ctr"/>
            <a:r>
              <a:rPr lang="en-US" sz="1400" b="1" dirty="0">
                <a:solidFill>
                  <a:srgbClr val="0070C0"/>
                </a:solidFill>
                <a:latin typeface="Arial" panose="020B0604020202020204" pitchFamily="34" charset="0"/>
                <a:ea typeface="Osaka" pitchFamily="44" charset="-128"/>
                <a:cs typeface="Arial" panose="020B0604020202020204" pitchFamily="34" charset="0"/>
              </a:rPr>
              <a:t>~5 km</a:t>
            </a:r>
            <a:endParaRPr lang="en-GB" sz="1400" b="1" dirty="0">
              <a:solidFill>
                <a:srgbClr val="0070C0"/>
              </a:solidFill>
              <a:latin typeface="Arial" panose="020B0604020202020204" pitchFamily="34" charset="0"/>
              <a:cs typeface="Arial" panose="020B0604020202020204" pitchFamily="34" charset="0"/>
            </a:endParaRPr>
          </a:p>
        </p:txBody>
      </p:sp>
      <p:sp>
        <p:nvSpPr>
          <p:cNvPr id="45" name="TextBox 44">
            <a:extLst>
              <a:ext uri="{FF2B5EF4-FFF2-40B4-BE49-F238E27FC236}">
                <a16:creationId xmlns:a16="http://schemas.microsoft.com/office/drawing/2014/main" id="{EED140B5-0E04-FA2B-3C48-DD6BBE04BD95}"/>
              </a:ext>
            </a:extLst>
          </p:cNvPr>
          <p:cNvSpPr txBox="1"/>
          <p:nvPr/>
        </p:nvSpPr>
        <p:spPr>
          <a:xfrm>
            <a:off x="109168" y="2039847"/>
            <a:ext cx="1633104" cy="276999"/>
          </a:xfrm>
          <a:prstGeom prst="rect">
            <a:avLst/>
          </a:prstGeom>
          <a:noFill/>
        </p:spPr>
        <p:txBody>
          <a:bodyPr wrap="square">
            <a:spAutoFit/>
          </a:bodyPr>
          <a:lstStyle/>
          <a:p>
            <a:pPr algn="ctr"/>
            <a:r>
              <a:rPr lang="en-US" sz="1200" dirty="0">
                <a:solidFill>
                  <a:srgbClr val="0070C0"/>
                </a:solidFill>
                <a:latin typeface="Arial" panose="020B0604020202020204" pitchFamily="34" charset="0"/>
                <a:ea typeface="Osaka" pitchFamily="44" charset="-128"/>
                <a:cs typeface="Arial" panose="020B0604020202020204" pitchFamily="34" charset="0"/>
              </a:rPr>
              <a:t>[gridded at 0.125</a:t>
            </a:r>
            <a:r>
              <a:rPr lang="en-US" sz="1200" baseline="30000" dirty="0">
                <a:solidFill>
                  <a:srgbClr val="0070C0"/>
                </a:solidFill>
                <a:latin typeface="Arial" panose="020B0604020202020204" pitchFamily="34" charset="0"/>
                <a:ea typeface="Osaka" pitchFamily="44" charset="-128"/>
                <a:cs typeface="Arial" panose="020B0604020202020204" pitchFamily="34" charset="0"/>
              </a:rPr>
              <a:t>o</a:t>
            </a:r>
            <a:r>
              <a:rPr lang="en-US" sz="1200" dirty="0">
                <a:solidFill>
                  <a:srgbClr val="0070C0"/>
                </a:solidFill>
                <a:latin typeface="Arial" panose="020B0604020202020204" pitchFamily="34" charset="0"/>
                <a:ea typeface="Osaka" pitchFamily="44" charset="-128"/>
                <a:cs typeface="Arial" panose="020B0604020202020204" pitchFamily="34" charset="0"/>
              </a:rPr>
              <a:t>] </a:t>
            </a:r>
            <a:endParaRPr lang="en-GB" sz="1200" dirty="0">
              <a:solidFill>
                <a:srgbClr val="0070C0"/>
              </a:solidFill>
              <a:latin typeface="Arial" panose="020B0604020202020204" pitchFamily="34" charset="0"/>
              <a:cs typeface="Arial" panose="020B0604020202020204" pitchFamily="34" charset="0"/>
            </a:endParaRPr>
          </a:p>
        </p:txBody>
      </p:sp>
      <p:sp>
        <p:nvSpPr>
          <p:cNvPr id="46" name="TextBox 45">
            <a:extLst>
              <a:ext uri="{FF2B5EF4-FFF2-40B4-BE49-F238E27FC236}">
                <a16:creationId xmlns:a16="http://schemas.microsoft.com/office/drawing/2014/main" id="{038AB7C1-F358-50EE-2EE2-67C9F3EA3BF6}"/>
              </a:ext>
            </a:extLst>
          </p:cNvPr>
          <p:cNvSpPr txBox="1"/>
          <p:nvPr/>
        </p:nvSpPr>
        <p:spPr>
          <a:xfrm>
            <a:off x="58092" y="2827066"/>
            <a:ext cx="1633104" cy="276999"/>
          </a:xfrm>
          <a:prstGeom prst="rect">
            <a:avLst/>
          </a:prstGeom>
          <a:noFill/>
        </p:spPr>
        <p:txBody>
          <a:bodyPr wrap="square">
            <a:spAutoFit/>
          </a:bodyPr>
          <a:lstStyle/>
          <a:p>
            <a:pPr algn="ctr"/>
            <a:r>
              <a:rPr lang="en-US" sz="1200" dirty="0">
                <a:solidFill>
                  <a:srgbClr val="0070C0"/>
                </a:solidFill>
                <a:latin typeface="Arial" panose="020B0604020202020204" pitchFamily="34" charset="0"/>
                <a:ea typeface="Osaka" pitchFamily="44" charset="-128"/>
                <a:cs typeface="Arial" panose="020B0604020202020204" pitchFamily="34" charset="0"/>
              </a:rPr>
              <a:t>[gridded at 0.125</a:t>
            </a:r>
            <a:r>
              <a:rPr lang="en-US" sz="1200" baseline="30000" dirty="0">
                <a:solidFill>
                  <a:srgbClr val="0070C0"/>
                </a:solidFill>
                <a:latin typeface="Arial" panose="020B0604020202020204" pitchFamily="34" charset="0"/>
                <a:ea typeface="Osaka" pitchFamily="44" charset="-128"/>
                <a:cs typeface="Arial" panose="020B0604020202020204" pitchFamily="34" charset="0"/>
              </a:rPr>
              <a:t>o</a:t>
            </a:r>
            <a:r>
              <a:rPr lang="en-US" sz="1200" dirty="0">
                <a:solidFill>
                  <a:srgbClr val="0070C0"/>
                </a:solidFill>
                <a:latin typeface="Arial" panose="020B0604020202020204" pitchFamily="34" charset="0"/>
                <a:ea typeface="Osaka" pitchFamily="44" charset="-128"/>
                <a:cs typeface="Arial" panose="020B0604020202020204" pitchFamily="34" charset="0"/>
              </a:rPr>
              <a:t>] </a:t>
            </a:r>
            <a:endParaRPr lang="en-GB" sz="1200" dirty="0">
              <a:solidFill>
                <a:srgbClr val="0070C0"/>
              </a:solidFill>
              <a:latin typeface="Arial" panose="020B0604020202020204" pitchFamily="34" charset="0"/>
              <a:cs typeface="Arial" panose="020B0604020202020204" pitchFamily="34" charset="0"/>
            </a:endParaRPr>
          </a:p>
        </p:txBody>
      </p:sp>
      <p:sp>
        <p:nvSpPr>
          <p:cNvPr id="47" name="TextBox 46">
            <a:extLst>
              <a:ext uri="{FF2B5EF4-FFF2-40B4-BE49-F238E27FC236}">
                <a16:creationId xmlns:a16="http://schemas.microsoft.com/office/drawing/2014/main" id="{7F973374-F5A0-2917-8DDE-12438B00270F}"/>
              </a:ext>
            </a:extLst>
          </p:cNvPr>
          <p:cNvSpPr txBox="1"/>
          <p:nvPr/>
        </p:nvSpPr>
        <p:spPr>
          <a:xfrm>
            <a:off x="75846" y="3782643"/>
            <a:ext cx="1633104" cy="276999"/>
          </a:xfrm>
          <a:prstGeom prst="rect">
            <a:avLst/>
          </a:prstGeom>
          <a:noFill/>
        </p:spPr>
        <p:txBody>
          <a:bodyPr wrap="square">
            <a:spAutoFit/>
          </a:bodyPr>
          <a:lstStyle/>
          <a:p>
            <a:pPr algn="ctr"/>
            <a:r>
              <a:rPr lang="en-US" sz="1200" dirty="0">
                <a:solidFill>
                  <a:srgbClr val="0070C0"/>
                </a:solidFill>
                <a:latin typeface="Arial" panose="020B0604020202020204" pitchFamily="34" charset="0"/>
                <a:ea typeface="Osaka" pitchFamily="44" charset="-128"/>
                <a:cs typeface="Arial" panose="020B0604020202020204" pitchFamily="34" charset="0"/>
              </a:rPr>
              <a:t>[gridded at 0.05</a:t>
            </a:r>
            <a:r>
              <a:rPr lang="en-US" sz="1200" baseline="30000" dirty="0">
                <a:solidFill>
                  <a:srgbClr val="0070C0"/>
                </a:solidFill>
                <a:latin typeface="Arial" panose="020B0604020202020204" pitchFamily="34" charset="0"/>
                <a:ea typeface="Osaka" pitchFamily="44" charset="-128"/>
                <a:cs typeface="Arial" panose="020B0604020202020204" pitchFamily="34" charset="0"/>
              </a:rPr>
              <a:t>o</a:t>
            </a:r>
            <a:r>
              <a:rPr lang="en-US" sz="1200" dirty="0">
                <a:solidFill>
                  <a:srgbClr val="0070C0"/>
                </a:solidFill>
                <a:latin typeface="Arial" panose="020B0604020202020204" pitchFamily="34" charset="0"/>
                <a:ea typeface="Osaka" pitchFamily="44" charset="-128"/>
                <a:cs typeface="Arial" panose="020B0604020202020204" pitchFamily="34" charset="0"/>
              </a:rPr>
              <a:t>] </a:t>
            </a:r>
            <a:endParaRPr lang="en-GB" sz="1200" dirty="0">
              <a:solidFill>
                <a:srgbClr val="0070C0"/>
              </a:solidFill>
              <a:latin typeface="Arial" panose="020B0604020202020204" pitchFamily="34" charset="0"/>
              <a:cs typeface="Arial" panose="020B0604020202020204" pitchFamily="34" charset="0"/>
            </a:endParaRPr>
          </a:p>
        </p:txBody>
      </p:sp>
      <p:sp>
        <p:nvSpPr>
          <p:cNvPr id="48" name="TextBox 47">
            <a:extLst>
              <a:ext uri="{FF2B5EF4-FFF2-40B4-BE49-F238E27FC236}">
                <a16:creationId xmlns:a16="http://schemas.microsoft.com/office/drawing/2014/main" id="{223F0620-9D40-D4C4-B777-648E28837788}"/>
              </a:ext>
            </a:extLst>
          </p:cNvPr>
          <p:cNvSpPr txBox="1"/>
          <p:nvPr/>
        </p:nvSpPr>
        <p:spPr>
          <a:xfrm>
            <a:off x="1916127" y="2128769"/>
            <a:ext cx="1716419" cy="307777"/>
          </a:xfrm>
          <a:prstGeom prst="rect">
            <a:avLst/>
          </a:prstGeom>
          <a:solidFill>
            <a:srgbClr val="00B050"/>
          </a:solidFill>
        </p:spPr>
        <p:txBody>
          <a:bodyPr wrap="square">
            <a:spAutoFit/>
          </a:bodyPr>
          <a:lstStyle/>
          <a:p>
            <a:pPr algn="ctr"/>
            <a:r>
              <a:rPr lang="en-US" sz="1400" dirty="0">
                <a:solidFill>
                  <a:schemeClr val="bg1"/>
                </a:solidFill>
                <a:latin typeface="Arial" panose="020B0604020202020204" pitchFamily="34" charset="0"/>
                <a:ea typeface="Osaka" pitchFamily="44" charset="-128"/>
                <a:cs typeface="Arial" panose="020B0604020202020204" pitchFamily="34" charset="0"/>
              </a:rPr>
              <a:t>SSM/I</a:t>
            </a:r>
            <a:endParaRPr lang="en-GB" sz="1400" dirty="0">
              <a:solidFill>
                <a:schemeClr val="bg1"/>
              </a:solidFill>
              <a:latin typeface="Arial" panose="020B0604020202020204" pitchFamily="34" charset="0"/>
              <a:cs typeface="Arial" panose="020B0604020202020204" pitchFamily="34" charset="0"/>
            </a:endParaRPr>
          </a:p>
        </p:txBody>
      </p:sp>
      <p:sp>
        <p:nvSpPr>
          <p:cNvPr id="49" name="TextBox 48">
            <a:extLst>
              <a:ext uri="{FF2B5EF4-FFF2-40B4-BE49-F238E27FC236}">
                <a16:creationId xmlns:a16="http://schemas.microsoft.com/office/drawing/2014/main" id="{E5ACD91A-5748-C574-92E0-1A0DC6A724A6}"/>
              </a:ext>
            </a:extLst>
          </p:cNvPr>
          <p:cNvSpPr txBox="1"/>
          <p:nvPr/>
        </p:nvSpPr>
        <p:spPr>
          <a:xfrm>
            <a:off x="3634089" y="2128768"/>
            <a:ext cx="3209534" cy="307777"/>
          </a:xfrm>
          <a:prstGeom prst="rect">
            <a:avLst/>
          </a:prstGeom>
          <a:solidFill>
            <a:srgbClr val="008542"/>
          </a:solidFill>
        </p:spPr>
        <p:txBody>
          <a:bodyPr wrap="square">
            <a:spAutoFit/>
          </a:bodyPr>
          <a:lstStyle/>
          <a:p>
            <a:pPr algn="ctr"/>
            <a:r>
              <a:rPr lang="en-US" sz="1400" dirty="0">
                <a:solidFill>
                  <a:schemeClr val="bg1"/>
                </a:solidFill>
                <a:latin typeface="Arial" panose="020B0604020202020204" pitchFamily="34" charset="0"/>
                <a:ea typeface="Osaka" pitchFamily="44" charset="-128"/>
                <a:cs typeface="Arial" panose="020B0604020202020204" pitchFamily="34" charset="0"/>
              </a:rPr>
              <a:t>SSMIS</a:t>
            </a:r>
            <a:endParaRPr lang="en-GB" sz="1400" dirty="0">
              <a:solidFill>
                <a:schemeClr val="bg1"/>
              </a:solidFill>
              <a:latin typeface="Arial" panose="020B0604020202020204" pitchFamily="34" charset="0"/>
              <a:cs typeface="Arial" panose="020B0604020202020204" pitchFamily="34" charset="0"/>
            </a:endParaRPr>
          </a:p>
        </p:txBody>
      </p:sp>
      <p:sp>
        <p:nvSpPr>
          <p:cNvPr id="50" name="TextBox 49">
            <a:extLst>
              <a:ext uri="{FF2B5EF4-FFF2-40B4-BE49-F238E27FC236}">
                <a16:creationId xmlns:a16="http://schemas.microsoft.com/office/drawing/2014/main" id="{9320F013-7460-AE36-3798-E385E579F4F4}"/>
              </a:ext>
            </a:extLst>
          </p:cNvPr>
          <p:cNvSpPr txBox="1"/>
          <p:nvPr/>
        </p:nvSpPr>
        <p:spPr>
          <a:xfrm>
            <a:off x="7417969" y="1798317"/>
            <a:ext cx="1658016" cy="307777"/>
          </a:xfrm>
          <a:prstGeom prst="rect">
            <a:avLst/>
          </a:prstGeom>
          <a:noFill/>
        </p:spPr>
        <p:txBody>
          <a:bodyPr wrap="square">
            <a:spAutoFit/>
          </a:bodyPr>
          <a:lstStyle/>
          <a:p>
            <a:pPr algn="ctr"/>
            <a:r>
              <a:rPr lang="en-US" sz="1400" b="1" dirty="0">
                <a:solidFill>
                  <a:schemeClr val="tx1">
                    <a:lumMod val="50000"/>
                    <a:lumOff val="50000"/>
                  </a:schemeClr>
                </a:solidFill>
                <a:latin typeface="Arial" panose="020B0604020202020204" pitchFamily="34" charset="0"/>
                <a:ea typeface="Osaka" pitchFamily="44" charset="-128"/>
                <a:cs typeface="Arial" panose="020B0604020202020204" pitchFamily="34" charset="0"/>
              </a:rPr>
              <a:t>at observing time</a:t>
            </a:r>
            <a:endParaRPr lang="en-GB" sz="1400" b="1" dirty="0">
              <a:solidFill>
                <a:schemeClr val="tx1">
                  <a:lumMod val="50000"/>
                  <a:lumOff val="50000"/>
                </a:schemeClr>
              </a:solidFill>
              <a:latin typeface="Arial" panose="020B0604020202020204" pitchFamily="34" charset="0"/>
              <a:cs typeface="Arial" panose="020B0604020202020204" pitchFamily="34" charset="0"/>
            </a:endParaRPr>
          </a:p>
        </p:txBody>
      </p:sp>
      <p:sp>
        <p:nvSpPr>
          <p:cNvPr id="51" name="TextBox 50">
            <a:extLst>
              <a:ext uri="{FF2B5EF4-FFF2-40B4-BE49-F238E27FC236}">
                <a16:creationId xmlns:a16="http://schemas.microsoft.com/office/drawing/2014/main" id="{CCF9CB2C-7853-6937-2B21-8181E4375B13}"/>
              </a:ext>
            </a:extLst>
          </p:cNvPr>
          <p:cNvSpPr txBox="1"/>
          <p:nvPr/>
        </p:nvSpPr>
        <p:spPr>
          <a:xfrm>
            <a:off x="7113822" y="2132085"/>
            <a:ext cx="1999948" cy="307777"/>
          </a:xfrm>
          <a:prstGeom prst="rect">
            <a:avLst/>
          </a:prstGeom>
          <a:noFill/>
        </p:spPr>
        <p:txBody>
          <a:bodyPr wrap="square">
            <a:spAutoFit/>
          </a:bodyPr>
          <a:lstStyle/>
          <a:p>
            <a:pPr algn="ctr"/>
            <a:r>
              <a:rPr lang="en-US" sz="1400" b="1" dirty="0">
                <a:solidFill>
                  <a:schemeClr val="tx1">
                    <a:lumMod val="50000"/>
                    <a:lumOff val="50000"/>
                  </a:schemeClr>
                </a:solidFill>
                <a:latin typeface="Arial" panose="020B0604020202020204" pitchFamily="34" charset="0"/>
                <a:ea typeface="Osaka" pitchFamily="44" charset="-128"/>
                <a:cs typeface="Arial" panose="020B0604020202020204" pitchFamily="34" charset="0"/>
              </a:rPr>
              <a:t>corrected to 6AM/PM</a:t>
            </a:r>
            <a:endParaRPr lang="en-GB" sz="1400" b="1" dirty="0">
              <a:solidFill>
                <a:schemeClr val="tx1">
                  <a:lumMod val="50000"/>
                  <a:lumOff val="50000"/>
                </a:schemeClr>
              </a:solidFill>
              <a:latin typeface="Arial" panose="020B0604020202020204" pitchFamily="34" charset="0"/>
              <a:cs typeface="Arial" panose="020B0604020202020204" pitchFamily="34" charset="0"/>
            </a:endParaRPr>
          </a:p>
        </p:txBody>
      </p:sp>
      <p:sp>
        <p:nvSpPr>
          <p:cNvPr id="52" name="TextBox 51">
            <a:extLst>
              <a:ext uri="{FF2B5EF4-FFF2-40B4-BE49-F238E27FC236}">
                <a16:creationId xmlns:a16="http://schemas.microsoft.com/office/drawing/2014/main" id="{A0689615-0A20-CF23-5403-D53832BF034C}"/>
              </a:ext>
            </a:extLst>
          </p:cNvPr>
          <p:cNvSpPr txBox="1"/>
          <p:nvPr/>
        </p:nvSpPr>
        <p:spPr>
          <a:xfrm>
            <a:off x="7440008" y="2699934"/>
            <a:ext cx="1782055" cy="307777"/>
          </a:xfrm>
          <a:prstGeom prst="rect">
            <a:avLst/>
          </a:prstGeom>
          <a:noFill/>
        </p:spPr>
        <p:txBody>
          <a:bodyPr wrap="square">
            <a:spAutoFit/>
          </a:bodyPr>
          <a:lstStyle/>
          <a:p>
            <a:pPr algn="ctr"/>
            <a:r>
              <a:rPr lang="en-US" sz="1400" b="1" dirty="0">
                <a:solidFill>
                  <a:schemeClr val="tx1">
                    <a:lumMod val="50000"/>
                    <a:lumOff val="50000"/>
                  </a:schemeClr>
                </a:solidFill>
                <a:latin typeface="Arial" panose="020B0604020202020204" pitchFamily="34" charset="0"/>
                <a:ea typeface="Osaka" pitchFamily="44" charset="-128"/>
                <a:cs typeface="Arial" panose="020B0604020202020204" pitchFamily="34" charset="0"/>
              </a:rPr>
              <a:t>at ~1.30 AM/PM</a:t>
            </a:r>
            <a:endParaRPr lang="en-GB" sz="1400" b="1" dirty="0">
              <a:solidFill>
                <a:schemeClr val="tx1">
                  <a:lumMod val="50000"/>
                  <a:lumOff val="50000"/>
                </a:schemeClr>
              </a:solidFill>
              <a:latin typeface="Arial" panose="020B0604020202020204" pitchFamily="34" charset="0"/>
              <a:cs typeface="Arial" panose="020B0604020202020204" pitchFamily="34" charset="0"/>
            </a:endParaRPr>
          </a:p>
        </p:txBody>
      </p:sp>
      <p:sp>
        <p:nvSpPr>
          <p:cNvPr id="53" name="TextBox 52">
            <a:extLst>
              <a:ext uri="{FF2B5EF4-FFF2-40B4-BE49-F238E27FC236}">
                <a16:creationId xmlns:a16="http://schemas.microsoft.com/office/drawing/2014/main" id="{0F93CFA8-9668-45FC-43C5-C81D2425977F}"/>
              </a:ext>
            </a:extLst>
          </p:cNvPr>
          <p:cNvSpPr txBox="1"/>
          <p:nvPr/>
        </p:nvSpPr>
        <p:spPr>
          <a:xfrm>
            <a:off x="7355949" y="3591068"/>
            <a:ext cx="1782055" cy="307777"/>
          </a:xfrm>
          <a:prstGeom prst="rect">
            <a:avLst/>
          </a:prstGeom>
          <a:noFill/>
        </p:spPr>
        <p:txBody>
          <a:bodyPr wrap="square">
            <a:spAutoFit/>
          </a:bodyPr>
          <a:lstStyle/>
          <a:p>
            <a:pPr algn="ctr"/>
            <a:r>
              <a:rPr lang="en-US" sz="1400" b="1" dirty="0">
                <a:solidFill>
                  <a:schemeClr val="tx1">
                    <a:lumMod val="50000"/>
                    <a:lumOff val="50000"/>
                  </a:schemeClr>
                </a:solidFill>
                <a:latin typeface="Arial" panose="020B0604020202020204" pitchFamily="34" charset="0"/>
                <a:ea typeface="Osaka" pitchFamily="44" charset="-128"/>
                <a:cs typeface="Arial" panose="020B0604020202020204" pitchFamily="34" charset="0"/>
              </a:rPr>
              <a:t>at observing time</a:t>
            </a:r>
            <a:endParaRPr lang="en-GB" sz="1400" b="1" dirty="0">
              <a:solidFill>
                <a:schemeClr val="tx1">
                  <a:lumMod val="50000"/>
                  <a:lumOff val="50000"/>
                </a:schemeClr>
              </a:solidFill>
              <a:latin typeface="Arial" panose="020B0604020202020204" pitchFamily="34" charset="0"/>
              <a:cs typeface="Arial" panose="020B0604020202020204" pitchFamily="34" charset="0"/>
            </a:endParaRPr>
          </a:p>
        </p:txBody>
      </p:sp>
      <p:cxnSp>
        <p:nvCxnSpPr>
          <p:cNvPr id="55" name="Straight Connector 54">
            <a:extLst>
              <a:ext uri="{FF2B5EF4-FFF2-40B4-BE49-F238E27FC236}">
                <a16:creationId xmlns:a16="http://schemas.microsoft.com/office/drawing/2014/main" id="{F056C181-7E16-F8D0-299A-610685A7FFD6}"/>
              </a:ext>
            </a:extLst>
          </p:cNvPr>
          <p:cNvCxnSpPr>
            <a:cxnSpLocks/>
            <a:stCxn id="38" idx="3"/>
            <a:endCxn id="50" idx="1"/>
          </p:cNvCxnSpPr>
          <p:nvPr/>
        </p:nvCxnSpPr>
        <p:spPr>
          <a:xfrm>
            <a:off x="6834806" y="1948889"/>
            <a:ext cx="583163" cy="3317"/>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26CB0A15-1CF4-8148-20CD-37879E02D99E}"/>
              </a:ext>
            </a:extLst>
          </p:cNvPr>
          <p:cNvCxnSpPr>
            <a:cxnSpLocks/>
            <a:stCxn id="49" idx="3"/>
            <a:endCxn id="51" idx="1"/>
          </p:cNvCxnSpPr>
          <p:nvPr/>
        </p:nvCxnSpPr>
        <p:spPr>
          <a:xfrm>
            <a:off x="6843623" y="2282657"/>
            <a:ext cx="270199" cy="3317"/>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id="{E7BF54C5-E84C-7F1B-84FB-CCDAAEACFCA9}"/>
              </a:ext>
            </a:extLst>
          </p:cNvPr>
          <p:cNvCxnSpPr>
            <a:cxnSpLocks/>
            <a:stCxn id="40" idx="3"/>
            <a:endCxn id="52" idx="1"/>
          </p:cNvCxnSpPr>
          <p:nvPr/>
        </p:nvCxnSpPr>
        <p:spPr>
          <a:xfrm>
            <a:off x="6828508" y="2849432"/>
            <a:ext cx="611500" cy="4391"/>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3" name="Straight Connector 62">
            <a:extLst>
              <a:ext uri="{FF2B5EF4-FFF2-40B4-BE49-F238E27FC236}">
                <a16:creationId xmlns:a16="http://schemas.microsoft.com/office/drawing/2014/main" id="{B89D8A67-0834-B5B2-0D76-C2AD3BDA5682}"/>
              </a:ext>
            </a:extLst>
          </p:cNvPr>
          <p:cNvCxnSpPr>
            <a:cxnSpLocks/>
            <a:endCxn id="53" idx="1"/>
          </p:cNvCxnSpPr>
          <p:nvPr/>
        </p:nvCxnSpPr>
        <p:spPr>
          <a:xfrm>
            <a:off x="6825996" y="3744957"/>
            <a:ext cx="529953"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6147" name="TextBox 6146">
            <a:extLst>
              <a:ext uri="{FF2B5EF4-FFF2-40B4-BE49-F238E27FC236}">
                <a16:creationId xmlns:a16="http://schemas.microsoft.com/office/drawing/2014/main" id="{80FE9606-D0D1-8B0E-1E4C-5622A88A2705}"/>
              </a:ext>
            </a:extLst>
          </p:cNvPr>
          <p:cNvSpPr txBox="1"/>
          <p:nvPr/>
        </p:nvSpPr>
        <p:spPr>
          <a:xfrm rot="16200000">
            <a:off x="3498485" y="3601449"/>
            <a:ext cx="1126165" cy="246221"/>
          </a:xfrm>
          <a:prstGeom prst="rect">
            <a:avLst/>
          </a:prstGeom>
          <a:noFill/>
          <a:ln>
            <a:noFill/>
          </a:ln>
        </p:spPr>
        <p:txBody>
          <a:bodyPr wrap="square">
            <a:spAutoFit/>
          </a:bodyPr>
          <a:lstStyle/>
          <a:p>
            <a:pPr algn="ctr"/>
            <a:r>
              <a:rPr lang="en-US" sz="1000" dirty="0">
                <a:latin typeface="Arial" panose="020B0604020202020204" pitchFamily="34" charset="0"/>
                <a:ea typeface="Osaka" pitchFamily="44" charset="-128"/>
                <a:cs typeface="Arial" panose="020B0604020202020204" pitchFamily="34" charset="0"/>
              </a:rPr>
              <a:t>PROTOTYPE</a:t>
            </a:r>
            <a:endParaRPr lang="en-GB" sz="1000" dirty="0">
              <a:latin typeface="Arial" panose="020B0604020202020204" pitchFamily="34" charset="0"/>
              <a:cs typeface="Arial" panose="020B0604020202020204" pitchFamily="34" charset="0"/>
            </a:endParaRPr>
          </a:p>
        </p:txBody>
      </p:sp>
      <p:sp>
        <p:nvSpPr>
          <p:cNvPr id="6148" name="Rectangle 6147">
            <a:extLst>
              <a:ext uri="{FF2B5EF4-FFF2-40B4-BE49-F238E27FC236}">
                <a16:creationId xmlns:a16="http://schemas.microsoft.com/office/drawing/2014/main" id="{8039760C-250C-921D-1029-CE83486BE55C}"/>
              </a:ext>
            </a:extLst>
          </p:cNvPr>
          <p:cNvSpPr/>
          <p:nvPr/>
        </p:nvSpPr>
        <p:spPr>
          <a:xfrm>
            <a:off x="6036733" y="1109133"/>
            <a:ext cx="2082800" cy="457946"/>
          </a:xfrm>
          <a:prstGeom prst="rect">
            <a:avLst/>
          </a:prstGeom>
          <a:solidFill>
            <a:srgbClr val="FFFF00">
              <a:alpha val="29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013787692"/>
      </p:ext>
    </p:extLst>
  </p:cSld>
  <p:clrMapOvr>
    <a:masterClrMapping/>
  </p:clrMapOvr>
</p:sld>
</file>

<file path=ppt/theme/theme1.xml><?xml version="1.0" encoding="utf-8"?>
<a:theme xmlns:a="http://schemas.openxmlformats.org/drawingml/2006/main" name="CCI_landsurfacetemperature">
  <a:themeElements>
    <a:clrScheme name="Esa presentation 7">
      <a:dk1>
        <a:srgbClr val="000000"/>
      </a:dk1>
      <a:lt1>
        <a:srgbClr val="FFFFFF"/>
      </a:lt1>
      <a:dk2>
        <a:srgbClr val="747678"/>
      </a:dk2>
      <a:lt2>
        <a:srgbClr val="4D4F53"/>
      </a:lt2>
      <a:accent1>
        <a:srgbClr val="0098DB"/>
      </a:accent1>
      <a:accent2>
        <a:srgbClr val="D5D6D2"/>
      </a:accent2>
      <a:accent3>
        <a:srgbClr val="FFFFFF"/>
      </a:accent3>
      <a:accent4>
        <a:srgbClr val="000000"/>
      </a:accent4>
      <a:accent5>
        <a:srgbClr val="AACAEA"/>
      </a:accent5>
      <a:accent6>
        <a:srgbClr val="C1C2BE"/>
      </a:accent6>
      <a:hlink>
        <a:srgbClr val="8B8D8E"/>
      </a:hlink>
      <a:folHlink>
        <a:srgbClr val="9A9B9C"/>
      </a:folHlink>
    </a:clrScheme>
    <a:fontScheme name="Esa presentation">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sa presentation 1">
        <a:dk1>
          <a:srgbClr val="4D4F53"/>
        </a:dk1>
        <a:lt1>
          <a:srgbClr val="FFFFFF"/>
        </a:lt1>
        <a:dk2>
          <a:srgbClr val="D0103A"/>
        </a:dk2>
        <a:lt2>
          <a:srgbClr val="000000"/>
        </a:lt2>
        <a:accent1>
          <a:srgbClr val="00338D"/>
        </a:accent1>
        <a:accent2>
          <a:srgbClr val="008542"/>
        </a:accent2>
        <a:accent3>
          <a:srgbClr val="FFFFFF"/>
        </a:accent3>
        <a:accent4>
          <a:srgbClr val="404246"/>
        </a:accent4>
        <a:accent5>
          <a:srgbClr val="AAADC5"/>
        </a:accent5>
        <a:accent6>
          <a:srgbClr val="00783B"/>
        </a:accent6>
        <a:hlink>
          <a:srgbClr val="E37222"/>
        </a:hlink>
        <a:folHlink>
          <a:srgbClr val="0098DB"/>
        </a:folHlink>
      </a:clrScheme>
      <a:clrMap bg1="lt1" tx1="dk1" bg2="lt2" tx2="dk2" accent1="accent1" accent2="accent2" accent3="accent3" accent4="accent4" accent5="accent5" accent6="accent6" hlink="hlink" folHlink="folHlink"/>
    </a:extraClrScheme>
    <a:extraClrScheme>
      <a:clrScheme name="Esa presentation 2">
        <a:dk1>
          <a:srgbClr val="4D4F53"/>
        </a:dk1>
        <a:lt1>
          <a:srgbClr val="FFFFFF"/>
        </a:lt1>
        <a:dk2>
          <a:srgbClr val="D0103A"/>
        </a:dk2>
        <a:lt2>
          <a:srgbClr val="000000"/>
        </a:lt2>
        <a:accent1>
          <a:srgbClr val="0098DB"/>
        </a:accent1>
        <a:accent2>
          <a:srgbClr val="008542"/>
        </a:accent2>
        <a:accent3>
          <a:srgbClr val="FFFFFF"/>
        </a:accent3>
        <a:accent4>
          <a:srgbClr val="404246"/>
        </a:accent4>
        <a:accent5>
          <a:srgbClr val="AACAEA"/>
        </a:accent5>
        <a:accent6>
          <a:srgbClr val="00783B"/>
        </a:accent6>
        <a:hlink>
          <a:srgbClr val="E37222"/>
        </a:hlink>
        <a:folHlink>
          <a:srgbClr val="00338D"/>
        </a:folHlink>
      </a:clrScheme>
      <a:clrMap bg1="lt1" tx1="dk1" bg2="lt2" tx2="dk2" accent1="accent1" accent2="accent2" accent3="accent3" accent4="accent4" accent5="accent5" accent6="accent6" hlink="hlink" folHlink="folHlink"/>
    </a:extraClrScheme>
    <a:extraClrScheme>
      <a:clrScheme name="Esa presentation 3">
        <a:dk1>
          <a:srgbClr val="4D4F53"/>
        </a:dk1>
        <a:lt1>
          <a:srgbClr val="FFFFFF"/>
        </a:lt1>
        <a:dk2>
          <a:srgbClr val="D0103A"/>
        </a:dk2>
        <a:lt2>
          <a:srgbClr val="000000"/>
        </a:lt2>
        <a:accent1>
          <a:srgbClr val="008542"/>
        </a:accent1>
        <a:accent2>
          <a:srgbClr val="003397"/>
        </a:accent2>
        <a:accent3>
          <a:srgbClr val="FFFFFF"/>
        </a:accent3>
        <a:accent4>
          <a:srgbClr val="404246"/>
        </a:accent4>
        <a:accent5>
          <a:srgbClr val="AAC2B0"/>
        </a:accent5>
        <a:accent6>
          <a:srgbClr val="002D88"/>
        </a:accent6>
        <a:hlink>
          <a:srgbClr val="E37222"/>
        </a:hlink>
        <a:folHlink>
          <a:srgbClr val="0098DB"/>
        </a:folHlink>
      </a:clrScheme>
      <a:clrMap bg1="lt1" tx1="dk1" bg2="lt2" tx2="dk2" accent1="accent1" accent2="accent2" accent3="accent3" accent4="accent4" accent5="accent5" accent6="accent6" hlink="hlink" folHlink="folHlink"/>
    </a:extraClrScheme>
    <a:extraClrScheme>
      <a:clrScheme name="Esa presentation 4">
        <a:dk1>
          <a:srgbClr val="4D4F53"/>
        </a:dk1>
        <a:lt1>
          <a:srgbClr val="FFFFFF"/>
        </a:lt1>
        <a:dk2>
          <a:srgbClr val="D0103A"/>
        </a:dk2>
        <a:lt2>
          <a:srgbClr val="000000"/>
        </a:lt2>
        <a:accent1>
          <a:srgbClr val="E37222"/>
        </a:accent1>
        <a:accent2>
          <a:srgbClr val="008542"/>
        </a:accent2>
        <a:accent3>
          <a:srgbClr val="FFFFFF"/>
        </a:accent3>
        <a:accent4>
          <a:srgbClr val="404246"/>
        </a:accent4>
        <a:accent5>
          <a:srgbClr val="EFBCAB"/>
        </a:accent5>
        <a:accent6>
          <a:srgbClr val="00783B"/>
        </a:accent6>
        <a:hlink>
          <a:srgbClr val="00338D"/>
        </a:hlink>
        <a:folHlink>
          <a:srgbClr val="0098DB"/>
        </a:folHlink>
      </a:clrScheme>
      <a:clrMap bg1="lt1" tx1="dk1" bg2="lt2" tx2="dk2" accent1="accent1" accent2="accent2" accent3="accent3" accent4="accent4" accent5="accent5" accent6="accent6" hlink="hlink" folHlink="folHlink"/>
    </a:extraClrScheme>
    <a:extraClrScheme>
      <a:clrScheme name="Esa presentation 5">
        <a:dk1>
          <a:srgbClr val="4D4F53"/>
        </a:dk1>
        <a:lt1>
          <a:srgbClr val="FFFFFF"/>
        </a:lt1>
        <a:dk2>
          <a:srgbClr val="00338D"/>
        </a:dk2>
        <a:lt2>
          <a:srgbClr val="000000"/>
        </a:lt2>
        <a:accent1>
          <a:srgbClr val="D0103A"/>
        </a:accent1>
        <a:accent2>
          <a:srgbClr val="008542"/>
        </a:accent2>
        <a:accent3>
          <a:srgbClr val="FFFFFF"/>
        </a:accent3>
        <a:accent4>
          <a:srgbClr val="404246"/>
        </a:accent4>
        <a:accent5>
          <a:srgbClr val="E4AAAE"/>
        </a:accent5>
        <a:accent6>
          <a:srgbClr val="00783B"/>
        </a:accent6>
        <a:hlink>
          <a:srgbClr val="E37222"/>
        </a:hlink>
        <a:folHlink>
          <a:srgbClr val="0098DB"/>
        </a:folHlink>
      </a:clrScheme>
      <a:clrMap bg1="lt1" tx1="dk1" bg2="lt2" tx2="dk2" accent1="accent1" accent2="accent2" accent3="accent3" accent4="accent4" accent5="accent5" accent6="accent6" hlink="hlink" folHlink="folHlink"/>
    </a:extraClrScheme>
    <a:extraClrScheme>
      <a:clrScheme name="Esa presentation 6">
        <a:dk1>
          <a:srgbClr val="000000"/>
        </a:dk1>
        <a:lt1>
          <a:srgbClr val="FFFFFF"/>
        </a:lt1>
        <a:dk2>
          <a:srgbClr val="747678"/>
        </a:dk2>
        <a:lt2>
          <a:srgbClr val="4D4F53"/>
        </a:lt2>
        <a:accent1>
          <a:srgbClr val="00338D"/>
        </a:accent1>
        <a:accent2>
          <a:srgbClr val="D5D6D2"/>
        </a:accent2>
        <a:accent3>
          <a:srgbClr val="FFFFFF"/>
        </a:accent3>
        <a:accent4>
          <a:srgbClr val="000000"/>
        </a:accent4>
        <a:accent5>
          <a:srgbClr val="AAADC5"/>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7">
        <a:dk1>
          <a:srgbClr val="000000"/>
        </a:dk1>
        <a:lt1>
          <a:srgbClr val="FFFFFF"/>
        </a:lt1>
        <a:dk2>
          <a:srgbClr val="747678"/>
        </a:dk2>
        <a:lt2>
          <a:srgbClr val="4D4F53"/>
        </a:lt2>
        <a:accent1>
          <a:srgbClr val="0098DB"/>
        </a:accent1>
        <a:accent2>
          <a:srgbClr val="D5D6D2"/>
        </a:accent2>
        <a:accent3>
          <a:srgbClr val="FFFFFF"/>
        </a:accent3>
        <a:accent4>
          <a:srgbClr val="000000"/>
        </a:accent4>
        <a:accent5>
          <a:srgbClr val="AACAEA"/>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8">
        <a:dk1>
          <a:srgbClr val="000000"/>
        </a:dk1>
        <a:lt1>
          <a:srgbClr val="FFFFFF"/>
        </a:lt1>
        <a:dk2>
          <a:srgbClr val="747678"/>
        </a:dk2>
        <a:lt2>
          <a:srgbClr val="4D4F53"/>
        </a:lt2>
        <a:accent1>
          <a:srgbClr val="008542"/>
        </a:accent1>
        <a:accent2>
          <a:srgbClr val="D5D6D2"/>
        </a:accent2>
        <a:accent3>
          <a:srgbClr val="FFFFFF"/>
        </a:accent3>
        <a:accent4>
          <a:srgbClr val="000000"/>
        </a:accent4>
        <a:accent5>
          <a:srgbClr val="AAC2B0"/>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9">
        <a:dk1>
          <a:srgbClr val="000000"/>
        </a:dk1>
        <a:lt1>
          <a:srgbClr val="FFFFFF"/>
        </a:lt1>
        <a:dk2>
          <a:srgbClr val="747678"/>
        </a:dk2>
        <a:lt2>
          <a:srgbClr val="4D4F53"/>
        </a:lt2>
        <a:accent1>
          <a:srgbClr val="E37222"/>
        </a:accent1>
        <a:accent2>
          <a:srgbClr val="D5D6D2"/>
        </a:accent2>
        <a:accent3>
          <a:srgbClr val="FFFFFF"/>
        </a:accent3>
        <a:accent4>
          <a:srgbClr val="000000"/>
        </a:accent4>
        <a:accent5>
          <a:srgbClr val="EFBCAB"/>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10">
        <a:dk1>
          <a:srgbClr val="000000"/>
        </a:dk1>
        <a:lt1>
          <a:srgbClr val="FFFFFF"/>
        </a:lt1>
        <a:dk2>
          <a:srgbClr val="747678"/>
        </a:dk2>
        <a:lt2>
          <a:srgbClr val="4D4F53"/>
        </a:lt2>
        <a:accent1>
          <a:srgbClr val="D0103A"/>
        </a:accent1>
        <a:accent2>
          <a:srgbClr val="D5D6D2"/>
        </a:accent2>
        <a:accent3>
          <a:srgbClr val="FFFFFF"/>
        </a:accent3>
        <a:accent4>
          <a:srgbClr val="000000"/>
        </a:accent4>
        <a:accent5>
          <a:srgbClr val="E4AAAE"/>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
      <a:clrScheme name="Esa presentation 11">
        <a:dk1>
          <a:srgbClr val="000000"/>
        </a:dk1>
        <a:lt1>
          <a:srgbClr val="FFFFFF"/>
        </a:lt1>
        <a:dk2>
          <a:srgbClr val="747678"/>
        </a:dk2>
        <a:lt2>
          <a:srgbClr val="4D4F53"/>
        </a:lt2>
        <a:accent1>
          <a:srgbClr val="8B8D8E"/>
        </a:accent1>
        <a:accent2>
          <a:srgbClr val="D5D6D2"/>
        </a:accent2>
        <a:accent3>
          <a:srgbClr val="FFFFFF"/>
        </a:accent3>
        <a:accent4>
          <a:srgbClr val="000000"/>
        </a:accent4>
        <a:accent5>
          <a:srgbClr val="C4C5C6"/>
        </a:accent5>
        <a:accent6>
          <a:srgbClr val="C1C2BE"/>
        </a:accent6>
        <a:hlink>
          <a:srgbClr val="8B8D8E"/>
        </a:hlink>
        <a:folHlink>
          <a:srgbClr val="9A9B9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SA Presentation 16-9.potx" id="{625F8AEC-1CDE-415D-B0E3-F5C995E29248}" vid="{7620660D-6BA5-4224-AA6E-849C46B07D63}"/>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4F9D0DE9BDCC4459CB953BA1A83B265" ma:contentTypeVersion="19" ma:contentTypeDescription="Create a new document." ma:contentTypeScope="" ma:versionID="d2924f644687df15ff764fcc842f1b21">
  <xsd:schema xmlns:xsd="http://www.w3.org/2001/XMLSchema" xmlns:xs="http://www.w3.org/2001/XMLSchema" xmlns:p="http://schemas.microsoft.com/office/2006/metadata/properties" xmlns:ns2="e19819c7-3cbc-4b1a-8ee3-31d373041e80" xmlns:ns3="34c15f97-4efe-4adb-8bbd-d6a08105d664" targetNamespace="http://schemas.microsoft.com/office/2006/metadata/properties" ma:root="true" ma:fieldsID="8bd833f67e813b22e22ff3ab75e3e9c4" ns2:_="" ns3:_="">
    <xsd:import namespace="e19819c7-3cbc-4b1a-8ee3-31d373041e80"/>
    <xsd:import namespace="34c15f97-4efe-4adb-8bbd-d6a08105d664"/>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ObjectDetectorVersions" minOccurs="0"/>
                <xsd:element ref="ns2:MediaServiceSearchProperties" minOccurs="0"/>
                <xsd:element ref="ns2:lcf76f155ced4ddcb4097134ff3c332f" minOccurs="0"/>
                <xsd:element ref="ns3:TaxCatchAll" minOccurs="0"/>
                <xsd:element ref="ns2:MediaServiceDateTake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19819c7-3cbc-4b1a-8ee3-31d373041e8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ObjectDetectorVersions" ma:index="18" nillable="true" ma:displayName="MediaServiceObjectDetectorVersions" ma:hidden="true" ma:indexed="true" ma:internalName="MediaServiceObjectDetectorVersions" ma:readOnly="true">
      <xsd:simpleType>
        <xsd:restriction base="dms:Text"/>
      </xsd:simpleType>
    </xsd:element>
    <xsd:element name="MediaServiceSearchProperties" ma:index="19" nillable="true" ma:displayName="MediaServiceSearchProperties" ma:hidden="true" ma:internalName="MediaServiceSearchProperties" ma:readOnly="true">
      <xsd:simpleType>
        <xsd:restriction base="dms:Note"/>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ad260c57-76ed-49cc-8be9-72fa21c071f0" ma:termSetId="09814cd3-568e-fe90-9814-8d621ff8fb84" ma:anchorId="fba54fb3-c3e1-fe81-a776-ca4b69148c4d" ma:open="true" ma:isKeyword="false">
      <xsd:complexType>
        <xsd:sequence>
          <xsd:element ref="pc:Terms" minOccurs="0" maxOccurs="1"/>
        </xsd:sequence>
      </xsd:complexType>
    </xsd:element>
    <xsd:element name="MediaServiceDateTaken" ma:index="23" nillable="true" ma:displayName="MediaServiceDateTaken" ma:hidden="true" ma:indexed="true" ma:internalName="MediaServiceDateTaken" ma:readOnly="true">
      <xsd:simpleType>
        <xsd:restriction base="dms:Text"/>
      </xsd:simpleType>
    </xsd:element>
    <xsd:element name="MediaLengthInSeconds" ma:index="24"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34c15f97-4efe-4adb-8bbd-d6a08105d664"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6193e768-861a-4d5f-a897-84279c2a4bec}" ma:internalName="TaxCatchAll" ma:showField="CatchAllData" ma:web="34c15f97-4efe-4adb-8bbd-d6a08105d66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34c15f97-4efe-4adb-8bbd-d6a08105d664" xsi:nil="true"/>
    <lcf76f155ced4ddcb4097134ff3c332f xmlns="e19819c7-3cbc-4b1a-8ee3-31d373041e80">
      <Terms xmlns="http://schemas.microsoft.com/office/infopath/2007/PartnerControls"/>
    </lcf76f155ced4ddcb4097134ff3c332f>
  </documentManagement>
</p:properties>
</file>

<file path=customXml/item4.xml><?xml version="1.0" encoding="utf-8"?>
<?mso-contentType ?>
<SharedContentType xmlns="Microsoft.SharePoint.Taxonomy.ContentTypeSync" SourceId="b1bb55a9-a1b5-4196-b12d-1833970ed366" ContentTypeId="0x01010008EC4BDFB4C3D542892399C37F0B505F" PreviousValue="false"/>
</file>

<file path=customXml/itemProps1.xml><?xml version="1.0" encoding="utf-8"?>
<ds:datastoreItem xmlns:ds="http://schemas.openxmlformats.org/officeDocument/2006/customXml" ds:itemID="{FD07C4C3-68A4-4C66-BF01-7F4745CB9E14}"/>
</file>

<file path=customXml/itemProps2.xml><?xml version="1.0" encoding="utf-8"?>
<ds:datastoreItem xmlns:ds="http://schemas.openxmlformats.org/officeDocument/2006/customXml" ds:itemID="{548D79E0-F545-4A75-B39D-7B8AF1D9BA85}">
  <ds:schemaRefs>
    <ds:schemaRef ds:uri="http://schemas.microsoft.com/sharepoint/v3/contenttype/forms"/>
  </ds:schemaRefs>
</ds:datastoreItem>
</file>

<file path=customXml/itemProps3.xml><?xml version="1.0" encoding="utf-8"?>
<ds:datastoreItem xmlns:ds="http://schemas.openxmlformats.org/officeDocument/2006/customXml" ds:itemID="{8E22279E-2C4C-4C93-8498-455A58D1433E}">
  <ds:schemaRefs>
    <ds:schemaRef ds:uri="http://www.w3.org/XML/1998/namespace"/>
    <ds:schemaRef ds:uri="http://purl.org/dc/dcmitype/"/>
    <ds:schemaRef ds:uri="http://purl.org/dc/terms/"/>
    <ds:schemaRef ds:uri="http://schemas.microsoft.com/office/2006/metadata/properties"/>
    <ds:schemaRef ds:uri="http://purl.org/dc/elements/1.1/"/>
    <ds:schemaRef ds:uri="http://schemas.microsoft.com/office/infopath/2007/PartnerControls"/>
    <ds:schemaRef ds:uri="http://schemas.openxmlformats.org/package/2006/metadata/core-properties"/>
    <ds:schemaRef ds:uri="http://schemas.microsoft.com/office/2006/documentManagement/types"/>
    <ds:schemaRef ds:uri="f2760952-b3bb-408f-ace6-eb1e07642b86"/>
  </ds:schemaRefs>
</ds:datastoreItem>
</file>

<file path=customXml/itemProps4.xml><?xml version="1.0" encoding="utf-8"?>
<ds:datastoreItem xmlns:ds="http://schemas.openxmlformats.org/officeDocument/2006/customXml" ds:itemID="{C8F9BAFE-E31E-4878-92E2-10E9F87C0E00}"/>
</file>

<file path=docProps/app.xml><?xml version="1.0" encoding="utf-8"?>
<Properties xmlns="http://schemas.openxmlformats.org/officeDocument/2006/extended-properties" xmlns:vt="http://schemas.openxmlformats.org/officeDocument/2006/docPropsVTypes">
  <Template>CCI_landsurfacetemperature</Template>
  <TotalTime>3738</TotalTime>
  <Words>1344</Words>
  <Application>Microsoft Macintosh PowerPoint</Application>
  <PresentationFormat>On-screen Show (16:9)</PresentationFormat>
  <Paragraphs>292</Paragraphs>
  <Slides>20</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20</vt:i4>
      </vt:variant>
    </vt:vector>
  </HeadingPairs>
  <TitlesOfParts>
    <vt:vector size="27" baseType="lpstr">
      <vt:lpstr>Arial</vt:lpstr>
      <vt:lpstr>Calibri</vt:lpstr>
      <vt:lpstr>Helvetica</vt:lpstr>
      <vt:lpstr>Times New Roman</vt:lpstr>
      <vt:lpstr>Verdana</vt:lpstr>
      <vt:lpstr>Wingdings</vt:lpstr>
      <vt:lpstr>CCI_landsurfacetemperature</vt:lpstr>
      <vt:lpstr>PowerPoint Presentation</vt:lpstr>
      <vt:lpstr>Microwave remote sensing</vt:lpstr>
      <vt:lpstr>Microwave observations                   EMISSIVITY</vt:lpstr>
      <vt:lpstr>Microwave observations            EMITTING TEMPERATURE</vt:lpstr>
      <vt:lpstr>Microwave observations            SPATIAL RESOLUTION</vt:lpstr>
      <vt:lpstr>Microwave observations                   CLOUDS</vt:lpstr>
      <vt:lpstr>MW LST product                  SENSORS</vt:lpstr>
      <vt:lpstr>MW LST product                  DATA RECORDS</vt:lpstr>
      <vt:lpstr>MW LST product                  DATA RECORDS</vt:lpstr>
      <vt:lpstr>MW LST product               TEMPORAL RESOLUTION</vt:lpstr>
      <vt:lpstr>MW LST product                  TEMPORAL COVERAGE</vt:lpstr>
      <vt:lpstr>MW LST product                   UNCERTAINTY</vt:lpstr>
      <vt:lpstr>MW LST product                  DATA RECORDS</vt:lpstr>
      <vt:lpstr>MW LST product                TEMPORAL CORRECTION</vt:lpstr>
      <vt:lpstr>MW LST product                TEMPORAL CORRECTION</vt:lpstr>
      <vt:lpstr>MW LST product                STABILITY ASSESMENT</vt:lpstr>
      <vt:lpstr>MW LST product                STABILITY ASSESMENT</vt:lpstr>
      <vt:lpstr>MW LST product                  DATA RECORDS</vt:lpstr>
      <vt:lpstr>MW LST product                         DOWNSCALED LST</vt:lpstr>
      <vt:lpstr>MW LST product                  SUMMARY</vt:lpstr>
    </vt:vector>
  </TitlesOfParts>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subject>TITLE OF PRESENTATION</dc:subject>
  <dc:creator>Jérôme Bruniquel</dc:creator>
  <cp:lastModifiedBy>Carlos Jimenez</cp:lastModifiedBy>
  <cp:revision>147</cp:revision>
  <cp:lastPrinted>2008-08-26T16:26:23Z</cp:lastPrinted>
  <dcterms:created xsi:type="dcterms:W3CDTF">2018-08-24T13:21:33Z</dcterms:created>
  <dcterms:modified xsi:type="dcterms:W3CDTF">2026-05-11T06:40:20Z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PTitle">
    <vt:lpwstr>TITLE OF PRESENTATION</vt:lpwstr>
  </property>
  <property fmtid="{D5CDD505-2E9C-101B-9397-08002B2CF9AE}" pid="3" name="PSubtitle">
    <vt:lpwstr>TITLE OF PRESENTATION</vt:lpwstr>
  </property>
  <property fmtid="{D5CDD505-2E9C-101B-9397-08002B2CF9AE}" pid="4" name="PAuthor">
    <vt:lpwstr> </vt:lpwstr>
  </property>
  <property fmtid="{D5CDD505-2E9C-101B-9397-08002B2CF9AE}" pid="5" name="PPlace">
    <vt:lpwstr/>
  </property>
  <property fmtid="{D5CDD505-2E9C-101B-9397-08002B2CF9AE}" pid="6" name="PDate">
    <vt:lpwstr>DD/MM/YYYY</vt:lpwstr>
  </property>
  <property fmtid="{D5CDD505-2E9C-101B-9397-08002B2CF9AE}" pid="7" name="PProgramme">
    <vt:lpwstr/>
  </property>
  <property fmtid="{D5CDD505-2E9C-101B-9397-08002B2CF9AE}" pid="8" name="PEmail">
    <vt:lpwstr/>
  </property>
  <property fmtid="{D5CDD505-2E9C-101B-9397-08002B2CF9AE}" pid="9" name="PClassification">
    <vt:lpwstr>ESA UNCLASSIFIED – For Official Use</vt:lpwstr>
  </property>
  <property fmtid="{D5CDD505-2E9C-101B-9397-08002B2CF9AE}" pid="10" name="POptionButton1">
    <vt:bool>true</vt:bool>
  </property>
  <property fmtid="{D5CDD505-2E9C-101B-9397-08002B2CF9AE}" pid="11" name="POptionButton2">
    <vt:bool>false</vt:bool>
  </property>
  <property fmtid="{D5CDD505-2E9C-101B-9397-08002B2CF9AE}" pid="12" name="ESAVersion">
    <vt:lpwstr>5GV2.0</vt:lpwstr>
  </property>
  <property fmtid="{D5CDD505-2E9C-101B-9397-08002B2CF9AE}" pid="13" name="ShowESADialog1">
    <vt:bool>true</vt:bool>
  </property>
  <property fmtid="{D5CDD505-2E9C-101B-9397-08002B2CF9AE}" pid="14" name="ContentTypeId">
    <vt:lpwstr>0x010100E4F9D0DE9BDCC4459CB953BA1A83B265</vt:lpwstr>
  </property>
  <property fmtid="{D5CDD505-2E9C-101B-9397-08002B2CF9AE}" pid="15" name="Document Type">
    <vt:lpwstr>HO - Handout / Presentation</vt:lpwstr>
  </property>
  <property fmtid="{D5CDD505-2E9C-101B-9397-08002B2CF9AE}" pid="16" name="Reference">
    <vt:lpwstr/>
  </property>
  <property fmtid="{D5CDD505-2E9C-101B-9397-08002B2CF9AE}" pid="17" name="Classification">
    <vt:lpwstr>ESA UNCLASSIFIED - For Official Use</vt:lpwstr>
  </property>
  <property fmtid="{D5CDD505-2E9C-101B-9397-08002B2CF9AE}" pid="18" name="Classification Caveat">
    <vt:lpwstr/>
  </property>
  <property fmtid="{D5CDD505-2E9C-101B-9397-08002B2CF9AE}" pid="19" name="Status">
    <vt:lpwstr/>
  </property>
  <property fmtid="{D5CDD505-2E9C-101B-9397-08002B2CF9AE}" pid="20" name="bmsSiteName">
    <vt:lpwstr/>
  </property>
  <property fmtid="{D5CDD505-2E9C-101B-9397-08002B2CF9AE}" pid="21" name="Originating Organisation">
    <vt:lpwstr/>
  </property>
  <property fmtid="{D5CDD505-2E9C-101B-9397-08002B2CF9AE}" pid="22" name="Distribution">
    <vt:lpwstr/>
  </property>
  <property fmtid="{D5CDD505-2E9C-101B-9397-08002B2CF9AE}" pid="23" name="bmsSitename2">
    <vt:lpwstr/>
  </property>
  <property fmtid="{D5CDD505-2E9C-101B-9397-08002B2CF9AE}" pid="24" name="bmsAddress">
    <vt:lpwstr/>
  </property>
  <property fmtid="{D5CDD505-2E9C-101B-9397-08002B2CF9AE}" pid="25" name="bmsPlace">
    <vt:lpwstr/>
  </property>
  <property fmtid="{D5CDD505-2E9C-101B-9397-08002B2CF9AE}" pid="26" name="bmsPhoneFax">
    <vt:lpwstr/>
  </property>
  <property fmtid="{D5CDD505-2E9C-101B-9397-08002B2CF9AE}" pid="27" name="Issue">
    <vt:i4>0</vt:i4>
  </property>
  <property fmtid="{D5CDD505-2E9C-101B-9397-08002B2CF9AE}" pid="28" name="Revision">
    <vt:i4>0</vt:i4>
  </property>
</Properties>
</file>