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notesSlides/notesSlide5.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13.xml" ContentType="application/vnd.openxmlformats-officedocument.presentationml.notesSlide+xml"/>
  <Override PartName="/ppt/notesSlides/notesSlide6.xml" ContentType="application/vnd.openxmlformats-officedocument.presentationml.notesSlide+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4.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docProps/core.xml" ContentType="application/vnd.openxmlformats-package.core-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8" r:id="rId4"/>
  </p:sldMasterIdLst>
  <p:notesMasterIdLst>
    <p:notesMasterId r:id="rId18"/>
  </p:notesMasterIdLst>
  <p:handoutMasterIdLst>
    <p:handoutMasterId r:id="rId19"/>
  </p:handoutMasterIdLst>
  <p:sldIdLst>
    <p:sldId id="256" r:id="rId5"/>
    <p:sldId id="323" r:id="rId6"/>
    <p:sldId id="258" r:id="rId7"/>
    <p:sldId id="259" r:id="rId8"/>
    <p:sldId id="326" r:id="rId9"/>
    <p:sldId id="257" r:id="rId10"/>
    <p:sldId id="269" r:id="rId11"/>
    <p:sldId id="322" r:id="rId12"/>
    <p:sldId id="267" r:id="rId13"/>
    <p:sldId id="268" r:id="rId14"/>
    <p:sldId id="261" r:id="rId15"/>
    <p:sldId id="325" r:id="rId16"/>
    <p:sldId id="324" r:id="rId17"/>
  </p:sldIdLst>
  <p:sldSz cx="9144000" cy="5143500" type="screen16x9"/>
  <p:notesSz cx="6886575" cy="10017125"/>
  <p:defaultTextStyle>
    <a:defPPr>
      <a:defRPr lang="en-US"/>
    </a:defPPr>
    <a:lvl1pPr algn="l" rtl="0" fontAlgn="base">
      <a:spcBef>
        <a:spcPct val="0"/>
      </a:spcBef>
      <a:spcAft>
        <a:spcPct val="0"/>
      </a:spcAft>
      <a:defRPr sz="2400" kern="1200">
        <a:solidFill>
          <a:schemeClr val="tx1"/>
        </a:solidFill>
        <a:latin typeface="Verdana" pitchFamily="34" charset="0"/>
        <a:ea typeface="MS PGothic" pitchFamily="34" charset="-128"/>
        <a:cs typeface="+mn-cs"/>
      </a:defRPr>
    </a:lvl1pPr>
    <a:lvl2pPr marL="457200" algn="l" rtl="0" fontAlgn="base">
      <a:spcBef>
        <a:spcPct val="0"/>
      </a:spcBef>
      <a:spcAft>
        <a:spcPct val="0"/>
      </a:spcAft>
      <a:defRPr sz="2400" kern="1200">
        <a:solidFill>
          <a:schemeClr val="tx1"/>
        </a:solidFill>
        <a:latin typeface="Verdana" pitchFamily="34" charset="0"/>
        <a:ea typeface="MS PGothic" pitchFamily="34" charset="-128"/>
        <a:cs typeface="+mn-cs"/>
      </a:defRPr>
    </a:lvl2pPr>
    <a:lvl3pPr marL="914400" algn="l" rtl="0" fontAlgn="base">
      <a:spcBef>
        <a:spcPct val="0"/>
      </a:spcBef>
      <a:spcAft>
        <a:spcPct val="0"/>
      </a:spcAft>
      <a:defRPr sz="2400" kern="1200">
        <a:solidFill>
          <a:schemeClr val="tx1"/>
        </a:solidFill>
        <a:latin typeface="Verdana" pitchFamily="34" charset="0"/>
        <a:ea typeface="MS PGothic" pitchFamily="34" charset="-128"/>
        <a:cs typeface="+mn-cs"/>
      </a:defRPr>
    </a:lvl3pPr>
    <a:lvl4pPr marL="1371600" algn="l" rtl="0" fontAlgn="base">
      <a:spcBef>
        <a:spcPct val="0"/>
      </a:spcBef>
      <a:spcAft>
        <a:spcPct val="0"/>
      </a:spcAft>
      <a:defRPr sz="2400" kern="1200">
        <a:solidFill>
          <a:schemeClr val="tx1"/>
        </a:solidFill>
        <a:latin typeface="Verdana" pitchFamily="34" charset="0"/>
        <a:ea typeface="MS PGothic" pitchFamily="34" charset="-128"/>
        <a:cs typeface="+mn-cs"/>
      </a:defRPr>
    </a:lvl4pPr>
    <a:lvl5pPr marL="1828800" algn="l" rtl="0" fontAlgn="base">
      <a:spcBef>
        <a:spcPct val="0"/>
      </a:spcBef>
      <a:spcAft>
        <a:spcPct val="0"/>
      </a:spcAft>
      <a:defRPr sz="2400" kern="1200">
        <a:solidFill>
          <a:schemeClr val="tx1"/>
        </a:solidFill>
        <a:latin typeface="Verdana" pitchFamily="34" charset="0"/>
        <a:ea typeface="MS PGothic" pitchFamily="34" charset="-128"/>
        <a:cs typeface="+mn-cs"/>
      </a:defRPr>
    </a:lvl5pPr>
    <a:lvl6pPr marL="2286000" algn="l" defTabSz="914400" rtl="0" eaLnBrk="1" latinLnBrk="0" hangingPunct="1">
      <a:defRPr sz="2400" kern="1200">
        <a:solidFill>
          <a:schemeClr val="tx1"/>
        </a:solidFill>
        <a:latin typeface="Verdana" pitchFamily="34" charset="0"/>
        <a:ea typeface="MS PGothic" pitchFamily="34" charset="-128"/>
        <a:cs typeface="+mn-cs"/>
      </a:defRPr>
    </a:lvl6pPr>
    <a:lvl7pPr marL="2743200" algn="l" defTabSz="914400" rtl="0" eaLnBrk="1" latinLnBrk="0" hangingPunct="1">
      <a:defRPr sz="2400" kern="1200">
        <a:solidFill>
          <a:schemeClr val="tx1"/>
        </a:solidFill>
        <a:latin typeface="Verdana" pitchFamily="34" charset="0"/>
        <a:ea typeface="MS PGothic" pitchFamily="34" charset="-128"/>
        <a:cs typeface="+mn-cs"/>
      </a:defRPr>
    </a:lvl7pPr>
    <a:lvl8pPr marL="3200400" algn="l" defTabSz="914400" rtl="0" eaLnBrk="1" latinLnBrk="0" hangingPunct="1">
      <a:defRPr sz="2400" kern="1200">
        <a:solidFill>
          <a:schemeClr val="tx1"/>
        </a:solidFill>
        <a:latin typeface="Verdana" pitchFamily="34" charset="0"/>
        <a:ea typeface="MS PGothic" pitchFamily="34" charset="-128"/>
        <a:cs typeface="+mn-cs"/>
      </a:defRPr>
    </a:lvl8pPr>
    <a:lvl9pPr marL="3657600" algn="l" defTabSz="914400" rtl="0" eaLnBrk="1" latinLnBrk="0" hangingPunct="1">
      <a:defRPr sz="2400" kern="1200">
        <a:solidFill>
          <a:schemeClr val="tx1"/>
        </a:solidFill>
        <a:latin typeface="Verdana" pitchFamily="34" charset="0"/>
        <a:ea typeface="MS PGothic"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22433"/>
    <a:srgbClr val="0098DB"/>
    <a:srgbClr val="00549F"/>
    <a:srgbClr val="FDC82F"/>
    <a:srgbClr val="00338D"/>
    <a:srgbClr val="D0103A"/>
    <a:srgbClr val="008542"/>
    <a:srgbClr val="E372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866" autoAdjust="0"/>
    <p:restoredTop sz="88394" autoAdjust="0"/>
  </p:normalViewPr>
  <p:slideViewPr>
    <p:cSldViewPr snapToGrid="0">
      <p:cViewPr varScale="1">
        <p:scale>
          <a:sx n="74" d="100"/>
          <a:sy n="74" d="100"/>
        </p:scale>
        <p:origin x="596" y="48"/>
      </p:cViewPr>
      <p:guideLst>
        <p:guide orient="horz" pos="1620"/>
        <p:guide pos="2880"/>
      </p:guideLst>
    </p:cSldViewPr>
  </p:slideViewPr>
  <p:outlineViewPr>
    <p:cViewPr>
      <p:scale>
        <a:sx n="33" d="100"/>
        <a:sy n="33" d="100"/>
      </p:scale>
      <p:origin x="0" y="-3036"/>
    </p:cViewPr>
  </p:outlineViewPr>
  <p:notesTextViewPr>
    <p:cViewPr>
      <p:scale>
        <a:sx n="1" d="1"/>
        <a:sy n="1" d="1"/>
      </p:scale>
      <p:origin x="0" y="0"/>
    </p:cViewPr>
  </p:notesTextViewPr>
  <p:sorterViewPr>
    <p:cViewPr>
      <p:scale>
        <a:sx n="140" d="100"/>
        <a:sy n="140" d="100"/>
      </p:scale>
      <p:origin x="0" y="-4416"/>
    </p:cViewPr>
  </p:sorterViewPr>
  <p:notesViewPr>
    <p:cSldViewPr snapToGrid="0">
      <p:cViewPr varScale="1">
        <p:scale>
          <a:sx n="44" d="100"/>
          <a:sy n="44" d="100"/>
        </p:scale>
        <p:origin x="1916" y="4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8738" name="Rectangle 2"/>
          <p:cNvSpPr>
            <a:spLocks noGrp="1" noChangeArrowheads="1"/>
          </p:cNvSpPr>
          <p:nvPr>
            <p:ph type="hdr" sz="quarter"/>
          </p:nvPr>
        </p:nvSpPr>
        <p:spPr bwMode="auto">
          <a:xfrm>
            <a:off x="1" y="0"/>
            <a:ext cx="2984079" cy="500515"/>
          </a:xfrm>
          <a:prstGeom prst="rect">
            <a:avLst/>
          </a:prstGeom>
          <a:noFill/>
          <a:ln w="9525">
            <a:noFill/>
            <a:miter lim="800000"/>
            <a:headEnd/>
            <a:tailEnd/>
          </a:ln>
        </p:spPr>
        <p:txBody>
          <a:bodyPr vert="horz" wrap="square" lIns="90352" tIns="45176" rIns="90352" bIns="45176" numCol="1" anchor="t" anchorCtr="0" compatLnSpc="1">
            <a:prstTxWarp prst="textNoShape">
              <a:avLst/>
            </a:prstTxWarp>
          </a:bodyPr>
          <a:lstStyle>
            <a:lvl1pPr defTabSz="901632">
              <a:defRPr sz="1100">
                <a:latin typeface="Arial" pitchFamily="34" charset="0"/>
                <a:ea typeface="+mn-ea"/>
                <a:cs typeface="+mn-cs"/>
              </a:defRPr>
            </a:lvl1pPr>
          </a:lstStyle>
          <a:p>
            <a:pPr>
              <a:defRPr/>
            </a:pPr>
            <a:endParaRPr lang="it-IT"/>
          </a:p>
        </p:txBody>
      </p:sp>
      <p:sp>
        <p:nvSpPr>
          <p:cNvPr id="628739" name="Rectangle 3"/>
          <p:cNvSpPr>
            <a:spLocks noGrp="1" noChangeArrowheads="1"/>
          </p:cNvSpPr>
          <p:nvPr>
            <p:ph type="dt" sz="quarter" idx="1"/>
          </p:nvPr>
        </p:nvSpPr>
        <p:spPr bwMode="auto">
          <a:xfrm>
            <a:off x="3900940" y="0"/>
            <a:ext cx="2984079" cy="500515"/>
          </a:xfrm>
          <a:prstGeom prst="rect">
            <a:avLst/>
          </a:prstGeom>
          <a:noFill/>
          <a:ln w="9525">
            <a:noFill/>
            <a:miter lim="800000"/>
            <a:headEnd/>
            <a:tailEnd/>
          </a:ln>
        </p:spPr>
        <p:txBody>
          <a:bodyPr vert="horz" wrap="square" lIns="90352" tIns="45176" rIns="90352" bIns="45176" numCol="1" anchor="t" anchorCtr="0" compatLnSpc="1">
            <a:prstTxWarp prst="textNoShape">
              <a:avLst/>
            </a:prstTxWarp>
          </a:bodyPr>
          <a:lstStyle>
            <a:lvl1pPr algn="r" defTabSz="901632">
              <a:defRPr sz="1100">
                <a:latin typeface="Arial" pitchFamily="34" charset="0"/>
                <a:ea typeface="+mn-ea"/>
                <a:cs typeface="+mn-cs"/>
              </a:defRPr>
            </a:lvl1pPr>
          </a:lstStyle>
          <a:p>
            <a:pPr>
              <a:defRPr/>
            </a:pPr>
            <a:endParaRPr lang="it-IT"/>
          </a:p>
        </p:txBody>
      </p:sp>
      <p:sp>
        <p:nvSpPr>
          <p:cNvPr id="628740" name="Rectangle 4"/>
          <p:cNvSpPr>
            <a:spLocks noGrp="1" noChangeArrowheads="1"/>
          </p:cNvSpPr>
          <p:nvPr>
            <p:ph type="ftr" sz="quarter" idx="2"/>
          </p:nvPr>
        </p:nvSpPr>
        <p:spPr bwMode="auto">
          <a:xfrm>
            <a:off x="1" y="9514902"/>
            <a:ext cx="2984079" cy="500515"/>
          </a:xfrm>
          <a:prstGeom prst="rect">
            <a:avLst/>
          </a:prstGeom>
          <a:noFill/>
          <a:ln w="9525">
            <a:noFill/>
            <a:miter lim="800000"/>
            <a:headEnd/>
            <a:tailEnd/>
          </a:ln>
        </p:spPr>
        <p:txBody>
          <a:bodyPr vert="horz" wrap="square" lIns="90352" tIns="45176" rIns="90352" bIns="45176" numCol="1" anchor="b" anchorCtr="0" compatLnSpc="1">
            <a:prstTxWarp prst="textNoShape">
              <a:avLst/>
            </a:prstTxWarp>
          </a:bodyPr>
          <a:lstStyle>
            <a:lvl1pPr defTabSz="901632">
              <a:defRPr sz="1100">
                <a:latin typeface="Arial" pitchFamily="34" charset="0"/>
                <a:ea typeface="+mn-ea"/>
                <a:cs typeface="+mn-cs"/>
              </a:defRPr>
            </a:lvl1pPr>
          </a:lstStyle>
          <a:p>
            <a:pPr>
              <a:defRPr/>
            </a:pPr>
            <a:endParaRPr lang="it-IT"/>
          </a:p>
        </p:txBody>
      </p:sp>
      <p:sp>
        <p:nvSpPr>
          <p:cNvPr id="628741" name="Rectangle 5"/>
          <p:cNvSpPr>
            <a:spLocks noGrp="1" noChangeArrowheads="1"/>
          </p:cNvSpPr>
          <p:nvPr>
            <p:ph type="sldNum" sz="quarter" idx="3"/>
          </p:nvPr>
        </p:nvSpPr>
        <p:spPr bwMode="auto">
          <a:xfrm>
            <a:off x="3900940" y="9514902"/>
            <a:ext cx="2984079" cy="500515"/>
          </a:xfrm>
          <a:prstGeom prst="rect">
            <a:avLst/>
          </a:prstGeom>
          <a:noFill/>
          <a:ln w="9525">
            <a:noFill/>
            <a:miter lim="800000"/>
            <a:headEnd/>
            <a:tailEnd/>
          </a:ln>
        </p:spPr>
        <p:txBody>
          <a:bodyPr vert="horz" wrap="square" lIns="90352" tIns="45176" rIns="90352" bIns="45176" numCol="1" anchor="b" anchorCtr="0" compatLnSpc="1">
            <a:prstTxWarp prst="textNoShape">
              <a:avLst/>
            </a:prstTxWarp>
          </a:bodyPr>
          <a:lstStyle>
            <a:lvl1pPr algn="r" defTabSz="901632">
              <a:defRPr sz="1100">
                <a:latin typeface="Arial" pitchFamily="34" charset="0"/>
              </a:defRPr>
            </a:lvl1pPr>
          </a:lstStyle>
          <a:p>
            <a:fld id="{A1FAB338-4618-4BBB-B3F4-1D86E124D84C}" type="slidenum">
              <a:rPr lang="it-IT" altLang="fr-FR"/>
              <a:pPr/>
              <a:t>‹#›</a:t>
            </a:fld>
            <a:endParaRPr lang="it-IT" altLang="fr-FR"/>
          </a:p>
        </p:txBody>
      </p:sp>
    </p:spTree>
    <p:extLst>
      <p:ext uri="{BB962C8B-B14F-4D97-AF65-F5344CB8AC3E}">
        <p14:creationId xmlns:p14="http://schemas.microsoft.com/office/powerpoint/2010/main" val="18119641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2" y="1"/>
            <a:ext cx="2956059" cy="522722"/>
          </a:xfrm>
          <a:prstGeom prst="rect">
            <a:avLst/>
          </a:prstGeom>
          <a:noFill/>
          <a:ln w="9525">
            <a:noFill/>
            <a:miter lim="800000"/>
            <a:headEnd/>
            <a:tailEnd/>
          </a:ln>
          <a:effectLst/>
        </p:spPr>
        <p:txBody>
          <a:bodyPr vert="horz" wrap="square" lIns="87068" tIns="43534" rIns="87068" bIns="43534" numCol="1" anchor="t" anchorCtr="0" compatLnSpc="1">
            <a:prstTxWarp prst="textNoShape">
              <a:avLst/>
            </a:prstTxWarp>
          </a:bodyPr>
          <a:lstStyle>
            <a:lvl1pPr defTabSz="871150">
              <a:defRPr sz="1100">
                <a:latin typeface="Verdana" pitchFamily="34" charset="0"/>
                <a:ea typeface="+mn-ea"/>
                <a:cs typeface="+mn-cs"/>
              </a:defRPr>
            </a:lvl1pPr>
          </a:lstStyle>
          <a:p>
            <a:pPr>
              <a:defRPr/>
            </a:pPr>
            <a:endParaRPr lang="en-US" dirty="0"/>
          </a:p>
        </p:txBody>
      </p:sp>
      <p:sp>
        <p:nvSpPr>
          <p:cNvPr id="58371" name="Rectangle 3"/>
          <p:cNvSpPr>
            <a:spLocks noGrp="1" noChangeArrowheads="1"/>
          </p:cNvSpPr>
          <p:nvPr>
            <p:ph type="dt" idx="1"/>
          </p:nvPr>
        </p:nvSpPr>
        <p:spPr bwMode="auto">
          <a:xfrm>
            <a:off x="3918063" y="1"/>
            <a:ext cx="2956058" cy="522722"/>
          </a:xfrm>
          <a:prstGeom prst="rect">
            <a:avLst/>
          </a:prstGeom>
          <a:noFill/>
          <a:ln w="9525">
            <a:noFill/>
            <a:miter lim="800000"/>
            <a:headEnd/>
            <a:tailEnd/>
          </a:ln>
          <a:effectLst/>
        </p:spPr>
        <p:txBody>
          <a:bodyPr vert="horz" wrap="square" lIns="87068" tIns="43534" rIns="87068" bIns="43534" numCol="1" anchor="t" anchorCtr="0" compatLnSpc="1">
            <a:prstTxWarp prst="textNoShape">
              <a:avLst/>
            </a:prstTxWarp>
          </a:bodyPr>
          <a:lstStyle>
            <a:lvl1pPr algn="r" defTabSz="871150">
              <a:defRPr sz="1100"/>
            </a:lvl1pPr>
          </a:lstStyle>
          <a:p>
            <a:fld id="{CE0A1A16-4297-4754-9F25-E170D41B45E1}" type="datetimeFigureOut">
              <a:rPr lang="en-US" altLang="fr-FR"/>
              <a:pPr/>
              <a:t>5/11/2026</a:t>
            </a:fld>
            <a:endParaRPr lang="en-US" altLang="fr-FR" dirty="0"/>
          </a:p>
        </p:txBody>
      </p:sp>
      <p:sp>
        <p:nvSpPr>
          <p:cNvPr id="4100" name="Rectangle 4"/>
          <p:cNvSpPr>
            <a:spLocks noGrp="1" noRot="1" noChangeAspect="1" noChangeArrowheads="1" noTextEdit="1"/>
          </p:cNvSpPr>
          <p:nvPr>
            <p:ph type="sldImg" idx="2"/>
          </p:nvPr>
        </p:nvSpPr>
        <p:spPr bwMode="auto">
          <a:xfrm>
            <a:off x="158750" y="746125"/>
            <a:ext cx="6629400" cy="37290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3" name="Rectangle 5"/>
          <p:cNvSpPr>
            <a:spLocks noGrp="1" noChangeArrowheads="1"/>
          </p:cNvSpPr>
          <p:nvPr>
            <p:ph type="body" sz="quarter" idx="3"/>
          </p:nvPr>
        </p:nvSpPr>
        <p:spPr bwMode="auto">
          <a:xfrm>
            <a:off x="887286" y="4772826"/>
            <a:ext cx="5099552" cy="4475591"/>
          </a:xfrm>
          <a:prstGeom prst="rect">
            <a:avLst/>
          </a:prstGeom>
          <a:noFill/>
          <a:ln w="9525">
            <a:noFill/>
            <a:miter lim="800000"/>
            <a:headEnd/>
            <a:tailEnd/>
          </a:ln>
          <a:effectLst/>
        </p:spPr>
        <p:txBody>
          <a:bodyPr vert="horz" wrap="square" lIns="87068" tIns="43534" rIns="87068" bIns="435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8374" name="Rectangle 6"/>
          <p:cNvSpPr>
            <a:spLocks noGrp="1" noChangeArrowheads="1"/>
          </p:cNvSpPr>
          <p:nvPr>
            <p:ph type="ftr" sz="quarter" idx="4"/>
          </p:nvPr>
        </p:nvSpPr>
        <p:spPr bwMode="auto">
          <a:xfrm>
            <a:off x="2" y="9545651"/>
            <a:ext cx="2956059" cy="447559"/>
          </a:xfrm>
          <a:prstGeom prst="rect">
            <a:avLst/>
          </a:prstGeom>
          <a:noFill/>
          <a:ln w="9525">
            <a:noFill/>
            <a:miter lim="800000"/>
            <a:headEnd/>
            <a:tailEnd/>
          </a:ln>
          <a:effectLst/>
        </p:spPr>
        <p:txBody>
          <a:bodyPr vert="horz" wrap="square" lIns="87068" tIns="43534" rIns="87068" bIns="43534" numCol="1" anchor="b" anchorCtr="0" compatLnSpc="1">
            <a:prstTxWarp prst="textNoShape">
              <a:avLst/>
            </a:prstTxWarp>
          </a:bodyPr>
          <a:lstStyle>
            <a:lvl1pPr defTabSz="871150">
              <a:defRPr sz="1100">
                <a:latin typeface="Verdana" pitchFamily="34" charset="0"/>
                <a:ea typeface="+mn-ea"/>
                <a:cs typeface="+mn-cs"/>
              </a:defRPr>
            </a:lvl1pPr>
          </a:lstStyle>
          <a:p>
            <a:pPr>
              <a:defRPr/>
            </a:pPr>
            <a:endParaRPr lang="en-US" dirty="0"/>
          </a:p>
        </p:txBody>
      </p:sp>
      <p:sp>
        <p:nvSpPr>
          <p:cNvPr id="58375" name="Rectangle 7"/>
          <p:cNvSpPr>
            <a:spLocks noGrp="1" noChangeArrowheads="1"/>
          </p:cNvSpPr>
          <p:nvPr>
            <p:ph type="sldNum" sz="quarter" idx="5"/>
          </p:nvPr>
        </p:nvSpPr>
        <p:spPr bwMode="auto">
          <a:xfrm>
            <a:off x="3918063" y="9545651"/>
            <a:ext cx="2956058" cy="447559"/>
          </a:xfrm>
          <a:prstGeom prst="rect">
            <a:avLst/>
          </a:prstGeom>
          <a:noFill/>
          <a:ln w="9525">
            <a:noFill/>
            <a:miter lim="800000"/>
            <a:headEnd/>
            <a:tailEnd/>
          </a:ln>
          <a:effectLst/>
        </p:spPr>
        <p:txBody>
          <a:bodyPr vert="horz" wrap="square" lIns="87068" tIns="43534" rIns="87068" bIns="43534" numCol="1" anchor="b" anchorCtr="0" compatLnSpc="1">
            <a:prstTxWarp prst="textNoShape">
              <a:avLst/>
            </a:prstTxWarp>
          </a:bodyPr>
          <a:lstStyle>
            <a:lvl1pPr algn="r" defTabSz="871150">
              <a:defRPr sz="1100"/>
            </a:lvl1pPr>
          </a:lstStyle>
          <a:p>
            <a:fld id="{D4D0DD51-4268-469F-A172-A4A0DA350D60}" type="slidenum">
              <a:rPr lang="en-US" altLang="fr-FR"/>
              <a:pPr/>
              <a:t>‹#›</a:t>
            </a:fld>
            <a:endParaRPr lang="en-US" altLang="fr-FR" dirty="0"/>
          </a:p>
        </p:txBody>
      </p:sp>
    </p:spTree>
    <p:extLst>
      <p:ext uri="{BB962C8B-B14F-4D97-AF65-F5344CB8AC3E}">
        <p14:creationId xmlns:p14="http://schemas.microsoft.com/office/powerpoint/2010/main" val="15237373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Good Morning</a:t>
            </a:r>
          </a:p>
          <a:p>
            <a:r>
              <a:rPr lang="en-GB" dirty="0"/>
              <a:t>I’m Karen Veal from the Surface Temperature Group at University of Leicester. I shall be talking about work done by Darren Ghent, Mike Perry and myself.</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1</a:t>
            </a:fld>
            <a:endParaRPr lang="en-US" altLang="fr-FR" dirty="0"/>
          </a:p>
        </p:txBody>
      </p:sp>
    </p:spTree>
    <p:extLst>
      <p:ext uri="{BB962C8B-B14F-4D97-AF65-F5344CB8AC3E}">
        <p14:creationId xmlns:p14="http://schemas.microsoft.com/office/powerpoint/2010/main" val="1365744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8750" y="746125"/>
            <a:ext cx="6629400" cy="3729038"/>
          </a:xfrm>
        </p:spPr>
      </p:sp>
      <p:sp>
        <p:nvSpPr>
          <p:cNvPr id="3" name="Notes Placeholder 2"/>
          <p:cNvSpPr>
            <a:spLocks noGrp="1"/>
          </p:cNvSpPr>
          <p:nvPr>
            <p:ph type="body" idx="1"/>
          </p:nvPr>
        </p:nvSpPr>
        <p:spPr>
          <a:xfrm>
            <a:off x="726697" y="4795773"/>
            <a:ext cx="5099552" cy="4475591"/>
          </a:xfrm>
        </p:spPr>
        <p:txBody>
          <a:bodyPr/>
          <a:lstStyle/>
          <a:p>
            <a:pPr marL="173267" indent="-173267">
              <a:buFont typeface="Arial" panose="020B0604020202020204" pitchFamily="34" charset="0"/>
              <a:buChar char="•"/>
            </a:pPr>
            <a:r>
              <a:rPr lang="en-GB" sz="1000" dirty="0"/>
              <a:t>The first multi-sensor product I want to talk about is the Multi-sensor Infra red climate data record or IRCDR</a:t>
            </a:r>
            <a:r>
              <a:rPr lang="en-GB" sz="1000"/>
              <a:t>. </a:t>
            </a:r>
          </a:p>
          <a:p>
            <a:pPr marL="173267" indent="-173267">
              <a:buFont typeface="Arial" panose="020B0604020202020204" pitchFamily="34" charset="0"/>
              <a:buChar char="•"/>
            </a:pPr>
            <a:r>
              <a:rPr lang="en-GB" sz="1000"/>
              <a:t>This </a:t>
            </a:r>
            <a:r>
              <a:rPr lang="en-GB" sz="1000" dirty="0"/>
              <a:t>is comprised of data from a series of instruments with a common heritage: the ATSR-2, AATSR, and SLSTR on </a:t>
            </a:r>
            <a:r>
              <a:rPr lang="en-GB" sz="1000"/>
              <a:t>Sentinel 3B. </a:t>
            </a:r>
            <a:r>
              <a:rPr lang="en-GB" sz="1000" dirty="0"/>
              <a:t>There was a time gap between AATSR and SLSTR. We use Terra MODIS to fill this gap as the overpass time is close to the other instruments</a:t>
            </a:r>
            <a:r>
              <a:rPr lang="en-GB" sz="1000"/>
              <a:t>. </a:t>
            </a:r>
          </a:p>
          <a:p>
            <a:pPr marL="173267" indent="-173267" defTabSz="924093">
              <a:buFont typeface="Arial" panose="020B0604020202020204" pitchFamily="34" charset="0"/>
              <a:buChar char="•"/>
              <a:defRPr/>
            </a:pPr>
            <a:r>
              <a:rPr lang="en-GB" sz="1000"/>
              <a:t>When combining data from different sensors we must account for instrument calibration differences. Different sensors even if observing the same object through the same atmosphere would show small differences in observed temperatures due to calibration differences.</a:t>
            </a:r>
          </a:p>
          <a:p>
            <a:pPr marL="173267" indent="-173267" defTabSz="924093">
              <a:buFont typeface="Arial" panose="020B0604020202020204" pitchFamily="34" charset="0"/>
              <a:buChar char="•"/>
              <a:defRPr/>
            </a:pPr>
            <a:r>
              <a:rPr lang="en-GB" sz="1000"/>
              <a:t>We do the intercalibration in brightness temperature space using a method based on the </a:t>
            </a:r>
            <a:r>
              <a:rPr lang="en-GB" sz="1000">
                <a:solidFill>
                  <a:srgbClr val="3B3B3B"/>
                </a:solidFill>
                <a:latin typeface="opbold"/>
              </a:rPr>
              <a:t>Global Space-based Inter-Calibration System method using IASI as a reference.</a:t>
            </a:r>
          </a:p>
          <a:p>
            <a:pPr marL="173267" indent="-173267" defTabSz="924093">
              <a:buFont typeface="Arial" panose="020B0604020202020204" pitchFamily="34" charset="0"/>
              <a:buChar char="•"/>
              <a:defRPr/>
            </a:pPr>
            <a:r>
              <a:rPr lang="en-GB" sz="1000">
                <a:solidFill>
                  <a:srgbClr val="3B3B3B"/>
                </a:solidFill>
                <a:latin typeface="opbold"/>
              </a:rPr>
              <a:t>First, we calculate MODIS equivalent brightness temperatures by convolving the MODIS spectral response function with the IASI spectra. Then we match these in space and time with the actual MODIS brightness temperatures. In Phase 1 we used the operational IASI L1C data and estimated a time dependent calibration by doing a linear fit to the monthly average BT differences. [This is shown in the top plot for Terra MODIS 11 micron channel, the yellow line is the fit used for the calibration]. However, the operational IASI data uses different processors at different times so contains instabilities. Also, as the IASI data are not available before 2007 we had to extrapolate back in time. In Phase 2 we have used the IASI FCDR which accounts for the processor changes and we have instead used a temperature dependent calibration [this shown in the bottom plot which shows  small temperature dependency ]. </a:t>
            </a:r>
          </a:p>
          <a:p>
            <a:pPr marL="173267" indent="-173267" defTabSz="924093">
              <a:buFont typeface="Arial" panose="020B0604020202020204" pitchFamily="34" charset="0"/>
              <a:buChar char="•"/>
              <a:defRPr/>
            </a:pPr>
            <a:r>
              <a:rPr lang="en-GB" sz="1000">
                <a:solidFill>
                  <a:srgbClr val="3B3B3B"/>
                </a:solidFill>
                <a:latin typeface="opbold"/>
              </a:rPr>
              <a:t>We have applied the calibration to the MODIS instruments. We don’t apply a calibration to the SLSTRs as the offset against IASI is very small, an order of magnitude smaller than its uncertainty.</a:t>
            </a:r>
            <a:endParaRPr lang="en-GB" sz="1000"/>
          </a:p>
          <a:p>
            <a:pPr marL="173267" indent="-173267">
              <a:buFont typeface="Arial" panose="020B0604020202020204" pitchFamily="34" charset="0"/>
              <a:buChar char="•"/>
            </a:pPr>
            <a:r>
              <a:rPr lang="en-GB" sz="1000"/>
              <a:t>You </a:t>
            </a:r>
            <a:r>
              <a:rPr lang="en-GB" sz="1000" dirty="0"/>
              <a:t>can see from the table that there is a half-hour difference between the overpass times of AATSR SLSTR and Terra MODIS so we must apply a correction for this time difference otherwise we would likely end up with non-climatic step changes in the </a:t>
            </a:r>
            <a:r>
              <a:rPr lang="en-GB" sz="1000"/>
              <a:t>record.</a:t>
            </a:r>
          </a:p>
          <a:p>
            <a:pPr marL="173267" indent="-173267">
              <a:buFont typeface="Arial" panose="020B0604020202020204" pitchFamily="34" charset="0"/>
              <a:buChar char="•"/>
            </a:pPr>
            <a:r>
              <a:rPr lang="en-GB" sz="1000"/>
              <a:t>We use MODIS as the reference and correct to 10:30. The correction is calculated in LST space so using matchups between the two instruments. and calculating a straight line fit to the LST difference as a function of observation time difference. The correction was banded by day-night, land-cover class, and latitude band. The plots show an example of the matchup difference v. time difference for daytime and nighttime. Note, these matchups were calculated before the intercalibration was applied to the MODIS data which is why the LST difference is non-zero at zero time difference. For the morning overpasses, the earlier instrument observes colder temperatures, whilst at night the reverse is true and the LST differences are much smaller which is as expected.</a:t>
            </a:r>
          </a:p>
          <a:p>
            <a:pPr marL="173267" indent="-173267">
              <a:buFont typeface="Arial" panose="020B0604020202020204" pitchFamily="34" charset="0"/>
              <a:buChar char="•"/>
            </a:pPr>
            <a:r>
              <a:rPr lang="en-GB" sz="1000"/>
              <a:t>The IRCDR runs from 1995 – 2025. For consistency, we have kept the reduced swath width of the ATSRs for the whole time series.</a:t>
            </a:r>
          </a:p>
          <a:p>
            <a:pPr marL="173267" indent="-173267">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10</a:t>
            </a:fld>
            <a:endParaRPr lang="en-US" altLang="fr-FR" dirty="0"/>
          </a:p>
        </p:txBody>
      </p:sp>
    </p:spTree>
    <p:extLst>
      <p:ext uri="{BB962C8B-B14F-4D97-AF65-F5344CB8AC3E}">
        <p14:creationId xmlns:p14="http://schemas.microsoft.com/office/powerpoint/2010/main" val="20333802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67" indent="-173267">
              <a:buFont typeface="Arial" panose="020B0604020202020204" pitchFamily="34" charset="0"/>
              <a:buChar char="•"/>
            </a:pPr>
            <a:endParaRPr lang="en-GB" dirty="0"/>
          </a:p>
          <a:p>
            <a:pPr marL="173267" indent="-173267">
              <a:buFont typeface="Arial" panose="020B0604020202020204" pitchFamily="34" charset="0"/>
              <a:buChar char="•"/>
            </a:pPr>
            <a:r>
              <a:rPr lang="en-GB" dirty="0"/>
              <a:t>the second multi-sensor product is the merged GEO LEO product. This is based on a merged GEO product produced by Sofia and colleagues at IPMA.</a:t>
            </a:r>
          </a:p>
          <a:p>
            <a:pPr marL="173267" indent="-173267">
              <a:buFont typeface="Arial" panose="020B0604020202020204" pitchFamily="34" charset="0"/>
              <a:buChar char="•"/>
            </a:pPr>
            <a:r>
              <a:rPr lang="en-GB" dirty="0"/>
              <a:t>the product is 3 hourly on a 0.05 degree grid.</a:t>
            </a:r>
          </a:p>
          <a:p>
            <a:pPr marL="173267" indent="-173267">
              <a:buFont typeface="Arial" panose="020B0604020202020204" pitchFamily="34" charset="0"/>
              <a:buChar char="•"/>
            </a:pPr>
            <a:r>
              <a:rPr lang="en-GB" dirty="0"/>
              <a:t>Data from ATSR-2,AATSR,SLSTR and MODIS are included outside of the footprint of the GEOS if the observations lie within a 30 minute window around the time of the product. this time window was chosen to be in line with the typical scan periods of the GEO sensors.</a:t>
            </a:r>
          </a:p>
          <a:p>
            <a:pPr marL="173267" indent="-173267">
              <a:buFont typeface="Arial" panose="020B0604020202020204" pitchFamily="34" charset="0"/>
              <a:buChar char="•"/>
            </a:pPr>
            <a:r>
              <a:rPr lang="en-GB" dirty="0"/>
              <a:t>For this product a common algorithm is preferred so the LEOS are processed with a Generalized Split Window Algorithm as are the GEOs unless they don’t have the required channels and a single channel retrieval is used.</a:t>
            </a:r>
          </a:p>
          <a:p>
            <a:pPr marL="173267" indent="-173267">
              <a:buFont typeface="Arial" panose="020B0604020202020204" pitchFamily="34" charset="0"/>
              <a:buChar char="•"/>
            </a:pPr>
            <a:r>
              <a:rPr lang="en-GB" dirty="0"/>
              <a:t>The coverage of this product will vary throughout the time series depending on which sensors are available.</a:t>
            </a:r>
          </a:p>
          <a:p>
            <a:pPr marL="173267" indent="-173267">
              <a:buFont typeface="Arial" panose="020B0604020202020204" pitchFamily="34" charset="0"/>
              <a:buChar char="•"/>
            </a:pPr>
            <a:r>
              <a:rPr lang="en-GB" dirty="0"/>
              <a:t>The product may be suitable for diurnal </a:t>
            </a:r>
            <a:r>
              <a:rPr lang="en-GB"/>
              <a:t>studies.</a:t>
            </a:r>
            <a:endParaRPr lang="en-GB"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11</a:t>
            </a:fld>
            <a:endParaRPr lang="en-US" altLang="fr-FR" dirty="0"/>
          </a:p>
        </p:txBody>
      </p:sp>
    </p:spTree>
    <p:extLst>
      <p:ext uri="{BB962C8B-B14F-4D97-AF65-F5344CB8AC3E}">
        <p14:creationId xmlns:p14="http://schemas.microsoft.com/office/powerpoint/2010/main" val="1426713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12</a:t>
            </a:fld>
            <a:endParaRPr lang="en-US" altLang="fr-FR" dirty="0"/>
          </a:p>
        </p:txBody>
      </p:sp>
    </p:spTree>
    <p:extLst>
      <p:ext uri="{BB962C8B-B14F-4D97-AF65-F5344CB8AC3E}">
        <p14:creationId xmlns:p14="http://schemas.microsoft.com/office/powerpoint/2010/main" val="37300280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end the products can be accessed through the ESA Open Data Portal or CEDA if you have access</a:t>
            </a:r>
          </a:p>
          <a:p>
            <a:r>
              <a:rPr lang="en-GB" dirty="0"/>
              <a:t>key documents can be found on the project website: </a:t>
            </a:r>
          </a:p>
          <a:p>
            <a:endParaRPr lang="en-GB" dirty="0"/>
          </a:p>
          <a:p>
            <a:r>
              <a:rPr lang="en-GB" dirty="0"/>
              <a:t>Thank you</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13</a:t>
            </a:fld>
            <a:endParaRPr lang="en-US" altLang="fr-FR" dirty="0"/>
          </a:p>
        </p:txBody>
      </p:sp>
    </p:spTree>
    <p:extLst>
      <p:ext uri="{BB962C8B-B14F-4D97-AF65-F5344CB8AC3E}">
        <p14:creationId xmlns:p14="http://schemas.microsoft.com/office/powerpoint/2010/main" val="1154408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pPr marL="171450" indent="-171450">
              <a:buFont typeface="Arial" panose="020B0604020202020204" pitchFamily="34" charset="0"/>
              <a:buChar char="•"/>
            </a:pPr>
            <a:r>
              <a:rPr lang="en-GB" dirty="0"/>
              <a:t>In outline, I’ll start by talking about elements of the approach to developing LST products from the infra-red sensors on polar orbiters in LST CCI.</a:t>
            </a:r>
          </a:p>
          <a:p>
            <a:pPr marL="171450" indent="-171450">
              <a:buFont typeface="Arial" panose="020B0604020202020204" pitchFamily="34" charset="0"/>
              <a:buChar char="•"/>
            </a:pPr>
            <a:r>
              <a:rPr lang="en-GB" dirty="0"/>
              <a:t>Note</a:t>
            </a:r>
            <a:r>
              <a:rPr lang="en-GB"/>
              <a:t>, I will refer </a:t>
            </a:r>
            <a:r>
              <a:rPr lang="en-GB" dirty="0"/>
              <a:t>to polar orbiters in this talk as LEOs or Low Earth Orbiters.</a:t>
            </a:r>
          </a:p>
          <a:p>
            <a:pPr marL="171450" indent="-171450">
              <a:buFont typeface="Arial" panose="020B0604020202020204" pitchFamily="34" charset="0"/>
              <a:buChar char="•"/>
            </a:pPr>
            <a:r>
              <a:rPr lang="en-GB"/>
              <a:t>I’ll </a:t>
            </a:r>
            <a:r>
              <a:rPr lang="en-GB" dirty="0"/>
              <a:t>illustrate some of the characteristics of the data products, run through the single sensor products, say a bit more about the multisensory products: the LEO Infra-red CDR and the multi-sensor merged GEO LEO product</a:t>
            </a:r>
            <a:r>
              <a:rPr lang="en-GB"/>
              <a:t>. </a:t>
            </a:r>
          </a:p>
          <a:p>
            <a:pPr marL="171450" indent="-171450">
              <a:buFont typeface="Arial" panose="020B0604020202020204" pitchFamily="34" charset="0"/>
              <a:buChar char="•"/>
            </a:pPr>
            <a:r>
              <a:rPr lang="en-GB"/>
              <a:t>I’ll end by outlining future </a:t>
            </a:r>
            <a:r>
              <a:rPr lang="en-GB" dirty="0"/>
              <a:t>developments </a:t>
            </a:r>
            <a:r>
              <a:rPr lang="en-GB"/>
              <a:t>in the final part of Phase 2.</a:t>
            </a:r>
            <a:endParaRPr lang="en-GB"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2</a:t>
            </a:fld>
            <a:endParaRPr lang="en-US" altLang="fr-FR" dirty="0"/>
          </a:p>
        </p:txBody>
      </p:sp>
    </p:spTree>
    <p:extLst>
      <p:ext uri="{BB962C8B-B14F-4D97-AF65-F5344CB8AC3E}">
        <p14:creationId xmlns:p14="http://schemas.microsoft.com/office/powerpoint/2010/main" val="984673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67" indent="-173267">
              <a:buFont typeface="Arial" panose="020B0604020202020204" pitchFamily="34" charset="0"/>
              <a:buChar char="•"/>
            </a:pPr>
            <a:r>
              <a:rPr lang="en-GB"/>
              <a:t>We take </a:t>
            </a:r>
            <a:r>
              <a:rPr lang="en-GB" dirty="0"/>
              <a:t>a consistent approach across all the IR products, in fact all the LST CCI products.</a:t>
            </a:r>
          </a:p>
          <a:p>
            <a:pPr marL="173267" indent="-173267">
              <a:buFont typeface="Arial" panose="020B0604020202020204" pitchFamily="34" charset="0"/>
              <a:buChar char="•"/>
            </a:pPr>
            <a:r>
              <a:rPr lang="en-GB" dirty="0"/>
              <a:t>We developed a CCI Calibration and Validation Database of atmospheric profiles and surface emissivities. The atmospheric profiles are selected from ERA-5 data in such a way as to represent the full range of physically real atmospheres. We use the CAMEL emissivities, again selecting to cover the likely range of emissivities of the Earth’s surface. These data together form a simulation Truth dataset. A radiative transfer model (RTTOV) is used to simulate the channel top-of-the-atmosphere brightness temperatures.</a:t>
            </a:r>
          </a:p>
          <a:p>
            <a:pPr marL="173267" indent="-173267">
              <a:buFont typeface="Arial" panose="020B0604020202020204" pitchFamily="34" charset="0"/>
              <a:buChar char="•"/>
            </a:pPr>
            <a:r>
              <a:rPr lang="en-GB" dirty="0"/>
              <a:t>This database of profiles, surface emissivities, and TOA brightness temperatures was used in a round-robin exercise to select the best algorithm for each product. The database is also used for the calculation of the retrieval coefficients, error coefficients, and the expected brightness temperatures used in the cloud clearing algorithm.</a:t>
            </a:r>
          </a:p>
          <a:p>
            <a:pPr marL="173267" indent="-173267">
              <a:buFont typeface="Arial" panose="020B0604020202020204" pitchFamily="34" charset="0"/>
              <a:buChar char="•"/>
            </a:pPr>
            <a:r>
              <a:rPr lang="en-GB" dirty="0"/>
              <a:t>We use a common cloud clearing algorithm across all the LEO infra-red products. The input auxiliary data is common to all products. We use the ESA Land cover classification as an input but with a modification – we have further subdivided the bare soil class with more soil types which increases the retrieval accuracy over some soil types.</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3</a:t>
            </a:fld>
            <a:endParaRPr lang="en-US" altLang="fr-FR" dirty="0"/>
          </a:p>
        </p:txBody>
      </p:sp>
    </p:spTree>
    <p:extLst>
      <p:ext uri="{BB962C8B-B14F-4D97-AF65-F5344CB8AC3E}">
        <p14:creationId xmlns:p14="http://schemas.microsoft.com/office/powerpoint/2010/main" val="2920751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67" indent="-173267">
              <a:buFont typeface="Arial" panose="020B0604020202020204" pitchFamily="34" charset="0"/>
              <a:buChar char="•"/>
            </a:pPr>
            <a:r>
              <a:rPr lang="en-GB" dirty="0"/>
              <a:t>If we move on to the processing of the data. We start with the brightness temperatures on the orbit swath, retrieve the LST on the swath and then the swaths are regridded onto a regular latitude-longitude grid. These swaths are then collated into day and night daily grids, keeping the swath pixel closest to the nominal overpass time. The monthly data are simply an average of the daily files. So all LEO IR single sensor products are level 3C</a:t>
            </a:r>
            <a:r>
              <a:rPr lang="en-GB"/>
              <a:t>. </a:t>
            </a:r>
          </a:p>
          <a:p>
            <a:pPr marL="173267" indent="-173267">
              <a:buFont typeface="Arial" panose="020B0604020202020204" pitchFamily="34" charset="0"/>
              <a:buChar char="•"/>
            </a:pPr>
            <a:r>
              <a:rPr lang="en-GB"/>
              <a:t>The products are provided on equal-angle lat-lon spatial grids at the highest resolution permitted by the sensor: 0.01 degree or 0.05 degree depending on sensor.</a:t>
            </a:r>
          </a:p>
          <a:p>
            <a:pPr marL="173267" indent="-173267">
              <a:buFont typeface="Arial" panose="020B0604020202020204" pitchFamily="34" charset="0"/>
              <a:buChar char="•"/>
            </a:pPr>
            <a:r>
              <a:rPr lang="en-GB"/>
              <a:t>Day and night products are provided in separate files. The temporal resolution is twice daily – one daytime and one nighttime file per day</a:t>
            </a:r>
            <a:endParaRPr lang="en-GB" dirty="0"/>
          </a:p>
          <a:p>
            <a:pPr marL="173267" indent="-173267">
              <a:buFont typeface="Arial" panose="020B0604020202020204" pitchFamily="34" charset="0"/>
              <a:buChar char="•"/>
            </a:pPr>
            <a:r>
              <a:rPr lang="en-GB"/>
              <a:t>In Phase 2 we extended the time series of the Phase 1 products. The CAMEL emissivity data were discovered to be unstable in time so the products have been reprocessed using a climatology instead. The ATSR-2 and AATSR products are derived from the 4</a:t>
            </a:r>
            <a:r>
              <a:rPr lang="en-GB" baseline="30000"/>
              <a:t>th</a:t>
            </a:r>
            <a:r>
              <a:rPr lang="en-GB"/>
              <a:t> , latest, Reprocessing. The Phase 2 products include STs over sea-ice, cloud permitting. We have added an LST correction for orbital drift of the NOAA platforms. We have new products from VIIRS on NOAA20 and Suomi-NPP. </a:t>
            </a:r>
          </a:p>
          <a:p>
            <a:pPr marL="173267" indent="-173267">
              <a:buFont typeface="Arial" panose="020B0604020202020204" pitchFamily="34" charset="0"/>
              <a:buChar char="•"/>
            </a:pPr>
            <a:r>
              <a:rPr lang="en-GB"/>
              <a:t>The </a:t>
            </a:r>
            <a:r>
              <a:rPr lang="en-GB" dirty="0"/>
              <a:t>products delivered in </a:t>
            </a:r>
            <a:r>
              <a:rPr lang="en-GB"/>
              <a:t>Phase 2 and currently </a:t>
            </a:r>
            <a:r>
              <a:rPr lang="en-GB" dirty="0"/>
              <a:t>available through the ESA Open Data  Portal and the </a:t>
            </a:r>
            <a:r>
              <a:rPr lang="en-GB"/>
              <a:t>CEDA archive     are   LST </a:t>
            </a:r>
            <a:r>
              <a:rPr lang="en-GB" dirty="0"/>
              <a:t>from the MODIS instruments on Terra and Aqua, the Along-Track Scanning Radiometer 2, the Advanced Along-Track Scanning Radiometer, the Sea and Land Surface Temperature Radiometers on Sentinels 3A and 3B and the Advanced Very High Resolution Radiometer </a:t>
            </a:r>
            <a:r>
              <a:rPr lang="en-GB"/>
              <a:t>on Metop-A, from AVHRR on NOAAs 15 thru 19, and from VIIRS on NOAA20 and Suomi-NPP.</a:t>
            </a:r>
            <a:endParaRPr lang="en-GB"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4</a:t>
            </a:fld>
            <a:endParaRPr lang="en-US" altLang="fr-FR" dirty="0"/>
          </a:p>
        </p:txBody>
      </p:sp>
    </p:spTree>
    <p:extLst>
      <p:ext uri="{BB962C8B-B14F-4D97-AF65-F5344CB8AC3E}">
        <p14:creationId xmlns:p14="http://schemas.microsoft.com/office/powerpoint/2010/main" val="2301184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67" indent="-173267">
              <a:buFont typeface="Arial" panose="020B0604020202020204" pitchFamily="34" charset="0"/>
              <a:buChar char="•"/>
            </a:pPr>
            <a:r>
              <a:rPr lang="en-GB"/>
              <a:t>This plot shows the temporal coverage for each of the single sensor products and also the multisensor products.</a:t>
            </a:r>
          </a:p>
          <a:p>
            <a:pPr marL="173267" indent="-173267">
              <a:buFont typeface="Arial" panose="020B0604020202020204" pitchFamily="34" charset="0"/>
              <a:buChar char="•"/>
            </a:pPr>
            <a:r>
              <a:rPr lang="en-GB"/>
              <a:t>Note there are temporal gaps in the ATSR-2 due to instrument failures. </a:t>
            </a:r>
          </a:p>
          <a:p>
            <a:pPr marL="173267" indent="-173267">
              <a:buFont typeface="Arial" panose="020B0604020202020204" pitchFamily="34" charset="0"/>
              <a:buChar char="•"/>
            </a:pPr>
            <a:r>
              <a:rPr lang="en-GB"/>
              <a:t>We haven’t processed the MODIS data beyond 2021 as the platforms have been allowed to drift</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5</a:t>
            </a:fld>
            <a:endParaRPr lang="en-US" altLang="fr-FR" dirty="0"/>
          </a:p>
        </p:txBody>
      </p:sp>
    </p:spTree>
    <p:extLst>
      <p:ext uri="{BB962C8B-B14F-4D97-AF65-F5344CB8AC3E}">
        <p14:creationId xmlns:p14="http://schemas.microsoft.com/office/powerpoint/2010/main" val="19471049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67" indent="-173267">
              <a:buFont typeface="Arial" panose="020B0604020202020204" pitchFamily="34" charset="0"/>
              <a:buChar char="•"/>
            </a:pPr>
            <a:r>
              <a:rPr lang="en-GB" dirty="0"/>
              <a:t>This slide will give you some idea of the kind of coverage you can get with the LEO IR products. On the right you have examples of a daily resolution nighttime grid from AATSR on Envisat at the top </a:t>
            </a:r>
            <a:r>
              <a:rPr lang="en-GB"/>
              <a:t>and Terra </a:t>
            </a:r>
            <a:r>
              <a:rPr lang="en-GB" dirty="0"/>
              <a:t>MODIS at the bottom. AATSR was a narrow swath sensor and so global coverage is achieved in 5 days where as MODIS </a:t>
            </a:r>
            <a:r>
              <a:rPr lang="en-GB"/>
              <a:t>gets near global coverage </a:t>
            </a:r>
            <a:r>
              <a:rPr lang="en-GB" dirty="0"/>
              <a:t>twice daily (so once daily for daytime, and once daily for </a:t>
            </a:r>
            <a:r>
              <a:rPr lang="en-GB"/>
              <a:t>nighttime).</a:t>
            </a:r>
          </a:p>
          <a:p>
            <a:pPr marL="173267" indent="-173267">
              <a:buFont typeface="Arial" panose="020B0604020202020204" pitchFamily="34" charset="0"/>
              <a:buChar char="•"/>
            </a:pPr>
            <a:endParaRPr lang="en-GB"/>
          </a:p>
          <a:p>
            <a:pPr marL="173267" indent="-173267">
              <a:buFont typeface="Arial" panose="020B0604020202020204" pitchFamily="34" charset="0"/>
              <a:buChar char="•"/>
            </a:pPr>
            <a:r>
              <a:rPr lang="en-GB"/>
              <a:t>We </a:t>
            </a:r>
            <a:r>
              <a:rPr lang="en-GB" dirty="0"/>
              <a:t>currently split our products by day and night on solar elevation so this means that coverage at the poles is </a:t>
            </a:r>
            <a:r>
              <a:rPr lang="en-GB"/>
              <a:t>seasonal.</a:t>
            </a:r>
            <a:endParaRPr lang="en-GB" dirty="0"/>
          </a:p>
          <a:p>
            <a:pPr marL="173267" indent="-173267">
              <a:buFont typeface="Arial" panose="020B0604020202020204" pitchFamily="34" charset="0"/>
              <a:buChar char="•"/>
            </a:pPr>
            <a:endParaRPr lang="en-GB" dirty="0"/>
          </a:p>
          <a:p>
            <a:pPr marL="173267" indent="-173267">
              <a:buFont typeface="Arial" panose="020B0604020202020204" pitchFamily="34" charset="0"/>
              <a:buChar char="•"/>
            </a:pPr>
            <a:r>
              <a:rPr lang="en-GB" dirty="0"/>
              <a:t>Coverage of IR data is of course affected by clouds and you can see that even in the monthly plot on the left that there are some regions where there are no data for the whole month – this is July so the monsoon season in India, and the wet season over the Sahel.</a:t>
            </a:r>
          </a:p>
          <a:p>
            <a:endParaRPr lang="en-GB" dirty="0"/>
          </a:p>
          <a:p>
            <a:r>
              <a:rPr lang="en-GB" dirty="0"/>
              <a:t>Daily AATSR Night 2010/06/28</a:t>
            </a:r>
          </a:p>
          <a:p>
            <a:r>
              <a:rPr lang="en-GB" dirty="0"/>
              <a:t>Daily MODISA Night 2018/07/20</a:t>
            </a:r>
          </a:p>
          <a:p>
            <a:r>
              <a:rPr lang="en-GB" dirty="0"/>
              <a:t>Monthly MODISA Day 2018/07/01</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6</a:t>
            </a:fld>
            <a:endParaRPr lang="en-US" altLang="fr-FR" dirty="0"/>
          </a:p>
        </p:txBody>
      </p:sp>
    </p:spTree>
    <p:extLst>
      <p:ext uri="{BB962C8B-B14F-4D97-AF65-F5344CB8AC3E}">
        <p14:creationId xmlns:p14="http://schemas.microsoft.com/office/powerpoint/2010/main" val="13930855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67" indent="-173267">
              <a:buFont typeface="Arial" panose="020B0604020202020204" pitchFamily="34" charset="0"/>
              <a:buChar char="•"/>
            </a:pPr>
            <a:r>
              <a:rPr lang="en-GB" dirty="0"/>
              <a:t>So if we move on to what you get in the products. As well as the LST we supply a total uncertainty at the pixel level and also a breakdown of the uncertainty budget by error correlation scale</a:t>
            </a:r>
            <a:r>
              <a:rPr lang="en-GB"/>
              <a:t>. </a:t>
            </a:r>
          </a:p>
          <a:p>
            <a:pPr marL="173267" indent="-173267">
              <a:buFont typeface="Arial" panose="020B0604020202020204" pitchFamily="34" charset="0"/>
              <a:buChar char="•"/>
            </a:pPr>
            <a:r>
              <a:rPr lang="en-GB"/>
              <a:t>So </a:t>
            </a:r>
            <a:r>
              <a:rPr lang="en-GB" dirty="0"/>
              <a:t>one component for uncertainty arising from uncorrelated errors: such as instrument noise, sampling uncertainty</a:t>
            </a:r>
            <a:r>
              <a:rPr lang="en-GB"/>
              <a:t>. </a:t>
            </a:r>
          </a:p>
          <a:p>
            <a:pPr marL="173267" indent="-173267">
              <a:buFont typeface="Arial" panose="020B0604020202020204" pitchFamily="34" charset="0"/>
              <a:buChar char="•"/>
            </a:pPr>
            <a:r>
              <a:rPr lang="en-GB"/>
              <a:t>uncertainty </a:t>
            </a:r>
            <a:r>
              <a:rPr lang="en-GB" dirty="0"/>
              <a:t>arising from errors correlated on atmospheric scale for instance errors in total column water vapour estimates</a:t>
            </a:r>
            <a:r>
              <a:rPr lang="en-GB"/>
              <a:t>. </a:t>
            </a:r>
          </a:p>
          <a:p>
            <a:pPr marL="173267" indent="-173267">
              <a:buFont typeface="Arial" panose="020B0604020202020204" pitchFamily="34" charset="0"/>
              <a:buChar char="•"/>
            </a:pPr>
            <a:r>
              <a:rPr lang="en-GB"/>
              <a:t>the </a:t>
            </a:r>
            <a:r>
              <a:rPr lang="en-GB" dirty="0"/>
              <a:t>third component is uncertainty from errors correlated on surface scales such as geolocation errors</a:t>
            </a:r>
            <a:r>
              <a:rPr lang="en-GB"/>
              <a:t>. </a:t>
            </a:r>
          </a:p>
          <a:p>
            <a:pPr marL="173267" indent="-173267">
              <a:buFont typeface="Arial" panose="020B0604020202020204" pitchFamily="34" charset="0"/>
              <a:buChar char="•"/>
            </a:pPr>
            <a:r>
              <a:rPr lang="en-GB"/>
              <a:t>Finally </a:t>
            </a:r>
            <a:r>
              <a:rPr lang="en-GB" dirty="0"/>
              <a:t>there is a term for large scale systematic errors such as radiative transfer model </a:t>
            </a:r>
            <a:r>
              <a:rPr lang="en-GB"/>
              <a:t>errors.</a:t>
            </a:r>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7</a:t>
            </a:fld>
            <a:endParaRPr lang="en-US" altLang="fr-FR" dirty="0"/>
          </a:p>
        </p:txBody>
      </p:sp>
    </p:spTree>
    <p:extLst>
      <p:ext uri="{BB962C8B-B14F-4D97-AF65-F5344CB8AC3E}">
        <p14:creationId xmlns:p14="http://schemas.microsoft.com/office/powerpoint/2010/main" val="31443704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67" indent="-173267">
              <a:buFont typeface="Arial" panose="020B0604020202020204" pitchFamily="34" charset="0"/>
              <a:buChar char="•"/>
            </a:pPr>
            <a:r>
              <a:rPr lang="en-GB" dirty="0"/>
              <a:t>These plots give you some idea of the relative scale of the uncertainty components. The component arising from uncorrelated errors is usually &lt; 0.2 K. The locally correlated errors are somewhat larger, the systematic error is much smaller.</a:t>
            </a:r>
          </a:p>
          <a:p>
            <a:pPr marL="173267" indent="-173267" defTabSz="924093">
              <a:buFont typeface="Arial" panose="020B0604020202020204" pitchFamily="34" charset="0"/>
              <a:buChar char="•"/>
              <a:defRPr/>
            </a:pPr>
            <a:r>
              <a:rPr lang="en-GB"/>
              <a:t>There will be a presentation from Claire Bulgin later with more information on how to use these uncertainties.</a:t>
            </a:r>
          </a:p>
          <a:p>
            <a:endParaRPr lang="en-GB" dirty="0"/>
          </a:p>
        </p:txBody>
      </p:sp>
      <p:sp>
        <p:nvSpPr>
          <p:cNvPr id="4" name="Slide Number Placeholder 3"/>
          <p:cNvSpPr>
            <a:spLocks noGrp="1"/>
          </p:cNvSpPr>
          <p:nvPr>
            <p:ph type="sldNum" sz="quarter" idx="5"/>
          </p:nvPr>
        </p:nvSpPr>
        <p:spPr/>
        <p:txBody>
          <a:bodyPr/>
          <a:lstStyle/>
          <a:p>
            <a:fld id="{D188EE38-0598-C047-A7B9-3487258386B3}" type="slidenum">
              <a:rPr lang="en-US" smtClean="0"/>
              <a:t>8</a:t>
            </a:fld>
            <a:endParaRPr lang="en-US" dirty="0"/>
          </a:p>
        </p:txBody>
      </p:sp>
    </p:spTree>
    <p:extLst>
      <p:ext uri="{BB962C8B-B14F-4D97-AF65-F5344CB8AC3E}">
        <p14:creationId xmlns:p14="http://schemas.microsoft.com/office/powerpoint/2010/main" val="1593695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93512" y="4795032"/>
            <a:ext cx="5099552" cy="4475591"/>
          </a:xfrm>
        </p:spPr>
        <p:txBody>
          <a:bodyPr/>
          <a:lstStyle/>
          <a:p>
            <a:r>
              <a:rPr lang="en-GB"/>
              <a:t>Some information about the correction to the LSTs for orbital drift of the NOAA platforms.</a:t>
            </a:r>
          </a:p>
          <a:p>
            <a:r>
              <a:rPr lang="en-GB"/>
              <a:t>The overpass time changes throughout the missions for the NOAA platforms – obviously this is not good for climate studies as it will lead to spurious trends in the LST.</a:t>
            </a:r>
          </a:p>
          <a:p>
            <a:r>
              <a:rPr lang="en-GB"/>
              <a:t>We have used radiative transfer simulations to estimate the difference between the BTs at the actual observation time and a reference time of 6am or 6pm local time. These are used to estimate the difference in LST at the two times and this is provided in the files as a correction to be added to the LST. The lst variable contains the uncorrected LST at the observation time and the dtime field also reflects the observation time.</a:t>
            </a:r>
          </a:p>
          <a:p>
            <a:r>
              <a:rPr lang="en-GB"/>
              <a:t>The corrections are currently undergoing assessment.</a:t>
            </a:r>
            <a:endParaRPr lang="en-GB"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9</a:t>
            </a:fld>
            <a:endParaRPr lang="en-US" altLang="fr-FR" dirty="0"/>
          </a:p>
        </p:txBody>
      </p:sp>
    </p:spTree>
    <p:extLst>
      <p:ext uri="{BB962C8B-B14F-4D97-AF65-F5344CB8AC3E}">
        <p14:creationId xmlns:p14="http://schemas.microsoft.com/office/powerpoint/2010/main" val="45422964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image" Target="../media/image28.jpe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9.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34" descr="CCI_ppt_edits_landSurfaceTem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7"/>
          <p:cNvSpPr txBox="1">
            <a:spLocks noChangeArrowheads="1"/>
          </p:cNvSpPr>
          <p:nvPr/>
        </p:nvSpPr>
        <p:spPr bwMode="auto">
          <a:xfrm>
            <a:off x="631825" y="4822825"/>
            <a:ext cx="50165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800" dirty="0"/>
          </a:p>
        </p:txBody>
      </p:sp>
      <p:pic>
        <p:nvPicPr>
          <p:cNvPr id="6" name="Picture 37"/>
          <p:cNvPicPr>
            <a:picLocks noChangeAspect="1"/>
          </p:cNvPicPr>
          <p:nvPr/>
        </p:nvPicPr>
        <p:blipFill>
          <a:blip r:embed="rId3" cstate="print">
            <a:extLst>
              <a:ext uri="{28A0092B-C50C-407E-A947-70E740481C1C}">
                <a14:useLocalDpi xmlns:a14="http://schemas.microsoft.com/office/drawing/2010/main" val="0"/>
              </a:ext>
            </a:extLst>
          </a:blip>
          <a:srcRect t="-2" b="28613"/>
          <a:stretch>
            <a:fillRect/>
          </a:stretch>
        </p:blipFill>
        <p:spPr bwMode="auto">
          <a:xfrm>
            <a:off x="7788275" y="155575"/>
            <a:ext cx="120967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8"/>
          <p:cNvSpPr txBox="1">
            <a:spLocks noChangeArrowheads="1"/>
          </p:cNvSpPr>
          <p:nvPr/>
        </p:nvSpPr>
        <p:spPr bwMode="auto">
          <a:xfrm>
            <a:off x="163513" y="4572000"/>
            <a:ext cx="50165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800" dirty="0">
                <a:solidFill>
                  <a:srgbClr val="D9D9D9"/>
                </a:solidFill>
              </a:rPr>
              <a:t>ESA UNCLASSIFIED - For Official Use</a:t>
            </a:r>
          </a:p>
        </p:txBody>
      </p:sp>
      <p:pic>
        <p:nvPicPr>
          <p:cNvPr id="8" name="Picture 65"/>
          <p:cNvPicPr>
            <a:picLocks noChangeAspect="1"/>
          </p:cNvPicPr>
          <p:nvPr/>
        </p:nvPicPr>
        <p:blipFill>
          <a:blip r:embed="rId4">
            <a:extLst>
              <a:ext uri="{28A0092B-C50C-407E-A947-70E740481C1C}">
                <a14:useLocalDpi xmlns:a14="http://schemas.microsoft.com/office/drawing/2010/main" val="0"/>
              </a:ext>
            </a:extLst>
          </a:blip>
          <a:srcRect t="83098" b="-5313"/>
          <a:stretch>
            <a:fillRect/>
          </a:stretch>
        </p:blipFill>
        <p:spPr bwMode="auto">
          <a:xfrm>
            <a:off x="7789863" y="4899025"/>
            <a:ext cx="1195387"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39"/>
          <p:cNvCxnSpPr/>
          <p:nvPr/>
        </p:nvCxnSpPr>
        <p:spPr>
          <a:xfrm>
            <a:off x="166688" y="4789488"/>
            <a:ext cx="8823325" cy="0"/>
          </a:xfrm>
          <a:prstGeom prst="line">
            <a:avLst/>
          </a:prstGeom>
          <a:ln w="635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67"/>
          <p:cNvGrpSpPr>
            <a:grpSpLocks/>
          </p:cNvGrpSpPr>
          <p:nvPr/>
        </p:nvGrpSpPr>
        <p:grpSpPr bwMode="auto">
          <a:xfrm>
            <a:off x="173038" y="4908550"/>
            <a:ext cx="6826250" cy="111125"/>
            <a:chOff x="172269" y="6621494"/>
            <a:chExt cx="6826666" cy="111519"/>
          </a:xfrm>
        </p:grpSpPr>
        <p:pic>
          <p:nvPicPr>
            <p:cNvPr id="11" name="Picture 68" descr="a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9" descr="be.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0" descr="ca.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1" descr="ch.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2" descr="cz.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3" descr="de.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4" descr="dk.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5" descr="ee.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76" descr="es.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7" descr="fi.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8" descr="fr.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9" descr="gr.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0" descr="hu.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81" descr="i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2" descr="it.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3" descr="lu.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4" descr="nl.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5" descr="no.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86" descr="pl.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87" descr="pt.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8" descr="ro.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9" descr="s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0" descr="uk.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1" descr="si.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323" name="Rectangle 2"/>
          <p:cNvSpPr>
            <a:spLocks noGrp="1" noChangeArrowheads="1"/>
          </p:cNvSpPr>
          <p:nvPr>
            <p:ph type="subTitle" idx="1"/>
          </p:nvPr>
        </p:nvSpPr>
        <p:spPr>
          <a:xfrm>
            <a:off x="614361" y="2914650"/>
            <a:ext cx="7948800" cy="421975"/>
          </a:xfrm>
        </p:spPr>
        <p:txBody>
          <a:bodyPr>
            <a:spAutoFit/>
          </a:bodyPr>
          <a:lstStyle>
            <a:lvl1pPr marL="0" indent="0">
              <a:buFont typeface="Verdana" pitchFamily="34" charset="0"/>
              <a:buNone/>
              <a:defRPr sz="1800"/>
            </a:lvl1pPr>
          </a:lstStyle>
          <a:p>
            <a:pPr lvl="0"/>
            <a:r>
              <a:rPr lang="fr-FR" noProof="0"/>
              <a:t>Modifiez le style des sous-titres du masque</a:t>
            </a:r>
            <a:endParaRPr lang="en-GB" noProof="0" dirty="0"/>
          </a:p>
        </p:txBody>
      </p:sp>
      <p:sp>
        <p:nvSpPr>
          <p:cNvPr id="56325" name="Rectangle 6"/>
          <p:cNvSpPr>
            <a:spLocks noGrp="1" noChangeArrowheads="1"/>
          </p:cNvSpPr>
          <p:nvPr>
            <p:ph type="ctrTitle"/>
          </p:nvPr>
        </p:nvSpPr>
        <p:spPr>
          <a:xfrm>
            <a:off x="587375" y="1856096"/>
            <a:ext cx="7947025" cy="584775"/>
          </a:xfrm>
          <a:prstGeom prst="rect">
            <a:avLst/>
          </a:prstGeom>
        </p:spPr>
        <p:txBody>
          <a:bodyPr/>
          <a:lstStyle>
            <a:lvl1pPr>
              <a:defRPr sz="3200">
                <a:solidFill>
                  <a:srgbClr val="FFFFFF"/>
                </a:solidFill>
              </a:defRPr>
            </a:lvl1pPr>
          </a:lstStyle>
          <a:p>
            <a:pPr lvl="0"/>
            <a:r>
              <a:rPr lang="fr-FR" noProof="0"/>
              <a:t>Modifiez le style du titre</a:t>
            </a:r>
            <a:endParaRPr lang="en-GB" noProof="0" dirty="0"/>
          </a:p>
        </p:txBody>
      </p:sp>
    </p:spTree>
    <p:extLst>
      <p:ext uri="{BB962C8B-B14F-4D97-AF65-F5344CB8AC3E}">
        <p14:creationId xmlns:p14="http://schemas.microsoft.com/office/powerpoint/2010/main" val="2614310061"/>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6046F-FB23-4939-8562-A6E7F5A2D27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0740C40D-30CF-40BE-8B1F-2810C85272A4}"/>
              </a:ext>
            </a:extLst>
          </p:cNvPr>
          <p:cNvSpPr>
            <a:spLocks noGrp="1"/>
          </p:cNvSpPr>
          <p:nvPr>
            <p:ph type="dt" sz="half" idx="10"/>
          </p:nvPr>
        </p:nvSpPr>
        <p:spPr/>
        <p:txBody>
          <a:bodyPr/>
          <a:lstStyle/>
          <a:p>
            <a:fld id="{CF517292-8F37-4E38-8F2B-178420868EFA}" type="datetimeFigureOut">
              <a:rPr lang="en-GB" smtClean="0"/>
              <a:t>11/05/2026</a:t>
            </a:fld>
            <a:endParaRPr lang="en-GB" dirty="0"/>
          </a:p>
        </p:txBody>
      </p:sp>
      <p:sp>
        <p:nvSpPr>
          <p:cNvPr id="4" name="Footer Placeholder 3">
            <a:extLst>
              <a:ext uri="{FF2B5EF4-FFF2-40B4-BE49-F238E27FC236}">
                <a16:creationId xmlns:a16="http://schemas.microsoft.com/office/drawing/2014/main" id="{FB12DC0A-4F6B-460B-A953-619D80BB500B}"/>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562245A1-B972-4D04-8CAD-94BC0ED197C8}"/>
              </a:ext>
            </a:extLst>
          </p:cNvPr>
          <p:cNvSpPr>
            <a:spLocks noGrp="1"/>
          </p:cNvSpPr>
          <p:nvPr>
            <p:ph type="sldNum" sz="quarter" idx="12"/>
          </p:nvPr>
        </p:nvSpPr>
        <p:spPr/>
        <p:txBody>
          <a:bodyPr/>
          <a:lstStyle/>
          <a:p>
            <a:fld id="{F1F63D14-E6CD-40EF-A633-CAA7AFE01985}" type="slidenum">
              <a:rPr lang="en-GB" smtClean="0"/>
              <a:t>‹#›</a:t>
            </a:fld>
            <a:endParaRPr lang="en-GB" dirty="0"/>
          </a:p>
        </p:txBody>
      </p:sp>
    </p:spTree>
    <p:extLst>
      <p:ext uri="{BB962C8B-B14F-4D97-AF65-F5344CB8AC3E}">
        <p14:creationId xmlns:p14="http://schemas.microsoft.com/office/powerpoint/2010/main" val="284235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5" name="Text Placeholder 4">
            <a:extLst>
              <a:ext uri="{FF2B5EF4-FFF2-40B4-BE49-F238E27FC236}">
                <a16:creationId xmlns:a16="http://schemas.microsoft.com/office/drawing/2014/main" id="{68D39867-EC95-426B-8F7C-2D09D1F58563}"/>
              </a:ext>
            </a:extLst>
          </p:cNvPr>
          <p:cNvSpPr>
            <a:spLocks noGrp="1"/>
          </p:cNvSpPr>
          <p:nvPr>
            <p:ph type="body" sz="quarter" idx="10"/>
          </p:nvPr>
        </p:nvSpPr>
        <p:spPr>
          <a:xfrm>
            <a:off x="165100" y="906463"/>
            <a:ext cx="8813800" cy="3627437"/>
          </a:xfrm>
        </p:spPr>
        <p:txBody>
          <a:bodyPr>
            <a:normAutofit/>
          </a:bodyPr>
          <a:lstStyle>
            <a:lvl1pPr indent="-360000">
              <a:spcBef>
                <a:spcPts val="600"/>
              </a:spcBef>
              <a:buFont typeface="Wingdings" panose="05000000000000000000" pitchFamily="2" charset="2"/>
              <a:buChar char="q"/>
              <a:defRPr sz="1800"/>
            </a:lvl1pPr>
            <a:lvl2pPr>
              <a:spcBef>
                <a:spcPts val="600"/>
              </a:spcBef>
              <a:buFont typeface="Wingdings" panose="05000000000000000000" pitchFamily="2" charset="2"/>
              <a:buChar char="q"/>
              <a:defRPr sz="1600"/>
            </a:lvl2pPr>
            <a:lvl3pPr>
              <a:spcBef>
                <a:spcPts val="600"/>
              </a:spcBef>
              <a:buFont typeface="Wingdings" panose="05000000000000000000" pitchFamily="2" charset="2"/>
              <a:buChar char="q"/>
              <a:defRPr sz="1400"/>
            </a:lvl3pPr>
            <a:lvl4pPr>
              <a:spcBef>
                <a:spcPts val="600"/>
              </a:spcBef>
              <a:buFont typeface="Wingdings" panose="05000000000000000000" pitchFamily="2" charset="2"/>
              <a:buChar char="q"/>
              <a:defRPr sz="1400"/>
            </a:lvl4pPr>
            <a:lvl5pPr>
              <a:spcBef>
                <a:spcPts val="600"/>
              </a:spcBef>
              <a:buFont typeface="Wingdings" panose="05000000000000000000" pitchFamily="2" charset="2"/>
              <a:buChar char="q"/>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634811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12000" y="2472362"/>
            <a:ext cx="7789050" cy="1323439"/>
          </a:xfrm>
        </p:spPr>
        <p:txBody>
          <a:bodyPr anchor="t"/>
          <a:lstStyle>
            <a:lvl1pPr algn="l">
              <a:defRPr sz="4000" b="0" cap="all">
                <a:solidFill>
                  <a:srgbClr val="0098DB"/>
                </a:solidFill>
              </a:defRPr>
            </a:lvl1pPr>
          </a:lstStyle>
          <a:p>
            <a:r>
              <a:rPr lang="fr-FR" noProof="0"/>
              <a:t>Modifiez le style du titre</a:t>
            </a:r>
            <a:endParaRPr lang="en-GB" noProof="0" dirty="0"/>
          </a:p>
        </p:txBody>
      </p:sp>
      <p:sp>
        <p:nvSpPr>
          <p:cNvPr id="3" name="Text Placeholder 2"/>
          <p:cNvSpPr>
            <a:spLocks noGrp="1"/>
          </p:cNvSpPr>
          <p:nvPr>
            <p:ph type="body" idx="1"/>
          </p:nvPr>
        </p:nvSpPr>
        <p:spPr>
          <a:xfrm>
            <a:off x="612000" y="1347221"/>
            <a:ext cx="778905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noProof="0"/>
              <a:t>Modifiez les styles du texte du masque</a:t>
            </a:r>
          </a:p>
        </p:txBody>
      </p:sp>
    </p:spTree>
    <p:extLst>
      <p:ext uri="{BB962C8B-B14F-4D97-AF65-F5344CB8AC3E}">
        <p14:creationId xmlns:p14="http://schemas.microsoft.com/office/powerpoint/2010/main" val="3705012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sz="half" idx="1"/>
          </p:nvPr>
        </p:nvSpPr>
        <p:spPr>
          <a:xfrm>
            <a:off x="615950" y="1254919"/>
            <a:ext cx="3889376" cy="3238500"/>
          </a:xfrm>
        </p:spPr>
        <p:txBody>
          <a:bodyPr/>
          <a:lstStyle>
            <a:lvl1pPr>
              <a:defRPr sz="12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Content Placeholder 3"/>
          <p:cNvSpPr>
            <a:spLocks noGrp="1"/>
          </p:cNvSpPr>
          <p:nvPr>
            <p:ph sz="half" idx="2"/>
          </p:nvPr>
        </p:nvSpPr>
        <p:spPr>
          <a:xfrm>
            <a:off x="4657723" y="1254919"/>
            <a:ext cx="3888000" cy="3238500"/>
          </a:xfrm>
        </p:spPr>
        <p:txBody>
          <a:bodyPr/>
          <a:lstStyle>
            <a:lvl1pPr>
              <a:defRPr sz="12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Tree>
    <p:extLst>
      <p:ext uri="{BB962C8B-B14F-4D97-AF65-F5344CB8AC3E}">
        <p14:creationId xmlns:p14="http://schemas.microsoft.com/office/powerpoint/2010/main" val="2613787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19123" y="1250100"/>
            <a:ext cx="3895200" cy="372600"/>
          </a:xfrm>
        </p:spPr>
        <p:txBody>
          <a:bodyPr anchor="b"/>
          <a:lstStyle>
            <a:lvl1pPr marL="0" indent="0">
              <a:buNone/>
              <a:defRPr sz="1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Modifiez les styles du texte du masque</a:t>
            </a:r>
          </a:p>
        </p:txBody>
      </p:sp>
      <p:sp>
        <p:nvSpPr>
          <p:cNvPr id="5" name="Text Placeholder 4"/>
          <p:cNvSpPr>
            <a:spLocks noGrp="1"/>
          </p:cNvSpPr>
          <p:nvPr>
            <p:ph type="body" sz="quarter" idx="3"/>
          </p:nvPr>
        </p:nvSpPr>
        <p:spPr>
          <a:xfrm>
            <a:off x="4645025" y="1250156"/>
            <a:ext cx="3896416" cy="371493"/>
          </a:xfrm>
        </p:spPr>
        <p:txBody>
          <a:bodyPr anchor="b"/>
          <a:lstStyle>
            <a:lvl1pPr marL="0" indent="0">
              <a:buNone/>
              <a:defRPr sz="1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Modifiez les styles du texte du masque</a:t>
            </a:r>
          </a:p>
        </p:txBody>
      </p:sp>
      <p:sp>
        <p:nvSpPr>
          <p:cNvPr id="6" name="Content Placeholder 5"/>
          <p:cNvSpPr>
            <a:spLocks noGrp="1"/>
          </p:cNvSpPr>
          <p:nvPr>
            <p:ph sz="quarter" idx="4"/>
          </p:nvPr>
        </p:nvSpPr>
        <p:spPr>
          <a:xfrm>
            <a:off x="4645026" y="1631157"/>
            <a:ext cx="3898900" cy="2862263"/>
          </a:xfrm>
        </p:spPr>
        <p:txBody>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7" name="Content Placeholder 5"/>
          <p:cNvSpPr>
            <a:spLocks noGrp="1"/>
          </p:cNvSpPr>
          <p:nvPr>
            <p:ph sz="quarter" idx="10"/>
          </p:nvPr>
        </p:nvSpPr>
        <p:spPr>
          <a:xfrm>
            <a:off x="619200" y="1630801"/>
            <a:ext cx="3898900" cy="2862263"/>
          </a:xfrm>
        </p:spPr>
        <p:txBody>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9" name="Title 1"/>
          <p:cNvSpPr>
            <a:spLocks noGrp="1"/>
          </p:cNvSpPr>
          <p:nvPr>
            <p:ph type="title"/>
          </p:nvPr>
        </p:nvSpPr>
        <p:spPr>
          <a:xfrm>
            <a:off x="840129" y="164140"/>
            <a:ext cx="6827340" cy="430887"/>
          </a:xfrm>
        </p:spPr>
        <p:txBody>
          <a:bodyPr/>
          <a:lstStyle/>
          <a:p>
            <a:r>
              <a:rPr lang="fr-FR" noProof="0"/>
              <a:t>Modifiez le style du titre</a:t>
            </a:r>
            <a:endParaRPr lang="en-GB" noProof="0"/>
          </a:p>
        </p:txBody>
      </p:sp>
    </p:spTree>
    <p:extLst>
      <p:ext uri="{BB962C8B-B14F-4D97-AF65-F5344CB8AC3E}">
        <p14:creationId xmlns:p14="http://schemas.microsoft.com/office/powerpoint/2010/main" val="2926941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6" name="Rectangle 6"/>
          <p:cNvSpPr>
            <a:spLocks noGrp="1" noChangeArrowheads="1"/>
          </p:cNvSpPr>
          <p:nvPr>
            <p:ph type="title"/>
          </p:nvPr>
        </p:nvSpPr>
        <p:spPr bwMode="auto">
          <a:xfrm>
            <a:off x="831954" y="149150"/>
            <a:ext cx="6485978" cy="430887"/>
          </a:xfrm>
          <a:prstGeom prst="rect">
            <a:avLst/>
          </a:prstGeom>
          <a:noFill/>
          <a:ln>
            <a:noFill/>
          </a:ln>
        </p:spPr>
        <p:txBody>
          <a:bodyPr/>
          <a:lstStyle>
            <a:lvl1pPr>
              <a:defRPr lang="en-GB" sz="2200" b="0" dirty="0" smtClean="0">
                <a:solidFill>
                  <a:srgbClr val="0070C0"/>
                </a:solidFill>
                <a:latin typeface="Verdana"/>
                <a:ea typeface="+mj-ea"/>
                <a:cs typeface="Verdana"/>
              </a:defRPr>
            </a:lvl1pPr>
          </a:lstStyle>
          <a:p>
            <a:pPr lvl="0"/>
            <a:r>
              <a:rPr lang="fr-FR"/>
              <a:t>Modifiez le style du titre</a:t>
            </a:r>
            <a:endParaRPr lang="en-GB" dirty="0"/>
          </a:p>
        </p:txBody>
      </p:sp>
    </p:spTree>
    <p:extLst>
      <p:ext uri="{BB962C8B-B14F-4D97-AF65-F5344CB8AC3E}">
        <p14:creationId xmlns:p14="http://schemas.microsoft.com/office/powerpoint/2010/main" val="4238614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7518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3" y="1250157"/>
            <a:ext cx="4968875" cy="324326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4" name="Text Placeholder 3"/>
          <p:cNvSpPr>
            <a:spLocks noGrp="1"/>
          </p:cNvSpPr>
          <p:nvPr>
            <p:ph type="body" sz="half" idx="2"/>
          </p:nvPr>
        </p:nvSpPr>
        <p:spPr>
          <a:xfrm>
            <a:off x="619125" y="1250101"/>
            <a:ext cx="2846388" cy="32432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noProof="0"/>
              <a:t>Modifiez les styles du texte du masque</a:t>
            </a:r>
          </a:p>
        </p:txBody>
      </p:sp>
      <p:sp>
        <p:nvSpPr>
          <p:cNvPr id="5" name="Title 1"/>
          <p:cNvSpPr>
            <a:spLocks noGrp="1"/>
          </p:cNvSpPr>
          <p:nvPr>
            <p:ph type="title"/>
          </p:nvPr>
        </p:nvSpPr>
        <p:spPr>
          <a:xfrm>
            <a:off x="143086" y="149150"/>
            <a:ext cx="7174846" cy="430887"/>
          </a:xfrm>
        </p:spPr>
        <p:txBody>
          <a:bodyPr/>
          <a:lstStyle/>
          <a:p>
            <a:r>
              <a:rPr lang="fr-FR" noProof="0"/>
              <a:t>Modifiez le style du titre</a:t>
            </a:r>
            <a:endParaRPr lang="en-GB" noProof="0"/>
          </a:p>
        </p:txBody>
      </p:sp>
    </p:spTree>
    <p:extLst>
      <p:ext uri="{BB962C8B-B14F-4D97-AF65-F5344CB8AC3E}">
        <p14:creationId xmlns:p14="http://schemas.microsoft.com/office/powerpoint/2010/main" val="3786258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602000" y="3724872"/>
            <a:ext cx="5932800" cy="307777"/>
          </a:xfrm>
        </p:spPr>
        <p:txBody>
          <a:bodyPr anchor="b"/>
          <a:lstStyle>
            <a:lvl1pPr algn="l">
              <a:defRPr sz="1400" b="1"/>
            </a:lvl1pPr>
          </a:lstStyle>
          <a:p>
            <a:r>
              <a:rPr lang="fr-FR" noProof="0"/>
              <a:t>Modifiez le style du titre</a:t>
            </a:r>
            <a:endParaRPr lang="en-GB" noProof="0"/>
          </a:p>
        </p:txBody>
      </p:sp>
      <p:sp>
        <p:nvSpPr>
          <p:cNvPr id="3" name="Picture Placeholder 2"/>
          <p:cNvSpPr>
            <a:spLocks noGrp="1"/>
          </p:cNvSpPr>
          <p:nvPr>
            <p:ph type="pic" idx="1"/>
          </p:nvPr>
        </p:nvSpPr>
        <p:spPr>
          <a:xfrm>
            <a:off x="1601787" y="1250156"/>
            <a:ext cx="5932488" cy="2543176"/>
          </a:xfrm>
        </p:spPr>
        <p:txBody>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dirty="0"/>
              <a:t>Cliquez sur l'icône pour ajouter une image</a:t>
            </a:r>
            <a:endParaRPr lang="en-GB" noProof="0" dirty="0"/>
          </a:p>
        </p:txBody>
      </p:sp>
      <p:sp>
        <p:nvSpPr>
          <p:cNvPr id="4" name="Text Placeholder 3"/>
          <p:cNvSpPr>
            <a:spLocks noGrp="1"/>
          </p:cNvSpPr>
          <p:nvPr>
            <p:ph type="body" sz="half" idx="2"/>
          </p:nvPr>
        </p:nvSpPr>
        <p:spPr>
          <a:xfrm>
            <a:off x="1602000" y="4029076"/>
            <a:ext cx="5932800" cy="46434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noProof="0"/>
              <a:t>Modifiez les styles du texte du masque</a:t>
            </a:r>
          </a:p>
        </p:txBody>
      </p:sp>
    </p:spTree>
    <p:extLst>
      <p:ext uri="{BB962C8B-B14F-4D97-AF65-F5344CB8AC3E}">
        <p14:creationId xmlns:p14="http://schemas.microsoft.com/office/powerpoint/2010/main" val="385384442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image" Target="../media/image2.jpeg"/><Relationship Id="rId18" Type="http://schemas.openxmlformats.org/officeDocument/2006/relationships/image" Target="../media/image7.png"/><Relationship Id="rId26" Type="http://schemas.openxmlformats.org/officeDocument/2006/relationships/image" Target="../media/image15.png"/><Relationship Id="rId21" Type="http://schemas.openxmlformats.org/officeDocument/2006/relationships/image" Target="../media/image10.png"/><Relationship Id="rId34" Type="http://schemas.openxmlformats.org/officeDocument/2006/relationships/image" Target="../media/image23.png"/><Relationship Id="rId7" Type="http://schemas.openxmlformats.org/officeDocument/2006/relationships/slideLayout" Target="../slideLayouts/slideLayout7.xml"/><Relationship Id="rId12" Type="http://schemas.openxmlformats.org/officeDocument/2006/relationships/image" Target="../media/image1.jpeg"/><Relationship Id="rId17" Type="http://schemas.openxmlformats.org/officeDocument/2006/relationships/image" Target="../media/image6.png"/><Relationship Id="rId25" Type="http://schemas.openxmlformats.org/officeDocument/2006/relationships/image" Target="../media/image14.png"/><Relationship Id="rId33" Type="http://schemas.openxmlformats.org/officeDocument/2006/relationships/image" Target="../media/image22.png"/><Relationship Id="rId38" Type="http://schemas.openxmlformats.org/officeDocument/2006/relationships/image" Target="../media/image27.png"/><Relationship Id="rId2" Type="http://schemas.openxmlformats.org/officeDocument/2006/relationships/slideLayout" Target="../slideLayouts/slideLayout2.xml"/><Relationship Id="rId16" Type="http://schemas.openxmlformats.org/officeDocument/2006/relationships/image" Target="../media/image5.png"/><Relationship Id="rId20" Type="http://schemas.openxmlformats.org/officeDocument/2006/relationships/image" Target="../media/image9.png"/><Relationship Id="rId29"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24" Type="http://schemas.openxmlformats.org/officeDocument/2006/relationships/image" Target="../media/image13.png"/><Relationship Id="rId32" Type="http://schemas.openxmlformats.org/officeDocument/2006/relationships/image" Target="../media/image21.png"/><Relationship Id="rId37" Type="http://schemas.openxmlformats.org/officeDocument/2006/relationships/image" Target="../media/image26.png"/><Relationship Id="rId5" Type="http://schemas.openxmlformats.org/officeDocument/2006/relationships/slideLayout" Target="../slideLayouts/slideLayout5.xml"/><Relationship Id="rId15" Type="http://schemas.openxmlformats.org/officeDocument/2006/relationships/image" Target="../media/image4.png"/><Relationship Id="rId23" Type="http://schemas.openxmlformats.org/officeDocument/2006/relationships/image" Target="../media/image12.png"/><Relationship Id="rId28" Type="http://schemas.openxmlformats.org/officeDocument/2006/relationships/image" Target="../media/image17.png"/><Relationship Id="rId36" Type="http://schemas.openxmlformats.org/officeDocument/2006/relationships/image" Target="../media/image25.png"/><Relationship Id="rId10" Type="http://schemas.openxmlformats.org/officeDocument/2006/relationships/slideLayout" Target="../slideLayouts/slideLayout10.xml"/><Relationship Id="rId19" Type="http://schemas.openxmlformats.org/officeDocument/2006/relationships/image" Target="../media/image8.png"/><Relationship Id="rId31" Type="http://schemas.openxmlformats.org/officeDocument/2006/relationships/image" Target="../media/image20.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 Id="rId22" Type="http://schemas.openxmlformats.org/officeDocument/2006/relationships/image" Target="../media/image11.png"/><Relationship Id="rId27" Type="http://schemas.openxmlformats.org/officeDocument/2006/relationships/image" Target="../media/image16.png"/><Relationship Id="rId30" Type="http://schemas.openxmlformats.org/officeDocument/2006/relationships/image" Target="../media/image19.png"/><Relationship Id="rId35" Type="http://schemas.openxmlformats.org/officeDocument/2006/relationships/image" Target="../media/image24.png"/><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CCI_ppt_edits_landSurfaceTemp2.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0" y="-28576"/>
            <a:ext cx="91440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body" idx="1"/>
          </p:nvPr>
        </p:nvSpPr>
        <p:spPr bwMode="auto">
          <a:xfrm>
            <a:off x="173038" y="792163"/>
            <a:ext cx="8747125" cy="38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1028" name="Text Box DG"/>
          <p:cNvSpPr txBox="1">
            <a:spLocks noChangeArrowheads="1"/>
          </p:cNvSpPr>
          <p:nvPr/>
        </p:nvSpPr>
        <p:spPr bwMode="auto">
          <a:xfrm>
            <a:off x="577850" y="334963"/>
            <a:ext cx="50165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800" dirty="0"/>
          </a:p>
        </p:txBody>
      </p:sp>
      <p:sp>
        <p:nvSpPr>
          <p:cNvPr id="1029" name="Rectangle 6"/>
          <p:cNvSpPr>
            <a:spLocks noGrp="1" noChangeArrowheads="1"/>
          </p:cNvSpPr>
          <p:nvPr>
            <p:ph type="title"/>
          </p:nvPr>
        </p:nvSpPr>
        <p:spPr bwMode="auto">
          <a:xfrm>
            <a:off x="774700" y="158750"/>
            <a:ext cx="69564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fr-FR" altLang="fr-FR"/>
              <a:t>Modifiez le style du titre</a:t>
            </a:r>
            <a:endParaRPr lang="en-US" altLang="fr-FR"/>
          </a:p>
        </p:txBody>
      </p:sp>
      <p:pic>
        <p:nvPicPr>
          <p:cNvPr id="1030" name="Picture 11" descr="PPT_Footer.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477678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Text Box 38"/>
          <p:cNvSpPr txBox="1">
            <a:spLocks noChangeArrowheads="1"/>
          </p:cNvSpPr>
          <p:nvPr/>
        </p:nvSpPr>
        <p:spPr bwMode="auto">
          <a:xfrm>
            <a:off x="165100" y="4575175"/>
            <a:ext cx="50165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800" dirty="0">
                <a:solidFill>
                  <a:srgbClr val="404040"/>
                </a:solidFill>
              </a:rPr>
              <a:t>ESA UNCLASSIFIED - For Official Use</a:t>
            </a:r>
          </a:p>
        </p:txBody>
      </p:sp>
      <p:sp>
        <p:nvSpPr>
          <p:cNvPr id="1032" name="Text Box 34"/>
          <p:cNvSpPr txBox="1">
            <a:spLocks noChangeAspect="1" noChangeArrowheads="1"/>
          </p:cNvSpPr>
          <p:nvPr/>
        </p:nvSpPr>
        <p:spPr bwMode="auto">
          <a:xfrm>
            <a:off x="4479925" y="4579938"/>
            <a:ext cx="4521200" cy="1476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r" eaLnBrk="1" hangingPunct="1">
              <a:spcBef>
                <a:spcPct val="50000"/>
              </a:spcBef>
            </a:pPr>
            <a:r>
              <a:rPr lang="fr-FR" altLang="fr-FR" sz="800" noProof="1">
                <a:solidFill>
                  <a:schemeClr val="bg2"/>
                </a:solidFill>
              </a:rPr>
              <a:t> ESA | LST_cci Workshop 12-14 May 2026 | Slide  </a:t>
            </a:r>
            <a:fld id="{7413FDCA-0F06-4063-887E-9DB05E30A5CA}" type="slidenum">
              <a:rPr altLang="fr-FR" sz="800" noProof="1">
                <a:solidFill>
                  <a:schemeClr val="bg2"/>
                </a:solidFill>
              </a:rPr>
              <a:pPr algn="r" eaLnBrk="1" hangingPunct="1">
                <a:spcBef>
                  <a:spcPct val="50000"/>
                </a:spcBef>
              </a:pPr>
              <a:t>‹#›</a:t>
            </a:fld>
            <a:endParaRPr lang="fr-FR" altLang="fr-FR" sz="800" noProof="1">
              <a:solidFill>
                <a:schemeClr val="bg2"/>
              </a:solidFill>
            </a:endParaRPr>
          </a:p>
        </p:txBody>
      </p:sp>
      <p:grpSp>
        <p:nvGrpSpPr>
          <p:cNvPr id="1033" name="Group 39"/>
          <p:cNvGrpSpPr>
            <a:grpSpLocks/>
          </p:cNvGrpSpPr>
          <p:nvPr/>
        </p:nvGrpSpPr>
        <p:grpSpPr bwMode="auto">
          <a:xfrm>
            <a:off x="173038" y="4908550"/>
            <a:ext cx="6826250" cy="111125"/>
            <a:chOff x="172269" y="6621494"/>
            <a:chExt cx="6826666" cy="111519"/>
          </a:xfrm>
        </p:grpSpPr>
        <p:pic>
          <p:nvPicPr>
            <p:cNvPr id="1035" name="Picture 40" descr="at.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41" descr="be.pn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42" descr="ca.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Picture 43" descr="ch.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44" descr="cz.pn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45" descr="de.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46" descr="dk.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47" descr="ee.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48" descr="es.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Picture 49" descr="fi.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5" name="Picture 50" descr="fr.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6" name="Picture 51" descr="gr.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7" name="Picture 52" descr="hu.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53" descr="ie.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9" name="Picture 54" descr="it.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0" name="Picture 55" descr="lu.png"/>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1" name="Picture 56" descr="nl.png"/>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2" name="Picture 57" descr="no.png"/>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3" name="Picture 58" descr="pl.png"/>
            <p:cNvPicPr>
              <a:picLocks noChangeAspect="1"/>
            </p:cNvPicPr>
            <p:nvPr/>
          </p:nvPicPr>
          <p:blipFill>
            <a:blip r:embed="rId32">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 name="Picture 59" descr="pt.png"/>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5" name="Picture 60" descr="ro.png"/>
            <p:cNvPicPr>
              <a:picLocks noChangeAspect="1"/>
            </p:cNvPicPr>
            <p:nvPr/>
          </p:nvPicPr>
          <p:blipFill>
            <a:blip r:embed="rId34">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6" name="Picture 61" descr="se.png"/>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7" name="Picture 62" descr="uk.png"/>
            <p:cNvPicPr>
              <a:picLocks noChangeAspect="1"/>
            </p:cNvPicPr>
            <p:nvPr/>
          </p:nvPicPr>
          <p:blipFill>
            <a:blip r:embed="rId36">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8" name="Picture 63" descr="si.png"/>
            <p:cNvPicPr>
              <a:picLocks noChangeAspect="1"/>
            </p:cNvPicPr>
            <p:nvPr/>
          </p:nvPicPr>
          <p:blipFill>
            <a:blip r:embed="rId37">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4" name="Picture 34"/>
          <p:cNvPicPr>
            <a:picLocks noChangeAspect="1"/>
          </p:cNvPicPr>
          <p:nvPr/>
        </p:nvPicPr>
        <p:blipFill>
          <a:blip r:embed="rId38" cstate="print">
            <a:extLst>
              <a:ext uri="{28A0092B-C50C-407E-A947-70E740481C1C}">
                <a14:useLocalDpi xmlns:a14="http://schemas.microsoft.com/office/drawing/2010/main" val="0"/>
              </a:ext>
            </a:extLst>
          </a:blip>
          <a:srcRect t="-2" b="28613"/>
          <a:stretch>
            <a:fillRect/>
          </a:stretch>
        </p:blipFill>
        <p:spPr bwMode="auto">
          <a:xfrm>
            <a:off x="7788275" y="155575"/>
            <a:ext cx="120967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58"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9" r:id="rId10"/>
  </p:sldLayoutIdLst>
  <p:hf sldNum="0" hdr="0" dt="0"/>
  <p:txStyles>
    <p:titleStyle>
      <a:lvl1pPr algn="l" rtl="0" eaLnBrk="1" fontAlgn="base" hangingPunct="1">
        <a:spcBef>
          <a:spcPct val="0"/>
        </a:spcBef>
        <a:spcAft>
          <a:spcPct val="0"/>
        </a:spcAft>
        <a:defRPr lang="en-GB" sz="2200"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200">
          <a:solidFill>
            <a:srgbClr val="FFFFFF"/>
          </a:solidFill>
          <a:latin typeface="Verdana" pitchFamily="34" charset="0"/>
          <a:ea typeface="MS PGothic" pitchFamily="34" charset="-128"/>
        </a:defRPr>
      </a:lvl2pPr>
      <a:lvl3pPr algn="l" rtl="0" eaLnBrk="1" fontAlgn="base" hangingPunct="1">
        <a:spcBef>
          <a:spcPct val="0"/>
        </a:spcBef>
        <a:spcAft>
          <a:spcPct val="0"/>
        </a:spcAft>
        <a:defRPr sz="2200">
          <a:solidFill>
            <a:srgbClr val="FFFFFF"/>
          </a:solidFill>
          <a:latin typeface="Verdana" pitchFamily="34" charset="0"/>
          <a:ea typeface="MS PGothic" pitchFamily="34" charset="-128"/>
        </a:defRPr>
      </a:lvl3pPr>
      <a:lvl4pPr algn="l" rtl="0" eaLnBrk="1" fontAlgn="base" hangingPunct="1">
        <a:spcBef>
          <a:spcPct val="0"/>
        </a:spcBef>
        <a:spcAft>
          <a:spcPct val="0"/>
        </a:spcAft>
        <a:defRPr sz="2200">
          <a:solidFill>
            <a:srgbClr val="FFFFFF"/>
          </a:solidFill>
          <a:latin typeface="Verdana" pitchFamily="34" charset="0"/>
          <a:ea typeface="MS PGothic" pitchFamily="34" charset="-128"/>
        </a:defRPr>
      </a:lvl4pPr>
      <a:lvl5pPr algn="l" rtl="0" eaLnBrk="1" fontAlgn="base" hangingPunct="1">
        <a:spcBef>
          <a:spcPct val="0"/>
        </a:spcBef>
        <a:spcAft>
          <a:spcPct val="0"/>
        </a:spcAft>
        <a:defRPr sz="2200">
          <a:solidFill>
            <a:srgbClr val="FFFFFF"/>
          </a:solidFill>
          <a:latin typeface="Verdana" pitchFamily="34" charset="0"/>
          <a:ea typeface="MS PGothic" pitchFamily="34" charset="-128"/>
        </a:defRPr>
      </a:lvl5pPr>
      <a:lvl6pPr marL="457200" algn="l" rtl="0" eaLnBrk="1" fontAlgn="base" hangingPunct="1">
        <a:spcBef>
          <a:spcPct val="0"/>
        </a:spcBef>
        <a:spcAft>
          <a:spcPct val="0"/>
        </a:spcAft>
        <a:defRPr sz="2200" b="1">
          <a:solidFill>
            <a:schemeClr val="bg1"/>
          </a:solidFill>
          <a:latin typeface="Verdana" pitchFamily="34" charset="0"/>
        </a:defRPr>
      </a:lvl6pPr>
      <a:lvl7pPr marL="914400" algn="l" rtl="0" eaLnBrk="1" fontAlgn="base" hangingPunct="1">
        <a:spcBef>
          <a:spcPct val="0"/>
        </a:spcBef>
        <a:spcAft>
          <a:spcPct val="0"/>
        </a:spcAft>
        <a:defRPr sz="2200" b="1">
          <a:solidFill>
            <a:schemeClr val="bg1"/>
          </a:solidFill>
          <a:latin typeface="Verdana" pitchFamily="34" charset="0"/>
        </a:defRPr>
      </a:lvl7pPr>
      <a:lvl8pPr marL="1371600" algn="l" rtl="0" eaLnBrk="1" fontAlgn="base" hangingPunct="1">
        <a:spcBef>
          <a:spcPct val="0"/>
        </a:spcBef>
        <a:spcAft>
          <a:spcPct val="0"/>
        </a:spcAft>
        <a:defRPr sz="2200" b="1">
          <a:solidFill>
            <a:schemeClr val="bg1"/>
          </a:solidFill>
          <a:latin typeface="Verdana" pitchFamily="34" charset="0"/>
        </a:defRPr>
      </a:lvl8pPr>
      <a:lvl9pPr marL="1828800" algn="l" rtl="0" eaLnBrk="1" fontAlgn="base" hangingPunct="1">
        <a:spcBef>
          <a:spcPct val="0"/>
        </a:spcBef>
        <a:spcAft>
          <a:spcPct val="0"/>
        </a:spcAft>
        <a:defRPr sz="2200" b="1">
          <a:solidFill>
            <a:schemeClr val="bg1"/>
          </a:solidFill>
          <a:latin typeface="Verdana" pitchFamily="34" charset="0"/>
        </a:defRPr>
      </a:lvl9pPr>
    </p:titleStyle>
    <p:bodyStyle>
      <a:lvl1pPr marL="342900" indent="-685800" algn="l" rtl="0" eaLnBrk="1" fontAlgn="base" hangingPunct="1">
        <a:lnSpc>
          <a:spcPct val="119000"/>
        </a:lnSpc>
        <a:spcBef>
          <a:spcPct val="20000"/>
        </a:spcBef>
        <a:spcAft>
          <a:spcPct val="0"/>
        </a:spcAft>
        <a:buClr>
          <a:schemeClr val="accent1"/>
        </a:buClr>
        <a:defRPr lang="en-GB" sz="1600" dirty="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climate.esa.int/en/data/#/dashboard"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hyperlink" Target="https://climate.esa.int/en/projects/land-surface-temperature/" TargetMode="External"/><Relationship Id="rId4" Type="http://schemas.openxmlformats.org/officeDocument/2006/relationships/hyperlink" Target="https://catalogue.ceda.ac.uk/"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4"/>
          <p:cNvSpPr txBox="1">
            <a:spLocks noChangeArrowheads="1"/>
          </p:cNvSpPr>
          <p:nvPr/>
        </p:nvSpPr>
        <p:spPr bwMode="auto">
          <a:xfrm>
            <a:off x="615950" y="2794000"/>
            <a:ext cx="5384551" cy="369332"/>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eaLnBrk="1" hangingPunct="1"/>
            <a:r>
              <a:rPr lang="en-US" altLang="fr-FR" sz="1800">
                <a:solidFill>
                  <a:schemeClr val="bg1"/>
                </a:solidFill>
              </a:rPr>
              <a:t>Karen </a:t>
            </a:r>
            <a:r>
              <a:rPr lang="en-US" altLang="fr-FR" sz="1800" dirty="0">
                <a:solidFill>
                  <a:schemeClr val="bg1"/>
                </a:solidFill>
              </a:rPr>
              <a:t>Veal, Darren Ghent, and Mike Perry   </a:t>
            </a:r>
          </a:p>
        </p:txBody>
      </p:sp>
      <p:sp>
        <p:nvSpPr>
          <p:cNvPr id="5123" name="Text Box 25"/>
          <p:cNvSpPr txBox="1">
            <a:spLocks noChangeArrowheads="1"/>
          </p:cNvSpPr>
          <p:nvPr/>
        </p:nvSpPr>
        <p:spPr bwMode="auto">
          <a:xfrm>
            <a:off x="615950" y="3262313"/>
            <a:ext cx="3558346" cy="369332"/>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eaLnBrk="1" hangingPunct="1"/>
            <a:r>
              <a:rPr lang="en-GB" altLang="fr-FR" sz="1800" dirty="0">
                <a:solidFill>
                  <a:schemeClr val="bg1"/>
                </a:solidFill>
              </a:rPr>
              <a:t>University</a:t>
            </a:r>
            <a:r>
              <a:rPr lang="fr-FR" altLang="fr-FR" sz="1800" dirty="0">
                <a:solidFill>
                  <a:schemeClr val="bg1"/>
                </a:solidFill>
              </a:rPr>
              <a:t> of Leicester, NCEO</a:t>
            </a:r>
          </a:p>
        </p:txBody>
      </p:sp>
      <p:sp>
        <p:nvSpPr>
          <p:cNvPr id="2" name="Title 1">
            <a:extLst>
              <a:ext uri="{FF2B5EF4-FFF2-40B4-BE49-F238E27FC236}">
                <a16:creationId xmlns:a16="http://schemas.microsoft.com/office/drawing/2014/main" id="{B781FE82-0DE0-4664-9F9E-F1B80124C763}"/>
              </a:ext>
            </a:extLst>
          </p:cNvPr>
          <p:cNvSpPr>
            <a:spLocks noGrp="1"/>
          </p:cNvSpPr>
          <p:nvPr>
            <p:ph type="ctrTitle"/>
          </p:nvPr>
        </p:nvSpPr>
        <p:spPr>
          <a:xfrm>
            <a:off x="587375" y="1609875"/>
            <a:ext cx="7947025" cy="1077218"/>
          </a:xfrm>
        </p:spPr>
        <p:txBody>
          <a:bodyPr/>
          <a:lstStyle/>
          <a:p>
            <a:r>
              <a:rPr lang="en-GB" dirty="0"/>
              <a:t>LST from IR instruments on </a:t>
            </a:r>
            <a:br>
              <a:rPr lang="en-GB" dirty="0"/>
            </a:br>
            <a:r>
              <a:rPr lang="en-GB" dirty="0"/>
              <a:t>Polar Orbiting Satellites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1A558-220C-4E51-AEC3-3280DF2C902A}"/>
              </a:ext>
            </a:extLst>
          </p:cNvPr>
          <p:cNvSpPr>
            <a:spLocks noGrp="1"/>
          </p:cNvSpPr>
          <p:nvPr>
            <p:ph type="title"/>
          </p:nvPr>
        </p:nvSpPr>
        <p:spPr/>
        <p:txBody>
          <a:bodyPr/>
          <a:lstStyle/>
          <a:p>
            <a:r>
              <a:rPr lang="en-GB" dirty="0"/>
              <a:t>Multisensor </a:t>
            </a:r>
            <a:r>
              <a:rPr lang="en-GB"/>
              <a:t>IRCDR V3.00 </a:t>
            </a:r>
            <a:r>
              <a:rPr lang="en-GB" dirty="0"/>
              <a:t>(1995 - 2020)</a:t>
            </a:r>
          </a:p>
        </p:txBody>
      </p:sp>
      <p:sp>
        <p:nvSpPr>
          <p:cNvPr id="3" name="Text Placeholder 2">
            <a:extLst>
              <a:ext uri="{FF2B5EF4-FFF2-40B4-BE49-F238E27FC236}">
                <a16:creationId xmlns:a16="http://schemas.microsoft.com/office/drawing/2014/main" id="{78C0CABE-6972-4853-93A5-CF2C93DC6102}"/>
              </a:ext>
            </a:extLst>
          </p:cNvPr>
          <p:cNvSpPr>
            <a:spLocks noGrp="1"/>
          </p:cNvSpPr>
          <p:nvPr>
            <p:ph type="body" sz="quarter" idx="10"/>
          </p:nvPr>
        </p:nvSpPr>
        <p:spPr>
          <a:xfrm>
            <a:off x="165100" y="906463"/>
            <a:ext cx="5270900" cy="3572246"/>
          </a:xfrm>
        </p:spPr>
        <p:txBody>
          <a:bodyPr>
            <a:normAutofit fontScale="62500" lnSpcReduction="20000"/>
          </a:bodyPr>
          <a:lstStyle/>
          <a:p>
            <a:r>
              <a:rPr lang="en-GB" sz="1600" dirty="0"/>
              <a:t>Multisensor IRCDR comprises data from a series of instruments with a common </a:t>
            </a:r>
            <a:r>
              <a:rPr lang="en-GB" sz="1600"/>
              <a:t>heritage (ERS-2 ATSR-2, Envisat AATSR, Sentinel3B SLSTR) and the Terra MODIS.</a:t>
            </a:r>
          </a:p>
          <a:p>
            <a:r>
              <a:rPr lang="en-GB" sz="1600"/>
              <a:t>Intercalibration between instruments is performed in brightness temperature (BT) space using the GSICS methodology.</a:t>
            </a:r>
          </a:p>
          <a:p>
            <a:pPr lvl="1"/>
            <a:r>
              <a:rPr lang="en-GB" dirty="0"/>
              <a:t>IASI (Infrared Atmospheric Sounding Interferometer) as reference</a:t>
            </a:r>
          </a:p>
          <a:p>
            <a:pPr lvl="1"/>
            <a:r>
              <a:rPr lang="en-GB" dirty="0"/>
              <a:t>IASI spectra convolved with sensor channel spectral response function.</a:t>
            </a:r>
          </a:p>
          <a:p>
            <a:pPr lvl="1"/>
            <a:r>
              <a:rPr lang="en-GB" dirty="0"/>
              <a:t>Resulting BTs matched with actual sensor BTs in time and space.</a:t>
            </a:r>
          </a:p>
          <a:p>
            <a:pPr lvl="1"/>
            <a:r>
              <a:rPr lang="en-GB" dirty="0"/>
              <a:t>Temperature dependent calibration </a:t>
            </a:r>
            <a:r>
              <a:rPr lang="en-GB"/>
              <a:t>applied.</a:t>
            </a:r>
          </a:p>
          <a:p>
            <a:r>
              <a:rPr lang="en-GB"/>
              <a:t>Correct ATSR-2 and Terra MODIS times to 30 minutes earlier to align with AATSR and S3B SLSTR.  </a:t>
            </a:r>
          </a:p>
          <a:p>
            <a:pPr lvl="1"/>
            <a:r>
              <a:rPr lang="en-GB"/>
              <a:t>Time correction is done in BT space (similar method to NOAA orbital drift correction). </a:t>
            </a:r>
          </a:p>
          <a:p>
            <a:pPr lvl="1"/>
            <a:r>
              <a:rPr lang="en-GB"/>
              <a:t>lst variable contains corrected LST</a:t>
            </a:r>
            <a:endParaRPr lang="en-GB" dirty="0"/>
          </a:p>
          <a:p>
            <a:endParaRPr lang="en-GB" sz="1600" dirty="0"/>
          </a:p>
          <a:p>
            <a:endParaRPr lang="en-GB" sz="1600" dirty="0"/>
          </a:p>
          <a:p>
            <a:endParaRPr lang="en-GB" dirty="0"/>
          </a:p>
        </p:txBody>
      </p:sp>
      <p:pic>
        <p:nvPicPr>
          <p:cNvPr id="6" name="Picture 5">
            <a:extLst>
              <a:ext uri="{FF2B5EF4-FFF2-40B4-BE49-F238E27FC236}">
                <a16:creationId xmlns:a16="http://schemas.microsoft.com/office/drawing/2014/main" id="{DADE711B-9AC4-44EB-8A7C-C393582F60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00" y="1980000"/>
            <a:ext cx="3595429" cy="733333"/>
          </a:xfrm>
          <a:prstGeom prst="rect">
            <a:avLst/>
          </a:prstGeom>
          <a:ln>
            <a:solidFill>
              <a:schemeClr val="accent1"/>
            </a:solidFill>
          </a:ln>
        </p:spPr>
      </p:pic>
      <p:pic>
        <p:nvPicPr>
          <p:cNvPr id="7" name="Picture 6">
            <a:extLst>
              <a:ext uri="{FF2B5EF4-FFF2-40B4-BE49-F238E27FC236}">
                <a16:creationId xmlns:a16="http://schemas.microsoft.com/office/drawing/2014/main" id="{7272A85B-8001-4AF9-A03A-69C13FD3F84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48105" y="2774877"/>
            <a:ext cx="2982750" cy="1789650"/>
          </a:xfrm>
          <a:prstGeom prst="rect">
            <a:avLst/>
          </a:prstGeom>
          <a:ln>
            <a:solidFill>
              <a:schemeClr val="accent1"/>
            </a:solidFill>
          </a:ln>
        </p:spPr>
      </p:pic>
      <p:sp>
        <p:nvSpPr>
          <p:cNvPr id="8" name="TextBox 7">
            <a:extLst>
              <a:ext uri="{FF2B5EF4-FFF2-40B4-BE49-F238E27FC236}">
                <a16:creationId xmlns:a16="http://schemas.microsoft.com/office/drawing/2014/main" id="{BF4EAFC5-86D0-4C31-AA41-E0D42B76FAB0}"/>
              </a:ext>
            </a:extLst>
          </p:cNvPr>
          <p:cNvSpPr txBox="1"/>
          <p:nvPr/>
        </p:nvSpPr>
        <p:spPr>
          <a:xfrm>
            <a:off x="6884915" y="2951364"/>
            <a:ext cx="2005446" cy="230832"/>
          </a:xfrm>
          <a:prstGeom prst="rect">
            <a:avLst/>
          </a:prstGeom>
          <a:solidFill>
            <a:schemeClr val="bg1"/>
          </a:solidFill>
          <a:ln>
            <a:solidFill>
              <a:schemeClr val="accent1"/>
            </a:solidFill>
          </a:ln>
        </p:spPr>
        <p:txBody>
          <a:bodyPr wrap="square" rtlCol="0">
            <a:spAutoFit/>
          </a:bodyPr>
          <a:lstStyle/>
          <a:p>
            <a:r>
              <a:rPr lang="en-GB" sz="900" dirty="0">
                <a:solidFill>
                  <a:schemeClr val="tx1">
                    <a:lumMod val="65000"/>
                    <a:lumOff val="35000"/>
                  </a:schemeClr>
                </a:solidFill>
              </a:rPr>
              <a:t>Terra MODIS 11 </a:t>
            </a:r>
            <a:r>
              <a:rPr lang="el-GR" sz="900">
                <a:solidFill>
                  <a:schemeClr val="tx1">
                    <a:lumMod val="65000"/>
                    <a:lumOff val="35000"/>
                  </a:schemeClr>
                </a:solidFill>
                <a:ea typeface="Verdana" panose="020B0604030504040204" pitchFamily="34" charset="0"/>
                <a:cs typeface="Calibri" panose="020F0502020204030204" pitchFamily="34" charset="0"/>
              </a:rPr>
              <a:t>μ</a:t>
            </a:r>
            <a:r>
              <a:rPr lang="en-GB" sz="900" dirty="0">
                <a:solidFill>
                  <a:schemeClr val="tx1">
                    <a:lumMod val="65000"/>
                    <a:lumOff val="35000"/>
                  </a:schemeClr>
                </a:solidFill>
                <a:ea typeface="Verdana" panose="020B0604030504040204" pitchFamily="34" charset="0"/>
                <a:cs typeface="Calibri" panose="020F0502020204030204" pitchFamily="34" charset="0"/>
              </a:rPr>
              <a:t>m</a:t>
            </a:r>
            <a:r>
              <a:rPr lang="en-GB" sz="900" dirty="0">
                <a:solidFill>
                  <a:schemeClr val="tx1">
                    <a:lumMod val="65000"/>
                    <a:lumOff val="35000"/>
                  </a:schemeClr>
                </a:solidFill>
                <a:latin typeface="Calibri" panose="020F0502020204030204" pitchFamily="34" charset="0"/>
                <a:cs typeface="Calibri" panose="020F0502020204030204" pitchFamily="34" charset="0"/>
              </a:rPr>
              <a:t> </a:t>
            </a:r>
            <a:r>
              <a:rPr lang="en-GB" sz="900" dirty="0">
                <a:solidFill>
                  <a:schemeClr val="tx1">
                    <a:lumMod val="65000"/>
                    <a:lumOff val="35000"/>
                  </a:schemeClr>
                </a:solidFill>
              </a:rPr>
              <a:t>minus IASI</a:t>
            </a:r>
          </a:p>
        </p:txBody>
      </p:sp>
      <p:graphicFrame>
        <p:nvGraphicFramePr>
          <p:cNvPr id="9" name="Table 10">
            <a:extLst>
              <a:ext uri="{FF2B5EF4-FFF2-40B4-BE49-F238E27FC236}">
                <a16:creationId xmlns:a16="http://schemas.microsoft.com/office/drawing/2014/main" id="{1DD28CBE-50F0-4D2D-ACCB-225DA49D5329}"/>
              </a:ext>
            </a:extLst>
          </p:cNvPr>
          <p:cNvGraphicFramePr>
            <a:graphicFrameLocks noGrp="1"/>
          </p:cNvGraphicFramePr>
          <p:nvPr>
            <p:extLst>
              <p:ext uri="{D42A27DB-BD31-4B8C-83A1-F6EECF244321}">
                <p14:modId xmlns:p14="http://schemas.microsoft.com/office/powerpoint/2010/main" val="1063655798"/>
              </p:ext>
            </p:extLst>
          </p:nvPr>
        </p:nvGraphicFramePr>
        <p:xfrm>
          <a:off x="5829300" y="805436"/>
          <a:ext cx="3204688" cy="1089469"/>
        </p:xfrm>
        <a:graphic>
          <a:graphicData uri="http://schemas.openxmlformats.org/drawingml/2006/table">
            <a:tbl>
              <a:tblPr firstRow="1" bandRow="1">
                <a:tableStyleId>{C4B1156A-380E-4F78-BDF5-A606A8083BF9}</a:tableStyleId>
              </a:tblPr>
              <a:tblGrid>
                <a:gridCol w="2165936">
                  <a:extLst>
                    <a:ext uri="{9D8B030D-6E8A-4147-A177-3AD203B41FA5}">
                      <a16:colId xmlns:a16="http://schemas.microsoft.com/office/drawing/2014/main" val="1424460642"/>
                    </a:ext>
                  </a:extLst>
                </a:gridCol>
                <a:gridCol w="1038752">
                  <a:extLst>
                    <a:ext uri="{9D8B030D-6E8A-4147-A177-3AD203B41FA5}">
                      <a16:colId xmlns:a16="http://schemas.microsoft.com/office/drawing/2014/main" val="2399256600"/>
                    </a:ext>
                  </a:extLst>
                </a:gridCol>
              </a:tblGrid>
              <a:tr h="182883">
                <a:tc>
                  <a:txBody>
                    <a:bodyPr/>
                    <a:lstStyle/>
                    <a:p>
                      <a:r>
                        <a:rPr lang="en-GB" sz="800" dirty="0"/>
                        <a:t>Instrument</a:t>
                      </a:r>
                    </a:p>
                  </a:txBody>
                  <a:tcPr/>
                </a:tc>
                <a:tc>
                  <a:txBody>
                    <a:bodyPr/>
                    <a:lstStyle/>
                    <a:p>
                      <a:r>
                        <a:rPr lang="en-GB" sz="800"/>
                        <a:t>EXT</a:t>
                      </a:r>
                      <a:endParaRPr lang="en-GB" sz="800" dirty="0"/>
                    </a:p>
                  </a:txBody>
                  <a:tcPr/>
                </a:tc>
                <a:extLst>
                  <a:ext uri="{0D108BD9-81ED-4DB2-BD59-A6C34878D82A}">
                    <a16:rowId xmlns:a16="http://schemas.microsoft.com/office/drawing/2014/main" val="3554637747"/>
                  </a:ext>
                </a:extLst>
              </a:tr>
              <a:tr h="187244">
                <a:tc>
                  <a:txBody>
                    <a:bodyPr/>
                    <a:lstStyle/>
                    <a:p>
                      <a:r>
                        <a:rPr lang="en-GB" sz="800" baseline="0"/>
                        <a:t>ATSR-2</a:t>
                      </a:r>
                      <a:endParaRPr lang="en-GB" sz="800" dirty="0"/>
                    </a:p>
                  </a:txBody>
                  <a:tcPr/>
                </a:tc>
                <a:tc>
                  <a:txBody>
                    <a:bodyPr/>
                    <a:lstStyle/>
                    <a:p>
                      <a:r>
                        <a:rPr lang="en-GB" sz="800" dirty="0"/>
                        <a:t>10:30</a:t>
                      </a:r>
                    </a:p>
                  </a:txBody>
                  <a:tcPr/>
                </a:tc>
                <a:extLst>
                  <a:ext uri="{0D108BD9-81ED-4DB2-BD59-A6C34878D82A}">
                    <a16:rowId xmlns:a16="http://schemas.microsoft.com/office/drawing/2014/main" val="29644944"/>
                  </a:ext>
                </a:extLst>
              </a:tr>
              <a:tr h="187244">
                <a:tc>
                  <a:txBody>
                    <a:bodyPr/>
                    <a:lstStyle/>
                    <a:p>
                      <a:r>
                        <a:rPr lang="en-GB" sz="800" baseline="0"/>
                        <a:t>AATSR</a:t>
                      </a:r>
                      <a:endParaRPr lang="en-GB" sz="800" dirty="0"/>
                    </a:p>
                  </a:txBody>
                  <a:tcPr/>
                </a:tc>
                <a:tc>
                  <a:txBody>
                    <a:bodyPr/>
                    <a:lstStyle/>
                    <a:p>
                      <a:r>
                        <a:rPr lang="en-GB" sz="800" dirty="0"/>
                        <a:t>10:00</a:t>
                      </a:r>
                    </a:p>
                  </a:txBody>
                  <a:tcPr/>
                </a:tc>
                <a:extLst>
                  <a:ext uri="{0D108BD9-81ED-4DB2-BD59-A6C34878D82A}">
                    <a16:rowId xmlns:a16="http://schemas.microsoft.com/office/drawing/2014/main" val="3305376424"/>
                  </a:ext>
                </a:extLst>
              </a:tr>
              <a:tr h="187244">
                <a:tc>
                  <a:txBody>
                    <a:bodyPr/>
                    <a:lstStyle/>
                    <a:p>
                      <a:r>
                        <a:rPr lang="en-GB" sz="800" dirty="0"/>
                        <a:t>Terra MODIS</a:t>
                      </a:r>
                    </a:p>
                  </a:txBody>
                  <a:tcPr/>
                </a:tc>
                <a:tc>
                  <a:txBody>
                    <a:bodyPr/>
                    <a:lstStyle/>
                    <a:p>
                      <a:r>
                        <a:rPr lang="en-GB" sz="800" dirty="0"/>
                        <a:t>10:30</a:t>
                      </a:r>
                    </a:p>
                  </a:txBody>
                  <a:tcPr/>
                </a:tc>
                <a:extLst>
                  <a:ext uri="{0D108BD9-81ED-4DB2-BD59-A6C34878D82A}">
                    <a16:rowId xmlns:a16="http://schemas.microsoft.com/office/drawing/2014/main" val="3547599151"/>
                  </a:ext>
                </a:extLst>
              </a:tr>
              <a:tr h="236029">
                <a:tc>
                  <a:txBody>
                    <a:bodyPr/>
                    <a:lstStyle/>
                    <a:p>
                      <a:r>
                        <a:rPr lang="en-GB" sz="800" baseline="0"/>
                        <a:t>SLSTR</a:t>
                      </a:r>
                      <a:endParaRPr lang="en-GB" sz="800" dirty="0"/>
                    </a:p>
                  </a:txBody>
                  <a:tcPr/>
                </a:tc>
                <a:tc>
                  <a:txBody>
                    <a:bodyPr/>
                    <a:lstStyle/>
                    <a:p>
                      <a:r>
                        <a:rPr lang="en-GB" sz="800" dirty="0"/>
                        <a:t>10:00</a:t>
                      </a:r>
                    </a:p>
                  </a:txBody>
                  <a:tcPr/>
                </a:tc>
                <a:extLst>
                  <a:ext uri="{0D108BD9-81ED-4DB2-BD59-A6C34878D82A}">
                    <a16:rowId xmlns:a16="http://schemas.microsoft.com/office/drawing/2014/main" val="3546261976"/>
                  </a:ext>
                </a:extLst>
              </a:tr>
            </a:tbl>
          </a:graphicData>
        </a:graphic>
      </p:graphicFrame>
    </p:spTree>
    <p:extLst>
      <p:ext uri="{BB962C8B-B14F-4D97-AF65-F5344CB8AC3E}">
        <p14:creationId xmlns:p14="http://schemas.microsoft.com/office/powerpoint/2010/main" val="23990218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1D640-2BE8-4388-8D44-DED0421C7890}"/>
              </a:ext>
            </a:extLst>
          </p:cNvPr>
          <p:cNvSpPr>
            <a:spLocks noGrp="1"/>
          </p:cNvSpPr>
          <p:nvPr>
            <p:ph type="title"/>
          </p:nvPr>
        </p:nvSpPr>
        <p:spPr/>
        <p:txBody>
          <a:bodyPr/>
          <a:lstStyle/>
          <a:p>
            <a:r>
              <a:rPr lang="en-GB" dirty="0"/>
              <a:t>Multisensor IRMGP</a:t>
            </a:r>
          </a:p>
        </p:txBody>
      </p:sp>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id="{1E7AEF46-ECCF-4892-9AA3-A626A29D6D20}"/>
                  </a:ext>
                </a:extLst>
              </p:cNvPr>
              <p:cNvSpPr>
                <a:spLocks noGrp="1"/>
              </p:cNvSpPr>
              <p:nvPr>
                <p:ph type="body" sz="quarter" idx="10"/>
              </p:nvPr>
            </p:nvSpPr>
            <p:spPr>
              <a:xfrm>
                <a:off x="165100" y="906463"/>
                <a:ext cx="4240645" cy="3627437"/>
              </a:xfrm>
            </p:spPr>
            <p:txBody>
              <a:bodyPr>
                <a:normAutofit/>
              </a:bodyPr>
              <a:lstStyle/>
              <a:p>
                <a:r>
                  <a:rPr lang="en-GB" dirty="0"/>
                  <a:t>3 hourly, on 0.05</a:t>
                </a:r>
                <a14:m>
                  <m:oMath xmlns:m="http://schemas.openxmlformats.org/officeDocument/2006/math">
                    <m:r>
                      <a:rPr lang="en-GB">
                        <a:latin typeface="Cambria Math" panose="02040503050406030204" pitchFamily="18" charset="0"/>
                      </a:rPr>
                      <m:t>° </m:t>
                    </m:r>
                    <m:r>
                      <a:rPr lang="en-GB" b="0" i="0" smtClean="0">
                        <a:latin typeface="Cambria Math" panose="02040503050406030204" pitchFamily="18" charset="0"/>
                      </a:rPr>
                      <m:t> </m:t>
                    </m:r>
                  </m:oMath>
                </a14:m>
                <a:r>
                  <a:rPr lang="en-GB" dirty="0"/>
                  <a:t>grid</a:t>
                </a:r>
              </a:p>
              <a:p>
                <a:r>
                  <a:rPr lang="en-GB" dirty="0"/>
                  <a:t>Based </a:t>
                </a:r>
                <a:r>
                  <a:rPr lang="en-GB"/>
                  <a:t>on a merged </a:t>
                </a:r>
                <a:r>
                  <a:rPr lang="en-GB" dirty="0"/>
                  <a:t>GEO product with added LEO LST outside of GEO footprint</a:t>
                </a:r>
              </a:p>
              <a:p>
                <a:r>
                  <a:rPr lang="en-GB" dirty="0"/>
                  <a:t>30 minute window</a:t>
                </a:r>
              </a:p>
              <a:p>
                <a:r>
                  <a:rPr lang="en-GB" dirty="0"/>
                  <a:t>Coverage will vary:</a:t>
                </a:r>
              </a:p>
              <a:p>
                <a:pPr lvl="1"/>
                <a:r>
                  <a:rPr lang="en-GB" dirty="0"/>
                  <a:t>during time series, and at different times of day because of different </a:t>
                </a:r>
                <a:r>
                  <a:rPr lang="en-GB"/>
                  <a:t>satellites available</a:t>
                </a:r>
                <a:endParaRPr lang="en-GB" dirty="0"/>
              </a:p>
            </p:txBody>
          </p:sp>
        </mc:Choice>
        <mc:Fallback xmlns="">
          <p:sp>
            <p:nvSpPr>
              <p:cNvPr id="4" name="Content Placeholder 3">
                <a:extLst>
                  <a:ext uri="{FF2B5EF4-FFF2-40B4-BE49-F238E27FC236}">
                    <a16:creationId xmlns:a16="http://schemas.microsoft.com/office/drawing/2014/main" id="{1E7AEF46-ECCF-4892-9AA3-A626A29D6D20}"/>
                  </a:ext>
                </a:extLst>
              </p:cNvPr>
              <p:cNvSpPr>
                <a:spLocks noGrp="1" noRot="1" noChangeAspect="1" noMove="1" noResize="1" noEditPoints="1" noAdjustHandles="1" noChangeArrowheads="1" noChangeShapeType="1" noTextEdit="1"/>
              </p:cNvSpPr>
              <p:nvPr>
                <p:ph type="body" sz="quarter" idx="10"/>
              </p:nvPr>
            </p:nvSpPr>
            <p:spPr>
              <a:xfrm>
                <a:off x="165100" y="906463"/>
                <a:ext cx="4240645" cy="3627437"/>
              </a:xfrm>
              <a:blipFill>
                <a:blip r:embed="rId3"/>
                <a:stretch>
                  <a:fillRect l="-862" t="-504"/>
                </a:stretch>
              </a:blipFill>
            </p:spPr>
            <p:txBody>
              <a:bodyPr/>
              <a:lstStyle/>
              <a:p>
                <a:r>
                  <a:rPr lang="en-GB">
                    <a:noFill/>
                  </a:rPr>
                  <a:t> </a:t>
                </a:r>
              </a:p>
            </p:txBody>
          </p:sp>
        </mc:Fallback>
      </mc:AlternateContent>
      <p:pic>
        <p:nvPicPr>
          <p:cNvPr id="5" name="Picture 4">
            <a:extLst>
              <a:ext uri="{FF2B5EF4-FFF2-40B4-BE49-F238E27FC236}">
                <a16:creationId xmlns:a16="http://schemas.microsoft.com/office/drawing/2014/main" id="{C3790852-3F37-4DD3-9C03-3FE2F50E0A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92202" y="939947"/>
            <a:ext cx="3120122" cy="1904059"/>
          </a:xfrm>
          <a:prstGeom prst="rect">
            <a:avLst/>
          </a:prstGeom>
        </p:spPr>
      </p:pic>
      <p:pic>
        <p:nvPicPr>
          <p:cNvPr id="9" name="Picture 8">
            <a:extLst>
              <a:ext uri="{FF2B5EF4-FFF2-40B4-BE49-F238E27FC236}">
                <a16:creationId xmlns:a16="http://schemas.microsoft.com/office/drawing/2014/main" id="{2DEBC263-25F2-44FE-AEF0-0A015094E5B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92202" y="2839910"/>
            <a:ext cx="3120122" cy="1904059"/>
          </a:xfrm>
          <a:prstGeom prst="rect">
            <a:avLst/>
          </a:prstGeom>
        </p:spPr>
      </p:pic>
      <p:sp>
        <p:nvSpPr>
          <p:cNvPr id="8" name="TextBox 7">
            <a:extLst>
              <a:ext uri="{FF2B5EF4-FFF2-40B4-BE49-F238E27FC236}">
                <a16:creationId xmlns:a16="http://schemas.microsoft.com/office/drawing/2014/main" id="{670115F1-A328-45A4-A4E8-E63747EC6F76}"/>
              </a:ext>
            </a:extLst>
          </p:cNvPr>
          <p:cNvSpPr txBox="1"/>
          <p:nvPr/>
        </p:nvSpPr>
        <p:spPr>
          <a:xfrm>
            <a:off x="5993283" y="705918"/>
            <a:ext cx="4505498" cy="261610"/>
          </a:xfrm>
          <a:prstGeom prst="rect">
            <a:avLst/>
          </a:prstGeom>
          <a:noFill/>
        </p:spPr>
        <p:txBody>
          <a:bodyPr wrap="square" rtlCol="0">
            <a:spAutoFit/>
          </a:bodyPr>
          <a:lstStyle/>
          <a:p>
            <a:r>
              <a:rPr lang="en-GB" sz="1100">
                <a:solidFill>
                  <a:schemeClr val="tx1">
                    <a:lumMod val="65000"/>
                    <a:lumOff val="35000"/>
                  </a:schemeClr>
                </a:solidFill>
              </a:rPr>
              <a:t>2018-07-01</a:t>
            </a:r>
            <a:endParaRPr lang="en-GB" sz="1100" dirty="0">
              <a:solidFill>
                <a:schemeClr val="tx1">
                  <a:lumMod val="65000"/>
                  <a:lumOff val="35000"/>
                </a:schemeClr>
              </a:solidFill>
            </a:endParaRPr>
          </a:p>
        </p:txBody>
      </p:sp>
      <p:sp>
        <p:nvSpPr>
          <p:cNvPr id="10" name="TextBox 9">
            <a:extLst>
              <a:ext uri="{FF2B5EF4-FFF2-40B4-BE49-F238E27FC236}">
                <a16:creationId xmlns:a16="http://schemas.microsoft.com/office/drawing/2014/main" id="{EFDBACE7-C23D-479B-A8A4-2F170F939B26}"/>
              </a:ext>
            </a:extLst>
          </p:cNvPr>
          <p:cNvSpPr txBox="1"/>
          <p:nvPr/>
        </p:nvSpPr>
        <p:spPr>
          <a:xfrm>
            <a:off x="5993282" y="1891976"/>
            <a:ext cx="808235" cy="230832"/>
          </a:xfrm>
          <a:prstGeom prst="rect">
            <a:avLst/>
          </a:prstGeom>
          <a:noFill/>
        </p:spPr>
        <p:txBody>
          <a:bodyPr wrap="none" rtlCol="0">
            <a:spAutoFit/>
          </a:bodyPr>
          <a:lstStyle/>
          <a:p>
            <a:r>
              <a:rPr lang="en-GB" sz="900">
                <a:solidFill>
                  <a:schemeClr val="tx1">
                    <a:lumMod val="65000"/>
                    <a:lumOff val="35000"/>
                  </a:schemeClr>
                </a:solidFill>
              </a:rPr>
              <a:t>06:00 UTC</a:t>
            </a:r>
          </a:p>
        </p:txBody>
      </p:sp>
      <p:sp>
        <p:nvSpPr>
          <p:cNvPr id="11" name="TextBox 10">
            <a:extLst>
              <a:ext uri="{FF2B5EF4-FFF2-40B4-BE49-F238E27FC236}">
                <a16:creationId xmlns:a16="http://schemas.microsoft.com/office/drawing/2014/main" id="{214A8788-019C-4CEA-92DF-EE89D8D910A9}"/>
              </a:ext>
            </a:extLst>
          </p:cNvPr>
          <p:cNvSpPr txBox="1"/>
          <p:nvPr/>
        </p:nvSpPr>
        <p:spPr>
          <a:xfrm>
            <a:off x="5993283" y="3678571"/>
            <a:ext cx="808235" cy="230832"/>
          </a:xfrm>
          <a:prstGeom prst="rect">
            <a:avLst/>
          </a:prstGeom>
          <a:noFill/>
        </p:spPr>
        <p:txBody>
          <a:bodyPr wrap="none" rtlCol="0">
            <a:spAutoFit/>
          </a:bodyPr>
          <a:lstStyle/>
          <a:p>
            <a:r>
              <a:rPr lang="en-GB" sz="900">
                <a:solidFill>
                  <a:schemeClr val="tx1">
                    <a:lumMod val="65000"/>
                    <a:lumOff val="35000"/>
                  </a:schemeClr>
                </a:solidFill>
              </a:rPr>
              <a:t>18:00 UTC</a:t>
            </a:r>
          </a:p>
        </p:txBody>
      </p:sp>
    </p:spTree>
    <p:extLst>
      <p:ext uri="{BB962C8B-B14F-4D97-AF65-F5344CB8AC3E}">
        <p14:creationId xmlns:p14="http://schemas.microsoft.com/office/powerpoint/2010/main" val="27054107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14E11-B3C9-4E19-BCAF-D273E02C08D3}"/>
              </a:ext>
            </a:extLst>
          </p:cNvPr>
          <p:cNvSpPr>
            <a:spLocks noGrp="1"/>
          </p:cNvSpPr>
          <p:nvPr>
            <p:ph type="title"/>
          </p:nvPr>
        </p:nvSpPr>
        <p:spPr/>
        <p:txBody>
          <a:bodyPr/>
          <a:lstStyle/>
          <a:p>
            <a:r>
              <a:rPr lang="en-GB"/>
              <a:t>Updates in IRCDR V3.5</a:t>
            </a:r>
          </a:p>
        </p:txBody>
      </p:sp>
      <p:sp>
        <p:nvSpPr>
          <p:cNvPr id="3" name="Text Placeholder 2">
            <a:extLst>
              <a:ext uri="{FF2B5EF4-FFF2-40B4-BE49-F238E27FC236}">
                <a16:creationId xmlns:a16="http://schemas.microsoft.com/office/drawing/2014/main" id="{722B9215-E94D-4291-A2F1-BB26ECF01B17}"/>
              </a:ext>
            </a:extLst>
          </p:cNvPr>
          <p:cNvSpPr>
            <a:spLocks noGrp="1"/>
          </p:cNvSpPr>
          <p:nvPr>
            <p:ph type="body" sz="quarter" idx="10"/>
          </p:nvPr>
        </p:nvSpPr>
        <p:spPr/>
        <p:txBody>
          <a:bodyPr/>
          <a:lstStyle/>
          <a:p>
            <a:r>
              <a:rPr lang="en-GB"/>
              <a:t>instruments: ATSR-2, Terra MODIS, S3B SLSTR</a:t>
            </a:r>
          </a:p>
          <a:p>
            <a:r>
              <a:rPr lang="en-GB"/>
              <a:t>further intercalibration to improve longterm stability: </a:t>
            </a:r>
          </a:p>
          <a:p>
            <a:pPr lvl="1"/>
            <a:r>
              <a:rPr lang="en-GB"/>
              <a:t>ATSR-2 and SLSTR with Terra MODIS as reference</a:t>
            </a:r>
          </a:p>
          <a:p>
            <a:pPr lvl="1"/>
            <a:r>
              <a:rPr lang="en-GB"/>
              <a:t>using ERA 5 skin temperature as proxy</a:t>
            </a:r>
          </a:p>
          <a:p>
            <a:r>
              <a:rPr lang="en-GB"/>
              <a:t>swath collation: ascending (22:00) / descending swath (10:00)</a:t>
            </a:r>
          </a:p>
          <a:p>
            <a:r>
              <a:rPr lang="en-GB"/>
              <a:t>swath width: maximum satellite zenith angle 35°(was 22°)</a:t>
            </a:r>
          </a:p>
        </p:txBody>
      </p:sp>
    </p:spTree>
    <p:extLst>
      <p:ext uri="{BB962C8B-B14F-4D97-AF65-F5344CB8AC3E}">
        <p14:creationId xmlns:p14="http://schemas.microsoft.com/office/powerpoint/2010/main" val="24470145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72B4BF0-5BD7-4EDF-8BD2-E15606D474E2}"/>
              </a:ext>
            </a:extLst>
          </p:cNvPr>
          <p:cNvSpPr>
            <a:spLocks noGrp="1"/>
          </p:cNvSpPr>
          <p:nvPr>
            <p:ph type="title"/>
          </p:nvPr>
        </p:nvSpPr>
        <p:spPr>
          <a:xfrm>
            <a:off x="774700" y="158413"/>
            <a:ext cx="6956425" cy="430887"/>
          </a:xfrm>
        </p:spPr>
        <p:txBody>
          <a:bodyPr/>
          <a:lstStyle/>
          <a:p>
            <a:r>
              <a:rPr lang="en-GB" dirty="0"/>
              <a:t>Data Access</a:t>
            </a:r>
          </a:p>
        </p:txBody>
      </p:sp>
      <p:sp>
        <p:nvSpPr>
          <p:cNvPr id="3" name="Text Placeholder 2">
            <a:extLst>
              <a:ext uri="{FF2B5EF4-FFF2-40B4-BE49-F238E27FC236}">
                <a16:creationId xmlns:a16="http://schemas.microsoft.com/office/drawing/2014/main" id="{AA4B7EC6-D707-442F-A4E5-DA34D4AAD785}"/>
              </a:ext>
            </a:extLst>
          </p:cNvPr>
          <p:cNvSpPr>
            <a:spLocks noGrp="1"/>
          </p:cNvSpPr>
          <p:nvPr>
            <p:ph type="body" sz="quarter" idx="10"/>
          </p:nvPr>
        </p:nvSpPr>
        <p:spPr>
          <a:xfrm>
            <a:off x="165100" y="906463"/>
            <a:ext cx="8813800" cy="3627437"/>
          </a:xfrm>
        </p:spPr>
        <p:txBody>
          <a:bodyPr>
            <a:normAutofit fontScale="85000" lnSpcReduction="20000"/>
          </a:bodyPr>
          <a:lstStyle/>
          <a:p>
            <a:r>
              <a:rPr lang="en-GB" dirty="0"/>
              <a:t>Data Access</a:t>
            </a:r>
          </a:p>
          <a:p>
            <a:pPr lvl="1"/>
            <a:r>
              <a:rPr lang="en-GB" dirty="0"/>
              <a:t>ESA Open Data Portal</a:t>
            </a:r>
          </a:p>
          <a:p>
            <a:pPr lvl="2"/>
            <a:r>
              <a:rPr lang="en-GB" dirty="0">
                <a:hlinkClick r:id="rId3"/>
              </a:rPr>
              <a:t>https://climate.esa.int/en/data/#/dashboard</a:t>
            </a:r>
            <a:endParaRPr lang="en-GB" dirty="0"/>
          </a:p>
          <a:p>
            <a:pPr lvl="1"/>
            <a:r>
              <a:rPr lang="en-GB" dirty="0"/>
              <a:t>CEDA Catalogue</a:t>
            </a:r>
          </a:p>
          <a:p>
            <a:pPr lvl="2"/>
            <a:r>
              <a:rPr lang="en-GB" dirty="0">
                <a:hlinkClick r:id="rId4"/>
              </a:rPr>
              <a:t>https://catalogue.ceda.ac.uk/</a:t>
            </a:r>
            <a:r>
              <a:rPr lang="en-GB" dirty="0"/>
              <a:t> (search for “lst cci”)</a:t>
            </a:r>
          </a:p>
          <a:p>
            <a:r>
              <a:rPr lang="en-GB" dirty="0"/>
              <a:t>Key Documents</a:t>
            </a:r>
          </a:p>
          <a:p>
            <a:pPr lvl="1"/>
            <a:r>
              <a:rPr lang="en-GB" dirty="0">
                <a:hlinkClick r:id="rId5">
                  <a:extLst>
                    <a:ext uri="{A12FA001-AC4F-418D-AE19-62706E023703}">
                      <ahyp:hlinkClr xmlns:ahyp="http://schemas.microsoft.com/office/drawing/2018/hyperlinkcolor" val="tx"/>
                    </a:ext>
                  </a:extLst>
                </a:hlinkClick>
              </a:rPr>
              <a:t>https://climate.esa.int/en/projects/land-surface-temperature/</a:t>
            </a:r>
            <a:endParaRPr lang="en-GB" dirty="0"/>
          </a:p>
          <a:p>
            <a:pPr lvl="1"/>
            <a:r>
              <a:rPr lang="en-GB" dirty="0"/>
              <a:t>Product </a:t>
            </a:r>
            <a:r>
              <a:rPr lang="en-GB"/>
              <a:t>User Guide</a:t>
            </a:r>
          </a:p>
          <a:p>
            <a:pPr lvl="1"/>
            <a:r>
              <a:rPr lang="en-GB"/>
              <a:t>Algorithm Theoretical Basis Document</a:t>
            </a:r>
            <a:endParaRPr lang="en-GB" dirty="0"/>
          </a:p>
          <a:p>
            <a:pPr lvl="1"/>
            <a:r>
              <a:rPr lang="en-GB" dirty="0"/>
              <a:t>End-to-End ECV Uncertainty Budget</a:t>
            </a:r>
          </a:p>
          <a:p>
            <a:pPr lvl="1"/>
            <a:r>
              <a:rPr lang="en-GB" dirty="0"/>
              <a:t>Product Validation and Intercomparison Report</a:t>
            </a:r>
          </a:p>
          <a:p>
            <a:pPr lvl="1"/>
            <a:r>
              <a:rPr lang="en-GB" dirty="0"/>
              <a:t>among others</a:t>
            </a:r>
          </a:p>
        </p:txBody>
      </p:sp>
    </p:spTree>
    <p:extLst>
      <p:ext uri="{BB962C8B-B14F-4D97-AF65-F5344CB8AC3E}">
        <p14:creationId xmlns:p14="http://schemas.microsoft.com/office/powerpoint/2010/main" val="1852809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267BC2-5B09-43E3-B65C-906FE54047A7}"/>
              </a:ext>
            </a:extLst>
          </p:cNvPr>
          <p:cNvSpPr>
            <a:spLocks noGrp="1"/>
          </p:cNvSpPr>
          <p:nvPr>
            <p:ph type="title"/>
          </p:nvPr>
        </p:nvSpPr>
        <p:spPr>
          <a:xfrm>
            <a:off x="774700" y="158750"/>
            <a:ext cx="6956425" cy="430213"/>
          </a:xfrm>
        </p:spPr>
        <p:txBody>
          <a:bodyPr/>
          <a:lstStyle/>
          <a:p>
            <a:r>
              <a:rPr lang="en-GB" dirty="0"/>
              <a:t>Outline</a:t>
            </a:r>
          </a:p>
        </p:txBody>
      </p:sp>
      <p:sp>
        <p:nvSpPr>
          <p:cNvPr id="5" name="Text Placeholder 4">
            <a:extLst>
              <a:ext uri="{FF2B5EF4-FFF2-40B4-BE49-F238E27FC236}">
                <a16:creationId xmlns:a16="http://schemas.microsoft.com/office/drawing/2014/main" id="{FAAE292C-9686-4649-AFA9-8B2844D6CDAA}"/>
              </a:ext>
            </a:extLst>
          </p:cNvPr>
          <p:cNvSpPr>
            <a:spLocks noGrp="1"/>
          </p:cNvSpPr>
          <p:nvPr>
            <p:ph type="body" sz="quarter" idx="10"/>
          </p:nvPr>
        </p:nvSpPr>
        <p:spPr>
          <a:xfrm>
            <a:off x="165100" y="906463"/>
            <a:ext cx="8813800" cy="3627437"/>
          </a:xfrm>
        </p:spPr>
        <p:txBody>
          <a:bodyPr/>
          <a:lstStyle/>
          <a:p>
            <a:r>
              <a:rPr lang="en-GB" dirty="0"/>
              <a:t>Approach</a:t>
            </a:r>
          </a:p>
          <a:p>
            <a:r>
              <a:rPr lang="en-GB"/>
              <a:t>Products</a:t>
            </a:r>
            <a:endParaRPr lang="en-GB" dirty="0"/>
          </a:p>
          <a:p>
            <a:pPr lvl="1"/>
            <a:r>
              <a:rPr lang="en-GB" dirty="0"/>
              <a:t>Single sensor products</a:t>
            </a:r>
          </a:p>
          <a:p>
            <a:pPr lvl="1"/>
            <a:r>
              <a:rPr lang="en-GB" dirty="0"/>
              <a:t>Infra-red (IR) Climate Data Record from polar satellite sensors (IRCDR)</a:t>
            </a:r>
          </a:p>
          <a:p>
            <a:pPr lvl="1"/>
            <a:r>
              <a:rPr lang="en-GB" dirty="0"/>
              <a:t>Merged GEO and LEO IR product (IRMGP)</a:t>
            </a:r>
          </a:p>
          <a:p>
            <a:r>
              <a:rPr lang="en-GB"/>
              <a:t>Future </a:t>
            </a:r>
            <a:r>
              <a:rPr lang="en-GB" dirty="0"/>
              <a:t>developments</a:t>
            </a:r>
          </a:p>
        </p:txBody>
      </p:sp>
    </p:spTree>
    <p:extLst>
      <p:ext uri="{BB962C8B-B14F-4D97-AF65-F5344CB8AC3E}">
        <p14:creationId xmlns:p14="http://schemas.microsoft.com/office/powerpoint/2010/main" val="1405028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19C3C-5D62-47AC-B3B4-7452D61CB49D}"/>
              </a:ext>
            </a:extLst>
          </p:cNvPr>
          <p:cNvSpPr>
            <a:spLocks noGrp="1"/>
          </p:cNvSpPr>
          <p:nvPr>
            <p:ph type="title"/>
          </p:nvPr>
        </p:nvSpPr>
        <p:spPr>
          <a:xfrm>
            <a:off x="774700" y="158750"/>
            <a:ext cx="6956425" cy="430213"/>
          </a:xfrm>
        </p:spPr>
        <p:txBody>
          <a:bodyPr/>
          <a:lstStyle/>
          <a:p>
            <a:r>
              <a:rPr lang="en-GB" dirty="0"/>
              <a:t>Consistent approach</a:t>
            </a:r>
          </a:p>
        </p:txBody>
      </p:sp>
      <p:sp>
        <p:nvSpPr>
          <p:cNvPr id="3" name="Content Placeholder 2">
            <a:extLst>
              <a:ext uri="{FF2B5EF4-FFF2-40B4-BE49-F238E27FC236}">
                <a16:creationId xmlns:a16="http://schemas.microsoft.com/office/drawing/2014/main" id="{22515E34-8AE8-4426-8B1C-3D465A034CD2}"/>
              </a:ext>
            </a:extLst>
          </p:cNvPr>
          <p:cNvSpPr>
            <a:spLocks noGrp="1"/>
          </p:cNvSpPr>
          <p:nvPr>
            <p:ph type="body" sz="quarter" idx="10"/>
          </p:nvPr>
        </p:nvSpPr>
        <p:spPr>
          <a:xfrm>
            <a:off x="165100" y="906463"/>
            <a:ext cx="5421053" cy="3627437"/>
          </a:xfrm>
        </p:spPr>
        <p:txBody>
          <a:bodyPr>
            <a:normAutofit fontScale="70000" lnSpcReduction="20000"/>
          </a:bodyPr>
          <a:lstStyle/>
          <a:p>
            <a:r>
              <a:rPr lang="en-GB" dirty="0"/>
              <a:t>CCI Calibration and Validation Database</a:t>
            </a:r>
          </a:p>
          <a:p>
            <a:pPr lvl="1"/>
            <a:r>
              <a:rPr lang="en-GB" sz="1200" dirty="0"/>
              <a:t>Perry, M. et al, Multisensor Thermal Infrared and Microwave Land Surface Temperature Algorithm Intercomparison. </a:t>
            </a:r>
            <a:br>
              <a:rPr lang="en-GB" sz="1200" dirty="0"/>
            </a:br>
            <a:r>
              <a:rPr lang="en-GB" sz="1200" dirty="0"/>
              <a:t>https://doi.org/10.3390/rs12244164</a:t>
            </a:r>
          </a:p>
          <a:p>
            <a:pPr lvl="2"/>
            <a:r>
              <a:rPr lang="en-GB" dirty="0"/>
              <a:t>Atmospheric profiles (ECMWF ERA-5)</a:t>
            </a:r>
          </a:p>
          <a:p>
            <a:pPr lvl="2"/>
            <a:r>
              <a:rPr lang="en-GB" dirty="0"/>
              <a:t>Surface emissivities (Combined ASTER and MODIS Emissivity for Land, CAMEL)</a:t>
            </a:r>
          </a:p>
          <a:p>
            <a:pPr lvl="2"/>
            <a:r>
              <a:rPr lang="en-GB" dirty="0"/>
              <a:t>Simulated TOA BTs (RTTOV)</a:t>
            </a:r>
          </a:p>
          <a:p>
            <a:pPr lvl="1"/>
            <a:r>
              <a:rPr lang="en-GB" dirty="0"/>
              <a:t>Database used in round robin exercise to select best algorithm for each product</a:t>
            </a:r>
          </a:p>
          <a:p>
            <a:pPr lvl="1"/>
            <a:r>
              <a:rPr lang="en-GB" dirty="0"/>
              <a:t>Database used in calculation of retrieval coefficients, error coefficients, and expected BTs for cloud masking</a:t>
            </a:r>
          </a:p>
          <a:p>
            <a:r>
              <a:rPr lang="en-GB" dirty="0"/>
              <a:t>Common probabilistic cloud masking algorithm</a:t>
            </a:r>
          </a:p>
          <a:p>
            <a:r>
              <a:rPr lang="en-GB" dirty="0"/>
              <a:t>Common auxiliary data (ERA-5, NDVI, FV, LCC)</a:t>
            </a:r>
          </a:p>
          <a:p>
            <a:r>
              <a:rPr lang="en-GB" dirty="0"/>
              <a:t>ESA Land Cover Classification with further sub-division of bare soil class</a:t>
            </a:r>
          </a:p>
          <a:p>
            <a:endParaRPr lang="en-GB" dirty="0"/>
          </a:p>
        </p:txBody>
      </p:sp>
      <p:pic>
        <p:nvPicPr>
          <p:cNvPr id="9" name="Picture 8">
            <a:extLst>
              <a:ext uri="{FF2B5EF4-FFF2-40B4-BE49-F238E27FC236}">
                <a16:creationId xmlns:a16="http://schemas.microsoft.com/office/drawing/2014/main" id="{2F97FD73-DE88-49CD-8323-EEA1D1E0CC43}"/>
              </a:ext>
            </a:extLst>
          </p:cNvPr>
          <p:cNvPicPr>
            <a:picLocks noChangeAspect="1"/>
          </p:cNvPicPr>
          <p:nvPr/>
        </p:nvPicPr>
        <p:blipFill>
          <a:blip r:embed="rId3"/>
          <a:stretch>
            <a:fillRect/>
          </a:stretch>
        </p:blipFill>
        <p:spPr>
          <a:xfrm>
            <a:off x="6111076" y="774700"/>
            <a:ext cx="2942653" cy="3691890"/>
          </a:xfrm>
          <a:prstGeom prst="rect">
            <a:avLst/>
          </a:prstGeom>
        </p:spPr>
      </p:pic>
    </p:spTree>
    <p:extLst>
      <p:ext uri="{BB962C8B-B14F-4D97-AF65-F5344CB8AC3E}">
        <p14:creationId xmlns:p14="http://schemas.microsoft.com/office/powerpoint/2010/main" val="1996155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84F1B-11C6-4A57-A79C-9C9AF53CCCA2}"/>
              </a:ext>
            </a:extLst>
          </p:cNvPr>
          <p:cNvSpPr>
            <a:spLocks noGrp="1"/>
          </p:cNvSpPr>
          <p:nvPr>
            <p:ph type="title"/>
          </p:nvPr>
        </p:nvSpPr>
        <p:spPr>
          <a:xfrm>
            <a:off x="774700" y="120249"/>
            <a:ext cx="6956425" cy="430213"/>
          </a:xfrm>
        </p:spPr>
        <p:txBody>
          <a:bodyPr/>
          <a:lstStyle/>
          <a:p>
            <a:r>
              <a:rPr lang="en-GB" dirty="0"/>
              <a:t>Phase 1 Single Sensor Products </a:t>
            </a:r>
          </a:p>
        </p:txBody>
      </p:sp>
      <p:sp>
        <p:nvSpPr>
          <p:cNvPr id="3" name="Content Placeholder 2">
            <a:extLst>
              <a:ext uri="{FF2B5EF4-FFF2-40B4-BE49-F238E27FC236}">
                <a16:creationId xmlns:a16="http://schemas.microsoft.com/office/drawing/2014/main" id="{2FA787C2-207C-48BC-B403-4356525743D7}"/>
              </a:ext>
            </a:extLst>
          </p:cNvPr>
          <p:cNvSpPr>
            <a:spLocks noGrp="1"/>
          </p:cNvSpPr>
          <p:nvPr>
            <p:ph type="body" sz="quarter" idx="10"/>
          </p:nvPr>
        </p:nvSpPr>
        <p:spPr/>
        <p:txBody>
          <a:bodyPr>
            <a:normAutofit fontScale="55000" lnSpcReduction="20000"/>
          </a:bodyPr>
          <a:lstStyle/>
          <a:p>
            <a:r>
              <a:rPr lang="en-GB" dirty="0"/>
              <a:t>Level 1 (swath, BTs) → Level 2P (LST, swath) → Level 3U (gridded, uncollated) → Level 3C (gridded, collated)</a:t>
            </a:r>
          </a:p>
          <a:p>
            <a:r>
              <a:rPr lang="en-GB"/>
              <a:t>LST_cci polar orbiter, single IR sensor, products:</a:t>
            </a:r>
          </a:p>
          <a:p>
            <a:pPr lvl="1"/>
            <a:r>
              <a:rPr lang="en-GB"/>
              <a:t>Level 3C</a:t>
            </a:r>
          </a:p>
          <a:p>
            <a:r>
              <a:rPr lang="en-GB"/>
              <a:t>All </a:t>
            </a:r>
            <a:r>
              <a:rPr lang="en-GB" dirty="0"/>
              <a:t>(single and multi sensor) LST_cci polar obiter, IR products:</a:t>
            </a:r>
          </a:p>
          <a:p>
            <a:pPr lvl="1"/>
            <a:r>
              <a:rPr lang="en-GB"/>
              <a:t>Regular </a:t>
            </a:r>
            <a:r>
              <a:rPr lang="en-GB" dirty="0"/>
              <a:t>equal-angle spatial grid.</a:t>
            </a:r>
          </a:p>
          <a:p>
            <a:pPr lvl="1"/>
            <a:r>
              <a:rPr lang="en-GB"/>
              <a:t>Day </a:t>
            </a:r>
            <a:r>
              <a:rPr lang="en-GB" dirty="0"/>
              <a:t>and Night in separate files.</a:t>
            </a:r>
          </a:p>
          <a:p>
            <a:pPr lvl="1"/>
            <a:r>
              <a:rPr lang="en-GB"/>
              <a:t>Temporal resolution: twice daily.</a:t>
            </a:r>
            <a:endParaRPr lang="en-GB" dirty="0"/>
          </a:p>
          <a:p>
            <a:r>
              <a:rPr lang="en-GB"/>
              <a:t>LST product updates </a:t>
            </a:r>
            <a:r>
              <a:rPr lang="en-GB" dirty="0"/>
              <a:t>in </a:t>
            </a:r>
            <a:r>
              <a:rPr lang="en-GB"/>
              <a:t>Phase 2:</a:t>
            </a:r>
            <a:endParaRPr lang="en-GB" dirty="0"/>
          </a:p>
          <a:p>
            <a:pPr lvl="1"/>
            <a:r>
              <a:rPr lang="en-GB"/>
              <a:t>Extension of time series</a:t>
            </a:r>
          </a:p>
          <a:p>
            <a:pPr lvl="1"/>
            <a:r>
              <a:rPr lang="en-GB"/>
              <a:t>Reprocessing with CAMEL emissivity climatology</a:t>
            </a:r>
          </a:p>
          <a:p>
            <a:pPr lvl="1"/>
            <a:r>
              <a:rPr lang="en-GB"/>
              <a:t>Move to the latest reprocessing (4</a:t>
            </a:r>
            <a:r>
              <a:rPr lang="en-GB" baseline="30000"/>
              <a:t>th</a:t>
            </a:r>
            <a:r>
              <a:rPr lang="en-GB"/>
              <a:t>) of data from ATSR-2 and AATSR</a:t>
            </a:r>
          </a:p>
          <a:p>
            <a:pPr lvl="1"/>
            <a:r>
              <a:rPr lang="en-GB"/>
              <a:t>STs over sea-ice</a:t>
            </a:r>
          </a:p>
          <a:p>
            <a:pPr lvl="1"/>
            <a:r>
              <a:rPr lang="en-GB"/>
              <a:t>Orbital drift correction variable added to NOAA AVHRR/3 products</a:t>
            </a:r>
          </a:p>
          <a:p>
            <a:pPr lvl="1"/>
            <a:r>
              <a:rPr lang="en-GB"/>
              <a:t>Introduction of new VIIRS LST products </a:t>
            </a:r>
          </a:p>
          <a:p>
            <a:pPr lvl="1"/>
            <a:r>
              <a:rPr lang="en-GB"/>
              <a:t>Terra MODIS V4.00,  Aqua MODIS V4.00,  ATSR-2 V4.00,  AATSR V4.00,  Sentinel 3A SLSTR V4.00,  Sentinel 3B SLSTR V4.00,  Metop-A AVHRR V2.00,  NOAA15-19 AVHRR V1.50,  SNPP VIIRS V1.00,  NOAA20 VIIRS V1.00</a:t>
            </a:r>
            <a:endParaRPr lang="en-GB" dirty="0"/>
          </a:p>
        </p:txBody>
      </p:sp>
    </p:spTree>
    <p:extLst>
      <p:ext uri="{BB962C8B-B14F-4D97-AF65-F5344CB8AC3E}">
        <p14:creationId xmlns:p14="http://schemas.microsoft.com/office/powerpoint/2010/main" val="39984428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74F7A7-08BA-40C8-8F52-1B9D61D1DA09}"/>
              </a:ext>
            </a:extLst>
          </p:cNvPr>
          <p:cNvSpPr>
            <a:spLocks noGrp="1"/>
          </p:cNvSpPr>
          <p:nvPr>
            <p:ph type="title"/>
          </p:nvPr>
        </p:nvSpPr>
        <p:spPr/>
        <p:txBody>
          <a:bodyPr/>
          <a:lstStyle/>
          <a:p>
            <a:r>
              <a:rPr lang="en-GB">
                <a:solidFill>
                  <a:schemeClr val="bg1"/>
                </a:solidFill>
              </a:rPr>
              <a:t>Temporal Coverage</a:t>
            </a:r>
          </a:p>
        </p:txBody>
      </p:sp>
      <p:pic>
        <p:nvPicPr>
          <p:cNvPr id="6" name="Picture 5">
            <a:extLst>
              <a:ext uri="{FF2B5EF4-FFF2-40B4-BE49-F238E27FC236}">
                <a16:creationId xmlns:a16="http://schemas.microsoft.com/office/drawing/2014/main" id="{36468FEC-B02B-4948-B8CC-602C595580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847977" y="931541"/>
            <a:ext cx="5979428" cy="3017142"/>
          </a:xfrm>
          <a:prstGeom prst="rect">
            <a:avLst/>
          </a:prstGeom>
        </p:spPr>
      </p:pic>
    </p:spTree>
    <p:extLst>
      <p:ext uri="{BB962C8B-B14F-4D97-AF65-F5344CB8AC3E}">
        <p14:creationId xmlns:p14="http://schemas.microsoft.com/office/powerpoint/2010/main" val="34478160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A56626A-1641-4521-92A1-569724B470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0431" y="760199"/>
            <a:ext cx="3687417" cy="2250251"/>
          </a:xfrm>
          <a:prstGeom prst="rect">
            <a:avLst/>
          </a:prstGeom>
        </p:spPr>
      </p:pic>
      <p:pic>
        <p:nvPicPr>
          <p:cNvPr id="15" name="Picture 14">
            <a:extLst>
              <a:ext uri="{FF2B5EF4-FFF2-40B4-BE49-F238E27FC236}">
                <a16:creationId xmlns:a16="http://schemas.microsoft.com/office/drawing/2014/main" id="{32122E84-FE72-43CB-ADFB-FA83388DF0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0430" y="2571750"/>
            <a:ext cx="3687417" cy="2250251"/>
          </a:xfrm>
          <a:prstGeom prst="rect">
            <a:avLst/>
          </a:prstGeom>
        </p:spPr>
      </p:pic>
      <p:sp>
        <p:nvSpPr>
          <p:cNvPr id="6145" name="Title 1"/>
          <p:cNvSpPr>
            <a:spLocks noGrp="1"/>
          </p:cNvSpPr>
          <p:nvPr>
            <p:ph type="title"/>
          </p:nvPr>
        </p:nvSpPr>
        <p:spPr>
          <a:xfrm>
            <a:off x="774700" y="158750"/>
            <a:ext cx="6956425" cy="430213"/>
          </a:xfrm>
        </p:spPr>
        <p:txBody>
          <a:bodyPr/>
          <a:lstStyle/>
          <a:p>
            <a:r>
              <a:rPr lang="en-GB" altLang="fr-FR"/>
              <a:t>Spatial Coverage</a:t>
            </a:r>
            <a:endParaRPr lang="en-GB" altLang="fr-FR" dirty="0"/>
          </a:p>
        </p:txBody>
      </p:sp>
      <p:sp>
        <p:nvSpPr>
          <p:cNvPr id="6146" name="Content Placeholder 2"/>
          <p:cNvSpPr>
            <a:spLocks noGrp="1"/>
          </p:cNvSpPr>
          <p:nvPr>
            <p:ph type="body" sz="quarter" idx="10"/>
          </p:nvPr>
        </p:nvSpPr>
        <p:spPr>
          <a:xfrm>
            <a:off x="165100" y="906463"/>
            <a:ext cx="4908992" cy="1665287"/>
          </a:xfrm>
        </p:spPr>
        <p:txBody>
          <a:bodyPr>
            <a:normAutofit fontScale="62500" lnSpcReduction="20000"/>
          </a:bodyPr>
          <a:lstStyle/>
          <a:p>
            <a:r>
              <a:rPr lang="en-GB" altLang="fr-FR" dirty="0"/>
              <a:t>Sun-synchronous, polar orbiters </a:t>
            </a:r>
          </a:p>
          <a:p>
            <a:pPr lvl="1"/>
            <a:r>
              <a:rPr lang="en-GB" altLang="fr-FR" dirty="0"/>
              <a:t>pass over or close to poles</a:t>
            </a:r>
          </a:p>
          <a:p>
            <a:pPr lvl="1"/>
            <a:r>
              <a:rPr lang="en-GB" altLang="fr-FR" dirty="0"/>
              <a:t>cross the equator at the same local solar time each day and night</a:t>
            </a:r>
          </a:p>
          <a:p>
            <a:r>
              <a:rPr lang="en-GB" altLang="fr-FR" dirty="0"/>
              <a:t>Day/night defined by solar elevation</a:t>
            </a:r>
          </a:p>
          <a:p>
            <a:pPr lvl="1"/>
            <a:r>
              <a:rPr lang="en-GB" altLang="fr-FR" dirty="0"/>
              <a:t>poles – day data in summer, night data in winter</a:t>
            </a:r>
          </a:p>
          <a:p>
            <a:r>
              <a:rPr lang="en-GB" altLang="fr-FR" dirty="0"/>
              <a:t>Coverage of IR data reduced by clouds</a:t>
            </a:r>
          </a:p>
        </p:txBody>
      </p:sp>
      <p:sp>
        <p:nvSpPr>
          <p:cNvPr id="8" name="TextBox 7">
            <a:extLst>
              <a:ext uri="{FF2B5EF4-FFF2-40B4-BE49-F238E27FC236}">
                <a16:creationId xmlns:a16="http://schemas.microsoft.com/office/drawing/2014/main" id="{787BD936-151B-4C97-B8D5-A0951AB70C2B}"/>
              </a:ext>
            </a:extLst>
          </p:cNvPr>
          <p:cNvSpPr txBox="1"/>
          <p:nvPr/>
        </p:nvSpPr>
        <p:spPr>
          <a:xfrm>
            <a:off x="5607058" y="3594030"/>
            <a:ext cx="696465" cy="430887"/>
          </a:xfrm>
          <a:prstGeom prst="rect">
            <a:avLst/>
          </a:prstGeom>
          <a:solidFill>
            <a:schemeClr val="bg1"/>
          </a:solidFill>
        </p:spPr>
        <p:txBody>
          <a:bodyPr wrap="square" rtlCol="0">
            <a:spAutoFit/>
          </a:bodyPr>
          <a:lstStyle/>
          <a:p>
            <a:r>
              <a:rPr lang="en-GB" sz="1100">
                <a:solidFill>
                  <a:schemeClr val="tx1">
                    <a:lumMod val="65000"/>
                    <a:lumOff val="35000"/>
                  </a:schemeClr>
                </a:solidFill>
              </a:rPr>
              <a:t>Terra </a:t>
            </a:r>
            <a:r>
              <a:rPr lang="en-GB" sz="1100" dirty="0">
                <a:solidFill>
                  <a:schemeClr val="tx1">
                    <a:lumMod val="65000"/>
                    <a:lumOff val="35000"/>
                  </a:schemeClr>
                </a:solidFill>
              </a:rPr>
              <a:t>MODIS</a:t>
            </a:r>
          </a:p>
        </p:txBody>
      </p:sp>
      <p:sp>
        <p:nvSpPr>
          <p:cNvPr id="2" name="TextBox 1">
            <a:extLst>
              <a:ext uri="{FF2B5EF4-FFF2-40B4-BE49-F238E27FC236}">
                <a16:creationId xmlns:a16="http://schemas.microsoft.com/office/drawing/2014/main" id="{2FD6FFF1-D5AC-43CF-856B-605006AEA94C}"/>
              </a:ext>
            </a:extLst>
          </p:cNvPr>
          <p:cNvSpPr txBox="1"/>
          <p:nvPr/>
        </p:nvSpPr>
        <p:spPr>
          <a:xfrm>
            <a:off x="7312809" y="2445475"/>
            <a:ext cx="1578272" cy="307777"/>
          </a:xfrm>
          <a:prstGeom prst="rect">
            <a:avLst/>
          </a:prstGeom>
          <a:solidFill>
            <a:schemeClr val="bg1"/>
          </a:solidFill>
          <a:ln>
            <a:solidFill>
              <a:schemeClr val="tx1">
                <a:lumMod val="65000"/>
                <a:lumOff val="35000"/>
              </a:schemeClr>
            </a:solidFill>
          </a:ln>
        </p:spPr>
        <p:txBody>
          <a:bodyPr wrap="square" rtlCol="0">
            <a:spAutoFit/>
          </a:bodyPr>
          <a:lstStyle/>
          <a:p>
            <a:r>
              <a:rPr lang="en-GB" sz="1400" dirty="0">
                <a:solidFill>
                  <a:schemeClr val="tx1">
                    <a:lumMod val="65000"/>
                    <a:lumOff val="35000"/>
                  </a:schemeClr>
                </a:solidFill>
              </a:rPr>
              <a:t>Daily</a:t>
            </a:r>
            <a:r>
              <a:rPr lang="en-GB" sz="1400">
                <a:solidFill>
                  <a:schemeClr val="tx1">
                    <a:lumMod val="65000"/>
                    <a:lumOff val="35000"/>
                  </a:schemeClr>
                </a:solidFill>
              </a:rPr>
              <a:t>, daytime</a:t>
            </a:r>
            <a:endParaRPr lang="en-GB" sz="1400" dirty="0">
              <a:solidFill>
                <a:schemeClr val="tx1">
                  <a:lumMod val="65000"/>
                  <a:lumOff val="35000"/>
                </a:schemeClr>
              </a:solidFill>
            </a:endParaRPr>
          </a:p>
        </p:txBody>
      </p:sp>
      <p:sp>
        <p:nvSpPr>
          <p:cNvPr id="5" name="TextBox 4">
            <a:extLst>
              <a:ext uri="{FF2B5EF4-FFF2-40B4-BE49-F238E27FC236}">
                <a16:creationId xmlns:a16="http://schemas.microsoft.com/office/drawing/2014/main" id="{BA2C4AB3-9CC4-45A3-BEC3-1983DFE460EE}"/>
              </a:ext>
            </a:extLst>
          </p:cNvPr>
          <p:cNvSpPr txBox="1"/>
          <p:nvPr/>
        </p:nvSpPr>
        <p:spPr>
          <a:xfrm>
            <a:off x="5618720" y="2103252"/>
            <a:ext cx="684803" cy="261610"/>
          </a:xfrm>
          <a:prstGeom prst="rect">
            <a:avLst/>
          </a:prstGeom>
          <a:solidFill>
            <a:schemeClr val="bg1"/>
          </a:solidFill>
        </p:spPr>
        <p:txBody>
          <a:bodyPr wrap="square" rtlCol="0">
            <a:spAutoFit/>
          </a:bodyPr>
          <a:lstStyle/>
          <a:p>
            <a:r>
              <a:rPr lang="en-GB" sz="1100" dirty="0">
                <a:solidFill>
                  <a:schemeClr val="tx1">
                    <a:lumMod val="65000"/>
                    <a:lumOff val="35000"/>
                  </a:schemeClr>
                </a:solidFill>
              </a:rPr>
              <a:t>AATSR</a:t>
            </a:r>
          </a:p>
        </p:txBody>
      </p:sp>
      <p:pic>
        <p:nvPicPr>
          <p:cNvPr id="4" name="Picture 3">
            <a:extLst>
              <a:ext uri="{FF2B5EF4-FFF2-40B4-BE49-F238E27FC236}">
                <a16:creationId xmlns:a16="http://schemas.microsoft.com/office/drawing/2014/main" id="{8587B8A1-0EBE-4723-BCA6-46499A9BDF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9475" y="2571750"/>
            <a:ext cx="3687006" cy="2250000"/>
          </a:xfrm>
          <a:prstGeom prst="rect">
            <a:avLst/>
          </a:prstGeom>
        </p:spPr>
      </p:pic>
      <p:sp>
        <p:nvSpPr>
          <p:cNvPr id="13" name="TextBox 12">
            <a:extLst>
              <a:ext uri="{FF2B5EF4-FFF2-40B4-BE49-F238E27FC236}">
                <a16:creationId xmlns:a16="http://schemas.microsoft.com/office/drawing/2014/main" id="{5382B1FF-E804-4B49-8D5E-BC607E3F5153}"/>
              </a:ext>
            </a:extLst>
          </p:cNvPr>
          <p:cNvSpPr txBox="1"/>
          <p:nvPr/>
        </p:nvSpPr>
        <p:spPr>
          <a:xfrm>
            <a:off x="817682" y="3594031"/>
            <a:ext cx="698400" cy="430887"/>
          </a:xfrm>
          <a:prstGeom prst="rect">
            <a:avLst/>
          </a:prstGeom>
          <a:solidFill>
            <a:schemeClr val="bg1"/>
          </a:solidFill>
        </p:spPr>
        <p:txBody>
          <a:bodyPr wrap="square" rtlCol="0">
            <a:spAutoFit/>
          </a:bodyPr>
          <a:lstStyle/>
          <a:p>
            <a:r>
              <a:rPr lang="en-GB" sz="1100">
                <a:solidFill>
                  <a:schemeClr val="tx1">
                    <a:lumMod val="65000"/>
                    <a:lumOff val="35000"/>
                  </a:schemeClr>
                </a:solidFill>
              </a:rPr>
              <a:t>Terra </a:t>
            </a:r>
            <a:r>
              <a:rPr lang="en-GB" sz="1100" dirty="0">
                <a:solidFill>
                  <a:schemeClr val="tx1">
                    <a:lumMod val="65000"/>
                    <a:lumOff val="35000"/>
                  </a:schemeClr>
                </a:solidFill>
              </a:rPr>
              <a:t>MODIS</a:t>
            </a:r>
          </a:p>
        </p:txBody>
      </p:sp>
      <p:sp>
        <p:nvSpPr>
          <p:cNvPr id="11" name="TextBox 10">
            <a:extLst>
              <a:ext uri="{FF2B5EF4-FFF2-40B4-BE49-F238E27FC236}">
                <a16:creationId xmlns:a16="http://schemas.microsoft.com/office/drawing/2014/main" id="{222F61A7-31F4-45C8-8C19-C20B7051DFAE}"/>
              </a:ext>
            </a:extLst>
          </p:cNvPr>
          <p:cNvSpPr txBox="1"/>
          <p:nvPr/>
        </p:nvSpPr>
        <p:spPr>
          <a:xfrm>
            <a:off x="2286000" y="4024917"/>
            <a:ext cx="1800956" cy="307777"/>
          </a:xfrm>
          <a:prstGeom prst="rect">
            <a:avLst/>
          </a:prstGeom>
          <a:solidFill>
            <a:schemeClr val="bg1"/>
          </a:solidFill>
          <a:ln>
            <a:solidFill>
              <a:schemeClr val="tx1"/>
            </a:solidFill>
          </a:ln>
        </p:spPr>
        <p:txBody>
          <a:bodyPr wrap="square" rtlCol="0">
            <a:spAutoFit/>
          </a:bodyPr>
          <a:lstStyle/>
          <a:p>
            <a:r>
              <a:rPr lang="en-GB" sz="1400" dirty="0">
                <a:solidFill>
                  <a:schemeClr val="tx1">
                    <a:lumMod val="65000"/>
                    <a:lumOff val="35000"/>
                  </a:schemeClr>
                </a:solidFill>
              </a:rPr>
              <a:t>Monthly</a:t>
            </a:r>
            <a:r>
              <a:rPr lang="en-GB" sz="1400">
                <a:solidFill>
                  <a:schemeClr val="tx1">
                    <a:lumMod val="65000"/>
                    <a:lumOff val="35000"/>
                  </a:schemeClr>
                </a:solidFill>
              </a:rPr>
              <a:t>, daytime</a:t>
            </a:r>
            <a:endParaRPr lang="en-GB" sz="1400" dirty="0">
              <a:solidFill>
                <a:schemeClr val="tx1">
                  <a:lumMod val="65000"/>
                  <a:lumOff val="35000"/>
                </a:scheme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BFAF1-7655-405B-A585-2062D8709946}"/>
              </a:ext>
            </a:extLst>
          </p:cNvPr>
          <p:cNvSpPr>
            <a:spLocks noGrp="1"/>
          </p:cNvSpPr>
          <p:nvPr>
            <p:ph type="title"/>
          </p:nvPr>
        </p:nvSpPr>
        <p:spPr/>
        <p:txBody>
          <a:bodyPr/>
          <a:lstStyle/>
          <a:p>
            <a:r>
              <a:rPr lang="en-GB" dirty="0"/>
              <a:t>Uncertainties</a:t>
            </a:r>
          </a:p>
        </p:txBody>
      </p:sp>
      <p:sp>
        <p:nvSpPr>
          <p:cNvPr id="3" name="Text Placeholder 2">
            <a:extLst>
              <a:ext uri="{FF2B5EF4-FFF2-40B4-BE49-F238E27FC236}">
                <a16:creationId xmlns:a16="http://schemas.microsoft.com/office/drawing/2014/main" id="{72F92495-09A7-459B-97A3-4D2A78DF4BBA}"/>
              </a:ext>
            </a:extLst>
          </p:cNvPr>
          <p:cNvSpPr>
            <a:spLocks noGrp="1"/>
          </p:cNvSpPr>
          <p:nvPr>
            <p:ph type="body" sz="quarter" idx="10"/>
          </p:nvPr>
        </p:nvSpPr>
        <p:spPr/>
        <p:txBody>
          <a:bodyPr>
            <a:normAutofit lnSpcReduction="10000"/>
          </a:bodyPr>
          <a:lstStyle/>
          <a:p>
            <a:r>
              <a:rPr lang="en-GB" dirty="0"/>
              <a:t>Total uncertainty and a breakdown of the uncertainty budget into </a:t>
            </a:r>
            <a:r>
              <a:rPr lang="en-GB"/>
              <a:t>components based </a:t>
            </a:r>
            <a:r>
              <a:rPr lang="en-GB" dirty="0"/>
              <a:t>on error correlation:</a:t>
            </a:r>
          </a:p>
          <a:p>
            <a:r>
              <a:rPr lang="en-GB" dirty="0"/>
              <a:t>uncertainty from uncorrelated errors</a:t>
            </a:r>
          </a:p>
          <a:p>
            <a:pPr lvl="1"/>
            <a:r>
              <a:rPr lang="en-GB" dirty="0"/>
              <a:t>lst_unc_ran</a:t>
            </a:r>
          </a:p>
          <a:p>
            <a:r>
              <a:rPr lang="en-GB" dirty="0"/>
              <a:t>uncertainty from locally correlated errors on atmospheric scales</a:t>
            </a:r>
          </a:p>
          <a:p>
            <a:pPr lvl="1"/>
            <a:r>
              <a:rPr lang="en-GB" dirty="0"/>
              <a:t>lst_unc_loc_atm</a:t>
            </a:r>
          </a:p>
          <a:p>
            <a:r>
              <a:rPr lang="en-GB" dirty="0"/>
              <a:t>uncertainty from locally correlated errors on surface scales</a:t>
            </a:r>
          </a:p>
          <a:p>
            <a:pPr lvl="1"/>
            <a:r>
              <a:rPr lang="en-GB" dirty="0"/>
              <a:t>lst_unc_loc_sfc</a:t>
            </a:r>
          </a:p>
          <a:p>
            <a:r>
              <a:rPr lang="en-GB" dirty="0"/>
              <a:t>uncertainty from large-scale systematic errors</a:t>
            </a:r>
          </a:p>
          <a:p>
            <a:pPr lvl="1"/>
            <a:r>
              <a:rPr lang="en-GB" dirty="0"/>
              <a:t>lst_unc_sys</a:t>
            </a:r>
          </a:p>
        </p:txBody>
      </p:sp>
    </p:spTree>
    <p:extLst>
      <p:ext uri="{BB962C8B-B14F-4D97-AF65-F5344CB8AC3E}">
        <p14:creationId xmlns:p14="http://schemas.microsoft.com/office/powerpoint/2010/main" val="27093243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1805C-7AEC-4829-8C0B-114FC7C2695D}"/>
              </a:ext>
            </a:extLst>
          </p:cNvPr>
          <p:cNvSpPr>
            <a:spLocks noGrp="1"/>
          </p:cNvSpPr>
          <p:nvPr>
            <p:ph type="title"/>
          </p:nvPr>
        </p:nvSpPr>
        <p:spPr/>
        <p:txBody>
          <a:bodyPr/>
          <a:lstStyle/>
          <a:p>
            <a:r>
              <a:rPr lang="en-GB" dirty="0"/>
              <a:t>Uncertainties</a:t>
            </a:r>
          </a:p>
        </p:txBody>
      </p:sp>
      <p:pic>
        <p:nvPicPr>
          <p:cNvPr id="4" name="Picture 3">
            <a:extLst>
              <a:ext uri="{FF2B5EF4-FFF2-40B4-BE49-F238E27FC236}">
                <a16:creationId xmlns:a16="http://schemas.microsoft.com/office/drawing/2014/main" id="{BF5CD49B-C3B3-452F-A7D6-26955DED2798}"/>
              </a:ext>
            </a:extLst>
          </p:cNvPr>
          <p:cNvPicPr>
            <a:picLocks noChangeAspect="1"/>
          </p:cNvPicPr>
          <p:nvPr/>
        </p:nvPicPr>
        <p:blipFill>
          <a:blip r:embed="rId3"/>
          <a:stretch>
            <a:fillRect/>
          </a:stretch>
        </p:blipFill>
        <p:spPr>
          <a:xfrm>
            <a:off x="6300578" y="2734009"/>
            <a:ext cx="2574956" cy="1931217"/>
          </a:xfrm>
          <a:prstGeom prst="rect">
            <a:avLst/>
          </a:prstGeom>
        </p:spPr>
      </p:pic>
      <p:pic>
        <p:nvPicPr>
          <p:cNvPr id="6" name="Picture 5">
            <a:extLst>
              <a:ext uri="{FF2B5EF4-FFF2-40B4-BE49-F238E27FC236}">
                <a16:creationId xmlns:a16="http://schemas.microsoft.com/office/drawing/2014/main" id="{E779614C-478E-4DE0-A917-DD2CECF7C320}"/>
              </a:ext>
            </a:extLst>
          </p:cNvPr>
          <p:cNvPicPr>
            <a:picLocks noChangeAspect="1"/>
          </p:cNvPicPr>
          <p:nvPr/>
        </p:nvPicPr>
        <p:blipFill>
          <a:blip r:embed="rId4"/>
          <a:stretch>
            <a:fillRect/>
          </a:stretch>
        </p:blipFill>
        <p:spPr>
          <a:xfrm>
            <a:off x="1880899" y="2734009"/>
            <a:ext cx="2574956" cy="1931217"/>
          </a:xfrm>
          <a:prstGeom prst="rect">
            <a:avLst/>
          </a:prstGeom>
        </p:spPr>
      </p:pic>
      <p:pic>
        <p:nvPicPr>
          <p:cNvPr id="8" name="Picture 7">
            <a:extLst>
              <a:ext uri="{FF2B5EF4-FFF2-40B4-BE49-F238E27FC236}">
                <a16:creationId xmlns:a16="http://schemas.microsoft.com/office/drawing/2014/main" id="{B273F8A6-E7E7-4D00-994F-D466C92CEC36}"/>
              </a:ext>
            </a:extLst>
          </p:cNvPr>
          <p:cNvPicPr>
            <a:picLocks noChangeAspect="1"/>
          </p:cNvPicPr>
          <p:nvPr/>
        </p:nvPicPr>
        <p:blipFill>
          <a:blip r:embed="rId5"/>
          <a:stretch>
            <a:fillRect/>
          </a:stretch>
        </p:blipFill>
        <p:spPr>
          <a:xfrm>
            <a:off x="36176" y="802793"/>
            <a:ext cx="2574956" cy="1931217"/>
          </a:xfrm>
          <a:prstGeom prst="rect">
            <a:avLst/>
          </a:prstGeom>
        </p:spPr>
      </p:pic>
      <p:pic>
        <p:nvPicPr>
          <p:cNvPr id="10" name="Picture 9">
            <a:extLst>
              <a:ext uri="{FF2B5EF4-FFF2-40B4-BE49-F238E27FC236}">
                <a16:creationId xmlns:a16="http://schemas.microsoft.com/office/drawing/2014/main" id="{BFC7AFAC-5908-441B-B147-F86C841F594B}"/>
              </a:ext>
            </a:extLst>
          </p:cNvPr>
          <p:cNvPicPr>
            <a:picLocks noChangeAspect="1"/>
          </p:cNvPicPr>
          <p:nvPr/>
        </p:nvPicPr>
        <p:blipFill>
          <a:blip r:embed="rId6"/>
          <a:stretch>
            <a:fillRect/>
          </a:stretch>
        </p:blipFill>
        <p:spPr>
          <a:xfrm>
            <a:off x="4861290" y="802793"/>
            <a:ext cx="2574956" cy="1931217"/>
          </a:xfrm>
          <a:prstGeom prst="rect">
            <a:avLst/>
          </a:prstGeom>
        </p:spPr>
      </p:pic>
      <p:sp>
        <p:nvSpPr>
          <p:cNvPr id="3" name="TextBox 2">
            <a:extLst>
              <a:ext uri="{FF2B5EF4-FFF2-40B4-BE49-F238E27FC236}">
                <a16:creationId xmlns:a16="http://schemas.microsoft.com/office/drawing/2014/main" id="{644A3E00-E6DA-426F-BFC6-CBD8490A6311}"/>
              </a:ext>
            </a:extLst>
          </p:cNvPr>
          <p:cNvSpPr txBox="1"/>
          <p:nvPr/>
        </p:nvSpPr>
        <p:spPr>
          <a:xfrm>
            <a:off x="110288" y="3223602"/>
            <a:ext cx="1770611" cy="584775"/>
          </a:xfrm>
          <a:prstGeom prst="rect">
            <a:avLst/>
          </a:prstGeom>
          <a:solidFill>
            <a:schemeClr val="bg1"/>
          </a:solidFill>
        </p:spPr>
        <p:txBody>
          <a:bodyPr wrap="square" rtlCol="0">
            <a:spAutoFit/>
          </a:bodyPr>
          <a:lstStyle>
            <a:defPPr>
              <a:defRPr lang="en-US"/>
            </a:defPPr>
            <a:lvl1pPr>
              <a:defRPr sz="1600"/>
            </a:lvl1pPr>
          </a:lstStyle>
          <a:p>
            <a:r>
              <a:rPr lang="en-GB" dirty="0"/>
              <a:t>Correlated on surface scales</a:t>
            </a:r>
          </a:p>
        </p:txBody>
      </p:sp>
      <p:sp>
        <p:nvSpPr>
          <p:cNvPr id="9" name="TextBox 8">
            <a:extLst>
              <a:ext uri="{FF2B5EF4-FFF2-40B4-BE49-F238E27FC236}">
                <a16:creationId xmlns:a16="http://schemas.microsoft.com/office/drawing/2014/main" id="{4BF1D717-465F-4EBF-91F6-B7E73D867139}"/>
              </a:ext>
            </a:extLst>
          </p:cNvPr>
          <p:cNvSpPr txBox="1"/>
          <p:nvPr/>
        </p:nvSpPr>
        <p:spPr>
          <a:xfrm>
            <a:off x="2360815" y="946548"/>
            <a:ext cx="1770611" cy="338554"/>
          </a:xfrm>
          <a:prstGeom prst="rect">
            <a:avLst/>
          </a:prstGeom>
          <a:solidFill>
            <a:schemeClr val="bg1"/>
          </a:solidFill>
        </p:spPr>
        <p:txBody>
          <a:bodyPr wrap="square" rtlCol="0">
            <a:spAutoFit/>
          </a:bodyPr>
          <a:lstStyle>
            <a:defPPr>
              <a:defRPr lang="en-US"/>
            </a:defPPr>
            <a:lvl1pPr>
              <a:defRPr sz="1600"/>
            </a:lvl1pPr>
          </a:lstStyle>
          <a:p>
            <a:r>
              <a:rPr lang="en-GB" dirty="0"/>
              <a:t>Uncorrelated</a:t>
            </a:r>
          </a:p>
        </p:txBody>
      </p:sp>
      <p:sp>
        <p:nvSpPr>
          <p:cNvPr id="11" name="TextBox 10">
            <a:extLst>
              <a:ext uri="{FF2B5EF4-FFF2-40B4-BE49-F238E27FC236}">
                <a16:creationId xmlns:a16="http://schemas.microsoft.com/office/drawing/2014/main" id="{5221BC5F-54ED-4FD5-9BDC-0D915B48E9CD}"/>
              </a:ext>
            </a:extLst>
          </p:cNvPr>
          <p:cNvSpPr txBox="1"/>
          <p:nvPr/>
        </p:nvSpPr>
        <p:spPr>
          <a:xfrm>
            <a:off x="7303406" y="946548"/>
            <a:ext cx="2080730" cy="338554"/>
          </a:xfrm>
          <a:prstGeom prst="rect">
            <a:avLst/>
          </a:prstGeom>
          <a:solidFill>
            <a:schemeClr val="bg1"/>
          </a:solidFill>
        </p:spPr>
        <p:txBody>
          <a:bodyPr wrap="square" rtlCol="0">
            <a:spAutoFit/>
          </a:bodyPr>
          <a:lstStyle/>
          <a:p>
            <a:r>
              <a:rPr lang="en-GB" sz="1600" dirty="0"/>
              <a:t>Large-scale</a:t>
            </a:r>
          </a:p>
        </p:txBody>
      </p:sp>
      <p:sp>
        <p:nvSpPr>
          <p:cNvPr id="12" name="TextBox 11">
            <a:extLst>
              <a:ext uri="{FF2B5EF4-FFF2-40B4-BE49-F238E27FC236}">
                <a16:creationId xmlns:a16="http://schemas.microsoft.com/office/drawing/2014/main" id="{E80686B6-29B0-4B65-B9A3-3B4D54BF77E8}"/>
              </a:ext>
            </a:extLst>
          </p:cNvPr>
          <p:cNvSpPr txBox="1"/>
          <p:nvPr/>
        </p:nvSpPr>
        <p:spPr>
          <a:xfrm>
            <a:off x="4688147" y="3226780"/>
            <a:ext cx="1770611" cy="830997"/>
          </a:xfrm>
          <a:prstGeom prst="rect">
            <a:avLst/>
          </a:prstGeom>
          <a:solidFill>
            <a:schemeClr val="bg1"/>
          </a:solidFill>
        </p:spPr>
        <p:txBody>
          <a:bodyPr wrap="square" rtlCol="0">
            <a:spAutoFit/>
          </a:bodyPr>
          <a:lstStyle>
            <a:defPPr>
              <a:defRPr lang="en-US"/>
            </a:defPPr>
            <a:lvl1pPr>
              <a:defRPr sz="1600"/>
            </a:lvl1pPr>
          </a:lstStyle>
          <a:p>
            <a:r>
              <a:rPr lang="en-GB" dirty="0"/>
              <a:t>Correlated on atmospheric scales</a:t>
            </a:r>
          </a:p>
        </p:txBody>
      </p:sp>
    </p:spTree>
    <p:extLst>
      <p:ext uri="{BB962C8B-B14F-4D97-AF65-F5344CB8AC3E}">
        <p14:creationId xmlns:p14="http://schemas.microsoft.com/office/powerpoint/2010/main" val="2198152158"/>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59569-12FC-46D7-99DA-F657514A41DA}"/>
              </a:ext>
            </a:extLst>
          </p:cNvPr>
          <p:cNvSpPr>
            <a:spLocks noGrp="1"/>
          </p:cNvSpPr>
          <p:nvPr>
            <p:ph type="title"/>
          </p:nvPr>
        </p:nvSpPr>
        <p:spPr>
          <a:xfrm>
            <a:off x="774700" y="158413"/>
            <a:ext cx="6956425" cy="430887"/>
          </a:xfrm>
        </p:spPr>
        <p:txBody>
          <a:bodyPr/>
          <a:lstStyle/>
          <a:p>
            <a:pPr lvl="0"/>
            <a:r>
              <a:rPr lang="en-GB" baseline="0"/>
              <a:t>NOAA Orbital Drift Correction</a:t>
            </a:r>
            <a:endParaRPr lang="en-GB" dirty="0"/>
          </a:p>
        </p:txBody>
      </p:sp>
      <p:sp>
        <p:nvSpPr>
          <p:cNvPr id="3" name="Text Placeholder 2">
            <a:extLst>
              <a:ext uri="{FF2B5EF4-FFF2-40B4-BE49-F238E27FC236}">
                <a16:creationId xmlns:a16="http://schemas.microsoft.com/office/drawing/2014/main" id="{E0CE1B47-40ED-45E5-9CCC-7CBCCC4E7A70}"/>
              </a:ext>
            </a:extLst>
          </p:cNvPr>
          <p:cNvSpPr>
            <a:spLocks noGrp="1"/>
          </p:cNvSpPr>
          <p:nvPr>
            <p:ph type="body" sz="quarter" idx="10"/>
          </p:nvPr>
        </p:nvSpPr>
        <p:spPr>
          <a:xfrm>
            <a:off x="165100" y="906463"/>
            <a:ext cx="3933075" cy="3627437"/>
          </a:xfrm>
        </p:spPr>
        <p:txBody>
          <a:bodyPr>
            <a:normAutofit fontScale="92500" lnSpcReduction="20000"/>
          </a:bodyPr>
          <a:lstStyle/>
          <a:p>
            <a:r>
              <a:rPr lang="en-GB" baseline="0"/>
              <a:t>NOAA platform orbits not controlled – overpass time changes throughout mission</a:t>
            </a:r>
          </a:p>
          <a:p>
            <a:pPr lvl="1"/>
            <a:r>
              <a:rPr lang="en-GB" baseline="0"/>
              <a:t>can lead to spurious trends in LST</a:t>
            </a:r>
          </a:p>
          <a:p>
            <a:r>
              <a:rPr lang="en-GB"/>
              <a:t>Radiative transfer model simulations of brightness temperatures at the observation and reference time</a:t>
            </a:r>
          </a:p>
          <a:p>
            <a:r>
              <a:rPr lang="en-GB" baseline="0"/>
              <a:t>LST correction to reference time retrieved along with uncertainty</a:t>
            </a:r>
          </a:p>
          <a:p>
            <a:endParaRPr lang="en-GB" baseline="0" dirty="0">
              <a:highlight>
                <a:srgbClr val="FFFF00"/>
              </a:highlight>
            </a:endParaRPr>
          </a:p>
        </p:txBody>
      </p:sp>
      <p:sp>
        <p:nvSpPr>
          <p:cNvPr id="5" name="TextBox 4">
            <a:extLst>
              <a:ext uri="{FF2B5EF4-FFF2-40B4-BE49-F238E27FC236}">
                <a16:creationId xmlns:a16="http://schemas.microsoft.com/office/drawing/2014/main" id="{A96C234D-6030-4CED-A178-35E7F5596DC7}"/>
              </a:ext>
            </a:extLst>
          </p:cNvPr>
          <p:cNvSpPr txBox="1"/>
          <p:nvPr/>
        </p:nvSpPr>
        <p:spPr>
          <a:xfrm>
            <a:off x="4478157" y="810800"/>
            <a:ext cx="4309928" cy="261610"/>
          </a:xfrm>
          <a:prstGeom prst="rect">
            <a:avLst/>
          </a:prstGeom>
          <a:noFill/>
        </p:spPr>
        <p:txBody>
          <a:bodyPr wrap="square" rtlCol="0">
            <a:spAutoFit/>
          </a:bodyPr>
          <a:lstStyle/>
          <a:p>
            <a:r>
              <a:rPr lang="en-GB" sz="1100" dirty="0"/>
              <a:t>https://www.star.nesdis.noaa.gov/socd/sst/3s/</a:t>
            </a:r>
          </a:p>
        </p:txBody>
      </p:sp>
      <p:pic>
        <p:nvPicPr>
          <p:cNvPr id="7" name="Picture 6">
            <a:extLst>
              <a:ext uri="{FF2B5EF4-FFF2-40B4-BE49-F238E27FC236}">
                <a16:creationId xmlns:a16="http://schemas.microsoft.com/office/drawing/2014/main" id="{9CCCB750-5B95-4B55-BFE5-E86F7A5853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0158" y="1186710"/>
            <a:ext cx="4780407" cy="1917078"/>
          </a:xfrm>
          <a:prstGeom prst="rect">
            <a:avLst/>
          </a:prstGeom>
          <a:ln>
            <a:solidFill>
              <a:schemeClr val="accent1"/>
            </a:solidFill>
          </a:ln>
        </p:spPr>
      </p:pic>
    </p:spTree>
    <p:extLst>
      <p:ext uri="{BB962C8B-B14F-4D97-AF65-F5344CB8AC3E}">
        <p14:creationId xmlns:p14="http://schemas.microsoft.com/office/powerpoint/2010/main" val="3640342396"/>
      </p:ext>
    </p:extLst>
  </p:cSld>
  <p:clrMapOvr>
    <a:masterClrMapping/>
  </p:clrMapOvr>
</p:sld>
</file>

<file path=ppt/theme/theme1.xml><?xml version="1.0" encoding="utf-8"?>
<a:theme xmlns:a="http://schemas.openxmlformats.org/drawingml/2006/main" name="CCI_landsurfacetemperature">
  <a:themeElements>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fontScheme name="Esa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 Presentation 16-9.potx" id="{625F8AEC-1CDE-415D-B0E3-F5C995E29248}" vid="{7620660D-6BA5-4224-AA6E-849C46B07D63}"/>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F9D0DE9BDCC4459CB953BA1A83B265" ma:contentTypeVersion="19" ma:contentTypeDescription="Create a new document." ma:contentTypeScope="" ma:versionID="d2924f644687df15ff764fcc842f1b21">
  <xsd:schema xmlns:xsd="http://www.w3.org/2001/XMLSchema" xmlns:xs="http://www.w3.org/2001/XMLSchema" xmlns:p="http://schemas.microsoft.com/office/2006/metadata/properties" xmlns:ns2="e19819c7-3cbc-4b1a-8ee3-31d373041e80" xmlns:ns3="34c15f97-4efe-4adb-8bbd-d6a08105d664" targetNamespace="http://schemas.microsoft.com/office/2006/metadata/properties" ma:root="true" ma:fieldsID="8bd833f67e813b22e22ff3ab75e3e9c4" ns2:_="" ns3:_="">
    <xsd:import namespace="e19819c7-3cbc-4b1a-8ee3-31d373041e80"/>
    <xsd:import namespace="34c15f97-4efe-4adb-8bbd-d6a08105d66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9819c7-3cbc-4b1a-8ee3-31d373041e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ad260c57-76ed-49cc-8be9-72fa21c071f0" ma:termSetId="09814cd3-568e-fe90-9814-8d621ff8fb84" ma:anchorId="fba54fb3-c3e1-fe81-a776-ca4b69148c4d" ma:open="true" ma:isKeyword="false">
      <xsd:complexType>
        <xsd:sequence>
          <xsd:element ref="pc:Terms" minOccurs="0" maxOccurs="1"/>
        </xsd:sequence>
      </xsd:complexType>
    </xsd:element>
    <xsd:element name="MediaServiceDateTaken" ma:index="23" nillable="true" ma:displayName="MediaServiceDateTaken" ma:hidden="true" ma:indexed="true" ma:internalName="MediaServiceDateTaken"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4c15f97-4efe-4adb-8bbd-d6a08105d66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6193e768-861a-4d5f-a897-84279c2a4bec}" ma:internalName="TaxCatchAll" ma:showField="CatchAllData" ma:web="34c15f97-4efe-4adb-8bbd-d6a08105d6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4c15f97-4efe-4adb-8bbd-d6a08105d664" xsi:nil="true"/>
    <lcf76f155ced4ddcb4097134ff3c332f xmlns="e19819c7-3cbc-4b1a-8ee3-31d373041e8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b1bb55a9-a1b5-4196-b12d-1833970ed366" ContentTypeId="0x01010008EC4BDFB4C3D542892399C37F0B505F" PreviousValue="false"/>
</file>

<file path=customXml/itemProps1.xml><?xml version="1.0" encoding="utf-8"?>
<ds:datastoreItem xmlns:ds="http://schemas.openxmlformats.org/officeDocument/2006/customXml" ds:itemID="{5FBB4785-C9EF-4800-BDB0-7A0C89AEE881}"/>
</file>

<file path=customXml/itemProps2.xml><?xml version="1.0" encoding="utf-8"?>
<ds:datastoreItem xmlns:ds="http://schemas.openxmlformats.org/officeDocument/2006/customXml" ds:itemID="{8E22279E-2C4C-4C93-8498-455A58D1433E}">
  <ds:schemaRefs>
    <ds:schemaRef ds:uri="http://schemas.microsoft.com/office/2006/metadata/properties"/>
    <ds:schemaRef ds:uri="http://purl.org/dc/terms/"/>
    <ds:schemaRef ds:uri="http://purl.org/dc/dcmitype/"/>
    <ds:schemaRef ds:uri="http://purl.org/dc/elements/1.1/"/>
    <ds:schemaRef ds:uri="e19819c7-3cbc-4b1a-8ee3-31d373041e80"/>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34c15f97-4efe-4adb-8bbd-d6a08105d664"/>
  </ds:schemaRefs>
</ds:datastoreItem>
</file>

<file path=customXml/itemProps3.xml><?xml version="1.0" encoding="utf-8"?>
<ds:datastoreItem xmlns:ds="http://schemas.openxmlformats.org/officeDocument/2006/customXml" ds:itemID="{548D79E0-F545-4A75-B39D-7B8AF1D9BA85}">
  <ds:schemaRefs>
    <ds:schemaRef ds:uri="http://schemas.microsoft.com/sharepoint/v3/contenttype/forms"/>
  </ds:schemaRefs>
</ds:datastoreItem>
</file>

<file path=customXml/itemProps4.xml><?xml version="1.0" encoding="utf-8"?>
<ds:datastoreItem xmlns:ds="http://schemas.openxmlformats.org/officeDocument/2006/customXml" ds:itemID="{CD5AD16A-2211-479F-8187-9CFFFF59960C}"/>
</file>

<file path=docProps/app.xml><?xml version="1.0" encoding="utf-8"?>
<Properties xmlns="http://schemas.openxmlformats.org/officeDocument/2006/extended-properties" xmlns:vt="http://schemas.openxmlformats.org/officeDocument/2006/docPropsVTypes">
  <Template>CCI_landsurfacetemperature</Template>
  <TotalTime>2883</TotalTime>
  <Words>2801</Words>
  <Application>Microsoft Office PowerPoint</Application>
  <PresentationFormat>On-screen Show (16:9)</PresentationFormat>
  <Paragraphs>194</Paragraphs>
  <Slides>13</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Calibri</vt:lpstr>
      <vt:lpstr>Cambria Math</vt:lpstr>
      <vt:lpstr>opbold</vt:lpstr>
      <vt:lpstr>Verdana</vt:lpstr>
      <vt:lpstr>Wingdings</vt:lpstr>
      <vt:lpstr>CCI_landsurfacetemperature</vt:lpstr>
      <vt:lpstr>LST from IR instruments on  Polar Orbiting Satellites</vt:lpstr>
      <vt:lpstr>Outline</vt:lpstr>
      <vt:lpstr>Consistent approach</vt:lpstr>
      <vt:lpstr>Phase 1 Single Sensor Products </vt:lpstr>
      <vt:lpstr>Temporal Coverage</vt:lpstr>
      <vt:lpstr>Spatial Coverage</vt:lpstr>
      <vt:lpstr>Uncertainties</vt:lpstr>
      <vt:lpstr>Uncertainties</vt:lpstr>
      <vt:lpstr>NOAA Orbital Drift Correction</vt:lpstr>
      <vt:lpstr>Multisensor IRCDR V3.00 (1995 - 2020)</vt:lpstr>
      <vt:lpstr>Multisensor IRMGP</vt:lpstr>
      <vt:lpstr>Updates in IRCDR V3.5</vt:lpstr>
      <vt:lpstr>Data Access</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TITLE OF PRESENTATION</dc:subject>
  <dc:creator>Jérôme Bruniquel</dc:creator>
  <cp:lastModifiedBy>Veal, Karen L. (Dr.)</cp:lastModifiedBy>
  <cp:revision>123</cp:revision>
  <cp:lastPrinted>2026-05-10T13:50:32Z</cp:lastPrinted>
  <dcterms:created xsi:type="dcterms:W3CDTF">2018-08-24T13:21:33Z</dcterms:created>
  <dcterms:modified xsi:type="dcterms:W3CDTF">2026-05-11T07:38:09Z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Title">
    <vt:lpwstr>TITLE OF PRESENTATION</vt:lpwstr>
  </property>
  <property fmtid="{D5CDD505-2E9C-101B-9397-08002B2CF9AE}" pid="3" name="PSubtitle">
    <vt:lpwstr>TITLE OF PRESENTATION</vt:lpwstr>
  </property>
  <property fmtid="{D5CDD505-2E9C-101B-9397-08002B2CF9AE}" pid="4" name="PAuthor">
    <vt:lpwstr> </vt:lpwstr>
  </property>
  <property fmtid="{D5CDD505-2E9C-101B-9397-08002B2CF9AE}" pid="5" name="PPlace">
    <vt:lpwstr/>
  </property>
  <property fmtid="{D5CDD505-2E9C-101B-9397-08002B2CF9AE}" pid="6" name="PDate">
    <vt:lpwstr>DD/MM/YYYY</vt:lpwstr>
  </property>
  <property fmtid="{D5CDD505-2E9C-101B-9397-08002B2CF9AE}" pid="7" name="PProgramme">
    <vt:lpwstr/>
  </property>
  <property fmtid="{D5CDD505-2E9C-101B-9397-08002B2CF9AE}" pid="8" name="PEmail">
    <vt:lpwstr/>
  </property>
  <property fmtid="{D5CDD505-2E9C-101B-9397-08002B2CF9AE}" pid="9" name="PClassification">
    <vt:lpwstr>ESA UNCLASSIFIED – For Official Use</vt:lpwstr>
  </property>
  <property fmtid="{D5CDD505-2E9C-101B-9397-08002B2CF9AE}" pid="10" name="POptionButton1">
    <vt:bool>true</vt:bool>
  </property>
  <property fmtid="{D5CDD505-2E9C-101B-9397-08002B2CF9AE}" pid="11" name="POptionButton2">
    <vt:bool>false</vt:bool>
  </property>
  <property fmtid="{D5CDD505-2E9C-101B-9397-08002B2CF9AE}" pid="12" name="ESAVersion">
    <vt:lpwstr>5GV2.0</vt:lpwstr>
  </property>
  <property fmtid="{D5CDD505-2E9C-101B-9397-08002B2CF9AE}" pid="13" name="ShowESADialog1">
    <vt:bool>true</vt:bool>
  </property>
  <property fmtid="{D5CDD505-2E9C-101B-9397-08002B2CF9AE}" pid="14" name="ContentTypeId">
    <vt:lpwstr>0x010100E4F9D0DE9BDCC4459CB953BA1A83B265</vt:lpwstr>
  </property>
  <property fmtid="{D5CDD505-2E9C-101B-9397-08002B2CF9AE}" pid="15" name="Document Type">
    <vt:lpwstr>HO - Handout / Presentation</vt:lpwstr>
  </property>
  <property fmtid="{D5CDD505-2E9C-101B-9397-08002B2CF9AE}" pid="16" name="Reference">
    <vt:lpwstr/>
  </property>
  <property fmtid="{D5CDD505-2E9C-101B-9397-08002B2CF9AE}" pid="17" name="Classification">
    <vt:lpwstr>ESA UNCLASSIFIED - For Official Use</vt:lpwstr>
  </property>
  <property fmtid="{D5CDD505-2E9C-101B-9397-08002B2CF9AE}" pid="18" name="Classification Caveat">
    <vt:lpwstr/>
  </property>
  <property fmtid="{D5CDD505-2E9C-101B-9397-08002B2CF9AE}" pid="19" name="Status">
    <vt:lpwstr/>
  </property>
  <property fmtid="{D5CDD505-2E9C-101B-9397-08002B2CF9AE}" pid="20" name="bmsSiteName">
    <vt:lpwstr/>
  </property>
  <property fmtid="{D5CDD505-2E9C-101B-9397-08002B2CF9AE}" pid="21" name="Originating Organisation">
    <vt:lpwstr/>
  </property>
  <property fmtid="{D5CDD505-2E9C-101B-9397-08002B2CF9AE}" pid="22" name="Distribution">
    <vt:lpwstr/>
  </property>
  <property fmtid="{D5CDD505-2E9C-101B-9397-08002B2CF9AE}" pid="23" name="bmsSitename2">
    <vt:lpwstr/>
  </property>
  <property fmtid="{D5CDD505-2E9C-101B-9397-08002B2CF9AE}" pid="24" name="bmsAddress">
    <vt:lpwstr/>
  </property>
  <property fmtid="{D5CDD505-2E9C-101B-9397-08002B2CF9AE}" pid="25" name="bmsPlace">
    <vt:lpwstr/>
  </property>
  <property fmtid="{D5CDD505-2E9C-101B-9397-08002B2CF9AE}" pid="26" name="bmsPhoneFax">
    <vt:lpwstr/>
  </property>
  <property fmtid="{D5CDD505-2E9C-101B-9397-08002B2CF9AE}" pid="27" name="Issue">
    <vt:i4>0</vt:i4>
  </property>
  <property fmtid="{D5CDD505-2E9C-101B-9397-08002B2CF9AE}" pid="28" name="Revision">
    <vt:i4>0</vt:i4>
  </property>
</Properties>
</file>