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5"/>
  </p:sldMasterIdLst>
  <p:notesMasterIdLst>
    <p:notesMasterId r:id="rId22"/>
  </p:notesMasterIdLst>
  <p:handoutMasterIdLst>
    <p:handoutMasterId r:id="rId23"/>
  </p:handoutMasterIdLst>
  <p:sldIdLst>
    <p:sldId id="256" r:id="rId6"/>
    <p:sldId id="257" r:id="rId7"/>
    <p:sldId id="259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1" r:id="rId19"/>
    <p:sldId id="270" r:id="rId20"/>
    <p:sldId id="272" r:id="rId21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8DB"/>
    <a:srgbClr val="00549F"/>
    <a:srgbClr val="FDC82F"/>
    <a:srgbClr val="00338D"/>
    <a:srgbClr val="D0103A"/>
    <a:srgbClr val="008542"/>
    <a:srgbClr val="E37222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25" d="100"/>
          <a:sy n="125" d="100"/>
        </p:scale>
        <p:origin x="1116" y="3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7" Type="http://schemas.openxmlformats.org/officeDocument/2006/relationships/tableStyles" Target="tableStyle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5/8/2026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1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202301" y="1592640"/>
            <a:ext cx="894169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Development of a new MODIS </a:t>
            </a:r>
            <a:r>
              <a:rPr lang="en-GB" sz="3200" dirty="0" err="1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LST_cci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 Dataset based on Optimal Estimation (OE)</a:t>
            </a:r>
          </a:p>
          <a:p>
            <a:pPr>
              <a:defRPr/>
            </a:pPr>
            <a:endParaRPr lang="en-GB" sz="3200" dirty="0">
              <a:solidFill>
                <a:schemeClr val="bg1">
                  <a:lumMod val="95000"/>
                </a:schemeClr>
              </a:solidFill>
              <a:latin typeface="Verdana"/>
              <a:ea typeface="+mj-ea"/>
              <a:cs typeface="Verdana"/>
            </a:endParaRP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6903172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    Ben Courtier, University of Leicester, bmc19@le.ac.uk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925201" y="3162300"/>
            <a:ext cx="3142335" cy="369332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800" dirty="0">
                <a:solidFill>
                  <a:schemeClr val="bg1"/>
                </a:solidFill>
              </a:rPr>
              <a:t>Darren </a:t>
            </a:r>
            <a:r>
              <a:rPr lang="fr-FR" altLang="fr-FR" sz="1800" dirty="0" err="1">
                <a:solidFill>
                  <a:schemeClr val="bg1"/>
                </a:solidFill>
              </a:rPr>
              <a:t>Ghent</a:t>
            </a:r>
            <a:r>
              <a:rPr lang="fr-FR" altLang="fr-FR" sz="1800" dirty="0">
                <a:solidFill>
                  <a:schemeClr val="bg1"/>
                </a:solidFill>
              </a:rPr>
              <a:t>, Mike Perry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OE algorithm - Optimisation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D9DAC5EC-7B2F-4120-AB8C-1D36727EB97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68517" y="1419245"/>
                <a:ext cx="8507650" cy="2087156"/>
              </a:xfrm>
            </p:spPr>
            <p:txBody>
              <a:bodyPr/>
              <a:lstStyle/>
              <a:p>
                <a:r>
                  <a:rPr lang="en-GB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RTTOV run to find TCWV </a:t>
                </a:r>
                <a:r>
                  <a:rPr lang="en-GB" dirty="0" err="1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jacobians</a:t>
                </a:r>
                <a:r>
                  <a:rPr lang="en-GB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smtClean="0">
                            <a:solidFill>
                              <a:schemeClr val="tx1"/>
                            </a:solidFill>
                            <a:latin typeface="+mn-lt"/>
                          </a:rPr>
                        </m:ctrlPr>
                      </m:sSupPr>
                      <m:e>
                        <m:r>
                          <a:rPr lang="en-GB" b="0" i="1" smtClean="0">
                            <a:solidFill>
                              <a:schemeClr val="tx1"/>
                            </a:solidFill>
                            <a:latin typeface="+mn-lt"/>
                          </a:rPr>
                          <m:t>𝐿</m:t>
                        </m:r>
                      </m:e>
                      <m:sup>
                        <m:r>
                          <a:rPr lang="en-GB" i="1" smtClean="0">
                            <a:solidFill>
                              <a:schemeClr val="tx1"/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↑</m:t>
                        </m:r>
                      </m:sup>
                    </m:sSup>
                    <m:r>
                      <a:rPr lang="en-GB" b="0" i="1" smtClean="0">
                        <a:solidFill>
                          <a:schemeClr val="tx1"/>
                        </a:solidFill>
                        <a:latin typeface="+mn-lt"/>
                      </a:rPr>
                      <m:t>,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i="1" smtClean="0">
                            <a:solidFill>
                              <a:schemeClr val="tx1"/>
                            </a:solidFill>
                            <a:latin typeface="+mn-lt"/>
                          </a:rPr>
                        </m:ctrlPr>
                      </m:sSupPr>
                      <m:e>
                        <m:r>
                          <a:rPr lang="en-GB" b="0" i="1" smtClean="0">
                            <a:solidFill>
                              <a:schemeClr val="tx1"/>
                            </a:solidFill>
                            <a:latin typeface="+mn-lt"/>
                          </a:rPr>
                          <m:t>𝐿</m:t>
                        </m:r>
                      </m:e>
                      <m:sup>
                        <m:r>
                          <a:rPr lang="en-GB" i="1">
                            <a:solidFill>
                              <a:schemeClr val="tx1"/>
                            </a:solidFill>
                            <a:latin typeface="+mn-lt"/>
                            <a:ea typeface="Cambria Math" panose="02040503050406030204" pitchFamily="18" charset="0"/>
                          </a:rPr>
                          <m:t>↓</m:t>
                        </m:r>
                      </m:sup>
                    </m:sSup>
                    <m:r>
                      <a:rPr lang="en-GB" b="0" i="1" smtClean="0">
                        <a:solidFill>
                          <a:schemeClr val="tx1"/>
                        </a:solidFill>
                        <a:latin typeface="+mn-lt"/>
                        <a:ea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l-GR" i="1" dirty="0" smtClean="0">
                        <a:solidFill>
                          <a:schemeClr val="tx1"/>
                        </a:solidFill>
                        <a:latin typeface="+mn-lt"/>
                      </a:rPr>
                      <m:t>𝜏</m:t>
                    </m:r>
                  </m:oMath>
                </a14:m>
                <a:r>
                  <a:rPr lang="en-GB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 terms. (Run using a emissivity of 1.)</a:t>
                </a:r>
              </a:p>
              <a:p>
                <a:r>
                  <a:rPr lang="en-GB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For all pixels TOA BTs are calculated using Planck’s law and radiation budget.</a:t>
                </a:r>
              </a:p>
              <a:p>
                <a:endParaRPr lang="en-GB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endParaRPr lang="en-GB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endParaRPr lang="en-GB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endParaRPr lang="en-GB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  <a:p>
                <a:r>
                  <a:rPr lang="en-GB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Jacobians for LST and LSE are found by perturbing this equation</a:t>
                </a:r>
              </a:p>
            </p:txBody>
          </p:sp>
        </mc:Choice>
        <mc:Fallback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D9DAC5EC-7B2F-4120-AB8C-1D36727EB97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8517" y="1419245"/>
                <a:ext cx="8507650" cy="2087156"/>
              </a:xfrm>
              <a:blipFill>
                <a:blip r:embed="rId2"/>
                <a:stretch>
                  <a:fillRect l="-430" b="-327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209921-C13F-489D-8611-7407D6A01F1C}"/>
                  </a:ext>
                </a:extLst>
              </p:cNvPr>
              <p:cNvSpPr txBox="1"/>
              <p:nvPr/>
            </p:nvSpPr>
            <p:spPr>
              <a:xfrm>
                <a:off x="354810" y="2830830"/>
                <a:ext cx="7376315" cy="3684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𝑇𝑂𝐴</m:t>
                    </m:r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𝐵𝑇</m:t>
                    </m:r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𝑝𝑙𝑎𝑛𝑐𝑘</m:t>
                    </m:r>
                    <m:d>
                      <m:dPr>
                        <m:ctrlPr>
                          <a:rPr lang="en-GB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𝐿𝑆</m:t>
                        </m:r>
                        <m:sSub>
                          <m:sSubPr>
                            <m:ctrlP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8,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11,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e>
                          <m: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12,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GB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p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↑</m:t>
                        </m:r>
                      </m:sup>
                    </m:sSup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en-GB" sz="16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𝐿</m:t>
                            </m:r>
                          </m:e>
                          <m:sup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↓</m:t>
                            </m:r>
                          </m:sup>
                        </m:sSup>
                        <m:d>
                          <m:dPr>
                            <m:ctrlP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8,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11,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12,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GB" sz="1600" dirty="0"/>
                  <a:t> </a:t>
                </a: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2209921-C13F-489D-8611-7407D6A01F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810" y="2830830"/>
                <a:ext cx="7376315" cy="368499"/>
              </a:xfrm>
              <a:prstGeom prst="rect">
                <a:avLst/>
              </a:prstGeom>
              <a:blipFill>
                <a:blip r:embed="rId3"/>
                <a:stretch>
                  <a:fillRect l="-909" b="-8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3835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MODIS OE -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056ED-F5B9-4FE2-98D1-65E4F29577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5" t="6316" r="9095" b="4010"/>
          <a:stretch/>
        </p:blipFill>
        <p:spPr>
          <a:xfrm>
            <a:off x="2590800" y="920265"/>
            <a:ext cx="4494648" cy="362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323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MODIS OE – Results LST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26D8F7-401A-423E-88CF-1EE4BC15D6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5" r="24540"/>
          <a:stretch/>
        </p:blipFill>
        <p:spPr>
          <a:xfrm>
            <a:off x="0" y="951750"/>
            <a:ext cx="2912364" cy="32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6F7892-52E8-4782-8E40-D2C7A43561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6" r="9252"/>
          <a:stretch/>
        </p:blipFill>
        <p:spPr>
          <a:xfrm>
            <a:off x="5691981" y="951750"/>
            <a:ext cx="3442716" cy="32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AEBB737-3DB9-4D6E-934B-7EA974C3E0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9" r="24577"/>
          <a:stretch/>
        </p:blipFill>
        <p:spPr>
          <a:xfrm>
            <a:off x="2912364" y="951750"/>
            <a:ext cx="2779617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4568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MODIS OE – Results LSE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7CEA0C-D9B5-484B-9A6E-EF24AEACD6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1" r="24505"/>
          <a:stretch/>
        </p:blipFill>
        <p:spPr>
          <a:xfrm>
            <a:off x="2913888" y="951750"/>
            <a:ext cx="2761488" cy="324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80F6EA9-3728-4FD1-9F11-972C05DD0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7" r="8701"/>
          <a:stretch/>
        </p:blipFill>
        <p:spPr>
          <a:xfrm>
            <a:off x="5675376" y="951750"/>
            <a:ext cx="3468624" cy="324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18B12D-5182-4A31-8DCE-DC3C780CD0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" r="24223"/>
          <a:stretch/>
        </p:blipFill>
        <p:spPr>
          <a:xfrm>
            <a:off x="-6096" y="957084"/>
            <a:ext cx="2919984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321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MODIS OE – Results LSE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9CEB7E-5AB9-4C55-ACDD-B222E23747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5" r="8339"/>
          <a:stretch/>
        </p:blipFill>
        <p:spPr>
          <a:xfrm>
            <a:off x="2058281" y="914400"/>
            <a:ext cx="4536481" cy="347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082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MODIS OE – Results LSE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728AE6-0EC7-44DB-815A-511178403B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 r="9032"/>
          <a:stretch/>
        </p:blipFill>
        <p:spPr>
          <a:xfrm>
            <a:off x="2022764" y="830113"/>
            <a:ext cx="4800599" cy="36973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5F5B8EF-76C8-4D15-999A-27FA77068566}"/>
              </a:ext>
            </a:extLst>
          </p:cNvPr>
          <p:cNvSpPr/>
          <p:nvPr/>
        </p:nvSpPr>
        <p:spPr>
          <a:xfrm>
            <a:off x="3095625" y="1476375"/>
            <a:ext cx="564356" cy="135731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7E1B0A-585E-4C2D-B57B-B0DE9962D18C}"/>
              </a:ext>
            </a:extLst>
          </p:cNvPr>
          <p:cNvSpPr txBox="1"/>
          <p:nvPr/>
        </p:nvSpPr>
        <p:spPr>
          <a:xfrm>
            <a:off x="3014662" y="1406053"/>
            <a:ext cx="120729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/>
              <a:t>Mixed parkland</a:t>
            </a:r>
          </a:p>
        </p:txBody>
      </p:sp>
    </p:spTree>
    <p:extLst>
      <p:ext uri="{BB962C8B-B14F-4D97-AF65-F5344CB8AC3E}">
        <p14:creationId xmlns:p14="http://schemas.microsoft.com/office/powerpoint/2010/main" val="220932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AFC4C-FFC1-41A7-9EA3-E0DCCCFC9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BAC7A5-C4E2-4C30-B6B5-D7D7BE7913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9" y="998823"/>
            <a:ext cx="4661090" cy="3145853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new retrieval algorithm for MODIS LST has been made based on OE theory.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algorithm is optimised to work on the tie point grid, reducing computational expense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 is being run over the MODIS back archive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Early results were shown over the UK in spring 2020, showing reasonable results for LST and LSE.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6110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dirty="0">
                <a:latin typeface="Verdana" pitchFamily="34" charset="0"/>
              </a:rPr>
              <a:t>LST and MODIS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59DF72-06F5-49EF-ACEF-2F71F2224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365694"/>
              </p:ext>
            </p:extLst>
          </p:nvPr>
        </p:nvGraphicFramePr>
        <p:xfrm>
          <a:off x="3941617" y="914400"/>
          <a:ext cx="4996040" cy="272469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498020">
                  <a:extLst>
                    <a:ext uri="{9D8B030D-6E8A-4147-A177-3AD203B41FA5}">
                      <a16:colId xmlns:a16="http://schemas.microsoft.com/office/drawing/2014/main" val="218109183"/>
                    </a:ext>
                  </a:extLst>
                </a:gridCol>
                <a:gridCol w="2498020">
                  <a:extLst>
                    <a:ext uri="{9D8B030D-6E8A-4147-A177-3AD203B41FA5}">
                      <a16:colId xmlns:a16="http://schemas.microsoft.com/office/drawing/2014/main" val="3268966971"/>
                    </a:ext>
                  </a:extLst>
                </a:gridCol>
              </a:tblGrid>
              <a:tr h="1325432">
                <a:tc>
                  <a:txBody>
                    <a:bodyPr/>
                    <a:lstStyle/>
                    <a:p>
                      <a:r>
                        <a:rPr lang="en-GB" sz="1400" dirty="0"/>
                        <a:t>Terra orbit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Orbit repeat: 16 days</a:t>
                      </a:r>
                    </a:p>
                    <a:p>
                      <a:r>
                        <a:rPr lang="en-GB" sz="1400" dirty="0"/>
                        <a:t>Revisit time: 1-2 days (2330km swath)</a:t>
                      </a:r>
                    </a:p>
                    <a:p>
                      <a:r>
                        <a:rPr lang="en-GB" sz="1400" dirty="0"/>
                        <a:t>Local time: 10:30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2445929"/>
                  </a:ext>
                </a:extLst>
              </a:tr>
              <a:tr h="1399263">
                <a:tc>
                  <a:txBody>
                    <a:bodyPr/>
                    <a:lstStyle/>
                    <a:p>
                      <a:r>
                        <a:rPr lang="en-GB" sz="1400" dirty="0"/>
                        <a:t>Observation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Resolution: 1km in thermal bands</a:t>
                      </a:r>
                    </a:p>
                    <a:p>
                      <a:r>
                        <a:rPr lang="en-GB" sz="1400" dirty="0"/>
                        <a:t>36-bands total</a:t>
                      </a:r>
                    </a:p>
                    <a:p>
                      <a:r>
                        <a:rPr lang="en-GB" sz="1400" dirty="0"/>
                        <a:t>Data availability: 2000 to present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406598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EAE3E3E-F38D-46D0-BCBF-875EF59D947D}"/>
              </a:ext>
            </a:extLst>
          </p:cNvPr>
          <p:cNvSpPr/>
          <p:nvPr/>
        </p:nvSpPr>
        <p:spPr>
          <a:xfrm>
            <a:off x="4939145" y="3690151"/>
            <a:ext cx="3519657" cy="54876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 very large amount of data!!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8205489-C986-4104-BA3F-18C05F65DF30}"/>
              </a:ext>
            </a:extLst>
          </p:cNvPr>
          <p:cNvSpPr txBox="1"/>
          <p:nvPr/>
        </p:nvSpPr>
        <p:spPr>
          <a:xfrm>
            <a:off x="311727" y="914400"/>
            <a:ext cx="30272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LST is currently produced using the GSW method.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00" dirty="0"/>
              <a:t>GSW uses assumed surface </a:t>
            </a:r>
            <a:r>
              <a:rPr lang="en-GB" sz="1600" dirty="0" err="1"/>
              <a:t>emissivities</a:t>
            </a:r>
            <a:endParaRPr lang="en-GB" sz="16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dirty="0"/>
              <a:t>Works well on some surfaces, poorly on others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A5156-C94D-43EE-BA6E-A2627F67C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OE Theory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5789C-5735-4A7B-AA0E-F11BEBE9FA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/>
            <a:r>
              <a:rPr lang="en-GB" b="1" dirty="0">
                <a:solidFill>
                  <a:schemeClr val="tx1"/>
                </a:solidFill>
              </a:rPr>
              <a:t>OE Advantages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OE can simultaneously retrieve LST, LSE and TCWV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OE has “built in” uncertainty estimation that combines individual uncertainty and covariance terms.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Optimal Estimation (OE) has heritage in SST and other Earth Observation retrieval cases (e.g. Merchant et al. 2008, Mason et al. 2023)</a:t>
            </a:r>
          </a:p>
          <a:p>
            <a:r>
              <a: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OE Basics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An inverse retrieval method, i.e. reconstructing the state of the earth-atmosphere system given our knowledge of the observations.</a:t>
            </a:r>
          </a:p>
          <a:p>
            <a:pPr marL="360363" indent="-360363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It iterates to a solution, using a forward model to simulate satellite observations.</a:t>
            </a:r>
          </a:p>
        </p:txBody>
      </p:sp>
    </p:spTree>
    <p:extLst>
      <p:ext uri="{BB962C8B-B14F-4D97-AF65-F5344CB8AC3E}">
        <p14:creationId xmlns:p14="http://schemas.microsoft.com/office/powerpoint/2010/main" val="2395989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B117D-55E1-451B-B1F5-D7458B617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OE algorithm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976CA1-9FFF-4B46-93B2-81A6611D32E4}"/>
              </a:ext>
            </a:extLst>
          </p:cNvPr>
          <p:cNvSpPr txBox="1">
            <a:spLocks/>
          </p:cNvSpPr>
          <p:nvPr/>
        </p:nvSpPr>
        <p:spPr bwMode="auto">
          <a:xfrm>
            <a:off x="64736" y="906307"/>
            <a:ext cx="3252999" cy="325299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63993" indent="-263993" algn="l" rtl="0" eaLnBrk="1" fontAlgn="base" hangingPunct="1">
              <a:spcBef>
                <a:spcPts val="400"/>
              </a:spcBef>
              <a:spcAft>
                <a:spcPts val="400"/>
              </a:spcAft>
              <a:buFont typeface="Lucida Grande"/>
              <a:buChar char="-"/>
              <a:defRPr sz="2400" b="0" i="0" baseline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1pPr>
            <a:lvl2pPr marL="604785" indent="-283193" algn="l" rtl="0" eaLnBrk="1" fontAlgn="base" hangingPunct="1">
              <a:spcBef>
                <a:spcPts val="400"/>
              </a:spcBef>
              <a:spcAft>
                <a:spcPts val="400"/>
              </a:spcAft>
              <a:buClr>
                <a:srgbClr val="97BF0D"/>
              </a:buClr>
              <a:buSzPct val="75000"/>
              <a:buFont typeface="Lucida Grande"/>
              <a:buChar char="-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2pPr>
            <a:lvl3pPr marL="854379" indent="-211195" algn="l" rtl="0" eaLnBrk="1" fontAlgn="base" hangingPunct="1">
              <a:spcBef>
                <a:spcPts val="400"/>
              </a:spcBef>
              <a:spcAft>
                <a:spcPts val="400"/>
              </a:spcAft>
              <a:buClr>
                <a:srgbClr val="0086A2"/>
              </a:buClr>
              <a:buSzPct val="80000"/>
              <a:buFont typeface="Lucida Grande"/>
              <a:buChar char="-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3pPr>
            <a:lvl4pPr marL="803275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7BE0D"/>
              </a:buClr>
              <a:buFont typeface="Wingdings" pitchFamily="2" charset="2"/>
              <a:buChar char="Ø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4pPr>
            <a:lvl5pPr marL="1076325" indent="-2714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86A2"/>
              </a:buClr>
              <a:buFont typeface="Calibri" pitchFamily="34" charset="0"/>
              <a:buChar char="»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5pPr>
            <a:lvl6pPr marL="25241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813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385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957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600" kern="0" dirty="0">
                <a:latin typeface="Verdana" panose="020B0604030504040204" pitchFamily="34" charset="0"/>
                <a:ea typeface="Verdana" panose="020B0604030504040204" pitchFamily="34" charset="0"/>
              </a:rPr>
              <a:t>Input data are taken from MODIS L1C, ECMWF model data.</a:t>
            </a:r>
          </a:p>
          <a:p>
            <a:pPr lvl="1"/>
            <a:r>
              <a:rPr lang="en-GB" sz="1600" kern="0" dirty="0">
                <a:latin typeface="Verdana" panose="020B0604030504040204" pitchFamily="34" charset="0"/>
                <a:ea typeface="Verdana" panose="020B0604030504040204" pitchFamily="34" charset="0"/>
              </a:rPr>
              <a:t>All met profile data are from the ECMWF</a:t>
            </a:r>
          </a:p>
          <a:p>
            <a:pPr lvl="1"/>
            <a:r>
              <a:rPr lang="en-GB" sz="1600" kern="0" dirty="0">
                <a:latin typeface="Verdana" panose="020B0604030504040204" pitchFamily="34" charset="0"/>
                <a:ea typeface="Verdana" panose="020B0604030504040204" pitchFamily="34" charset="0"/>
              </a:rPr>
              <a:t>Biome classification used in the emissivity estimate.</a:t>
            </a:r>
          </a:p>
          <a:p>
            <a:r>
              <a:rPr lang="en-GB" sz="1600" kern="0" dirty="0">
                <a:latin typeface="Verdana" panose="020B0604030504040204" pitchFamily="34" charset="0"/>
                <a:ea typeface="Verdana" panose="020B0604030504040204" pitchFamily="34" charset="0"/>
              </a:rPr>
              <a:t>Outputs are emissivity, LST, and TCWV.</a:t>
            </a:r>
          </a:p>
          <a:p>
            <a:endParaRPr lang="en-GB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3C4FF0-B759-443F-B321-8B0630836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605" y="877406"/>
            <a:ext cx="5341395" cy="302265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32CD3A-7FD1-4B68-A861-BA7B5F6204A8}"/>
              </a:ext>
            </a:extLst>
          </p:cNvPr>
          <p:cNvSpPr/>
          <p:nvPr/>
        </p:nvSpPr>
        <p:spPr bwMode="auto">
          <a:xfrm>
            <a:off x="3802605" y="877406"/>
            <a:ext cx="2515068" cy="381000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087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OE algorithm - The State Vector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B3265F65-4DC8-49E2-8F3A-FDFFE61F712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8220513"/>
                  </p:ext>
                </p:extLst>
              </p:nvPr>
            </p:nvGraphicFramePr>
            <p:xfrm>
              <a:off x="186155" y="1576041"/>
              <a:ext cx="3495721" cy="268846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82620">
                      <a:extLst>
                        <a:ext uri="{9D8B030D-6E8A-4147-A177-3AD203B41FA5}">
                          <a16:colId xmlns:a16="http://schemas.microsoft.com/office/drawing/2014/main" val="350901352"/>
                        </a:ext>
                      </a:extLst>
                    </a:gridCol>
                    <a:gridCol w="513944">
                      <a:extLst>
                        <a:ext uri="{9D8B030D-6E8A-4147-A177-3AD203B41FA5}">
                          <a16:colId xmlns:a16="http://schemas.microsoft.com/office/drawing/2014/main" val="589704206"/>
                        </a:ext>
                      </a:extLst>
                    </a:gridCol>
                    <a:gridCol w="569450">
                      <a:extLst>
                        <a:ext uri="{9D8B030D-6E8A-4147-A177-3AD203B41FA5}">
                          <a16:colId xmlns:a16="http://schemas.microsoft.com/office/drawing/2014/main" val="1472437525"/>
                        </a:ext>
                      </a:extLst>
                    </a:gridCol>
                    <a:gridCol w="578785">
                      <a:extLst>
                        <a:ext uri="{9D8B030D-6E8A-4147-A177-3AD203B41FA5}">
                          <a16:colId xmlns:a16="http://schemas.microsoft.com/office/drawing/2014/main" val="3468610843"/>
                        </a:ext>
                      </a:extLst>
                    </a:gridCol>
                    <a:gridCol w="616126">
                      <a:extLst>
                        <a:ext uri="{9D8B030D-6E8A-4147-A177-3AD203B41FA5}">
                          <a16:colId xmlns:a16="http://schemas.microsoft.com/office/drawing/2014/main" val="1866773199"/>
                        </a:ext>
                      </a:extLst>
                    </a:gridCol>
                    <a:gridCol w="634796">
                      <a:extLst>
                        <a:ext uri="{9D8B030D-6E8A-4147-A177-3AD203B41FA5}">
                          <a16:colId xmlns:a16="http://schemas.microsoft.com/office/drawing/2014/main" val="455233156"/>
                        </a:ext>
                      </a:extLst>
                    </a:gridCol>
                  </a:tblGrid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GB" sz="11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8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52548523"/>
                      </a:ext>
                    </a:extLst>
                  </a:tr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9285042"/>
                      </a:ext>
                    </a:extLst>
                  </a:tr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8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414521"/>
                      </a:ext>
                    </a:extLst>
                  </a:tr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1881069"/>
                      </a:ext>
                    </a:extLst>
                  </a:tr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94325"/>
                      </a:ext>
                    </a:extLst>
                  </a:tr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4843491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B3265F65-4DC8-49E2-8F3A-FDFFE61F712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8220513"/>
                  </p:ext>
                </p:extLst>
              </p:nvPr>
            </p:nvGraphicFramePr>
            <p:xfrm>
              <a:off x="186155" y="1576041"/>
              <a:ext cx="3495721" cy="268846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582620">
                      <a:extLst>
                        <a:ext uri="{9D8B030D-6E8A-4147-A177-3AD203B41FA5}">
                          <a16:colId xmlns:a16="http://schemas.microsoft.com/office/drawing/2014/main" val="350901352"/>
                        </a:ext>
                      </a:extLst>
                    </a:gridCol>
                    <a:gridCol w="513944">
                      <a:extLst>
                        <a:ext uri="{9D8B030D-6E8A-4147-A177-3AD203B41FA5}">
                          <a16:colId xmlns:a16="http://schemas.microsoft.com/office/drawing/2014/main" val="589704206"/>
                        </a:ext>
                      </a:extLst>
                    </a:gridCol>
                    <a:gridCol w="569450">
                      <a:extLst>
                        <a:ext uri="{9D8B030D-6E8A-4147-A177-3AD203B41FA5}">
                          <a16:colId xmlns:a16="http://schemas.microsoft.com/office/drawing/2014/main" val="1472437525"/>
                        </a:ext>
                      </a:extLst>
                    </a:gridCol>
                    <a:gridCol w="578785">
                      <a:extLst>
                        <a:ext uri="{9D8B030D-6E8A-4147-A177-3AD203B41FA5}">
                          <a16:colId xmlns:a16="http://schemas.microsoft.com/office/drawing/2014/main" val="3468610843"/>
                        </a:ext>
                      </a:extLst>
                    </a:gridCol>
                    <a:gridCol w="616126">
                      <a:extLst>
                        <a:ext uri="{9D8B030D-6E8A-4147-A177-3AD203B41FA5}">
                          <a16:colId xmlns:a16="http://schemas.microsoft.com/office/drawing/2014/main" val="1866773199"/>
                        </a:ext>
                      </a:extLst>
                    </a:gridCol>
                    <a:gridCol w="634796">
                      <a:extLst>
                        <a:ext uri="{9D8B030D-6E8A-4147-A177-3AD203B41FA5}">
                          <a16:colId xmlns:a16="http://schemas.microsoft.com/office/drawing/2014/main" val="455233156"/>
                        </a:ext>
                      </a:extLst>
                    </a:gridCol>
                  </a:tblGrid>
                  <a:tr h="44807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9459" r="-500000" b="-498649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191489" t="-9459" r="-321277" b="-4986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88421" t="-9459" r="-217895" b="-4986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365347" t="-9459" r="-104950" b="-498649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52548523"/>
                      </a:ext>
                    </a:extLst>
                  </a:tr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9285042"/>
                      </a:ext>
                    </a:extLst>
                  </a:tr>
                  <a:tr h="44807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208108" r="-500000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414521"/>
                      </a:ext>
                    </a:extLst>
                  </a:tr>
                  <a:tr h="44807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08108" r="-500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1881069"/>
                      </a:ext>
                    </a:extLst>
                  </a:tr>
                  <a:tr h="44807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413699" r="-500000" b="-102740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94325"/>
                      </a:ext>
                    </a:extLst>
                  </a:tr>
                  <a:tr h="448077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1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1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484349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9A99C8FC-2A03-4C0C-989B-26C9CCAFB4F9}"/>
              </a:ext>
            </a:extLst>
          </p:cNvPr>
          <p:cNvSpPr/>
          <p:nvPr/>
        </p:nvSpPr>
        <p:spPr bwMode="auto">
          <a:xfrm>
            <a:off x="186157" y="1556674"/>
            <a:ext cx="3495719" cy="2707829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B520609-F7D4-4782-94AB-30C6342BD837}"/>
              </a:ext>
            </a:extLst>
          </p:cNvPr>
          <p:cNvGrpSpPr/>
          <p:nvPr/>
        </p:nvGrpSpPr>
        <p:grpSpPr>
          <a:xfrm>
            <a:off x="3835141" y="4049396"/>
            <a:ext cx="5122702" cy="430213"/>
            <a:chOff x="5513033" y="5014865"/>
            <a:chExt cx="6295960" cy="52378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260B93D7-0B3D-4E97-96FB-863630E39CE7}"/>
                    </a:ext>
                  </a:extLst>
                </p:cNvPr>
                <p:cNvSpPr txBox="1"/>
                <p:nvPr/>
              </p:nvSpPr>
              <p:spPr>
                <a:xfrm>
                  <a:off x="5513033" y="5071551"/>
                  <a:ext cx="5912968" cy="35895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=[</m:t>
                        </m:r>
                        <m:r>
                          <a:rPr lang="en-GB" sz="1600" i="1" smtClean="0">
                            <a:latin typeface="Cambria Math" panose="02040503050406030204" pitchFamily="18" charset="0"/>
                          </a:rPr>
                          <m:t>𝐿𝑆𝑇</m:t>
                        </m:r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GB" sz="1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latin typeface="Cambria Math" panose="02040503050406030204" pitchFamily="18" charset="0"/>
                              </a:rPr>
                              <m:t>𝐿𝑆𝐸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600" b="0" i="0" smtClean="0">
                                <a:latin typeface="Cambria Math" panose="02040503050406030204" pitchFamily="18" charset="0"/>
                              </a:rPr>
                              <m:t>TIR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sub>
                        </m:sSub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GB" sz="1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latin typeface="Cambria Math" panose="02040503050406030204" pitchFamily="18" charset="0"/>
                              </a:rPr>
                              <m:t>𝐿𝑆𝐸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600" b="0" i="0" smtClean="0">
                                <a:latin typeface="Cambria Math" panose="02040503050406030204" pitchFamily="18" charset="0"/>
                              </a:rPr>
                              <m:t>TIR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GB" sz="1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latin typeface="Cambria Math" panose="02040503050406030204" pitchFamily="18" charset="0"/>
                              </a:rPr>
                              <m:t>𝐿𝑆𝐸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600" b="0" i="0" smtClean="0">
                                <a:latin typeface="Cambria Math" panose="02040503050406030204" pitchFamily="18" charset="0"/>
                              </a:rPr>
                              <m:t>TIR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𝑇𝐶𝑊𝑉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260B93D7-0B3D-4E97-96FB-863630E39C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13033" y="5071551"/>
                  <a:ext cx="5912968" cy="358956"/>
                </a:xfrm>
                <a:prstGeom prst="rect">
                  <a:avLst/>
                </a:prstGeom>
                <a:blipFill>
                  <a:blip r:embed="rId3"/>
                  <a:stretch>
                    <a:fillRect b="-3125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BC131D5-FA41-4CF5-904E-A0B884A5D4B4}"/>
                </a:ext>
              </a:extLst>
            </p:cNvPr>
            <p:cNvSpPr/>
            <p:nvPr/>
          </p:nvSpPr>
          <p:spPr bwMode="auto">
            <a:xfrm>
              <a:off x="5592932" y="5014865"/>
              <a:ext cx="6216061" cy="52378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7BF7A106-12D7-4D06-86E9-A054DE91E4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605" y="877406"/>
            <a:ext cx="5341395" cy="302265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A7E6391-9A5D-4884-99D1-0FFC055A6860}"/>
              </a:ext>
            </a:extLst>
          </p:cNvPr>
          <p:cNvSpPr/>
          <p:nvPr/>
        </p:nvSpPr>
        <p:spPr bwMode="auto">
          <a:xfrm>
            <a:off x="4689764" y="2653145"/>
            <a:ext cx="734291" cy="381000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32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OE algorithm - The Observation Vector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A570F7F-46D1-4C99-A504-EFF1AA0D278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684337"/>
                  </p:ext>
                </p:extLst>
              </p:nvPr>
            </p:nvGraphicFramePr>
            <p:xfrm>
              <a:off x="220110" y="1487732"/>
              <a:ext cx="2925740" cy="216803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31435">
                      <a:extLst>
                        <a:ext uri="{9D8B030D-6E8A-4147-A177-3AD203B41FA5}">
                          <a16:colId xmlns:a16="http://schemas.microsoft.com/office/drawing/2014/main" val="350901352"/>
                        </a:ext>
                      </a:extLst>
                    </a:gridCol>
                    <a:gridCol w="731435">
                      <a:extLst>
                        <a:ext uri="{9D8B030D-6E8A-4147-A177-3AD203B41FA5}">
                          <a16:colId xmlns:a16="http://schemas.microsoft.com/office/drawing/2014/main" val="1472437525"/>
                        </a:ext>
                      </a:extLst>
                    </a:gridCol>
                    <a:gridCol w="731435">
                      <a:extLst>
                        <a:ext uri="{9D8B030D-6E8A-4147-A177-3AD203B41FA5}">
                          <a16:colId xmlns:a16="http://schemas.microsoft.com/office/drawing/2014/main" val="2727224154"/>
                        </a:ext>
                      </a:extLst>
                    </a:gridCol>
                    <a:gridCol w="731435">
                      <a:extLst>
                        <a:ext uri="{9D8B030D-6E8A-4147-A177-3AD203B41FA5}">
                          <a16:colId xmlns:a16="http://schemas.microsoft.com/office/drawing/2014/main" val="3364212877"/>
                        </a:ext>
                      </a:extLst>
                    </a:gridCol>
                  </a:tblGrid>
                  <a:tr h="542009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GB" sz="12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𝒚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eqArr>
                                      <m:eqArrPr>
                                        <m:ctrlP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𝐵𝑇</m:t>
                                        </m:r>
                                      </m:e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𝑟𝑎𝑛𝑑</m:t>
                                        </m:r>
                                      </m:e>
                                    </m:eqArr>
                                  </m:e>
                                  <m:sub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eqArr>
                                      <m:eqArrPr>
                                        <m:ctrlP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𝐵𝑇</m:t>
                                        </m:r>
                                      </m:e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𝑟𝑎𝑛𝑑</m:t>
                                        </m:r>
                                      </m:e>
                                    </m:eqArr>
                                  </m:e>
                                  <m:sub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eqArr>
                                      <m:eqArrPr>
                                        <m:ctrlP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𝐵𝑇</m:t>
                                        </m:r>
                                      </m:e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𝑟𝑎𝑛𝑑</m:t>
                                        </m:r>
                                      </m:e>
                                    </m:eqArr>
                                  </m:e>
                                  <m:sub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52548523"/>
                      </a:ext>
                    </a:extLst>
                  </a:tr>
                  <a:tr h="542009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eqArr>
                                      <m:eqArrPr>
                                        <m:ctrlP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𝐵𝑇</m:t>
                                        </m:r>
                                      </m:e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𝑟𝑎𝑛𝑑</m:t>
                                        </m:r>
                                      </m:e>
                                    </m:eqArr>
                                  </m:e>
                                  <m:sub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414521"/>
                      </a:ext>
                    </a:extLst>
                  </a:tr>
                  <a:tr h="542009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eqArr>
                                      <m:eqArrPr>
                                        <m:ctrlP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𝐵𝑇</m:t>
                                        </m:r>
                                      </m:e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𝑟𝑎𝑛𝑑</m:t>
                                        </m:r>
                                      </m:e>
                                    </m:eqArr>
                                  </m:e>
                                  <m:sub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283059"/>
                      </a:ext>
                    </a:extLst>
                  </a:tr>
                  <a:tr h="542009"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eqArr>
                                      <m:eqArrPr>
                                        <m:ctrlP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eqArrPr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𝐵𝑇</m:t>
                                        </m:r>
                                      </m:e>
                                      <m:e>
                                        <m:r>
                                          <a:rPr lang="en-GB" sz="1200" b="0" i="1" smtClean="0">
                                            <a:effectLst/>
                                            <a:latin typeface="Cambria Math" panose="02040503050406030204" pitchFamily="18" charset="0"/>
                                            <a:cs typeface="Times New Roman" panose="02020603050405020304" pitchFamily="18" charset="0"/>
                                          </a:rPr>
                                          <m:t>𝑟𝑎𝑛𝑑</m:t>
                                        </m:r>
                                      </m:e>
                                    </m:eqArr>
                                  </m:e>
                                  <m:sub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2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730801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A570F7F-46D1-4C99-A504-EFF1AA0D278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79684337"/>
                  </p:ext>
                </p:extLst>
              </p:nvPr>
            </p:nvGraphicFramePr>
            <p:xfrm>
              <a:off x="220110" y="1487732"/>
              <a:ext cx="2925740" cy="2168036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31435">
                      <a:extLst>
                        <a:ext uri="{9D8B030D-6E8A-4147-A177-3AD203B41FA5}">
                          <a16:colId xmlns:a16="http://schemas.microsoft.com/office/drawing/2014/main" val="350901352"/>
                        </a:ext>
                      </a:extLst>
                    </a:gridCol>
                    <a:gridCol w="731435">
                      <a:extLst>
                        <a:ext uri="{9D8B030D-6E8A-4147-A177-3AD203B41FA5}">
                          <a16:colId xmlns:a16="http://schemas.microsoft.com/office/drawing/2014/main" val="1472437525"/>
                        </a:ext>
                      </a:extLst>
                    </a:gridCol>
                    <a:gridCol w="731435">
                      <a:extLst>
                        <a:ext uri="{9D8B030D-6E8A-4147-A177-3AD203B41FA5}">
                          <a16:colId xmlns:a16="http://schemas.microsoft.com/office/drawing/2014/main" val="2727224154"/>
                        </a:ext>
                      </a:extLst>
                    </a:gridCol>
                    <a:gridCol w="731435">
                      <a:extLst>
                        <a:ext uri="{9D8B030D-6E8A-4147-A177-3AD203B41FA5}">
                          <a16:colId xmlns:a16="http://schemas.microsoft.com/office/drawing/2014/main" val="3364212877"/>
                        </a:ext>
                      </a:extLst>
                    </a:gridCol>
                  </a:tblGrid>
                  <a:tr h="5420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r="-302500" b="-30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99174" r="-200000" b="-30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200833" r="-101667" b="-3022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300833" r="-1667" b="-3022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52548523"/>
                      </a:ext>
                    </a:extLst>
                  </a:tr>
                  <a:tr h="5420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100000" r="-302500" b="-202247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414521"/>
                      </a:ext>
                    </a:extLst>
                  </a:tr>
                  <a:tr h="5420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200000" r="-302500" b="-102247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283059"/>
                      </a:ext>
                    </a:extLst>
                  </a:tr>
                  <a:tr h="542009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t="-300000" r="-302500" b="-2247"/>
                          </a:stretch>
                        </a:blip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rgbClr val="FFFFFF">
                            <a:lumMod val="85000"/>
                          </a:srgbClr>
                        </a:solidFill>
                      </a:tcPr>
                    </a:tc>
                    <a:tc>
                      <a:txBody>
                        <a:bodyPr/>
                        <a:lstStyle>
                          <a:lvl1pPr marL="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1pPr>
                          <a:lvl2pPr marL="457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2pPr>
                          <a:lvl3pPr marL="914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3pPr>
                          <a:lvl4pPr marL="1371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4pPr>
                          <a:lvl5pPr marL="18288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5pPr>
                          <a:lvl6pPr marL="22860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6pPr>
                          <a:lvl7pPr marL="27432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7pPr>
                          <a:lvl8pPr marL="32004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8pPr>
                          <a:lvl9pPr marL="3657600" algn="l" defTabSz="914400" rtl="0" eaLnBrk="1" latinLnBrk="0" hangingPunct="1">
                            <a:defRPr sz="1800" kern="1200">
                              <a:solidFill>
                                <a:schemeClr val="tx1"/>
                              </a:solidFill>
                              <a:latin typeface="Palatino Linotype"/>
                            </a:defRPr>
                          </a:lvl9pPr>
                        </a:lstStyle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8730801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0063B1AE-E63F-4F5B-A291-5EE496423634}"/>
              </a:ext>
            </a:extLst>
          </p:cNvPr>
          <p:cNvSpPr/>
          <p:nvPr/>
        </p:nvSpPr>
        <p:spPr bwMode="auto">
          <a:xfrm>
            <a:off x="220111" y="1468364"/>
            <a:ext cx="2925739" cy="218740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0335E1-E8F7-4B72-A624-01264D5DCB91}"/>
                  </a:ext>
                </a:extLst>
              </p:cNvPr>
              <p:cNvSpPr txBox="1"/>
              <p:nvPr/>
            </p:nvSpPr>
            <p:spPr>
              <a:xfrm>
                <a:off x="4572000" y="4042918"/>
                <a:ext cx="362989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=[</m:t>
                      </m:r>
                      <m:sSub>
                        <m:sSubPr>
                          <m:ctrlP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𝐵𝑇</m:t>
                          </m:r>
                        </m:e>
                        <m:sub>
                          <m:r>
                            <a:rPr lang="en-GB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  <m:r>
                        <a:rPr lang="en-GB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𝐵𝑇</m:t>
                          </m:r>
                        </m:e>
                        <m:sub>
                          <m:r>
                            <a:rPr lang="en-GB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r>
                        <a:rPr lang="en-GB" i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𝐵𝑇</m:t>
                          </m:r>
                        </m:e>
                        <m:sub>
                          <m:r>
                            <a:rPr lang="en-GB" i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00335E1-E8F7-4B72-A624-01264D5DC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4042918"/>
                <a:ext cx="3629891" cy="461665"/>
              </a:xfrm>
              <a:prstGeom prst="rect">
                <a:avLst/>
              </a:prstGeom>
              <a:blipFill>
                <a:blip r:embed="rId3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4F77B2BA-EE8D-4D17-82E0-D85787178DF2}"/>
              </a:ext>
            </a:extLst>
          </p:cNvPr>
          <p:cNvSpPr/>
          <p:nvPr/>
        </p:nvSpPr>
        <p:spPr bwMode="auto">
          <a:xfrm>
            <a:off x="3753293" y="4011860"/>
            <a:ext cx="5316249" cy="523783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34A4C5-2E4E-4788-AAC1-750B881F3C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605" y="877406"/>
            <a:ext cx="5341395" cy="302265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63EBA12-F950-4F79-879C-0E1D1A15B458}"/>
              </a:ext>
            </a:extLst>
          </p:cNvPr>
          <p:cNvSpPr/>
          <p:nvPr/>
        </p:nvSpPr>
        <p:spPr bwMode="auto">
          <a:xfrm>
            <a:off x="4100946" y="3240881"/>
            <a:ext cx="734291" cy="38771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8187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OE algorithm - The Retrieval Step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BA8293-BA60-4154-BDD1-0C332EC94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605" y="877406"/>
            <a:ext cx="5341395" cy="3022650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D9661DE-7934-473B-9675-0DDED66C9600}"/>
              </a:ext>
            </a:extLst>
          </p:cNvPr>
          <p:cNvSpPr txBox="1">
            <a:spLocks/>
          </p:cNvSpPr>
          <p:nvPr/>
        </p:nvSpPr>
        <p:spPr bwMode="auto">
          <a:xfrm>
            <a:off x="83128" y="883587"/>
            <a:ext cx="3487016" cy="33763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263993" indent="-263993" algn="l" rtl="0" eaLnBrk="1" fontAlgn="base" hangingPunct="1">
              <a:spcBef>
                <a:spcPts val="400"/>
              </a:spcBef>
              <a:spcAft>
                <a:spcPts val="400"/>
              </a:spcAft>
              <a:buFont typeface="Lucida Grande"/>
              <a:buChar char="-"/>
              <a:defRPr sz="2400" b="0" i="0" baseline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1pPr>
            <a:lvl2pPr marL="604785" indent="-283193" algn="l" rtl="0" eaLnBrk="1" fontAlgn="base" hangingPunct="1">
              <a:spcBef>
                <a:spcPts val="400"/>
              </a:spcBef>
              <a:spcAft>
                <a:spcPts val="400"/>
              </a:spcAft>
              <a:buClr>
                <a:srgbClr val="97BF0D"/>
              </a:buClr>
              <a:buSzPct val="75000"/>
              <a:buFont typeface="Lucida Grande"/>
              <a:buChar char="-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2pPr>
            <a:lvl3pPr marL="854379" indent="-211195" algn="l" rtl="0" eaLnBrk="1" fontAlgn="base" hangingPunct="1">
              <a:spcBef>
                <a:spcPts val="400"/>
              </a:spcBef>
              <a:spcAft>
                <a:spcPts val="400"/>
              </a:spcAft>
              <a:buClr>
                <a:srgbClr val="0086A2"/>
              </a:buClr>
              <a:buSzPct val="80000"/>
              <a:buFont typeface="Lucida Grande"/>
              <a:buChar char="-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3pPr>
            <a:lvl4pPr marL="803275" indent="-2667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7BE0D"/>
              </a:buClr>
              <a:buFont typeface="Wingdings" pitchFamily="2" charset="2"/>
              <a:buChar char="Ø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4pPr>
            <a:lvl5pPr marL="1076325" indent="-2714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86A2"/>
              </a:buClr>
              <a:buFont typeface="Calibri" pitchFamily="34" charset="0"/>
              <a:buChar char="»"/>
              <a:defRPr sz="2400" b="0" i="0">
                <a:solidFill>
                  <a:schemeClr val="tx1"/>
                </a:solidFill>
                <a:latin typeface="Arial"/>
                <a:ea typeface="Ebrima" pitchFamily="2" charset="0"/>
                <a:cs typeface="Arial"/>
              </a:defRPr>
            </a:lvl5pPr>
            <a:lvl6pPr marL="25241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813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385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9572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RTTOV* is a fast radiative transfer model. It treats spectral windows as independent channels. </a:t>
            </a:r>
          </a:p>
          <a:p>
            <a:r>
              <a:rPr lang="en-GB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Through the parameterisation of the various transmittances the computational speed of the model is increased significantly compared to the line-by-line methodology (</a:t>
            </a:r>
            <a:r>
              <a:rPr lang="en-GB" sz="140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Matricardi</a:t>
            </a:r>
            <a:r>
              <a:rPr lang="en-GB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, 2009).</a:t>
            </a:r>
          </a:p>
          <a:p>
            <a:r>
              <a:rPr lang="en-GB" sz="1400" kern="0" dirty="0">
                <a:latin typeface="Verdana" panose="020B0604030504040204" pitchFamily="34" charset="0"/>
                <a:ea typeface="Verdana" panose="020B0604030504040204" pitchFamily="34" charset="0"/>
              </a:rPr>
              <a:t>RTTOV calculates the Jacobians of the input profile variables, reducing the number of times it needs to be called per iteration.</a:t>
            </a:r>
          </a:p>
          <a:p>
            <a:endParaRPr lang="en-GB" kern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B570F5F-AF71-47C9-B0AB-B25294DA5C89}"/>
              </a:ext>
            </a:extLst>
          </p:cNvPr>
          <p:cNvSpPr/>
          <p:nvPr/>
        </p:nvSpPr>
        <p:spPr bwMode="auto">
          <a:xfrm>
            <a:off x="7890165" y="2652063"/>
            <a:ext cx="734291" cy="387711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168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OE algorithm - Optimisation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DEBFAA9-ACC4-4214-A4BD-BAB88C2D1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10" y="1136074"/>
            <a:ext cx="4322617" cy="3297382"/>
          </a:xfrm>
        </p:spPr>
        <p:txBody>
          <a:bodyPr/>
          <a:lstStyle/>
          <a:p>
            <a:r>
              <a:rPr lang="en-GB" sz="1400" dirty="0">
                <a:solidFill>
                  <a:schemeClr val="tx1"/>
                </a:solidFill>
              </a:rPr>
              <a:t>The OE algorithm can be run more efficiently if run over the tie-point grid rather than per pixel.</a:t>
            </a:r>
          </a:p>
          <a:p>
            <a:r>
              <a:rPr lang="en-GB" sz="1400" dirty="0">
                <a:solidFill>
                  <a:schemeClr val="tx1"/>
                </a:solidFill>
              </a:rPr>
              <a:t>The atmospheric column only changes on the tie-point grid, pixels within a tie-point have the same TCWV.</a:t>
            </a:r>
          </a:p>
          <a:p>
            <a:r>
              <a:rPr lang="en-GB" sz="1400" dirty="0">
                <a:solidFill>
                  <a:schemeClr val="tx1"/>
                </a:solidFill>
              </a:rPr>
              <a:t>All pixels in a tie-point can therefore be run together under a single RTTOV call per iteration.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CA4ED4-28DB-4088-A9AF-6654A5E87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3109" y="1055428"/>
            <a:ext cx="3226901" cy="325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75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620FA0E-71B3-4D36-B5F6-0F924FE80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605" y="877406"/>
            <a:ext cx="5341395" cy="3022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2ACB2-E0E1-4D12-A3C4-591D5E091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OE algorithm - Optimisation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8EE88B9-687A-46AB-BE70-032367C117BB}"/>
              </a:ext>
            </a:extLst>
          </p:cNvPr>
          <p:cNvGrpSpPr/>
          <p:nvPr/>
        </p:nvGrpSpPr>
        <p:grpSpPr>
          <a:xfrm>
            <a:off x="0" y="3735622"/>
            <a:ext cx="5329052" cy="523783"/>
            <a:chOff x="1480457" y="5116839"/>
            <a:chExt cx="7254240" cy="52378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3D121DC-8941-4572-AFFC-9366153EB07A}"/>
                </a:ext>
              </a:extLst>
            </p:cNvPr>
            <p:cNvSpPr/>
            <p:nvPr/>
          </p:nvSpPr>
          <p:spPr bwMode="auto">
            <a:xfrm>
              <a:off x="1656657" y="5116839"/>
              <a:ext cx="7078040" cy="52378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884508DF-D927-4E48-BA27-2D26A0D370EA}"/>
                    </a:ext>
                  </a:extLst>
                </p:cNvPr>
                <p:cNvSpPr txBox="1"/>
                <p:nvPr/>
              </p:nvSpPr>
              <p:spPr>
                <a:xfrm>
                  <a:off x="1480457" y="5150268"/>
                  <a:ext cx="7254240" cy="37029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= 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𝐿𝑆𝑇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𝐿𝑆𝑇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,…,</m:t>
                            </m:r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𝐿𝑆𝑇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𝜀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8,1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𝜀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11,1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,…,</m:t>
                            </m:r>
                            <m:sSub>
                              <m:sSubPr>
                                <m:ctrl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𝜀</m:t>
                                </m:r>
                              </m:e>
                              <m:sub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12,</m:t>
                                </m:r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𝑇𝐶𝑊𝑉</m:t>
                            </m:r>
                          </m:e>
                        </m:d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6" name="TextBox 5">
                  <a:extLst>
                    <a:ext uri="{FF2B5EF4-FFF2-40B4-BE49-F238E27FC236}">
                      <a16:creationId xmlns:a16="http://schemas.microsoft.com/office/drawing/2014/main" id="{884508DF-D927-4E48-BA27-2D26A0D370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80457" y="5150268"/>
                  <a:ext cx="7254240" cy="37029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84848DD-7251-4328-B73F-491D3D3D455C}"/>
              </a:ext>
            </a:extLst>
          </p:cNvPr>
          <p:cNvGrpSpPr/>
          <p:nvPr/>
        </p:nvGrpSpPr>
        <p:grpSpPr>
          <a:xfrm>
            <a:off x="48023" y="2575024"/>
            <a:ext cx="4434531" cy="523783"/>
            <a:chOff x="5513033" y="5014865"/>
            <a:chExt cx="6369728" cy="52378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79291E7B-21F3-47A4-8BDE-4C914E5EF9E5}"/>
                    </a:ext>
                  </a:extLst>
                </p:cNvPr>
                <p:cNvSpPr txBox="1"/>
                <p:nvPr/>
              </p:nvSpPr>
              <p:spPr>
                <a:xfrm>
                  <a:off x="5513033" y="5071551"/>
                  <a:ext cx="6369728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16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=[</m:t>
                        </m:r>
                        <m:r>
                          <a:rPr lang="en-GB" sz="1600" i="1" smtClean="0">
                            <a:latin typeface="Cambria Math" panose="02040503050406030204" pitchFamily="18" charset="0"/>
                          </a:rPr>
                          <m:t>𝐿𝑆𝑇</m:t>
                        </m:r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GB" sz="1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latin typeface="Cambria Math" panose="02040503050406030204" pitchFamily="18" charset="0"/>
                              </a:rPr>
                              <m:t>𝐿𝑆𝐸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600" b="0" i="0" smtClean="0">
                                <a:latin typeface="Cambria Math" panose="02040503050406030204" pitchFamily="18" charset="0"/>
                              </a:rPr>
                              <m:t>TIR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sub>
                        </m:sSub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,,</m:t>
                        </m:r>
                        <m:sSub>
                          <m:sSubPr>
                            <m:ctrlPr>
                              <a:rPr lang="en-GB" sz="1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latin typeface="Cambria Math" panose="02040503050406030204" pitchFamily="18" charset="0"/>
                              </a:rPr>
                              <m:t>𝐿𝑆𝐸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600" b="0" i="0" smtClean="0">
                                <a:latin typeface="Cambria Math" panose="02040503050406030204" pitchFamily="18" charset="0"/>
                              </a:rPr>
                              <m:t>TIR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GB" sz="1600" i="1">
                                <a:solidFill>
                                  <a:srgbClr val="836967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1600" i="1">
                                <a:latin typeface="Cambria Math" panose="02040503050406030204" pitchFamily="18" charset="0"/>
                              </a:rPr>
                              <m:t>𝐿𝑆𝐸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GB" sz="1600" b="0" i="0" smtClean="0">
                                <a:latin typeface="Cambria Math" panose="02040503050406030204" pitchFamily="18" charset="0"/>
                              </a:rPr>
                              <m:t>TIR</m:t>
                            </m:r>
                            <m:r>
                              <a:rPr lang="en-GB" sz="16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GB" sz="1600" i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GB" sz="1600" i="1">
                            <a:latin typeface="Cambria Math" panose="02040503050406030204" pitchFamily="18" charset="0"/>
                          </a:rPr>
                          <m:t>𝑇𝐶𝑊𝑉</m:t>
                        </m:r>
                        <m:r>
                          <a:rPr lang="en-GB" sz="1600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oMath>
                    </m:oMathPara>
                  </a14:m>
                  <a:endParaRPr lang="en-GB" sz="1600" dirty="0"/>
                </a:p>
              </p:txBody>
            </p:sp>
          </mc:Choice>
          <mc:Fallback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79291E7B-21F3-47A4-8BDE-4C914E5EF9E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13033" y="5071551"/>
                  <a:ext cx="6369728" cy="338554"/>
                </a:xfrm>
                <a:prstGeom prst="rect">
                  <a:avLst/>
                </a:prstGeom>
                <a:blipFill>
                  <a:blip r:embed="rId4"/>
                  <a:stretch>
                    <a:fillRect b="-14545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E9796AA-5A0E-4523-9DB4-55C0CC7A2866}"/>
                </a:ext>
              </a:extLst>
            </p:cNvPr>
            <p:cNvSpPr/>
            <p:nvPr/>
          </p:nvSpPr>
          <p:spPr bwMode="auto">
            <a:xfrm>
              <a:off x="5592932" y="5014865"/>
              <a:ext cx="6216061" cy="52378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949CC9F-923B-455A-8381-5CC956ACBA91}"/>
              </a:ext>
            </a:extLst>
          </p:cNvPr>
          <p:cNvSpPr txBox="1"/>
          <p:nvPr/>
        </p:nvSpPr>
        <p:spPr>
          <a:xfrm>
            <a:off x="116750" y="2184397"/>
            <a:ext cx="1939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Previously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64AC8D-B0D0-456A-AABD-D1BB91F4D867}"/>
              </a:ext>
            </a:extLst>
          </p:cNvPr>
          <p:cNvSpPr txBox="1"/>
          <p:nvPr/>
        </p:nvSpPr>
        <p:spPr>
          <a:xfrm>
            <a:off x="103648" y="3365513"/>
            <a:ext cx="19399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Updated</a:t>
            </a:r>
          </a:p>
        </p:txBody>
      </p:sp>
    </p:spTree>
    <p:extLst>
      <p:ext uri="{BB962C8B-B14F-4D97-AF65-F5344CB8AC3E}">
        <p14:creationId xmlns:p14="http://schemas.microsoft.com/office/powerpoint/2010/main" val="3981670057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Props1.xml><?xml version="1.0" encoding="utf-8"?>
<ds:datastoreItem xmlns:ds="http://schemas.openxmlformats.org/officeDocument/2006/customXml" ds:itemID="{1359C150-96A0-4331-AA4D-8459057174E9}"/>
</file>

<file path=customXml/itemProps2.xml><?xml version="1.0" encoding="utf-8"?>
<ds:datastoreItem xmlns:ds="http://schemas.openxmlformats.org/officeDocument/2006/customXml" ds:itemID="{8E22279E-2C4C-4C93-8498-455A58D1433E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34c15f97-4efe-4adb-8bbd-d6a08105d664"/>
    <ds:schemaRef ds:uri="e19819c7-3cbc-4b1a-8ee3-31d373041e80"/>
    <ds:schemaRef ds:uri="http://www.w3.org/XML/1998/namespace"/>
    <ds:schemaRef ds:uri="95a6d21c-7db0-4b7e-981f-b4f22b02b9d8"/>
  </ds:schemaRefs>
</ds:datastoreItem>
</file>

<file path=customXml/itemProps3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0F11377-DC85-49FD-B236-FEA1CC5003A6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4957</TotalTime>
  <Words>617</Words>
  <Application>Microsoft Office PowerPoint</Application>
  <PresentationFormat>On-screen Show (16:9)</PresentationFormat>
  <Paragraphs>94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 Math</vt:lpstr>
      <vt:lpstr>Lucida Grande</vt:lpstr>
      <vt:lpstr>Times New Roman</vt:lpstr>
      <vt:lpstr>Verdana</vt:lpstr>
      <vt:lpstr>CCI_landsurfacetemperature</vt:lpstr>
      <vt:lpstr>PowerPoint Presentation</vt:lpstr>
      <vt:lpstr>LST and MODIS</vt:lpstr>
      <vt:lpstr>OE Theory</vt:lpstr>
      <vt:lpstr>The OE algorithm</vt:lpstr>
      <vt:lpstr>The OE algorithm - The State Vector</vt:lpstr>
      <vt:lpstr>The OE algorithm - The Observation Vector</vt:lpstr>
      <vt:lpstr>The OE algorithm - The Retrieval Step</vt:lpstr>
      <vt:lpstr>The OE algorithm - Optimisation</vt:lpstr>
      <vt:lpstr>The OE algorithm - Optimisation</vt:lpstr>
      <vt:lpstr>The OE algorithm - Optimisation</vt:lpstr>
      <vt:lpstr>MODIS OE - Results</vt:lpstr>
      <vt:lpstr>MODIS OE – Results LST</vt:lpstr>
      <vt:lpstr>MODIS OE – Results LSE</vt:lpstr>
      <vt:lpstr>MODIS OE – Results LSE</vt:lpstr>
      <vt:lpstr>MODIS OE – Results LSE</vt:lpstr>
      <vt:lpstr>Conclusions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Courtier, Ben (Dr.)</cp:lastModifiedBy>
  <cp:revision>19</cp:revision>
  <cp:lastPrinted>2008-08-26T16:26:23Z</cp:lastPrinted>
  <dcterms:created xsi:type="dcterms:W3CDTF">2018-08-24T13:21:33Z</dcterms:created>
  <dcterms:modified xsi:type="dcterms:W3CDTF">2026-05-11T09:46:07Z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</Properties>
</file>