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3.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4.xml" ContentType="application/vnd.openxmlformats-officedocument.theme+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5.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6.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7.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theme/theme8.xml" ContentType="application/vnd.openxmlformats-officedocument.theme+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theme/theme9.xml" ContentType="application/vnd.openxmlformats-officedocument.theme+xml"/>
  <Override PartName="/ppt/slideLayouts/slideLayout212.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 id="2147483687" r:id="rId5"/>
    <p:sldMasterId id="2147483710" r:id="rId6"/>
    <p:sldMasterId id="2147483737" r:id="rId7"/>
    <p:sldMasterId id="2147483768" r:id="rId8"/>
    <p:sldMasterId id="2147483785" r:id="rId9"/>
    <p:sldMasterId id="2147483810" r:id="rId10"/>
    <p:sldMasterId id="2147483836" r:id="rId11"/>
    <p:sldMasterId id="2147483883" r:id="rId12"/>
    <p:sldMasterId id="2147483907" r:id="rId13"/>
  </p:sldMasterIdLst>
  <p:notesMasterIdLst>
    <p:notesMasterId r:id="rId32"/>
  </p:notesMasterIdLst>
  <p:sldIdLst>
    <p:sldId id="282" r:id="rId14"/>
    <p:sldId id="281" r:id="rId15"/>
    <p:sldId id="258" r:id="rId16"/>
    <p:sldId id="2147469892" r:id="rId17"/>
    <p:sldId id="2147469888" r:id="rId18"/>
    <p:sldId id="260" r:id="rId19"/>
    <p:sldId id="1955757131" r:id="rId20"/>
    <p:sldId id="267" r:id="rId21"/>
    <p:sldId id="2147481698" r:id="rId22"/>
    <p:sldId id="2147469873" r:id="rId23"/>
    <p:sldId id="2147483595" r:id="rId24"/>
    <p:sldId id="2147483563" r:id="rId25"/>
    <p:sldId id="2147483564" r:id="rId26"/>
    <p:sldId id="2147470335" r:id="rId27"/>
    <p:sldId id="2147483556" r:id="rId28"/>
    <p:sldId id="2147483495" r:id="rId29"/>
    <p:sldId id="261" r:id="rId30"/>
    <p:sldId id="2147483561" r:id="rId3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C6B4"/>
    <a:srgbClr val="E47452"/>
    <a:srgbClr val="359BC0"/>
    <a:srgbClr val="BBBDBF"/>
    <a:srgbClr val="C4E9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B7CC05-C3D1-67D2-C3FF-D7EAB5D58A2F}" v="72" dt="2026-05-12T08:41:32.574"/>
    <p1510:client id="{AF7D1EF7-F07B-E021-79E3-30227960AAE8}" v="447" dt="2026-05-10T17:40:41.5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8" d="100"/>
          <a:sy n="78" d="100"/>
        </p:scale>
        <p:origin x="96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21" Type="http://schemas.openxmlformats.org/officeDocument/2006/relationships/slide" Target="slides/slide8.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theme" Target="theme/theme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Rayner" userId="S::nick.rayner@metoffice.gov.uk::08499b4b-34b4-4afc-b5f5-a9366eb32adc" providerId="AD" clId="Web-{E7597A6E-76FF-84A5-9664-BC1114924BDD}"/>
    <pc:docChg chg="addSld modSld">
      <pc:chgData name="Nick Rayner" userId="S::nick.rayner@metoffice.gov.uk::08499b4b-34b4-4afc-b5f5-a9366eb32adc" providerId="AD" clId="Web-{E7597A6E-76FF-84A5-9664-BC1114924BDD}" dt="2026-05-06T13:44:03.780" v="59" actId="20577"/>
      <pc:docMkLst>
        <pc:docMk/>
      </pc:docMkLst>
      <pc:sldChg chg="modSp">
        <pc:chgData name="Nick Rayner" userId="S::nick.rayner@metoffice.gov.uk::08499b4b-34b4-4afc-b5f5-a9366eb32adc" providerId="AD" clId="Web-{E7597A6E-76FF-84A5-9664-BC1114924BDD}" dt="2026-05-06T13:37:47.379" v="49" actId="20577"/>
        <pc:sldMkLst>
          <pc:docMk/>
          <pc:sldMk cId="3436823980" sldId="281"/>
        </pc:sldMkLst>
        <pc:spChg chg="mod">
          <ac:chgData name="Nick Rayner" userId="S::nick.rayner@metoffice.gov.uk::08499b4b-34b4-4afc-b5f5-a9366eb32adc" providerId="AD" clId="Web-{E7597A6E-76FF-84A5-9664-BC1114924BDD}" dt="2026-05-06T13:29:18.082" v="8" actId="20577"/>
          <ac:spMkLst>
            <pc:docMk/>
            <pc:sldMk cId="3436823980" sldId="281"/>
            <ac:spMk id="2" creationId="{00000000-0000-0000-0000-000000000000}"/>
          </ac:spMkLst>
        </pc:spChg>
        <pc:spChg chg="mod">
          <ac:chgData name="Nick Rayner" userId="S::nick.rayner@metoffice.gov.uk::08499b4b-34b4-4afc-b5f5-a9366eb32adc" providerId="AD" clId="Web-{E7597A6E-76FF-84A5-9664-BC1114924BDD}" dt="2026-05-06T13:37:47.379" v="49" actId="20577"/>
          <ac:spMkLst>
            <pc:docMk/>
            <pc:sldMk cId="3436823980" sldId="281"/>
            <ac:spMk id="3" creationId="{00000000-0000-0000-0000-000000000000}"/>
          </ac:spMkLst>
        </pc:spChg>
      </pc:sldChg>
    </pc:docChg>
  </pc:docChgLst>
  <pc:docChgLst>
    <pc:chgData name="Nick Rayner" userId="S::nick.rayner@metoffice.gov.uk::08499b4b-34b4-4afc-b5f5-a9366eb32adc" providerId="AD" clId="Web-{ABECFB94-F70E-0E10-98F7-089B9037A040}"/>
    <pc:docChg chg="addSld addMainMaster">
      <pc:chgData name="Nick Rayner" userId="S::nick.rayner@metoffice.gov.uk::08499b4b-34b4-4afc-b5f5-a9366eb32adc" providerId="AD" clId="Web-{ABECFB94-F70E-0E10-98F7-089B9037A040}" dt="2026-05-06T14:02:07.373" v="0"/>
      <pc:docMkLst>
        <pc:docMk/>
      </pc:docMkLst>
      <pc:sldMasterChg chg="add addSldLayout">
        <pc:chgData name="Nick Rayner" userId="S::nick.rayner@metoffice.gov.uk::08499b4b-34b4-4afc-b5f5-a9366eb32adc" providerId="AD" clId="Web-{ABECFB94-F70E-0E10-98F7-089B9037A040}" dt="2026-05-06T14:02:07.373" v="0"/>
        <pc:sldMasterMkLst>
          <pc:docMk/>
          <pc:sldMasterMk cId="3098655942" sldId="2147483687"/>
        </pc:sldMasterMkLst>
        <pc:sldLayoutChg chg="add">
          <pc:chgData name="Nick Rayner" userId="S::nick.rayner@metoffice.gov.uk::08499b4b-34b4-4afc-b5f5-a9366eb32adc" providerId="AD" clId="Web-{ABECFB94-F70E-0E10-98F7-089B9037A040}" dt="2026-05-06T14:02:07.373" v="0"/>
          <pc:sldLayoutMkLst>
            <pc:docMk/>
            <pc:sldMasterMk cId="3098655942" sldId="2147483687"/>
            <pc:sldLayoutMk cId="3874379285" sldId="2147483688"/>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573883340" sldId="2147483689"/>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345083242" sldId="2147483690"/>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609362188" sldId="2147483691"/>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284869917" sldId="2147483692"/>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319979763" sldId="2147483693"/>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047208608" sldId="2147483694"/>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012625691" sldId="2147483695"/>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871592840" sldId="2147483696"/>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219481103" sldId="2147483697"/>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770483930" sldId="2147483698"/>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055971942" sldId="2147483699"/>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504347592" sldId="2147483700"/>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2532173253" sldId="2147483701"/>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704017922" sldId="2147483702"/>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4031038249" sldId="2147483703"/>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558874721" sldId="2147483704"/>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1461375842" sldId="2147483705"/>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55211847" sldId="2147483706"/>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109154254" sldId="2147483707"/>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3861333836" sldId="2147483708"/>
          </pc:sldLayoutMkLst>
        </pc:sldLayoutChg>
        <pc:sldLayoutChg chg="add">
          <pc:chgData name="Nick Rayner" userId="S::nick.rayner@metoffice.gov.uk::08499b4b-34b4-4afc-b5f5-a9366eb32adc" providerId="AD" clId="Web-{ABECFB94-F70E-0E10-98F7-089B9037A040}" dt="2026-05-06T14:02:07.373" v="0"/>
          <pc:sldLayoutMkLst>
            <pc:docMk/>
            <pc:sldMasterMk cId="3098655942" sldId="2147483687"/>
            <pc:sldLayoutMk cId="720251654" sldId="2147483709"/>
          </pc:sldLayoutMkLst>
        </pc:sldLayoutChg>
      </pc:sldMasterChg>
    </pc:docChg>
  </pc:docChgLst>
  <pc:docChgLst>
    <pc:chgData name="Nick Rayner" userId="S::nick.rayner@metoffice.gov.uk::08499b4b-34b4-4afc-b5f5-a9366eb32adc" providerId="AD" clId="Web-{AF7D1EF7-F07B-E021-79E3-30227960AAE8}"/>
    <pc:docChg chg="delSld modSld sldOrd">
      <pc:chgData name="Nick Rayner" userId="S::nick.rayner@metoffice.gov.uk::08499b4b-34b4-4afc-b5f5-a9366eb32adc" providerId="AD" clId="Web-{AF7D1EF7-F07B-E021-79E3-30227960AAE8}" dt="2026-05-10T17:42:11.140" v="483"/>
      <pc:docMkLst>
        <pc:docMk/>
      </pc:docMkLst>
      <pc:sldChg chg="ord modNotes">
        <pc:chgData name="Nick Rayner" userId="S::nick.rayner@metoffice.gov.uk::08499b4b-34b4-4afc-b5f5-a9366eb32adc" providerId="AD" clId="Web-{AF7D1EF7-F07B-E021-79E3-30227960AAE8}" dt="2026-05-10T17:41:01.904" v="474"/>
        <pc:sldMkLst>
          <pc:docMk/>
          <pc:sldMk cId="4290051926" sldId="258"/>
        </pc:sldMkLst>
      </pc:sldChg>
      <pc:sldChg chg="modNotes">
        <pc:chgData name="Nick Rayner" userId="S::nick.rayner@metoffice.gov.uk::08499b4b-34b4-4afc-b5f5-a9366eb32adc" providerId="AD" clId="Web-{AF7D1EF7-F07B-E021-79E3-30227960AAE8}" dt="2026-05-10T17:41:15.842" v="476"/>
        <pc:sldMkLst>
          <pc:docMk/>
          <pc:sldMk cId="665129497" sldId="260"/>
        </pc:sldMkLst>
      </pc:sldChg>
      <pc:sldChg chg="modNotes">
        <pc:chgData name="Nick Rayner" userId="S::nick.rayner@metoffice.gov.uk::08499b4b-34b4-4afc-b5f5-a9366eb32adc" providerId="AD" clId="Web-{AF7D1EF7-F07B-E021-79E3-30227960AAE8}" dt="2026-05-10T17:42:11.140" v="483"/>
        <pc:sldMkLst>
          <pc:docMk/>
          <pc:sldMk cId="850679697" sldId="261"/>
        </pc:sldMkLst>
      </pc:sldChg>
      <pc:sldChg chg="modNotes">
        <pc:chgData name="Nick Rayner" userId="S::nick.rayner@metoffice.gov.uk::08499b4b-34b4-4afc-b5f5-a9366eb32adc" providerId="AD" clId="Web-{AF7D1EF7-F07B-E021-79E3-30227960AAE8}" dt="2026-05-10T17:41:30.920" v="478"/>
        <pc:sldMkLst>
          <pc:docMk/>
          <pc:sldMk cId="3640589339" sldId="267"/>
        </pc:sldMkLst>
      </pc:sldChg>
      <pc:sldChg chg="addSp modSp mod modClrScheme chgLayout">
        <pc:chgData name="Nick Rayner" userId="S::nick.rayner@metoffice.gov.uk::08499b4b-34b4-4afc-b5f5-a9366eb32adc" providerId="AD" clId="Web-{AF7D1EF7-F07B-E021-79E3-30227960AAE8}" dt="2026-05-10T09:41:23.668" v="464" actId="20577"/>
        <pc:sldMkLst>
          <pc:docMk/>
          <pc:sldMk cId="3436823980" sldId="281"/>
        </pc:sldMkLst>
        <pc:spChg chg="mod ord">
          <ac:chgData name="Nick Rayner" userId="S::nick.rayner@metoffice.gov.uk::08499b4b-34b4-4afc-b5f5-a9366eb32adc" providerId="AD" clId="Web-{AF7D1EF7-F07B-E021-79E3-30227960AAE8}" dt="2026-05-10T09:38:13.549" v="398"/>
          <ac:spMkLst>
            <pc:docMk/>
            <pc:sldMk cId="3436823980" sldId="281"/>
            <ac:spMk id="2" creationId="{00000000-0000-0000-0000-000000000000}"/>
          </ac:spMkLst>
        </pc:spChg>
        <pc:spChg chg="mod ord">
          <ac:chgData name="Nick Rayner" userId="S::nick.rayner@metoffice.gov.uk::08499b4b-34b4-4afc-b5f5-a9366eb32adc" providerId="AD" clId="Web-{AF7D1EF7-F07B-E021-79E3-30227960AAE8}" dt="2026-05-10T09:38:54.972" v="400" actId="1076"/>
          <ac:spMkLst>
            <pc:docMk/>
            <pc:sldMk cId="3436823980" sldId="281"/>
            <ac:spMk id="3" creationId="{00000000-0000-0000-0000-000000000000}"/>
          </ac:spMkLst>
        </pc:spChg>
        <pc:spChg chg="add mod">
          <ac:chgData name="Nick Rayner" userId="S::nick.rayner@metoffice.gov.uk::08499b4b-34b4-4afc-b5f5-a9366eb32adc" providerId="AD" clId="Web-{AF7D1EF7-F07B-E021-79E3-30227960AAE8}" dt="2026-05-10T09:41:23.668" v="464" actId="20577"/>
          <ac:spMkLst>
            <pc:docMk/>
            <pc:sldMk cId="3436823980" sldId="281"/>
            <ac:spMk id="6" creationId="{A5C4B47A-A413-B13D-12F7-F9D9422AFC41}"/>
          </ac:spMkLst>
        </pc:spChg>
        <pc:picChg chg="add mod">
          <ac:chgData name="Nick Rayner" userId="S::nick.rayner@metoffice.gov.uk::08499b4b-34b4-4afc-b5f5-a9366eb32adc" providerId="AD" clId="Web-{AF7D1EF7-F07B-E021-79E3-30227960AAE8}" dt="2026-05-10T09:36:54.327" v="389" actId="1076"/>
          <ac:picMkLst>
            <pc:docMk/>
            <pc:sldMk cId="3436823980" sldId="281"/>
            <ac:picMk id="4" creationId="{68231394-6924-9D9A-D0B9-3B64089F24F5}"/>
          </ac:picMkLst>
        </pc:picChg>
      </pc:sldChg>
      <pc:sldChg chg="modNotes">
        <pc:chgData name="Nick Rayner" userId="S::nick.rayner@metoffice.gov.uk::08499b4b-34b4-4afc-b5f5-a9366eb32adc" providerId="AD" clId="Web-{AF7D1EF7-F07B-E021-79E3-30227960AAE8}" dt="2026-05-10T17:41:24.498" v="477"/>
        <pc:sldMkLst>
          <pc:docMk/>
          <pc:sldMk cId="1474169746" sldId="1955757131"/>
        </pc:sldMkLst>
      </pc:sldChg>
      <pc:sldChg chg="modNotes">
        <pc:chgData name="Nick Rayner" userId="S::nick.rayner@metoffice.gov.uk::08499b4b-34b4-4afc-b5f5-a9366eb32adc" providerId="AD" clId="Web-{AF7D1EF7-F07B-E021-79E3-30227960AAE8}" dt="2026-05-10T17:41:44.858" v="480"/>
        <pc:sldMkLst>
          <pc:docMk/>
          <pc:sldMk cId="1527032174" sldId="2147469873"/>
        </pc:sldMkLst>
      </pc:sldChg>
      <pc:sldChg chg="modNotes">
        <pc:chgData name="Nick Rayner" userId="S::nick.rayner@metoffice.gov.uk::08499b4b-34b4-4afc-b5f5-a9366eb32adc" providerId="AD" clId="Web-{AF7D1EF7-F07B-E021-79E3-30227960AAE8}" dt="2026-05-10T17:41:08.857" v="475"/>
        <pc:sldMkLst>
          <pc:docMk/>
          <pc:sldMk cId="3921323836" sldId="2147469888"/>
        </pc:sldMkLst>
      </pc:sldChg>
      <pc:sldChg chg="modNotes">
        <pc:chgData name="Nick Rayner" userId="S::nick.rayner@metoffice.gov.uk::08499b4b-34b4-4afc-b5f5-a9366eb32adc" providerId="AD" clId="Web-{AF7D1EF7-F07B-E021-79E3-30227960AAE8}" dt="2026-05-10T17:41:36.936" v="479"/>
        <pc:sldMkLst>
          <pc:docMk/>
          <pc:sldMk cId="3334630706" sldId="2147481698"/>
        </pc:sldMkLst>
      </pc:sldChg>
      <pc:sldChg chg="modNotes">
        <pc:chgData name="Nick Rayner" userId="S::nick.rayner@metoffice.gov.uk::08499b4b-34b4-4afc-b5f5-a9366eb32adc" providerId="AD" clId="Web-{AF7D1EF7-F07B-E021-79E3-30227960AAE8}" dt="2026-05-10T17:41:53.874" v="481"/>
        <pc:sldMkLst>
          <pc:docMk/>
          <pc:sldMk cId="4201400481" sldId="2147483563"/>
        </pc:sldMkLst>
      </pc:sldChg>
      <pc:sldChg chg="modNotes">
        <pc:chgData name="Nick Rayner" userId="S::nick.rayner@metoffice.gov.uk::08499b4b-34b4-4afc-b5f5-a9366eb32adc" providerId="AD" clId="Web-{AF7D1EF7-F07B-E021-79E3-30227960AAE8}" dt="2026-05-10T17:41:59.874" v="482"/>
        <pc:sldMkLst>
          <pc:docMk/>
          <pc:sldMk cId="2062474288" sldId="2147483564"/>
        </pc:sldMkLst>
      </pc:sldChg>
    </pc:docChg>
  </pc:docChgLst>
  <pc:docChgLst>
    <pc:chgData name="Nick Rayner" userId="S::nick.rayner@metoffice.gov.uk::08499b4b-34b4-4afc-b5f5-a9366eb32adc" providerId="AD" clId="Web-{C260C56F-815A-37D0-FD05-C56B51583BAA}"/>
    <pc:docChg chg="addSld modSld">
      <pc:chgData name="Nick Rayner" userId="S::nick.rayner@metoffice.gov.uk::08499b4b-34b4-4afc-b5f5-a9366eb32adc" providerId="AD" clId="Web-{C260C56F-815A-37D0-FD05-C56B51583BAA}" dt="2026-05-08T06:53:22.425" v="8"/>
      <pc:docMkLst>
        <pc:docMk/>
      </pc:docMkLst>
    </pc:docChg>
  </pc:docChgLst>
  <pc:docChgLst>
    <pc:chgData name="Nick Rayner" userId="08499b4b-34b4-4afc-b5f5-a9366eb32adc" providerId="ADAL" clId="{DD22318B-3A36-470E-A5DB-045E1D900A23}"/>
    <pc:docChg chg="custSel addSld delSld modSld delMainMaster">
      <pc:chgData name="Nick Rayner" userId="08499b4b-34b4-4afc-b5f5-a9366eb32adc" providerId="ADAL" clId="{DD22318B-3A36-470E-A5DB-045E1D900A23}" dt="2026-05-08T08:12:30.190" v="531" actId="47"/>
      <pc:docMkLst>
        <pc:docMk/>
      </pc:docMkLst>
      <pc:sldChg chg="add del">
        <pc:chgData name="Nick Rayner" userId="08499b4b-34b4-4afc-b5f5-a9366eb32adc" providerId="ADAL" clId="{DD22318B-3A36-470E-A5DB-045E1D900A23}" dt="2026-05-08T08:04:14.397" v="513"/>
        <pc:sldMkLst>
          <pc:docMk/>
          <pc:sldMk cId="4290051926" sldId="258"/>
        </pc:sldMkLst>
      </pc:sldChg>
      <pc:sldChg chg="add del">
        <pc:chgData name="Nick Rayner" userId="08499b4b-34b4-4afc-b5f5-a9366eb32adc" providerId="ADAL" clId="{DD22318B-3A36-470E-A5DB-045E1D900A23}" dt="2026-05-08T08:06:14.186" v="516"/>
        <pc:sldMkLst>
          <pc:docMk/>
          <pc:sldMk cId="665129497" sldId="260"/>
        </pc:sldMkLst>
      </pc:sldChg>
      <pc:sldChg chg="add del">
        <pc:chgData name="Nick Rayner" userId="08499b4b-34b4-4afc-b5f5-a9366eb32adc" providerId="ADAL" clId="{DD22318B-3A36-470E-A5DB-045E1D900A23}" dt="2026-05-08T08:07:29.894" v="519"/>
        <pc:sldMkLst>
          <pc:docMk/>
          <pc:sldMk cId="850679697" sldId="261"/>
        </pc:sldMkLst>
      </pc:sldChg>
      <pc:sldChg chg="add del">
        <pc:chgData name="Nick Rayner" userId="08499b4b-34b4-4afc-b5f5-a9366eb32adc" providerId="ADAL" clId="{DD22318B-3A36-470E-A5DB-045E1D900A23}" dt="2026-05-08T08:09:53.157" v="528"/>
        <pc:sldMkLst>
          <pc:docMk/>
          <pc:sldMk cId="3640589339" sldId="267"/>
        </pc:sldMkLst>
      </pc:sldChg>
      <pc:sldChg chg="modSp mod">
        <pc:chgData name="Nick Rayner" userId="08499b4b-34b4-4afc-b5f5-a9366eb32adc" providerId="ADAL" clId="{DD22318B-3A36-470E-A5DB-045E1D900A23}" dt="2026-05-08T08:11:26.581" v="529" actId="20577"/>
        <pc:sldMkLst>
          <pc:docMk/>
          <pc:sldMk cId="3436823980" sldId="281"/>
        </pc:sldMkLst>
        <pc:spChg chg="mod">
          <ac:chgData name="Nick Rayner" userId="08499b4b-34b4-4afc-b5f5-a9366eb32adc" providerId="ADAL" clId="{DD22318B-3A36-470E-A5DB-045E1D900A23}" dt="2026-05-08T08:11:26.581" v="529" actId="20577"/>
          <ac:spMkLst>
            <pc:docMk/>
            <pc:sldMk cId="3436823980" sldId="281"/>
            <ac:spMk id="2" creationId="{00000000-0000-0000-0000-000000000000}"/>
          </ac:spMkLst>
        </pc:spChg>
      </pc:sldChg>
      <pc:sldChg chg="add">
        <pc:chgData name="Nick Rayner" userId="08499b4b-34b4-4afc-b5f5-a9366eb32adc" providerId="ADAL" clId="{DD22318B-3A36-470E-A5DB-045E1D900A23}" dt="2026-05-08T06:56:39.201" v="4"/>
        <pc:sldMkLst>
          <pc:docMk/>
          <pc:sldMk cId="1474169746" sldId="1955757131"/>
        </pc:sldMkLst>
      </pc:sldChg>
      <pc:sldChg chg="add del">
        <pc:chgData name="Nick Rayner" userId="08499b4b-34b4-4afc-b5f5-a9366eb32adc" providerId="ADAL" clId="{DD22318B-3A36-470E-A5DB-045E1D900A23}" dt="2026-05-08T07:06:51.273" v="15"/>
        <pc:sldMkLst>
          <pc:docMk/>
          <pc:sldMk cId="1527032174" sldId="2147469873"/>
        </pc:sldMkLst>
      </pc:sldChg>
      <pc:sldChg chg="add del">
        <pc:chgData name="Nick Rayner" userId="08499b4b-34b4-4afc-b5f5-a9366eb32adc" providerId="ADAL" clId="{DD22318B-3A36-470E-A5DB-045E1D900A23}" dt="2026-05-08T07:00:39.797" v="9"/>
        <pc:sldMkLst>
          <pc:docMk/>
          <pc:sldMk cId="3921323836" sldId="2147469888"/>
        </pc:sldMkLst>
      </pc:sldChg>
      <pc:sldChg chg="add">
        <pc:chgData name="Nick Rayner" userId="08499b4b-34b4-4afc-b5f5-a9366eb32adc" providerId="ADAL" clId="{DD22318B-3A36-470E-A5DB-045E1D900A23}" dt="2026-05-08T06:54:18.026" v="0"/>
        <pc:sldMkLst>
          <pc:docMk/>
          <pc:sldMk cId="3331461594" sldId="2147469892"/>
        </pc:sldMkLst>
      </pc:sldChg>
      <pc:sldChg chg="modSp add mod">
        <pc:chgData name="Nick Rayner" userId="08499b4b-34b4-4afc-b5f5-a9366eb32adc" providerId="ADAL" clId="{DD22318B-3A36-470E-A5DB-045E1D900A23}" dt="2026-05-08T07:11:31.959" v="22" actId="20577"/>
        <pc:sldMkLst>
          <pc:docMk/>
          <pc:sldMk cId="734087080" sldId="2147470335"/>
        </pc:sldMkLst>
        <pc:spChg chg="mod">
          <ac:chgData name="Nick Rayner" userId="08499b4b-34b4-4afc-b5f5-a9366eb32adc" providerId="ADAL" clId="{DD22318B-3A36-470E-A5DB-045E1D900A23}" dt="2026-05-08T07:11:31.959" v="22" actId="20577"/>
          <ac:spMkLst>
            <pc:docMk/>
            <pc:sldMk cId="734087080" sldId="2147470335"/>
            <ac:spMk id="4" creationId="{6F951E79-7786-388D-9231-06C336C9FBD1}"/>
          </ac:spMkLst>
        </pc:spChg>
      </pc:sldChg>
      <pc:sldChg chg="add del">
        <pc:chgData name="Nick Rayner" userId="08499b4b-34b4-4afc-b5f5-a9366eb32adc" providerId="ADAL" clId="{DD22318B-3A36-470E-A5DB-045E1D900A23}" dt="2026-05-08T07:02:34.609" v="12"/>
        <pc:sldMkLst>
          <pc:docMk/>
          <pc:sldMk cId="3334630706" sldId="2147481698"/>
        </pc:sldMkLst>
      </pc:sldChg>
      <pc:sldChg chg="add del">
        <pc:chgData name="Nick Rayner" userId="08499b4b-34b4-4afc-b5f5-a9366eb32adc" providerId="ADAL" clId="{DD22318B-3A36-470E-A5DB-045E1D900A23}" dt="2026-05-08T07:15:21.641" v="68"/>
        <pc:sldMkLst>
          <pc:docMk/>
          <pc:sldMk cId="850426639" sldId="2147483495"/>
        </pc:sldMkLst>
      </pc:sldChg>
      <pc:sldChg chg="addSp delSp modSp new mod modClrScheme chgLayout">
        <pc:chgData name="Nick Rayner" userId="08499b4b-34b4-4afc-b5f5-a9366eb32adc" providerId="ADAL" clId="{DD22318B-3A36-470E-A5DB-045E1D900A23}" dt="2026-05-08T07:41:05.194" v="463" actId="1036"/>
        <pc:sldMkLst>
          <pc:docMk/>
          <pc:sldMk cId="1497953910" sldId="2147483556"/>
        </pc:sldMkLst>
        <pc:spChg chg="add mod">
          <ac:chgData name="Nick Rayner" userId="08499b4b-34b4-4afc-b5f5-a9366eb32adc" providerId="ADAL" clId="{DD22318B-3A36-470E-A5DB-045E1D900A23}" dt="2026-05-08T07:36:04.691" v="148" actId="1076"/>
          <ac:spMkLst>
            <pc:docMk/>
            <pc:sldMk cId="1497953910" sldId="2147483556"/>
            <ac:spMk id="2" creationId="{798400BC-DDC4-B99F-EB67-1FF74F97C818}"/>
          </ac:spMkLst>
        </pc:spChg>
        <pc:spChg chg="add mod">
          <ac:chgData name="Nick Rayner" userId="08499b4b-34b4-4afc-b5f5-a9366eb32adc" providerId="ADAL" clId="{DD22318B-3A36-470E-A5DB-045E1D900A23}" dt="2026-05-08T07:41:05.194" v="463" actId="1036"/>
          <ac:spMkLst>
            <pc:docMk/>
            <pc:sldMk cId="1497953910" sldId="2147483556"/>
            <ac:spMk id="4" creationId="{325BE353-3442-45A8-C134-82C626F5F663}"/>
          </ac:spMkLst>
        </pc:spChg>
        <pc:spChg chg="add mod">
          <ac:chgData name="Nick Rayner" userId="08499b4b-34b4-4afc-b5f5-a9366eb32adc" providerId="ADAL" clId="{DD22318B-3A36-470E-A5DB-045E1D900A23}" dt="2026-05-08T07:40:41.990" v="396" actId="1036"/>
          <ac:spMkLst>
            <pc:docMk/>
            <pc:sldMk cId="1497953910" sldId="2147483556"/>
            <ac:spMk id="5" creationId="{7964A9C9-2357-200B-1787-6A96AF8D001C}"/>
          </ac:spMkLst>
        </pc:spChg>
        <pc:picChg chg="add mod">
          <ac:chgData name="Nick Rayner" userId="08499b4b-34b4-4afc-b5f5-a9366eb32adc" providerId="ADAL" clId="{DD22318B-3A36-470E-A5DB-045E1D900A23}" dt="2026-05-08T07:40:55.202" v="426" actId="1036"/>
          <ac:picMkLst>
            <pc:docMk/>
            <pc:sldMk cId="1497953910" sldId="2147483556"/>
            <ac:picMk id="2050" creationId="{A7497CD5-5128-4F45-C7E0-348BCE626ECF}"/>
          </ac:picMkLst>
        </pc:picChg>
      </pc:sldChg>
      <pc:sldChg chg="add del">
        <pc:chgData name="Nick Rayner" userId="08499b4b-34b4-4afc-b5f5-a9366eb32adc" providerId="ADAL" clId="{DD22318B-3A36-470E-A5DB-045E1D900A23}" dt="2026-05-08T07:18:36.528" v="74"/>
        <pc:sldMkLst>
          <pc:docMk/>
          <pc:sldMk cId="283532497" sldId="2147483561"/>
        </pc:sldMkLst>
      </pc:sldChg>
      <pc:sldChg chg="add del">
        <pc:chgData name="Nick Rayner" userId="08499b4b-34b4-4afc-b5f5-a9366eb32adc" providerId="ADAL" clId="{DD22318B-3A36-470E-A5DB-045E1D900A23}" dt="2026-05-08T07:19:05.065" v="77"/>
        <pc:sldMkLst>
          <pc:docMk/>
          <pc:sldMk cId="4201400481" sldId="2147483563"/>
        </pc:sldMkLst>
      </pc:sldChg>
      <pc:sldChg chg="add del">
        <pc:chgData name="Nick Rayner" userId="08499b4b-34b4-4afc-b5f5-a9366eb32adc" providerId="ADAL" clId="{DD22318B-3A36-470E-A5DB-045E1D900A23}" dt="2026-05-08T07:20:02.499" v="80"/>
        <pc:sldMkLst>
          <pc:docMk/>
          <pc:sldMk cId="2062474288" sldId="2147483564"/>
        </pc:sldMkLst>
      </pc:sldChg>
      <pc:sldChg chg="add del">
        <pc:chgData name="Nick Rayner" userId="08499b4b-34b4-4afc-b5f5-a9366eb32adc" providerId="ADAL" clId="{DD22318B-3A36-470E-A5DB-045E1D900A23}" dt="2026-05-08T07:27:15.591" v="86"/>
        <pc:sldMkLst>
          <pc:docMk/>
          <pc:sldMk cId="3132305237" sldId="2147483595"/>
        </pc:sldMkLst>
      </pc:sldChg>
    </pc:docChg>
  </pc:docChgLst>
  <pc:docChgLst>
    <pc:chgData name="Nick Rayner" userId="S::nick.rayner@metoffice.gov.uk::08499b4b-34b4-4afc-b5f5-a9366eb32adc" providerId="AD" clId="Web-{8FB7CC05-C3D1-67D2-C3FF-D7EAB5D58A2F}"/>
    <pc:docChg chg="modSld">
      <pc:chgData name="Nick Rayner" userId="S::nick.rayner@metoffice.gov.uk::08499b4b-34b4-4afc-b5f5-a9366eb32adc" providerId="AD" clId="Web-{8FB7CC05-C3D1-67D2-C3FF-D7EAB5D58A2F}" dt="2026-05-12T08:41:32.574" v="39" actId="20577"/>
      <pc:docMkLst>
        <pc:docMk/>
      </pc:docMkLst>
      <pc:sldChg chg="modSp">
        <pc:chgData name="Nick Rayner" userId="S::nick.rayner@metoffice.gov.uk::08499b4b-34b4-4afc-b5f5-a9366eb32adc" providerId="AD" clId="Web-{8FB7CC05-C3D1-67D2-C3FF-D7EAB5D58A2F}" dt="2026-05-12T08:41:32.574" v="39" actId="20577"/>
        <pc:sldMkLst>
          <pc:docMk/>
          <pc:sldMk cId="3334630706" sldId="2147481698"/>
        </pc:sldMkLst>
        <pc:spChg chg="mod">
          <ac:chgData name="Nick Rayner" userId="S::nick.rayner@metoffice.gov.uk::08499b4b-34b4-4afc-b5f5-a9366eb32adc" providerId="AD" clId="Web-{8FB7CC05-C3D1-67D2-C3FF-D7EAB5D58A2F}" dt="2026-05-12T08:41:32.574" v="39" actId="20577"/>
          <ac:spMkLst>
            <pc:docMk/>
            <pc:sldMk cId="3334630706" sldId="2147481698"/>
            <ac:spMk id="4" creationId="{18AD863E-476C-80D7-653A-6DC165AC898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7B4C97-B0AB-415A-87C7-A72C5EB9248F}" type="datetimeFigureOut">
              <a:rPr lang="en-GB" smtClean="0"/>
              <a:t>12/05/2026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62B7FA-AB46-4993-BA79-F306F77A2046}" type="slidenum">
              <a:rPr lang="en-GB" smtClean="0"/>
              <a:t>‹#›</a:t>
            </a:fld>
            <a:endParaRPr lang="en-GB"/>
          </a:p>
        </p:txBody>
      </p:sp>
    </p:spTree>
    <p:extLst>
      <p:ext uri="{BB962C8B-B14F-4D97-AF65-F5344CB8AC3E}">
        <p14:creationId xmlns:p14="http://schemas.microsoft.com/office/powerpoint/2010/main" val="14493285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7063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6D45B-31A7-2040-E515-D8AC6FCCB6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70B62A-51B3-11DD-1D59-6FC6AEE56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C96EE-0B70-A34D-F645-68C77EA03A3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92B08DD-F55A-5DF2-DF2C-5D3901A60E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966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FD66E-FBA2-9289-C1E7-48D5C308C3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F28B73-EDC5-6976-41AF-E7CEEB5E21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C573E7-C330-1162-93BB-64E94885E41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CF6164E-0775-FDE3-1FF6-17BA8A92430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5702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66586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5004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91304-6CE8-47A3-965D-67D73C00CA3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66019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91304-6CE8-47A3-965D-67D73C00CA3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67567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GB" b="1"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83017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FF0000"/>
              </a:solidFill>
              <a:highlight>
                <a:srgbClr val="FFFF00"/>
              </a:highligh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3635713-CD3E-6A48-ACEF-4C1C59D78C6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6804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GB" b="1"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815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0" dirty="0">
              <a:solidFill>
                <a:srgbClr val="000000"/>
              </a:solidFill>
              <a:effectLst/>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469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spcAft>
                <a:spcPts val="800"/>
              </a:spcAft>
              <a:defRPr/>
            </a:pPr>
            <a:endParaRPr lang="en-GB" b="1" i="0" dirty="0">
              <a:solidFill>
                <a:srgbClr val="000000"/>
              </a:solidFill>
              <a:effectLst/>
              <a:highlight>
                <a:srgbClr val="FFFFFF"/>
              </a:highlight>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22E2F3-3CFB-4DE3-A093-4140F4439DE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048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66915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Master" Target="../slideMasters/slideMaster5.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 Id="rId4" Type="http://schemas.openxmlformats.org/officeDocument/2006/relationships/image" Target="../media/image15.png"/></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9.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 Id="rId4" Type="http://schemas.openxmlformats.org/officeDocument/2006/relationships/image" Target="../media/image1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4.pn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14.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25CC4F-BCB7-92DE-BE1E-5A8E4721D09C}"/>
              </a:ext>
            </a:extLst>
          </p:cNvPr>
          <p:cNvPicPr>
            <a:picLocks noChangeAspect="1"/>
          </p:cNvPicPr>
          <p:nvPr userDrawn="1"/>
        </p:nvPicPr>
        <p:blipFill>
          <a:blip r:embed="rId2"/>
          <a:srcRect r="7349" b="3545"/>
          <a:stretch>
            <a:fillRect/>
          </a:stretch>
        </p:blipFill>
        <p:spPr>
          <a:xfrm>
            <a:off x="-1" y="-8397"/>
            <a:ext cx="9144001" cy="5151897"/>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2026, Met Office</a:t>
            </a:r>
            <a:endParaRPr lang="en-GB" sz="800" dirty="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3874379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321948110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x">
  <p:cSld name="3_Blank">
    <p:spTree>
      <p:nvGrpSpPr>
        <p:cNvPr id="1" name=""/>
        <p:cNvGrpSpPr/>
        <p:nvPr/>
      </p:nvGrpSpPr>
      <p:grpSpPr>
        <a:xfrm>
          <a:off x="0" y="0"/>
          <a:ext cx="0" cy="0"/>
          <a:chOff x="0" y="0"/>
          <a:chExt cx="0" cy="0"/>
        </a:xfrm>
      </p:grpSpPr>
      <p:pic>
        <p:nvPicPr>
          <p:cNvPr id="544" name="MO_MASTER_black_mono_for_light_backg_RBG.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993" y="85596"/>
            <a:ext cx="1986207" cy="622859"/>
          </a:xfrm>
          <a:prstGeom prst="rect">
            <a:avLst/>
          </a:prstGeom>
          <a:ln w="12700">
            <a:miter lim="400000"/>
          </a:ln>
        </p:spPr>
      </p:pic>
      <p:sp>
        <p:nvSpPr>
          <p:cNvPr id="545" name="Shape 545"/>
          <p:cNvSpPr/>
          <p:nvPr/>
        </p:nvSpPr>
        <p:spPr>
          <a:xfrm>
            <a:off x="275265" y="4944895"/>
            <a:ext cx="1021618" cy="1038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914400">
              <a:lnSpc>
                <a:spcPct val="90000"/>
              </a:lnSpc>
              <a:spcBef>
                <a:spcPts val="800"/>
              </a:spcBef>
              <a:defRPr sz="2000">
                <a:solidFill>
                  <a:srgbClr val="2A2A2A"/>
                </a:solidFill>
                <a:latin typeface="Arial"/>
                <a:ea typeface="Arial"/>
                <a:cs typeface="Arial"/>
                <a:sym typeface="Arial"/>
              </a:defRPr>
            </a:lvl1pPr>
          </a:lstStyle>
          <a:p>
            <a:r>
              <a:rPr sz="750"/>
              <a:t>www.metoffice.gov.uk</a:t>
            </a:r>
          </a:p>
        </p:txBody>
      </p:sp>
      <p:sp>
        <p:nvSpPr>
          <p:cNvPr id="546" name="Shape 546"/>
          <p:cNvSpPr/>
          <p:nvPr/>
        </p:nvSpPr>
        <p:spPr>
          <a:xfrm>
            <a:off x="7456533" y="4944895"/>
            <a:ext cx="1764724" cy="10387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l" defTabSz="914400">
              <a:lnSpc>
                <a:spcPct val="90000"/>
              </a:lnSpc>
              <a:spcBef>
                <a:spcPts val="800"/>
              </a:spcBef>
              <a:defRPr sz="2000">
                <a:solidFill>
                  <a:srgbClr val="2A2A2A"/>
                </a:solidFill>
                <a:latin typeface="Arial"/>
                <a:ea typeface="Arial"/>
                <a:cs typeface="Arial"/>
                <a:sym typeface="Arial"/>
              </a:defRPr>
            </a:lvl1pPr>
          </a:lstStyle>
          <a:p>
            <a:r>
              <a:rPr sz="750"/>
              <a:t>© Crown Copyright 2020, Met Office</a:t>
            </a:r>
          </a:p>
        </p:txBody>
      </p:sp>
      <p:sp>
        <p:nvSpPr>
          <p:cNvPr id="547" name="Shape 547"/>
          <p:cNvSpPr>
            <a:spLocks noGrp="1"/>
          </p:cNvSpPr>
          <p:nvPr>
            <p:ph type="sldNum" sz="quarter" idx="2"/>
          </p:nvPr>
        </p:nvSpPr>
        <p:spPr>
          <a:xfrm>
            <a:off x="4441815" y="4878962"/>
            <a:ext cx="253674" cy="246701"/>
          </a:xfrm>
          <a:prstGeom prst="rect">
            <a:avLst/>
          </a:prstGeom>
        </p:spPr>
        <p:txBody>
          <a:bodyPr lIns="71437" tIns="71437" rIns="71437" bIns="71437" anchor="t"/>
          <a:lstStyle>
            <a:lvl1pPr algn="ctr" defTabSz="219059">
              <a:defRPr>
                <a:solidFill>
                  <a:srgbClr val="000000"/>
                </a:solidFill>
                <a:latin typeface="+mn-lt"/>
                <a:ea typeface="+mn-ea"/>
                <a:cs typeface="+mn-cs"/>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389126609"/>
      </p:ext>
    </p:extLst>
  </p:cSld>
  <p:clrMapOvr>
    <a:masterClrMapping/>
  </p:clrMapOvr>
  <p:transition spd="med"/>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DDF54-F971-1059-0E07-C2426502A5C8}"/>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0E7A9E55-58B1-84D4-7A1C-8CA2DFEC2250}"/>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8EE1F87-F869-2BDA-BFAC-C931980AB121}"/>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19F1D4BB-50B5-3F88-837B-93FC9BE5CF6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0B6803C-CCAE-9365-FC70-BF28818A889B}"/>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269441885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92361-A93F-42F3-9C1C-0A0F23AD8A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2185BE7-9035-4BD6-0894-987F5C3E459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84402A5-4E35-F340-1E33-FACA01629660}"/>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A17CAA79-B157-AC2B-632E-4F94A2BD94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EA0061-23A9-D07E-10AC-4C00F4B008C2}"/>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28843275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4123E-8367-9CFF-164C-63EAC16FEA08}"/>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FD130A4-E9E4-E7FB-EFA0-BD53C9E32700}"/>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EACC9A-153C-1BA2-D224-95CD2DBCB83D}"/>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DD49172D-01EC-C875-128D-014FBF70BFA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DBA5CBE-3278-F587-A901-799DA3C43EAF}"/>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164174099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DF6D8-908A-06B1-CAF3-EE7F381AD3B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7FCED4-09FF-5385-D05D-B59BCB71C4A6}"/>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7F484B4-8857-C196-6E78-DC36E99C177C}"/>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46B646A-E1F2-B71F-7A28-47BDC4D86444}"/>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6" name="Footer Placeholder 5">
            <a:extLst>
              <a:ext uri="{FF2B5EF4-FFF2-40B4-BE49-F238E27FC236}">
                <a16:creationId xmlns:a16="http://schemas.microsoft.com/office/drawing/2014/main" id="{F2E0D575-E9BA-6C7F-8716-89644FFA996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43F972D-08DF-9A22-FE46-004C222C0077}"/>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410560929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161AC-CA06-D790-4877-93030616613C}"/>
              </a:ext>
            </a:extLst>
          </p:cNvPr>
          <p:cNvSpPr>
            <a:spLocks noGrp="1"/>
          </p:cNvSpPr>
          <p:nvPr>
            <p:ph type="title"/>
          </p:nvPr>
        </p:nvSpPr>
        <p:spPr>
          <a:xfrm>
            <a:off x="629841" y="273844"/>
            <a:ext cx="7886700" cy="994172"/>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CAD7A35-C408-FD0A-3E03-B14559C0DCB3}"/>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B8D5708-C948-F0D1-9FCE-A32E27DF7114}"/>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BC3A6DD-941D-F1AE-7C9A-45E92AC85B17}"/>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AB3AEEC0-14C3-073D-9452-F7D65E77948C}"/>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DDA3B11-1227-0CC9-539A-2C25B32DEB6D}"/>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8" name="Footer Placeholder 7">
            <a:extLst>
              <a:ext uri="{FF2B5EF4-FFF2-40B4-BE49-F238E27FC236}">
                <a16:creationId xmlns:a16="http://schemas.microsoft.com/office/drawing/2014/main" id="{E2407FAD-F6F3-7353-8B93-628DFDB27E9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BF58F8-3052-F43B-4560-B8AB04525E8B}"/>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282914491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75E44-4089-0484-260E-F77AFC4C1D4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D68DFBC-7BE1-089B-FDCC-3B00040FDA5F}"/>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4" name="Footer Placeholder 3">
            <a:extLst>
              <a:ext uri="{FF2B5EF4-FFF2-40B4-BE49-F238E27FC236}">
                <a16:creationId xmlns:a16="http://schemas.microsoft.com/office/drawing/2014/main" id="{71DA76C7-55A6-3766-53B5-30909357B24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1238B22-9162-C0D4-C568-A8870809A0C7}"/>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281621581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E4F3D6-4A4D-0926-7D51-3B86323049E9}"/>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3" name="Footer Placeholder 2">
            <a:extLst>
              <a:ext uri="{FF2B5EF4-FFF2-40B4-BE49-F238E27FC236}">
                <a16:creationId xmlns:a16="http://schemas.microsoft.com/office/drawing/2014/main" id="{73228F02-91F9-2E01-B383-E24BAD79EBA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0BFA671-4717-9922-7ADD-43EA8ED381B4}"/>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41044595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7FAD7-CE58-84C9-885D-5E140B6F0D18}"/>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6283C3B-1426-F3BC-C580-7503A46C8531}"/>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E29E0AF-75FC-296B-1048-8E123E77F2CC}"/>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43BCDF7-1AC8-C331-F5E4-5F321EB6C498}"/>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6" name="Footer Placeholder 5">
            <a:extLst>
              <a:ext uri="{FF2B5EF4-FFF2-40B4-BE49-F238E27FC236}">
                <a16:creationId xmlns:a16="http://schemas.microsoft.com/office/drawing/2014/main" id="{5BDC76DC-2347-8DB4-603E-D5695A19EF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50FF97A-9704-9D91-969E-8BC4529BCDD2}"/>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189986458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58CCF-8C79-1297-BBE6-82A3E59FE62D}"/>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797C711E-62A2-CFFD-8611-DF55E70F1578}"/>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GB"/>
          </a:p>
        </p:txBody>
      </p:sp>
      <p:sp>
        <p:nvSpPr>
          <p:cNvPr id="4" name="Text Placeholder 3">
            <a:extLst>
              <a:ext uri="{FF2B5EF4-FFF2-40B4-BE49-F238E27FC236}">
                <a16:creationId xmlns:a16="http://schemas.microsoft.com/office/drawing/2014/main" id="{1140766F-49E3-3D8C-FC7C-473CBBB6CF9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B174212B-E470-7E08-C01F-F54A050CDC3B}"/>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6" name="Footer Placeholder 5">
            <a:extLst>
              <a:ext uri="{FF2B5EF4-FFF2-40B4-BE49-F238E27FC236}">
                <a16:creationId xmlns:a16="http://schemas.microsoft.com/office/drawing/2014/main" id="{15283ED7-624A-EE4D-001E-73459AA84FD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736C569-6E28-CDDC-7717-8399695B7D45}"/>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3120955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77048393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DC31F-BC4E-931A-92F4-60A915E1840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CC467ED-4055-28F4-94F0-19258978D92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00055D6-661F-1DF0-7E08-74472C0724F7}"/>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CAFBBEB6-36F5-F910-369B-D99123FD3A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C57F7C1-1EEE-A17E-4F33-13A010060A90}"/>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277602552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B4A4EB-8D5B-9368-A83F-B79676D73F63}"/>
              </a:ext>
            </a:extLst>
          </p:cNvPr>
          <p:cNvSpPr>
            <a:spLocks noGrp="1"/>
          </p:cNvSpPr>
          <p:nvPr>
            <p:ph type="title" orient="vert"/>
          </p:nvPr>
        </p:nvSpPr>
        <p:spPr>
          <a:xfrm>
            <a:off x="6543675" y="273844"/>
            <a:ext cx="1971675" cy="4358879"/>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EEEDD6F-15A5-2AB6-96DD-96933382852D}"/>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4CB1CE2-18EA-67CB-6E9E-04C10481A8D2}"/>
              </a:ext>
            </a:extLst>
          </p:cNvPr>
          <p:cNvSpPr>
            <a:spLocks noGrp="1"/>
          </p:cNvSpPr>
          <p:nvPr>
            <p:ph type="dt" sz="half" idx="10"/>
          </p:nvPr>
        </p:nvSpPr>
        <p:spPr/>
        <p:txBody>
          <a:body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5835857B-95BE-3564-1747-041F609F2F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D83084B-1788-9369-2F93-53DC0F021CF7}"/>
              </a:ext>
            </a:extLst>
          </p:cNvPr>
          <p:cNvSpPr>
            <a:spLocks noGrp="1"/>
          </p:cNvSpPr>
          <p:nvPr>
            <p:ph type="sldNum" sz="quarter" idx="12"/>
          </p:nvPr>
        </p:nvSpPr>
        <p:spPr/>
        <p:txBody>
          <a:bodyPr/>
          <a:lstStyle/>
          <a:p>
            <a:fld id="{39580226-8670-406A-BA5B-7053334DFA14}" type="slidenum">
              <a:rPr lang="en-GB" smtClean="0"/>
              <a:t>‹#›</a:t>
            </a:fld>
            <a:endParaRPr lang="en-GB"/>
          </a:p>
        </p:txBody>
      </p:sp>
    </p:spTree>
    <p:extLst>
      <p:ext uri="{BB962C8B-B14F-4D97-AF65-F5344CB8AC3E}">
        <p14:creationId xmlns:p14="http://schemas.microsoft.com/office/powerpoint/2010/main" val="399756697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x">
  <p:cSld name="5_Content slide option 2">
    <p:spTree>
      <p:nvGrpSpPr>
        <p:cNvPr id="1" name=""/>
        <p:cNvGrpSpPr/>
        <p:nvPr/>
      </p:nvGrpSpPr>
      <p:grpSpPr>
        <a:xfrm>
          <a:off x="0" y="0"/>
          <a:ext cx="0" cy="0"/>
          <a:chOff x="0" y="0"/>
          <a:chExt cx="0" cy="0"/>
        </a:xfrm>
      </p:grpSpPr>
      <p:sp>
        <p:nvSpPr>
          <p:cNvPr id="358" name="Body Level One…"/>
          <p:cNvSpPr txBox="1">
            <a:spLocks noGrp="1"/>
          </p:cNvSpPr>
          <p:nvPr>
            <p:ph type="body" sz="half" idx="1"/>
          </p:nvPr>
        </p:nvSpPr>
        <p:spPr>
          <a:xfrm>
            <a:off x="285429" y="1931642"/>
            <a:ext cx="4759418" cy="2427734"/>
          </a:xfrm>
          <a:prstGeom prst="rect">
            <a:avLst/>
          </a:prstGeom>
        </p:spPr>
        <p:txBody>
          <a:bodyPr lIns="71436" tIns="71436" rIns="71436" bIns="71436"/>
          <a:lstStyle>
            <a:lvl3pPr marL="582929" indent="-240029"/>
          </a:lstStyle>
          <a:p>
            <a:r>
              <a:t>Body Level One</a:t>
            </a:r>
          </a:p>
          <a:p>
            <a:pPr lvl="1"/>
            <a:r>
              <a:t>Body Level Two</a:t>
            </a:r>
          </a:p>
          <a:p>
            <a:pPr lvl="2"/>
            <a:r>
              <a:t>Body Level Three</a:t>
            </a:r>
          </a:p>
          <a:p>
            <a:pPr lvl="3"/>
            <a:r>
              <a:t>Body Level Four</a:t>
            </a:r>
          </a:p>
          <a:p>
            <a:pPr lvl="4"/>
            <a:r>
              <a:t>Body Level Five</a:t>
            </a:r>
          </a:p>
        </p:txBody>
      </p:sp>
      <p:sp>
        <p:nvSpPr>
          <p:cNvPr id="359" name="Shape 356"/>
          <p:cNvSpPr>
            <a:spLocks noGrp="1"/>
          </p:cNvSpPr>
          <p:nvPr>
            <p:ph type="body" sz="quarter" idx="21"/>
          </p:nvPr>
        </p:nvSpPr>
        <p:spPr>
          <a:xfrm>
            <a:off x="246523" y="1097691"/>
            <a:ext cx="6829022" cy="779657"/>
          </a:xfrm>
          <a:prstGeom prst="rect">
            <a:avLst/>
          </a:prstGeom>
        </p:spPr>
        <p:txBody>
          <a:bodyPr lIns="71436" tIns="71436" rIns="71436" bIns="71436"/>
          <a:lstStyle/>
          <a:p>
            <a:endParaRPr/>
          </a:p>
        </p:txBody>
      </p:sp>
      <p:sp>
        <p:nvSpPr>
          <p:cNvPr id="363" name="Slide Number"/>
          <p:cNvSpPr txBox="1">
            <a:spLocks noGrp="1"/>
          </p:cNvSpPr>
          <p:nvPr>
            <p:ph type="sldNum" sz="quarter" idx="2"/>
          </p:nvPr>
        </p:nvSpPr>
        <p:spPr>
          <a:xfrm>
            <a:off x="4475931" y="4878958"/>
            <a:ext cx="185443" cy="191691"/>
          </a:xfrm>
          <a:prstGeom prst="rect">
            <a:avLst/>
          </a:prstGeom>
        </p:spPr>
        <p:txBody>
          <a:bodyPr lIns="71436" tIns="71436" rIns="71436" bIns="71436" anchor="t"/>
          <a:lstStyle>
            <a:lvl1pPr algn="ctr" defTabSz="219075">
              <a:defRPr>
                <a:solidFill>
                  <a:srgbClr val="000000"/>
                </a:solidFill>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522212162"/>
      </p:ext>
    </p:extLst>
  </p:cSld>
  <p:clrMapOvr>
    <a:masterClrMapping/>
  </p:clrMapOvr>
  <p:transition spd="med"/>
</p:sldLayout>
</file>

<file path=ppt/slideLayouts/slideLayout113.xml><?xml version="1.0" encoding="utf-8"?>
<p:sldLayout xmlns:a="http://schemas.openxmlformats.org/drawingml/2006/main" xmlns:r="http://schemas.openxmlformats.org/officeDocument/2006/relationships" xmlns:p="http://schemas.openxmlformats.org/presentationml/2006/main" type="tx">
  <p:cSld name="1_Cover slide option 1">
    <p:spTree>
      <p:nvGrpSpPr>
        <p:cNvPr id="1" name=""/>
        <p:cNvGrpSpPr/>
        <p:nvPr/>
      </p:nvGrpSpPr>
      <p:grpSpPr>
        <a:xfrm>
          <a:off x="0" y="0"/>
          <a:ext cx="0" cy="0"/>
          <a:chOff x="0" y="0"/>
          <a:chExt cx="0" cy="0"/>
        </a:xfrm>
      </p:grpSpPr>
      <p:sp>
        <p:nvSpPr>
          <p:cNvPr id="497" name="Shape 497"/>
          <p:cNvSpPr>
            <a:spLocks noGrp="1"/>
          </p:cNvSpPr>
          <p:nvPr>
            <p:ph type="body" sz="quarter" idx="1"/>
          </p:nvPr>
        </p:nvSpPr>
        <p:spPr>
          <a:xfrm>
            <a:off x="246523" y="1097692"/>
            <a:ext cx="8650955" cy="779657"/>
          </a:xfrm>
          <a:prstGeom prst="rect">
            <a:avLst/>
          </a:prstGeom>
        </p:spPr>
        <p:txBody>
          <a:bodyPr lIns="71437" tIns="71437" rIns="71437" bIns="71437"/>
          <a:lstStyle>
            <a:lvl1pPr marL="0" indent="0" defTabSz="342905">
              <a:lnSpc>
                <a:spcPct val="85000"/>
              </a:lnSpc>
              <a:spcBef>
                <a:spcPts val="0"/>
              </a:spcBef>
              <a:buSzTx/>
              <a:buFontTx/>
              <a:buNone/>
              <a:defRPr sz="4001">
                <a:solidFill>
                  <a:srgbClr val="FFFFFF"/>
                </a:solidFill>
                <a:latin typeface="Arial"/>
                <a:ea typeface="Arial"/>
                <a:cs typeface="Arial"/>
                <a:sym typeface="Arial"/>
              </a:defRPr>
            </a:lvl1pPr>
            <a:lvl2pPr marL="550076" indent="-378624" defTabSz="342905">
              <a:lnSpc>
                <a:spcPct val="85000"/>
              </a:lnSpc>
              <a:spcBef>
                <a:spcPts val="0"/>
              </a:spcBef>
              <a:buFontTx/>
              <a:defRPr sz="4001">
                <a:solidFill>
                  <a:srgbClr val="FFFFFF"/>
                </a:solidFill>
                <a:latin typeface="Arial"/>
                <a:ea typeface="Arial"/>
                <a:cs typeface="Arial"/>
                <a:sym typeface="Arial"/>
              </a:defRPr>
            </a:lvl2pPr>
            <a:lvl3pPr marL="797252" indent="-454347" defTabSz="342905">
              <a:lnSpc>
                <a:spcPct val="85000"/>
              </a:lnSpc>
              <a:spcBef>
                <a:spcPts val="0"/>
              </a:spcBef>
              <a:buFontTx/>
              <a:defRPr sz="4001">
                <a:solidFill>
                  <a:srgbClr val="FFFFFF"/>
                </a:solidFill>
                <a:latin typeface="Arial"/>
                <a:ea typeface="Arial"/>
                <a:cs typeface="Arial"/>
                <a:sym typeface="Arial"/>
              </a:defRPr>
            </a:lvl3pPr>
            <a:lvl4pPr marL="1019188" indent="-504832" defTabSz="342905">
              <a:lnSpc>
                <a:spcPct val="85000"/>
              </a:lnSpc>
              <a:spcBef>
                <a:spcPts val="0"/>
              </a:spcBef>
              <a:buFontTx/>
              <a:defRPr sz="4001">
                <a:solidFill>
                  <a:srgbClr val="FFFFFF"/>
                </a:solidFill>
                <a:latin typeface="Arial"/>
                <a:ea typeface="Arial"/>
                <a:cs typeface="Arial"/>
                <a:sym typeface="Arial"/>
              </a:defRPr>
            </a:lvl4pPr>
            <a:lvl5pPr marL="1190640" indent="-504832" defTabSz="342905">
              <a:lnSpc>
                <a:spcPct val="85000"/>
              </a:lnSpc>
              <a:spcBef>
                <a:spcPts val="0"/>
              </a:spcBef>
              <a:buFontTx/>
              <a:defRPr sz="4001">
                <a:solidFill>
                  <a:srgbClr val="FFFFFF"/>
                </a:solidFill>
                <a:latin typeface="Arial"/>
                <a:ea typeface="Arial"/>
                <a:cs typeface="Arial"/>
                <a:sym typeface="Arial"/>
              </a:defRPr>
            </a:lvl5pPr>
          </a:lstStyle>
          <a:p>
            <a:r>
              <a:t>Body Level One</a:t>
            </a:r>
          </a:p>
          <a:p>
            <a:pPr lvl="1"/>
            <a:r>
              <a:t>Body Level Two</a:t>
            </a:r>
          </a:p>
          <a:p>
            <a:pPr lvl="2"/>
            <a:r>
              <a:t>Body Level Three</a:t>
            </a:r>
          </a:p>
          <a:p>
            <a:pPr lvl="3"/>
            <a:r>
              <a:t>Body Level Four</a:t>
            </a:r>
          </a:p>
          <a:p>
            <a:pPr lvl="4"/>
            <a:r>
              <a:t>Body Level Five</a:t>
            </a:r>
          </a:p>
        </p:txBody>
      </p:sp>
      <p:sp>
        <p:nvSpPr>
          <p:cNvPr id="498" name="Shape 498"/>
          <p:cNvSpPr>
            <a:spLocks noGrp="1"/>
          </p:cNvSpPr>
          <p:nvPr>
            <p:ph type="body" sz="quarter" idx="13"/>
          </p:nvPr>
        </p:nvSpPr>
        <p:spPr>
          <a:xfrm>
            <a:off x="246524" y="1891410"/>
            <a:ext cx="8650955" cy="338847"/>
          </a:xfrm>
          <a:prstGeom prst="rect">
            <a:avLst/>
          </a:prstGeom>
        </p:spPr>
        <p:txBody>
          <a:bodyPr lIns="71437" tIns="71437" rIns="71437" bIns="71437"/>
          <a:lstStyle>
            <a:lvl1pPr marL="0" indent="0" defTabSz="257175">
              <a:spcBef>
                <a:spcPts val="225"/>
              </a:spcBef>
              <a:buSzTx/>
              <a:buFontTx/>
              <a:buNone/>
              <a:defRPr sz="5000">
                <a:solidFill>
                  <a:srgbClr val="FFFFFF"/>
                </a:solidFill>
                <a:latin typeface="Arial"/>
                <a:cs typeface="Arial"/>
                <a:sym typeface="Arial"/>
              </a:defRPr>
            </a:lvl1pPr>
          </a:lstStyle>
          <a:p>
            <a:pPr marL="0" indent="0" defTabSz="342900">
              <a:spcBef>
                <a:spcPts val="300"/>
              </a:spcBef>
              <a:buSzTx/>
              <a:buFontTx/>
              <a:buNone/>
              <a:defRPr sz="5000">
                <a:solidFill>
                  <a:srgbClr val="FFFFFF"/>
                </a:solidFill>
                <a:latin typeface="Arial"/>
                <a:ea typeface="Arial"/>
                <a:cs typeface="Arial"/>
                <a:sym typeface="Arial"/>
              </a:defRPr>
            </a:pPr>
            <a:endParaRPr/>
          </a:p>
        </p:txBody>
      </p:sp>
      <p:sp>
        <p:nvSpPr>
          <p:cNvPr id="499" name="Shape 499"/>
          <p:cNvSpPr>
            <a:spLocks noGrp="1"/>
          </p:cNvSpPr>
          <p:nvPr>
            <p:ph type="body" sz="quarter" idx="14"/>
          </p:nvPr>
        </p:nvSpPr>
        <p:spPr>
          <a:xfrm>
            <a:off x="246523" y="2405760"/>
            <a:ext cx="8650955" cy="331983"/>
          </a:xfrm>
          <a:prstGeom prst="rect">
            <a:avLst/>
          </a:prstGeom>
        </p:spPr>
        <p:txBody>
          <a:bodyPr lIns="71437" tIns="71437" rIns="71437" bIns="71437"/>
          <a:lstStyle>
            <a:lvl1pPr marL="0" indent="0" defTabSz="257175">
              <a:spcBef>
                <a:spcPts val="225"/>
              </a:spcBef>
              <a:buSzTx/>
              <a:buFontTx/>
              <a:buNone/>
              <a:defRPr sz="3400">
                <a:solidFill>
                  <a:srgbClr val="FFFFFF"/>
                </a:solidFill>
                <a:latin typeface="Arial"/>
                <a:cs typeface="Arial"/>
                <a:sym typeface="Arial"/>
              </a:defRPr>
            </a:lvl1pPr>
          </a:lstStyle>
          <a:p>
            <a:pPr marL="0" indent="0" defTabSz="342900">
              <a:spcBef>
                <a:spcPts val="300"/>
              </a:spcBef>
              <a:buSzTx/>
              <a:buFontTx/>
              <a:buNone/>
              <a:defRPr sz="3400">
                <a:solidFill>
                  <a:srgbClr val="FFFFFF"/>
                </a:solidFill>
                <a:latin typeface="Arial"/>
                <a:ea typeface="Arial"/>
                <a:cs typeface="Arial"/>
                <a:sym typeface="Arial"/>
              </a:defRPr>
            </a:pPr>
            <a:endParaRPr/>
          </a:p>
        </p:txBody>
      </p:sp>
    </p:spTree>
    <p:extLst>
      <p:ext uri="{BB962C8B-B14F-4D97-AF65-F5344CB8AC3E}">
        <p14:creationId xmlns:p14="http://schemas.microsoft.com/office/powerpoint/2010/main" val="3182083503"/>
      </p:ext>
    </p:extLst>
  </p:cSld>
  <p:clrMapOvr>
    <a:masterClrMapping/>
  </p:clrMapOvr>
  <p:transition spd="med"/>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72666042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3E2D1688-B977-476B-B09A-BBF397E3CAD4}"/>
              </a:ext>
            </a:extLst>
          </p:cNvPr>
          <p:cNvPicPr>
            <a:picLocks noChangeAspect="1" noChangeArrowheads="1"/>
          </p:cNvPicPr>
          <p:nvPr userDrawn="1"/>
        </p:nvPicPr>
        <p:blipFill rotWithShape="1">
          <a:blip r:embed="rId2">
            <a:alphaModFix/>
            <a:lum bright="70000" contrast="-70000"/>
            <a:extLst>
              <a:ext uri="{28A0092B-C50C-407E-A947-70E740481C1C}">
                <a14:useLocalDpi xmlns:a14="http://schemas.microsoft.com/office/drawing/2010/main" val="0"/>
              </a:ext>
            </a:extLst>
          </a:blip>
          <a:srcRect l="683" r="7358" b="15115"/>
          <a:stretch/>
        </p:blipFill>
        <p:spPr bwMode="auto">
          <a:xfrm>
            <a:off x="0" y="0"/>
            <a:ext cx="9144002" cy="43660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black text with a white background&#10;&#10;Description automatically generated">
            <a:extLst>
              <a:ext uri="{FF2B5EF4-FFF2-40B4-BE49-F238E27FC236}">
                <a16:creationId xmlns:a16="http://schemas.microsoft.com/office/drawing/2014/main" id="{F2D22201-E222-9C96-6BF2-5320F3C9A758}"/>
              </a:ext>
            </a:extLst>
          </p:cNvPr>
          <p:cNvPicPr>
            <a:picLocks noChangeAspect="1"/>
          </p:cNvPicPr>
          <p:nvPr userDrawn="1"/>
        </p:nvPicPr>
        <p:blipFill>
          <a:blip r:embed="rId3">
            <a:extLst>
              <a:ext uri="{28A0092B-C50C-407E-A947-70E740481C1C}">
                <a14:useLocalDpi xmlns:a14="http://schemas.microsoft.com/office/drawing/2010/main" val="0"/>
              </a:ext>
            </a:extLst>
          </a:blip>
          <a:srcRect l="-3252" t="-17539" r="-4695" b="-13768"/>
          <a:stretch/>
        </p:blipFill>
        <p:spPr>
          <a:xfrm>
            <a:off x="321159" y="4520572"/>
            <a:ext cx="1561828" cy="540000"/>
          </a:xfrm>
          <a:prstGeom prst="rect">
            <a:avLst/>
          </a:prstGeom>
        </p:spPr>
      </p:pic>
      <p:sp>
        <p:nvSpPr>
          <p:cNvPr id="12" name="Title 2">
            <a:extLst>
              <a:ext uri="{FF2B5EF4-FFF2-40B4-BE49-F238E27FC236}">
                <a16:creationId xmlns:a16="http://schemas.microsoft.com/office/drawing/2014/main" id="{A898B77A-7F33-263C-8A9D-7955960AE1FC}"/>
              </a:ext>
            </a:extLst>
          </p:cNvPr>
          <p:cNvSpPr>
            <a:spLocks noGrp="1"/>
          </p:cNvSpPr>
          <p:nvPr>
            <p:ph type="title" hasCustomPrompt="1"/>
          </p:nvPr>
        </p:nvSpPr>
        <p:spPr>
          <a:xfrm>
            <a:off x="621819" y="2355630"/>
            <a:ext cx="7900362" cy="432240"/>
          </a:xfrm>
          <a:prstGeom prst="rect">
            <a:avLst/>
          </a:prstGeom>
        </p:spPr>
        <p:txBody>
          <a:bodyPr/>
          <a:lstStyle>
            <a:lvl1pPr>
              <a:defRPr>
                <a:solidFill>
                  <a:srgbClr val="000000"/>
                </a:solidFill>
                <a:latin typeface="Arial" panose="020B0604020202020204" pitchFamily="34" charset="0"/>
                <a:cs typeface="Arial" panose="020B0604020202020204" pitchFamily="34" charset="0"/>
              </a:defRPr>
            </a:lvl1pPr>
          </a:lstStyle>
          <a:p>
            <a:r>
              <a:rPr lang="en-GB"/>
              <a:t>Title – 60pt</a:t>
            </a:r>
          </a:p>
        </p:txBody>
      </p:sp>
    </p:spTree>
    <p:extLst>
      <p:ext uri="{BB962C8B-B14F-4D97-AF65-F5344CB8AC3E}">
        <p14:creationId xmlns:p14="http://schemas.microsoft.com/office/powerpoint/2010/main" val="108549114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WCSSP South Africa Master - Option 2 [Preferred Option]">
    <p:spTree>
      <p:nvGrpSpPr>
        <p:cNvPr id="1" name=""/>
        <p:cNvGrpSpPr/>
        <p:nvPr/>
      </p:nvGrpSpPr>
      <p:grpSpPr>
        <a:xfrm>
          <a:off x="0" y="0"/>
          <a:ext cx="0" cy="0"/>
          <a:chOff x="0" y="0"/>
          <a:chExt cx="0" cy="0"/>
        </a:xfrm>
      </p:grpSpPr>
      <p:sp>
        <p:nvSpPr>
          <p:cNvPr id="5" name="Rectangle 4"/>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marL="0" marR="0" lvl="0" indent="0" algn="r" defTabSz="450839" rtl="0" eaLnBrk="1" fontAlgn="auto" latinLnBrk="0" hangingPunct="1">
              <a:lnSpc>
                <a:spcPct val="100000"/>
              </a:lnSpc>
              <a:spcBef>
                <a:spcPts val="0"/>
              </a:spcBef>
              <a:spcAft>
                <a:spcPts val="0"/>
              </a:spcAft>
              <a:buClrTx/>
              <a:buSzTx/>
              <a:buFontTx/>
              <a:buNone/>
              <a:tabLst/>
              <a:defRPr/>
            </a:pPr>
            <a:r>
              <a:rPr kumimoji="0" lang="fr-BE" sz="800" b="0" i="0" u="none" strike="noStrike" kern="1200" cap="none" spc="0" normalizeH="0" baseline="0" noProof="0">
                <a:ln>
                  <a:noFill/>
                </a:ln>
                <a:solidFill>
                  <a:srgbClr val="2A2A2A"/>
                </a:solidFill>
                <a:effectLst/>
                <a:uLnTx/>
                <a:uFillTx/>
                <a:latin typeface="Arial"/>
                <a:ea typeface="+mn-ea"/>
                <a:cs typeface="+mn-cs"/>
              </a:rPr>
              <a:t>© Crown Copyright 2025, Met Office</a:t>
            </a:r>
            <a:endParaRPr kumimoji="0" lang="en-GB" sz="800" b="0" i="0" u="none" strike="noStrike" kern="1200" cap="none" spc="0" normalizeH="0" baseline="0" noProof="0">
              <a:ln>
                <a:noFill/>
              </a:ln>
              <a:solidFill>
                <a:srgbClr val="2A2A2A"/>
              </a:solidFill>
              <a:effectLst/>
              <a:uLnTx/>
              <a:uFillTx/>
              <a:latin typeface="Arial"/>
              <a:ea typeface="+mn-ea"/>
              <a:cs typeface="+mn-cs"/>
            </a:endParaRPr>
          </a:p>
        </p:txBody>
      </p:sp>
      <p:sp>
        <p:nvSpPr>
          <p:cNvPr id="6" name="Rectangle 5"/>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marL="0" marR="0" lvl="0" indent="0" algn="l" defTabSz="450839" rtl="0" eaLnBrk="1" fontAlgn="auto" latinLnBrk="0" hangingPunct="1">
              <a:lnSpc>
                <a:spcPct val="100000"/>
              </a:lnSpc>
              <a:spcBef>
                <a:spcPts val="0"/>
              </a:spcBef>
              <a:spcAft>
                <a:spcPts val="0"/>
              </a:spcAft>
              <a:buClrTx/>
              <a:buSzTx/>
              <a:buFontTx/>
              <a:buNone/>
              <a:tabLst/>
              <a:defRPr/>
            </a:pPr>
            <a:r>
              <a:rPr kumimoji="0" lang="fr-BE" sz="800" b="0" i="0" u="none" strike="noStrike" kern="1200" cap="none" spc="0" normalizeH="0" baseline="0" noProof="0">
                <a:ln>
                  <a:noFill/>
                </a:ln>
                <a:solidFill>
                  <a:srgbClr val="2A2A2A"/>
                </a:solidFill>
                <a:effectLst/>
                <a:uLnTx/>
                <a:uFillTx/>
                <a:latin typeface="Arial"/>
                <a:ea typeface="+mn-ea"/>
                <a:cs typeface="+mn-cs"/>
              </a:rPr>
              <a:t>www.metoffice.gov.uk</a:t>
            </a:r>
            <a:r>
              <a:rPr kumimoji="0" lang="fr-BE" sz="800" b="0" i="0" u="none" strike="noStrike" kern="1200" cap="none" spc="0" normalizeH="0" baseline="0" noProof="0">
                <a:ln>
                  <a:noFill/>
                </a:ln>
                <a:solidFill>
                  <a:srgbClr val="FFFFFF"/>
                </a:solidFill>
                <a:effectLst/>
                <a:uLnTx/>
                <a:uFillTx/>
                <a:latin typeface="Arial"/>
                <a:ea typeface="+mn-ea"/>
                <a:cs typeface="+mn-cs"/>
              </a:rPr>
              <a:t>	</a:t>
            </a:r>
            <a:endParaRPr kumimoji="0" lang="en-GB" sz="800" b="0" i="0" u="none" strike="noStrike" kern="1200" cap="none" spc="0" normalizeH="0" baseline="0" noProof="0">
              <a:ln>
                <a:noFill/>
              </a:ln>
              <a:solidFill>
                <a:srgbClr val="FFFFFF"/>
              </a:solidFill>
              <a:effectLst/>
              <a:uLnTx/>
              <a:uFillTx/>
              <a:latin typeface="Arial"/>
              <a:ea typeface="+mn-ea"/>
              <a:cs typeface="+mn-cs"/>
            </a:endParaRPr>
          </a:p>
        </p:txBody>
      </p:sp>
      <p:pic>
        <p:nvPicPr>
          <p:cNvPr id="4" name="Picture 3">
            <a:extLst>
              <a:ext uri="{FF2B5EF4-FFF2-40B4-BE49-F238E27FC236}">
                <a16:creationId xmlns:a16="http://schemas.microsoft.com/office/drawing/2014/main" id="{9F48C50A-6150-2942-628C-C9452894F596}"/>
              </a:ext>
            </a:extLst>
          </p:cNvPr>
          <p:cNvPicPr>
            <a:picLocks noChangeAspect="1"/>
          </p:cNvPicPr>
          <p:nvPr userDrawn="1"/>
        </p:nvPicPr>
        <p:blipFill>
          <a:blip r:embed="rId2"/>
          <a:stretch>
            <a:fillRect/>
          </a:stretch>
        </p:blipFill>
        <p:spPr>
          <a:xfrm>
            <a:off x="7797005" y="32047"/>
            <a:ext cx="1306452" cy="675000"/>
          </a:xfrm>
          <a:prstGeom prst="rect">
            <a:avLst/>
          </a:prstGeom>
        </p:spPr>
      </p:pic>
      <p:pic>
        <p:nvPicPr>
          <p:cNvPr id="2" name="Picture 16" descr="Agricultural Research Council – South Africa // FARM-D">
            <a:extLst>
              <a:ext uri="{FF2B5EF4-FFF2-40B4-BE49-F238E27FC236}">
                <a16:creationId xmlns:a16="http://schemas.microsoft.com/office/drawing/2014/main" id="{D7703652-79BF-7E6A-CDD9-2BE23468BF95}"/>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961573" y="158881"/>
            <a:ext cx="593546" cy="37035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ome">
            <a:extLst>
              <a:ext uri="{FF2B5EF4-FFF2-40B4-BE49-F238E27FC236}">
                <a16:creationId xmlns:a16="http://schemas.microsoft.com/office/drawing/2014/main" id="{5B7575E8-A8AE-18F9-1F27-D9ACD26C46EB}"/>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086732" y="205390"/>
            <a:ext cx="747971" cy="26479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South African Weather Service - Wikipedia">
            <a:extLst>
              <a:ext uri="{FF2B5EF4-FFF2-40B4-BE49-F238E27FC236}">
                <a16:creationId xmlns:a16="http://schemas.microsoft.com/office/drawing/2014/main" id="{BC9CC553-4E68-4BCE-48DD-2B9C9CC0C3F2}"/>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l="14311" r="13499"/>
          <a:stretch/>
        </p:blipFill>
        <p:spPr bwMode="auto">
          <a:xfrm>
            <a:off x="1947919" y="96990"/>
            <a:ext cx="571260" cy="481597"/>
          </a:xfrm>
          <a:prstGeom prst="rect">
            <a:avLst/>
          </a:prstGeom>
          <a:solidFill>
            <a:srgbClr val="FFFFFF"/>
          </a:solidFill>
        </p:spPr>
      </p:pic>
      <p:pic>
        <p:nvPicPr>
          <p:cNvPr id="8" name="Picture 2" descr="No photo description available.">
            <a:extLst>
              <a:ext uri="{FF2B5EF4-FFF2-40B4-BE49-F238E27FC236}">
                <a16:creationId xmlns:a16="http://schemas.microsoft.com/office/drawing/2014/main" id="{1F529254-5724-35A0-6E51-6EE78BC604F6}"/>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2521033" y="56684"/>
            <a:ext cx="563846" cy="54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green and blue text on a black background&#10;&#10;Description automatically generated">
            <a:extLst>
              <a:ext uri="{FF2B5EF4-FFF2-40B4-BE49-F238E27FC236}">
                <a16:creationId xmlns:a16="http://schemas.microsoft.com/office/drawing/2014/main" id="{4CC6C5D1-CEF6-4971-D502-9537DB536E1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3836556" y="158881"/>
            <a:ext cx="1123164" cy="364084"/>
          </a:xfrm>
          <a:prstGeom prst="rect">
            <a:avLst/>
          </a:prstGeom>
        </p:spPr>
      </p:pic>
      <p:pic>
        <p:nvPicPr>
          <p:cNvPr id="11" name="Picture 2" descr="Branding - Wits University">
            <a:extLst>
              <a:ext uri="{FF2B5EF4-FFF2-40B4-BE49-F238E27FC236}">
                <a16:creationId xmlns:a16="http://schemas.microsoft.com/office/drawing/2014/main" id="{C2E9E71F-4470-A6CE-EAE8-305CA7663621}"/>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5972678" y="32047"/>
            <a:ext cx="1824327" cy="679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95180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2"/>
            <a:ext cx="9161294" cy="5153227"/>
          </a:xfrm>
          <a:prstGeom prst="rect">
            <a:avLst/>
          </a:prstGeom>
        </p:spPr>
      </p:pic>
      <p:sp>
        <p:nvSpPr>
          <p:cNvPr id="2" name="Title 1"/>
          <p:cNvSpPr>
            <a:spLocks noGrp="1"/>
          </p:cNvSpPr>
          <p:nvPr>
            <p:ph type="ctrTitle"/>
          </p:nvPr>
        </p:nvSpPr>
        <p:spPr>
          <a:xfrm>
            <a:off x="252000" y="844588"/>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83601" y="56984"/>
            <a:ext cx="1803781" cy="787605"/>
          </a:xfrm>
          <a:prstGeom prst="rect">
            <a:avLst/>
          </a:prstGeom>
        </p:spPr>
      </p:pic>
    </p:spTree>
    <p:extLst>
      <p:ext uri="{BB962C8B-B14F-4D97-AF65-F5344CB8AC3E}">
        <p14:creationId xmlns:p14="http://schemas.microsoft.com/office/powerpoint/2010/main" val="212563107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1" y="1"/>
            <a:ext cx="9161294" cy="5153228"/>
          </a:xfrm>
          <a:prstGeom prst="rect">
            <a:avLst/>
          </a:prstGeom>
        </p:spPr>
      </p:pic>
      <p:sp>
        <p:nvSpPr>
          <p:cNvPr id="2" name="Title 1"/>
          <p:cNvSpPr>
            <a:spLocks noGrp="1"/>
          </p:cNvSpPr>
          <p:nvPr>
            <p:ph type="ctrTitle"/>
          </p:nvPr>
        </p:nvSpPr>
        <p:spPr>
          <a:xfrm>
            <a:off x="252000" y="844588"/>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83601" y="56984"/>
            <a:ext cx="1803781" cy="787605"/>
          </a:xfrm>
          <a:prstGeom prst="rect">
            <a:avLst/>
          </a:prstGeom>
        </p:spPr>
      </p:pic>
    </p:spTree>
    <p:extLst>
      <p:ext uri="{BB962C8B-B14F-4D97-AF65-F5344CB8AC3E}">
        <p14:creationId xmlns:p14="http://schemas.microsoft.com/office/powerpoint/2010/main" val="46075654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1" y="1"/>
            <a:ext cx="9161294" cy="5153228"/>
          </a:xfrm>
          <a:prstGeom prst="rect">
            <a:avLst/>
          </a:prstGeom>
          <a:ln w="12700">
            <a:miter lim="400000"/>
          </a:ln>
        </p:spPr>
      </p:pic>
      <p:sp>
        <p:nvSpPr>
          <p:cNvPr id="2" name="Title 1"/>
          <p:cNvSpPr>
            <a:spLocks noGrp="1"/>
          </p:cNvSpPr>
          <p:nvPr>
            <p:ph type="ctrTitle"/>
          </p:nvPr>
        </p:nvSpPr>
        <p:spPr>
          <a:xfrm>
            <a:off x="252000" y="844588"/>
            <a:ext cx="8640000"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83601" y="56984"/>
            <a:ext cx="1803781" cy="787605"/>
          </a:xfrm>
          <a:prstGeom prst="rect">
            <a:avLst/>
          </a:prstGeom>
        </p:spPr>
      </p:pic>
    </p:spTree>
    <p:extLst>
      <p:ext uri="{BB962C8B-B14F-4D97-AF65-F5344CB8AC3E}">
        <p14:creationId xmlns:p14="http://schemas.microsoft.com/office/powerpoint/2010/main" val="10369246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0" y="764088"/>
            <a:ext cx="4087988" cy="51165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05597194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858034"/>
            <a:ext cx="8640000" cy="998063"/>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5" name="Rectangle 4"/>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6" name="Rectangle 5"/>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Tree>
    <p:extLst>
      <p:ext uri="{BB962C8B-B14F-4D97-AF65-F5344CB8AC3E}">
        <p14:creationId xmlns:p14="http://schemas.microsoft.com/office/powerpoint/2010/main" val="339140962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89558"/>
            <a:ext cx="8640000" cy="866539"/>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5" name="Rectangle 4"/>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6" name="Rectangle 5"/>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6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83601" y="56984"/>
            <a:ext cx="1803781" cy="787605"/>
          </a:xfrm>
          <a:prstGeom prst="rect">
            <a:avLst/>
          </a:prstGeom>
        </p:spPr>
      </p:pic>
    </p:spTree>
    <p:extLst>
      <p:ext uri="{BB962C8B-B14F-4D97-AF65-F5344CB8AC3E}">
        <p14:creationId xmlns:p14="http://schemas.microsoft.com/office/powerpoint/2010/main" val="339213140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95819"/>
            <a:ext cx="8640000" cy="860277"/>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7531091"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884"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7"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Tree>
    <p:extLst>
      <p:ext uri="{BB962C8B-B14F-4D97-AF65-F5344CB8AC3E}">
        <p14:creationId xmlns:p14="http://schemas.microsoft.com/office/powerpoint/2010/main" val="98929011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6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7"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5" name="Shape 68"/>
          <p:cNvSpPr/>
          <p:nvPr userDrawn="1"/>
        </p:nvSpPr>
        <p:spPr>
          <a:xfrm>
            <a:off x="7531091"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884"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chemeClr val="accent6"/>
                </a:solidFill>
                <a:effectLst/>
                <a:uLnTx/>
                <a:uFillTx/>
                <a:latin typeface="Arial"/>
                <a:cs typeface="Arial"/>
                <a:sym typeface="Arial"/>
              </a:rPr>
              <a:t>Working together </a:t>
            </a:r>
            <a:br>
              <a:rPr kumimoji="0" sz="800" b="0" i="0" u="none" strike="noStrike" kern="0" cap="none" spc="0" normalizeH="0" baseline="0" noProof="0">
                <a:ln>
                  <a:noFill/>
                </a:ln>
                <a:solidFill>
                  <a:schemeClr val="accent6"/>
                </a:solidFill>
                <a:effectLst/>
                <a:uLnTx/>
                <a:uFillTx/>
                <a:latin typeface="Arial"/>
                <a:cs typeface="Arial"/>
                <a:sym typeface="Arial"/>
              </a:rPr>
            </a:br>
            <a:r>
              <a:rPr kumimoji="0" sz="800"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7307" y="40500"/>
            <a:ext cx="1803780" cy="565650"/>
          </a:xfrm>
          <a:prstGeom prst="rect">
            <a:avLst/>
          </a:prstGeom>
          <a:ln w="12700">
            <a:miter lim="400000"/>
          </a:ln>
        </p:spPr>
      </p:pic>
      <p:sp>
        <p:nvSpPr>
          <p:cNvPr id="18" name="Title 1"/>
          <p:cNvSpPr>
            <a:spLocks noGrp="1"/>
          </p:cNvSpPr>
          <p:nvPr>
            <p:ph type="ctrTitle"/>
          </p:nvPr>
        </p:nvSpPr>
        <p:spPr>
          <a:xfrm>
            <a:off x="252000" y="985598"/>
            <a:ext cx="8640000" cy="870499"/>
          </a:xfrm>
        </p:spPr>
        <p:txBody>
          <a:bodyPr anchor="b">
            <a:normAutofit/>
          </a:bodyPr>
          <a:lstStyle>
            <a:lvl1pPr algn="l">
              <a:defRPr sz="3600">
                <a:solidFill>
                  <a:schemeClr val="tx1"/>
                </a:solidFill>
              </a:defRPr>
            </a:lvl1pPr>
          </a:lstStyle>
          <a:p>
            <a:r>
              <a:rPr lang="en-US"/>
              <a:t>Click to edit Master title style</a:t>
            </a:r>
          </a:p>
        </p:txBody>
      </p:sp>
    </p:spTree>
    <p:extLst>
      <p:ext uri="{BB962C8B-B14F-4D97-AF65-F5344CB8AC3E}">
        <p14:creationId xmlns:p14="http://schemas.microsoft.com/office/powerpoint/2010/main" val="241554716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8336592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1762197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23976146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9332765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1" y="764089"/>
            <a:ext cx="4087988" cy="511652"/>
          </a:xfrm>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64527194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74024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50434759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9"/>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p:nvPr>
        </p:nvSpPr>
        <p:spPr>
          <a:xfrm>
            <a:off x="2" y="709469"/>
            <a:ext cx="9143999" cy="4022385"/>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86368378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5586427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5"/>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28191309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858035"/>
            <a:ext cx="8640000" cy="742193"/>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79477640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5"/>
            <a:ext cx="8640000" cy="742193"/>
          </a:xfrm>
        </p:spPr>
        <p:txBody>
          <a:bodyPr/>
          <a:lstStyle/>
          <a:p>
            <a:r>
              <a:rPr lang="en-US"/>
              <a:t>Click to edit Master title style</a:t>
            </a:r>
          </a:p>
        </p:txBody>
      </p:sp>
    </p:spTree>
    <p:extLst>
      <p:ext uri="{BB962C8B-B14F-4D97-AF65-F5344CB8AC3E}">
        <p14:creationId xmlns:p14="http://schemas.microsoft.com/office/powerpoint/2010/main" val="83841703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tx1"/>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	</a:t>
            </a:r>
            <a:endParaRPr lang="en-GB" sz="80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5"/>
            <a:ext cx="8640000" cy="742193"/>
          </a:xfrm>
        </p:spPr>
        <p:txBody>
          <a:bodyPr/>
          <a:lstStyle/>
          <a:p>
            <a:r>
              <a:rPr lang="en-US"/>
              <a:t>Click to edit Master title style</a:t>
            </a:r>
          </a:p>
        </p:txBody>
      </p:sp>
    </p:spTree>
    <p:extLst>
      <p:ext uri="{BB962C8B-B14F-4D97-AF65-F5344CB8AC3E}">
        <p14:creationId xmlns:p14="http://schemas.microsoft.com/office/powerpoint/2010/main" val="232211253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5"/>
            <a:ext cx="8640000" cy="742193"/>
          </a:xfrm>
        </p:spPr>
        <p:txBody>
          <a:bodyPr/>
          <a:lstStyle/>
          <a:p>
            <a:r>
              <a:rPr lang="en-US"/>
              <a:t>Click to edit Master title style</a:t>
            </a:r>
          </a:p>
        </p:txBody>
      </p:sp>
    </p:spTree>
    <p:extLst>
      <p:ext uri="{BB962C8B-B14F-4D97-AF65-F5344CB8AC3E}">
        <p14:creationId xmlns:p14="http://schemas.microsoft.com/office/powerpoint/2010/main" val="195499731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5"/>
            <a:ext cx="8640000" cy="742193"/>
          </a:xfrm>
        </p:spPr>
        <p:txBody>
          <a:bodyPr/>
          <a:lstStyle/>
          <a:p>
            <a:r>
              <a:rPr lang="en-US"/>
              <a:t>Click to edit Master title style</a:t>
            </a:r>
          </a:p>
        </p:txBody>
      </p:sp>
    </p:spTree>
    <p:extLst>
      <p:ext uri="{BB962C8B-B14F-4D97-AF65-F5344CB8AC3E}">
        <p14:creationId xmlns:p14="http://schemas.microsoft.com/office/powerpoint/2010/main" val="3826963588"/>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7" name="Rectangle 6"/>
          <p:cNvSpPr/>
          <p:nvPr userDrawn="1"/>
        </p:nvSpPr>
        <p:spPr>
          <a:xfrm>
            <a:off x="0" y="482721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a:t>For more information </a:t>
            </a:r>
            <a:r>
              <a:rPr lang="fr-BE" sz="1600" err="1"/>
              <a:t>please</a:t>
            </a:r>
            <a:r>
              <a:rPr lang="fr-BE" sz="1600"/>
              <a:t> contact</a:t>
            </a:r>
            <a:endParaRPr lang="en-GB" sz="1600"/>
          </a:p>
        </p:txBody>
      </p:sp>
      <p:sp>
        <p:nvSpPr>
          <p:cNvPr id="13" name="Title 1"/>
          <p:cNvSpPr>
            <a:spLocks noGrp="1"/>
          </p:cNvSpPr>
          <p:nvPr>
            <p:ph type="title"/>
          </p:nvPr>
        </p:nvSpPr>
        <p:spPr>
          <a:xfrm>
            <a:off x="252000" y="858035"/>
            <a:ext cx="8640000" cy="742193"/>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735353" y="3513515"/>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phone number here</a:t>
            </a:r>
            <a:endParaRPr lang="en-GB" sz="1600"/>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735353" y="3068336"/>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Insert e-mail here</a:t>
            </a:r>
            <a:endParaRPr lang="en-GB" sz="1600"/>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08648" y="2609806"/>
            <a:ext cx="396000" cy="396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735353" y="2620340"/>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www.metoffice.gov.uk</a:t>
            </a:r>
            <a:endParaRPr lang="en-GB" sz="1600"/>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308648" y="3048185"/>
            <a:ext cx="396000" cy="396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308648" y="3494141"/>
            <a:ext cx="396000" cy="396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308648" y="3932520"/>
            <a:ext cx="396000" cy="396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735353" y="3956494"/>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social media handle</a:t>
            </a:r>
            <a:endParaRPr lang="en-GB" sz="1600"/>
          </a:p>
        </p:txBody>
      </p:sp>
    </p:spTree>
    <p:extLst>
      <p:ext uri="{BB962C8B-B14F-4D97-AF65-F5344CB8AC3E}">
        <p14:creationId xmlns:p14="http://schemas.microsoft.com/office/powerpoint/2010/main" val="178097002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solidFill>
            <a:schemeClr val="accent6"/>
          </a:solidFill>
        </p:spPr>
        <p:txBody>
          <a:bodyPr/>
          <a:lstStyle>
            <a:lvl1pPr defTabSz="219065" hangingPunct="0">
              <a:defRPr/>
            </a:lvl1pPr>
          </a:lstStyle>
          <a:p>
            <a:pPr>
              <a:defRPr/>
            </a:pPr>
            <a:r>
              <a:rPr lang="en-GB" sz="1800" kern="0">
                <a:solidFill>
                  <a:srgbClr val="2A2A2A"/>
                </a:solidFill>
                <a:sym typeface="Helvetica Light"/>
              </a:rPr>
              <a:t>www.metoffice.gov.uk																									                 © Crown Copyright 2017, Met Office</a:t>
            </a:r>
          </a:p>
        </p:txBody>
      </p:sp>
    </p:spTree>
    <p:extLst>
      <p:ext uri="{BB962C8B-B14F-4D97-AF65-F5344CB8AC3E}">
        <p14:creationId xmlns:p14="http://schemas.microsoft.com/office/powerpoint/2010/main" val="3170853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8"/>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7"/>
          <p:cNvSpPr>
            <a:spLocks noGrp="1"/>
          </p:cNvSpPr>
          <p:nvPr>
            <p:ph type="pic" sz="quarter" idx="10"/>
          </p:nvPr>
        </p:nvSpPr>
        <p:spPr>
          <a:xfrm>
            <a:off x="0" y="709468"/>
            <a:ext cx="9143999" cy="4022385"/>
          </a:xfrm>
        </p:spPr>
        <p:txBody>
          <a:bodyPr/>
          <a:lstStyle/>
          <a:p>
            <a:r>
              <a:rPr lang="en-US"/>
              <a:t>Click icon to add picture</a:t>
            </a:r>
            <a:endParaRPr lang="en-GB" dirty="0"/>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53217325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userDrawn="1">
  <p:cSld name="Content slide - 2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65" hangingPunct="0">
              <a:defRPr/>
            </a:lvl1pPr>
          </a:lstStyle>
          <a:p>
            <a:pPr>
              <a:defRPr/>
            </a:pPr>
            <a:r>
              <a:rPr lang="en-GB" sz="1800"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7" y="1770460"/>
            <a:ext cx="4050506"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6" name="Text Placeholder 4"/>
          <p:cNvSpPr>
            <a:spLocks noGrp="1"/>
          </p:cNvSpPr>
          <p:nvPr>
            <p:ph type="body" sz="quarter" idx="13" hasCustomPrompt="1"/>
          </p:nvPr>
        </p:nvSpPr>
        <p:spPr>
          <a:xfrm>
            <a:off x="4585693" y="1770460"/>
            <a:ext cx="4050506"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Tree>
    <p:extLst>
      <p:ext uri="{BB962C8B-B14F-4D97-AF65-F5344CB8AC3E}">
        <p14:creationId xmlns:p14="http://schemas.microsoft.com/office/powerpoint/2010/main" val="1163274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Title slide - option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65377" cy="5150942"/>
          </a:xfrm>
          <a:prstGeom prst="rect">
            <a:avLst/>
          </a:prstGeom>
        </p:spPr>
      </p:pic>
      <p:sp>
        <p:nvSpPr>
          <p:cNvPr id="2" name="Title 1"/>
          <p:cNvSpPr>
            <a:spLocks noGrp="1"/>
          </p:cNvSpPr>
          <p:nvPr>
            <p:ph type="ctrTitle"/>
          </p:nvPr>
        </p:nvSpPr>
        <p:spPr>
          <a:xfrm>
            <a:off x="252000" y="698401"/>
            <a:ext cx="5016036"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8" name="Rectangle 7"/>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bg2"/>
                </a:solidFill>
              </a:rPr>
              <a:t>© Crown Copyright</a:t>
            </a:r>
            <a:r>
              <a:rPr lang="fr-BE" sz="800" baseline="0">
                <a:solidFill>
                  <a:schemeClr val="bg2"/>
                </a:solidFill>
              </a:rPr>
              <a:t> </a:t>
            </a:r>
            <a:fld id="{985604AD-56F0-465F-95CE-8221AF32A302}" type="datetimeyyyy">
              <a:rPr lang="fr-BE" sz="800" baseline="0" smtClean="0">
                <a:solidFill>
                  <a:schemeClr val="bg2"/>
                </a:solidFill>
              </a:rPr>
              <a:pPr algn="r" defTabSz="450839">
                <a:tabLst/>
              </a:pPr>
              <a:t>2026</a:t>
            </a:fld>
            <a:r>
              <a:rPr lang="fr-BE" sz="800" baseline="0">
                <a:solidFill>
                  <a:schemeClr val="bg2"/>
                </a:solidFill>
              </a:rPr>
              <a:t>,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247377381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1" y="1"/>
            <a:ext cx="9161294" cy="5153228"/>
          </a:xfrm>
          <a:prstGeom prst="rect">
            <a:avLst/>
          </a:prstGeom>
        </p:spPr>
      </p:pic>
      <p:sp>
        <p:nvSpPr>
          <p:cNvPr id="2" name="Title 1"/>
          <p:cNvSpPr>
            <a:spLocks noGrp="1"/>
          </p:cNvSpPr>
          <p:nvPr>
            <p:ph type="ctrTitle"/>
          </p:nvPr>
        </p:nvSpPr>
        <p:spPr>
          <a:xfrm>
            <a:off x="252000" y="698401"/>
            <a:ext cx="5016036"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8" name="Rectangle 7"/>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bg2"/>
                </a:solidFill>
              </a:rPr>
              <a:t>© Crown Copyright</a:t>
            </a:r>
            <a:r>
              <a:rPr lang="fr-BE" sz="800" baseline="0">
                <a:solidFill>
                  <a:schemeClr val="bg2"/>
                </a:solidFill>
              </a:rPr>
              <a:t> </a:t>
            </a:r>
            <a:fld id="{51BD8742-C5F1-4976-82D1-012FF62F5C7A}" type="datetimeyyyy">
              <a:rPr lang="fr-BE" sz="800" baseline="0" smtClean="0">
                <a:solidFill>
                  <a:schemeClr val="bg2"/>
                </a:solidFill>
              </a:rPr>
              <a:pPr algn="r" defTabSz="450839">
                <a:tabLst/>
              </a:pPr>
              <a:t>2026</a:t>
            </a:fld>
            <a:r>
              <a:rPr lang="fr-BE" sz="800" baseline="0">
                <a:solidFill>
                  <a:schemeClr val="bg2"/>
                </a:solidFill>
              </a:rPr>
              <a:t>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3935763371"/>
      </p:ext>
    </p:extLst>
  </p:cSld>
  <p:clrMapOvr>
    <a:masterClrMapping/>
  </p:clrMapOvr>
  <p:extLst>
    <p:ext uri="{DCECCB84-F9BA-43D5-87BE-67443E8EF086}">
      <p15:sldGuideLst xmlns:p15="http://schemas.microsoft.com/office/powerpoint/2012/main">
        <p15:guide id="1" orient="horz" pos="1215">
          <p15:clr>
            <a:srgbClr val="FBAE40"/>
          </p15:clr>
        </p15:guide>
        <p15:guide id="2" pos="216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1" y="1"/>
            <a:ext cx="9161294" cy="5153228"/>
          </a:xfrm>
          <a:prstGeom prst="rect">
            <a:avLst/>
          </a:prstGeom>
          <a:ln w="12700">
            <a:miter lim="400000"/>
          </a:ln>
        </p:spPr>
      </p:pic>
      <p:sp>
        <p:nvSpPr>
          <p:cNvPr id="2" name="Title 1"/>
          <p:cNvSpPr>
            <a:spLocks noGrp="1"/>
          </p:cNvSpPr>
          <p:nvPr>
            <p:ph type="ctrTitle"/>
          </p:nvPr>
        </p:nvSpPr>
        <p:spPr>
          <a:xfrm>
            <a:off x="252000" y="698401"/>
            <a:ext cx="8640000"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8" name="Rectangle 7"/>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bg2"/>
                </a:solidFill>
              </a:rPr>
              <a:t>© Crown Copyright</a:t>
            </a:r>
            <a:r>
              <a:rPr lang="fr-BE" sz="800" baseline="0">
                <a:solidFill>
                  <a:schemeClr val="bg2"/>
                </a:solidFill>
              </a:rPr>
              <a:t> </a:t>
            </a:r>
            <a:fld id="{51BD8742-C5F1-4976-82D1-012FF62F5C7A}" type="datetimeyyyy">
              <a:rPr lang="fr-BE" sz="800" baseline="0" smtClean="0">
                <a:solidFill>
                  <a:schemeClr val="bg2"/>
                </a:solidFill>
              </a:rPr>
              <a:pPr algn="r" defTabSz="450839">
                <a:tabLst/>
              </a:pPr>
              <a:t>2026</a:t>
            </a:fld>
            <a:r>
              <a:rPr lang="fr-BE" sz="800" baseline="0">
                <a:solidFill>
                  <a:schemeClr val="bg2"/>
                </a:solidFill>
              </a:rPr>
              <a:t>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172366876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1_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63" y="1"/>
            <a:ext cx="9155568" cy="5153228"/>
          </a:xfrm>
          <a:prstGeom prst="rect">
            <a:avLst/>
          </a:prstGeom>
          <a:ln w="12700">
            <a:miter lim="400000"/>
          </a:ln>
        </p:spPr>
      </p:pic>
      <p:sp>
        <p:nvSpPr>
          <p:cNvPr id="2" name="Title 1"/>
          <p:cNvSpPr>
            <a:spLocks noGrp="1"/>
          </p:cNvSpPr>
          <p:nvPr>
            <p:ph type="ctrTitle"/>
          </p:nvPr>
        </p:nvSpPr>
        <p:spPr>
          <a:xfrm>
            <a:off x="252000" y="698401"/>
            <a:ext cx="8640000" cy="1157696"/>
          </a:xfrm>
        </p:spPr>
        <p:txBody>
          <a:bodyPr anchor="b">
            <a:normAutofit/>
          </a:bodyPr>
          <a:lstStyle>
            <a:lvl1pPr algn="l">
              <a:defRPr sz="32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8" name="Rectangle 7"/>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9" name="Rectangle 8"/>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a:t>
            </a:r>
            <a:fld id="{51BD8742-C5F1-4976-82D1-012FF62F5C7A}" type="datetimeyyyy">
              <a:rPr lang="fr-BE" sz="800" baseline="0" smtClean="0">
                <a:solidFill>
                  <a:schemeClr val="tx1"/>
                </a:solidFill>
              </a:rPr>
              <a:pPr algn="r" defTabSz="450839">
                <a:tabLst/>
              </a:pPr>
              <a:t>2026</a:t>
            </a:fld>
            <a:r>
              <a:rPr lang="fr-BE" sz="800" baseline="0">
                <a:solidFill>
                  <a:schemeClr val="tx1"/>
                </a:solidFill>
              </a:rPr>
              <a:t> Met Office</a:t>
            </a:r>
            <a:endParaRPr lang="en-GB" sz="800">
              <a:solidFill>
                <a:schemeClr val="tx1"/>
              </a:solidFill>
            </a:endParaRPr>
          </a:p>
        </p:txBody>
      </p:sp>
      <p:pic>
        <p:nvPicPr>
          <p:cNvPr id="11" name="MO_MASTER_black_mono_for_light_backg_RBG.png"/>
          <p:cNvPicPr>
            <a:picLocks noChangeAspect="1"/>
          </p:cNvPicPr>
          <p:nvPr userDrawn="1"/>
        </p:nvPicPr>
        <p:blipFill>
          <a:blip r:embed="rId3" cstate="print"/>
          <a:stretch>
            <a:fillRect/>
          </a:stretch>
        </p:blipFill>
        <p:spPr>
          <a:xfrm>
            <a:off x="183947" y="54592"/>
            <a:ext cx="1802343" cy="565200"/>
          </a:xfrm>
          <a:prstGeom prst="rect">
            <a:avLst/>
          </a:prstGeom>
          <a:ln w="12700">
            <a:miter lim="400000"/>
          </a:ln>
        </p:spPr>
      </p:pic>
    </p:spTree>
    <p:extLst>
      <p:ext uri="{BB962C8B-B14F-4D97-AF65-F5344CB8AC3E}">
        <p14:creationId xmlns:p14="http://schemas.microsoft.com/office/powerpoint/2010/main" val="295432819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5" name="Rectangle 4"/>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a:t>
            </a:r>
            <a:fld id="{51BD8742-C5F1-4976-82D1-012FF62F5C7A}" type="datetimeyyyy">
              <a:rPr lang="fr-BE" sz="800" baseline="0" smtClean="0">
                <a:solidFill>
                  <a:schemeClr val="tx1"/>
                </a:solidFill>
              </a:rPr>
              <a:pPr algn="r" defTabSz="450839">
                <a:tabLst/>
              </a:pPr>
              <a:t>2026</a:t>
            </a:fld>
            <a:r>
              <a:rPr lang="fr-BE" sz="800" baseline="0">
                <a:solidFill>
                  <a:schemeClr val="tx1"/>
                </a:solidFill>
              </a:rPr>
              <a:t> Met Office</a:t>
            </a:r>
            <a:endParaRPr lang="en-GB" sz="800">
              <a:solidFill>
                <a:schemeClr val="tx1"/>
              </a:solidFill>
            </a:endParaRPr>
          </a:p>
        </p:txBody>
      </p:sp>
      <p:sp>
        <p:nvSpPr>
          <p:cNvPr id="6" name="Rectangle 5"/>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Tree>
    <p:extLst>
      <p:ext uri="{BB962C8B-B14F-4D97-AF65-F5344CB8AC3E}">
        <p14:creationId xmlns:p14="http://schemas.microsoft.com/office/powerpoint/2010/main" val="411277859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5" name="Rectangle 4"/>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2025, Met Office</a:t>
            </a:r>
            <a:endParaRPr lang="en-GB" sz="800">
              <a:solidFill>
                <a:schemeClr val="tx1"/>
              </a:solidFill>
            </a:endParaRPr>
          </a:p>
        </p:txBody>
      </p:sp>
      <p:sp>
        <p:nvSpPr>
          <p:cNvPr id="6" name="Rectangle 5"/>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pic>
        <p:nvPicPr>
          <p:cNvPr id="9"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221765100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7531090"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892"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6"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a:t>
            </a:r>
            <a:fld id="{51BD8742-C5F1-4976-82D1-012FF62F5C7A}" type="datetimeyyyy">
              <a:rPr lang="fr-BE" sz="800" baseline="0" smtClean="0">
                <a:solidFill>
                  <a:schemeClr val="tx1"/>
                </a:solidFill>
              </a:rPr>
              <a:pPr algn="r" defTabSz="450839">
                <a:tabLst/>
              </a:pPr>
              <a:t>2026</a:t>
            </a:fld>
            <a:r>
              <a:rPr lang="fr-BE" sz="800" baseline="0">
                <a:solidFill>
                  <a:schemeClr val="tx1"/>
                </a:solidFill>
              </a:rPr>
              <a:t>, Met Office</a:t>
            </a:r>
            <a:endParaRPr lang="en-GB" sz="800">
              <a:solidFill>
                <a:schemeClr val="tx1"/>
              </a:solidFill>
            </a:endParaRPr>
          </a:p>
        </p:txBody>
      </p:sp>
    </p:spTree>
    <p:extLst>
      <p:ext uri="{BB962C8B-B14F-4D97-AF65-F5344CB8AC3E}">
        <p14:creationId xmlns:p14="http://schemas.microsoft.com/office/powerpoint/2010/main" val="270098521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5"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6"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a:t>
            </a:r>
            <a:fld id="{51BD8742-C5F1-4976-82D1-012FF62F5C7A}" type="datetimeyyyy">
              <a:rPr lang="fr-BE" sz="800" baseline="0" smtClean="0">
                <a:solidFill>
                  <a:schemeClr val="tx1"/>
                </a:solidFill>
              </a:rPr>
              <a:pPr algn="r" defTabSz="450839">
                <a:tabLst/>
              </a:pPr>
              <a:t>2026</a:t>
            </a:fld>
            <a:r>
              <a:rPr lang="fr-BE" sz="800" baseline="0">
                <a:solidFill>
                  <a:schemeClr val="tx1"/>
                </a:solidFill>
              </a:rPr>
              <a:t>, Met Office</a:t>
            </a:r>
            <a:endParaRPr lang="en-GB" sz="800">
              <a:solidFill>
                <a:schemeClr val="tx1"/>
              </a:solidFill>
            </a:endParaRPr>
          </a:p>
        </p:txBody>
      </p:sp>
      <p:sp>
        <p:nvSpPr>
          <p:cNvPr id="5" name="Shape 68"/>
          <p:cNvSpPr/>
          <p:nvPr userDrawn="1"/>
        </p:nvSpPr>
        <p:spPr>
          <a:xfrm>
            <a:off x="7531090"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892"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chemeClr val="accent6"/>
                </a:solidFill>
                <a:effectLst/>
                <a:uLnTx/>
                <a:uFillTx/>
                <a:latin typeface="Arial"/>
                <a:cs typeface="Arial"/>
                <a:sym typeface="Arial"/>
              </a:rPr>
              <a:t>Working together </a:t>
            </a:r>
            <a:br>
              <a:rPr kumimoji="0" sz="800" b="0" i="0" u="none" strike="noStrike" kern="0" cap="none" spc="0" normalizeH="0" baseline="0" noProof="0">
                <a:ln>
                  <a:noFill/>
                </a:ln>
                <a:solidFill>
                  <a:schemeClr val="accent6"/>
                </a:solidFill>
                <a:effectLst/>
                <a:uLnTx/>
                <a:uFillTx/>
                <a:latin typeface="Arial"/>
                <a:cs typeface="Arial"/>
                <a:sym typeface="Arial"/>
              </a:rPr>
            </a:br>
            <a:r>
              <a:rPr kumimoji="0" sz="800"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8"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78808100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532154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70401792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19311744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1991597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055463246"/>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1" y="699740"/>
            <a:ext cx="4087988" cy="576000"/>
          </a:xfrm>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4836731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48250612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9"/>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p:nvPr>
        </p:nvSpPr>
        <p:spPr>
          <a:xfrm>
            <a:off x="252413" y="818867"/>
            <a:ext cx="8639175" cy="3789647"/>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216112869"/>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36421364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4"/>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8771849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487"/>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892" indent="0">
              <a:buNone/>
              <a:defRPr/>
            </a:lvl2pPr>
            <a:lvl3pPr marL="685783" indent="0">
              <a:buNone/>
              <a:defRPr/>
            </a:lvl3pPr>
            <a:lvl4pPr marL="1028675" indent="0">
              <a:buNone/>
              <a:defRPr/>
            </a:lvl4pPr>
            <a:lvl5pPr marL="1371566" indent="0">
              <a:buNone/>
              <a:defRPr/>
            </a:lvl5pPr>
          </a:lstStyle>
          <a:p>
            <a:pPr lvl="0"/>
            <a:r>
              <a:rPr lang="en-US"/>
              <a:t>Click to add subtitle</a:t>
            </a:r>
          </a:p>
        </p:txBody>
      </p:sp>
      <p:sp>
        <p:nvSpPr>
          <p:cNvPr id="7" name="Rectangle 6"/>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52335631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obj" preserve="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92" indent="0">
              <a:buNone/>
              <a:defRPr/>
            </a:lvl2pPr>
            <a:lvl3pPr marL="685783" indent="0">
              <a:buNone/>
              <a:defRPr/>
            </a:lvl3pPr>
            <a:lvl4pPr marL="1028675" indent="0">
              <a:buNone/>
              <a:defRPr/>
            </a:lvl4pPr>
            <a:lvl5pPr marL="1371566" indent="0">
              <a:buNone/>
              <a:defRPr/>
            </a:lvl5pPr>
          </a:lstStyle>
          <a:p>
            <a:pPr lvl="0"/>
            <a:r>
              <a:rPr lang="en-US"/>
              <a:t>Click to add subtitle</a:t>
            </a:r>
          </a:p>
        </p:txBody>
      </p:sp>
      <p:sp>
        <p:nvSpPr>
          <p:cNvPr id="7" name="Rectangle 6"/>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659215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4031038249"/>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obj" preserve="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bg2"/>
                </a:solidFill>
              </a:defRPr>
            </a:lvl1pPr>
            <a:lvl2pPr marL="342892" indent="0">
              <a:buNone/>
              <a:defRPr/>
            </a:lvl2pPr>
            <a:lvl3pPr marL="685783" indent="0">
              <a:buNone/>
              <a:defRPr/>
            </a:lvl3pPr>
            <a:lvl4pPr marL="1028675" indent="0">
              <a:buNone/>
              <a:defRPr/>
            </a:lvl4pPr>
            <a:lvl5pPr marL="1371566" indent="0">
              <a:buNone/>
              <a:defRPr/>
            </a:lvl5pPr>
          </a:lstStyle>
          <a:p>
            <a:pPr lvl="0"/>
            <a:r>
              <a:rPr lang="en-US"/>
              <a:t>Click to add subtitle</a:t>
            </a:r>
          </a:p>
        </p:txBody>
      </p:sp>
      <p:sp>
        <p:nvSpPr>
          <p:cNvPr id="7" name="Rectangle 6"/>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bg2"/>
                </a:solidFill>
              </a:rPr>
              <a:t>	</a:t>
            </a:r>
            <a:endParaRPr lang="en-GB" sz="80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74193711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obj" preserve="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92" indent="0">
              <a:buNone/>
              <a:defRPr/>
            </a:lvl2pPr>
            <a:lvl3pPr marL="685783" indent="0">
              <a:buNone/>
              <a:defRPr/>
            </a:lvl3pPr>
            <a:lvl4pPr marL="1028675" indent="0">
              <a:buNone/>
              <a:defRPr/>
            </a:lvl4pPr>
            <a:lvl5pPr marL="1371566" indent="0">
              <a:buNone/>
              <a:defRPr/>
            </a:lvl5pPr>
          </a:lstStyle>
          <a:p>
            <a:pPr lvl="0"/>
            <a:r>
              <a:rPr lang="en-US"/>
              <a:t>Click to add subtitle</a:t>
            </a:r>
          </a:p>
        </p:txBody>
      </p:sp>
      <p:sp>
        <p:nvSpPr>
          <p:cNvPr id="7" name="Rectangle 6"/>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62567701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92" indent="0">
              <a:buNone/>
              <a:defRPr/>
            </a:lvl2pPr>
            <a:lvl3pPr marL="685783" indent="0">
              <a:buNone/>
              <a:defRPr/>
            </a:lvl3pPr>
            <a:lvl4pPr marL="1028675" indent="0">
              <a:buNone/>
              <a:defRPr/>
            </a:lvl4pPr>
            <a:lvl5pPr marL="1371566" indent="0">
              <a:buNone/>
              <a:defRPr/>
            </a:lvl5pPr>
          </a:lstStyle>
          <a:p>
            <a:pPr lvl="0"/>
            <a:r>
              <a:rPr lang="en-US"/>
              <a:t>Click to add subtitle</a:t>
            </a:r>
          </a:p>
        </p:txBody>
      </p:sp>
      <p:sp>
        <p:nvSpPr>
          <p:cNvPr id="7" name="Rectangle 6"/>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710468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2" name="Title 1"/>
          <p:cNvSpPr>
            <a:spLocks noGrp="1"/>
          </p:cNvSpPr>
          <p:nvPr>
            <p:ph type="title" hasCustomPrompt="1"/>
          </p:nvPr>
        </p:nvSpPr>
        <p:spPr>
          <a:xfrm>
            <a:off x="252000" y="699740"/>
            <a:ext cx="8640000" cy="900487"/>
          </a:xfrm>
        </p:spPr>
        <p:txBody>
          <a:bodyPr/>
          <a:lstStyle>
            <a:lvl1pPr>
              <a:defRPr/>
            </a:lvl1pPr>
          </a:lstStyle>
          <a:p>
            <a:r>
              <a:rPr lang="en-US"/>
              <a:t>Questions?</a:t>
            </a:r>
          </a:p>
        </p:txBody>
      </p:sp>
      <p:sp>
        <p:nvSpPr>
          <p:cNvPr id="7" name="Rectangle 6"/>
          <p:cNvSpPr/>
          <p:nvPr userDrawn="1"/>
        </p:nvSpPr>
        <p:spPr>
          <a:xfrm>
            <a:off x="0" y="482721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tx1"/>
                </a:solidFill>
              </a:rPr>
              <a:t>© Crown Copyright</a:t>
            </a:r>
            <a:r>
              <a:rPr lang="fr-BE" sz="800" baseline="0">
                <a:solidFill>
                  <a:schemeClr val="tx1"/>
                </a:solidFill>
              </a:rPr>
              <a:t> </a:t>
            </a:r>
            <a:fld id="{51BD8742-C5F1-4976-82D1-012FF62F5C7A}" type="datetimeyyyy">
              <a:rPr lang="fr-BE" sz="800" baseline="0" smtClean="0">
                <a:solidFill>
                  <a:schemeClr val="tx1"/>
                </a:solidFill>
              </a:rPr>
              <a:pPr algn="r" defTabSz="450839">
                <a:tabLst/>
              </a:pPr>
              <a:t>2026</a:t>
            </a:fld>
            <a:r>
              <a:rPr lang="fr-BE" sz="800" baseline="0">
                <a:solidFill>
                  <a:schemeClr val="tx1"/>
                </a:solidFill>
              </a:rPr>
              <a:t>, Met Office</a:t>
            </a:r>
            <a:endParaRPr lang="en-GB" sz="800">
              <a:solidFill>
                <a:schemeClr val="tx1"/>
              </a:solidFill>
            </a:endParaRPr>
          </a:p>
        </p:txBody>
      </p:sp>
      <p:sp>
        <p:nvSpPr>
          <p:cNvPr id="4" name="TextBox 3"/>
          <p:cNvSpPr txBox="1"/>
          <p:nvPr userDrawn="1"/>
        </p:nvSpPr>
        <p:spPr>
          <a:xfrm>
            <a:off x="246704" y="2004608"/>
            <a:ext cx="8640000" cy="338554"/>
          </a:xfrm>
          <a:prstGeom prst="rect">
            <a:avLst/>
          </a:prstGeom>
          <a:noFill/>
        </p:spPr>
        <p:txBody>
          <a:bodyPr wrap="square" rtlCol="0" anchor="ctr">
            <a:spAutoFit/>
          </a:bodyPr>
          <a:lstStyle/>
          <a:p>
            <a:r>
              <a:rPr lang="fr-BE" sz="1600"/>
              <a:t>For more information </a:t>
            </a:r>
            <a:r>
              <a:rPr lang="fr-BE" sz="1600" err="1"/>
              <a:t>please</a:t>
            </a:r>
            <a:r>
              <a:rPr lang="fr-BE" sz="1600"/>
              <a:t> contact</a:t>
            </a:r>
            <a:endParaRPr lang="en-GB" sz="1600"/>
          </a:p>
        </p:txBody>
      </p:sp>
      <p:sp>
        <p:nvSpPr>
          <p:cNvPr id="9" name="TextBox 8"/>
          <p:cNvSpPr txBox="1"/>
          <p:nvPr userDrawn="1"/>
        </p:nvSpPr>
        <p:spPr>
          <a:xfrm>
            <a:off x="786704" y="2627165"/>
            <a:ext cx="8100000" cy="338554"/>
          </a:xfrm>
          <a:prstGeom prst="rect">
            <a:avLst/>
          </a:prstGeom>
          <a:noFill/>
        </p:spPr>
        <p:txBody>
          <a:bodyPr wrap="square" rtlCol="0" anchor="ctr">
            <a:spAutoFit/>
          </a:bodyPr>
          <a:lstStyle/>
          <a:p>
            <a:pPr marL="0" indent="0">
              <a:buFont typeface="Arial" panose="020B0604020202020204" pitchFamily="34" charset="0"/>
              <a:buNone/>
            </a:pPr>
            <a:r>
              <a:rPr lang="fr-BE" sz="1600"/>
              <a:t>www.metoffice.gov.uk</a:t>
            </a:r>
            <a:endParaRPr lang="en-GB" sz="1600"/>
          </a:p>
        </p:txBody>
      </p:sp>
      <p:sp>
        <p:nvSpPr>
          <p:cNvPr id="10" name="Text Placeholder 9"/>
          <p:cNvSpPr>
            <a:spLocks noGrp="1"/>
          </p:cNvSpPr>
          <p:nvPr>
            <p:ph type="body" sz="quarter" idx="10" hasCustomPrompt="1"/>
          </p:nvPr>
        </p:nvSpPr>
        <p:spPr>
          <a:xfrm>
            <a:off x="786704" y="3994278"/>
            <a:ext cx="8100000" cy="360000"/>
          </a:xfrm>
        </p:spPr>
        <p:txBody>
          <a:bodyPr anchor="ctr">
            <a:normAutofit/>
          </a:bodyPr>
          <a:lstStyle>
            <a:lvl1pPr marL="0" indent="0">
              <a:buNone/>
              <a:defRPr sz="1600" baseline="0"/>
            </a:lvl1pPr>
          </a:lstStyle>
          <a:p>
            <a:pPr lvl="0"/>
            <a:r>
              <a:rPr lang="en-US"/>
              <a:t>Insert phone number here</a:t>
            </a:r>
            <a:endParaRPr lang="en-GB"/>
          </a:p>
        </p:txBody>
      </p:sp>
      <p:sp>
        <p:nvSpPr>
          <p:cNvPr id="14" name="Text Placeholder 9"/>
          <p:cNvSpPr>
            <a:spLocks noGrp="1"/>
          </p:cNvSpPr>
          <p:nvPr>
            <p:ph type="body" sz="quarter" idx="11" hasCustomPrompt="1"/>
          </p:nvPr>
        </p:nvSpPr>
        <p:spPr>
          <a:xfrm>
            <a:off x="786704" y="3308732"/>
            <a:ext cx="8100000" cy="360000"/>
          </a:xfrm>
        </p:spPr>
        <p:txBody>
          <a:bodyPr anchor="ctr">
            <a:normAutofit/>
          </a:bodyPr>
          <a:lstStyle>
            <a:lvl1pPr marL="0" indent="0">
              <a:buNone/>
              <a:defRPr sz="1600"/>
            </a:lvl1pPr>
          </a:lstStyle>
          <a:p>
            <a:pPr lvl="0"/>
            <a:r>
              <a:rPr lang="en-US"/>
              <a:t>Insert e-mail here</a:t>
            </a:r>
            <a:endParaRPr lang="en-GB"/>
          </a:p>
        </p:txBody>
      </p:sp>
      <p:pic>
        <p:nvPicPr>
          <p:cNvPr id="16" name="email-icon.png"/>
          <p:cNvPicPr>
            <a:picLocks noChangeAspect="1"/>
          </p:cNvPicPr>
          <p:nvPr userDrawn="1"/>
        </p:nvPicPr>
        <p:blipFill>
          <a:blip r:embed="rId2" cstate="print"/>
          <a:stretch>
            <a:fillRect/>
          </a:stretch>
        </p:blipFill>
        <p:spPr>
          <a:xfrm>
            <a:off x="379162" y="3293168"/>
            <a:ext cx="357677" cy="396000"/>
          </a:xfrm>
          <a:prstGeom prst="rect">
            <a:avLst/>
          </a:prstGeom>
          <a:ln w="12700">
            <a:miter lim="400000"/>
          </a:ln>
        </p:spPr>
      </p:pic>
      <p:pic>
        <p:nvPicPr>
          <p:cNvPr id="17" name="phone-icon.png"/>
          <p:cNvPicPr>
            <a:picLocks noChangeAspect="1"/>
          </p:cNvPicPr>
          <p:nvPr userDrawn="1"/>
        </p:nvPicPr>
        <p:blipFill>
          <a:blip r:embed="rId3" cstate="print"/>
          <a:stretch>
            <a:fillRect/>
          </a:stretch>
        </p:blipFill>
        <p:spPr>
          <a:xfrm>
            <a:off x="350420" y="3969028"/>
            <a:ext cx="415161" cy="396000"/>
          </a:xfrm>
          <a:prstGeom prst="rect">
            <a:avLst/>
          </a:prstGeom>
          <a:ln w="12700">
            <a:miter lim="400000"/>
          </a:ln>
        </p:spPr>
      </p:pic>
      <p:pic>
        <p:nvPicPr>
          <p:cNvPr id="18" name="web-icon.png"/>
          <p:cNvPicPr>
            <a:picLocks noChangeAspect="1"/>
          </p:cNvPicPr>
          <p:nvPr userDrawn="1"/>
        </p:nvPicPr>
        <p:blipFill>
          <a:blip r:embed="rId4" cstate="print"/>
          <a:stretch>
            <a:fillRect/>
          </a:stretch>
        </p:blipFill>
        <p:spPr>
          <a:xfrm>
            <a:off x="324001" y="2617307"/>
            <a:ext cx="467999" cy="396000"/>
          </a:xfrm>
          <a:prstGeom prst="rect">
            <a:avLst/>
          </a:prstGeom>
          <a:ln w="12700">
            <a:miter lim="400000"/>
          </a:ln>
        </p:spPr>
      </p:pic>
    </p:spTree>
    <p:extLst>
      <p:ext uri="{BB962C8B-B14F-4D97-AF65-F5344CB8AC3E}">
        <p14:creationId xmlns:p14="http://schemas.microsoft.com/office/powerpoint/2010/main" val="258601900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358457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197644" y="766824"/>
            <a:ext cx="8437500" cy="623248"/>
          </a:xfrm>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a:xfrm>
            <a:off x="0" y="4732141"/>
            <a:ext cx="9144000" cy="411361"/>
          </a:xfrm>
          <a:prstGeom prst="rect">
            <a:avLst/>
          </a:prstGeom>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5" y="1770460"/>
            <a:ext cx="8424863" cy="27051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Tree>
    <p:extLst>
      <p:ext uri="{BB962C8B-B14F-4D97-AF65-F5344CB8AC3E}">
        <p14:creationId xmlns:p14="http://schemas.microsoft.com/office/powerpoint/2010/main" val="300071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61294" cy="5153227"/>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2024,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262872036"/>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9161294" cy="5153228"/>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2024,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4996491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9161294" cy="5153228"/>
          </a:xfrm>
          <a:prstGeom prst="rect">
            <a:avLst/>
          </a:prstGeom>
          <a:ln w="12700">
            <a:miter lim="400000"/>
          </a:ln>
        </p:spPr>
      </p:pic>
      <p:sp>
        <p:nvSpPr>
          <p:cNvPr id="2" name="Title 1"/>
          <p:cNvSpPr>
            <a:spLocks noGrp="1"/>
          </p:cNvSpPr>
          <p:nvPr>
            <p:ph type="ctrTitle"/>
          </p:nvPr>
        </p:nvSpPr>
        <p:spPr>
          <a:xfrm>
            <a:off x="252000" y="844586"/>
            <a:ext cx="8640000"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2024, Met Office</a:t>
            </a:r>
            <a:endParaRPr lang="en-GB" sz="800">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80266599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858032"/>
            <a:ext cx="8640000" cy="998063"/>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Tree>
    <p:extLst>
      <p:ext uri="{BB962C8B-B14F-4D97-AF65-F5344CB8AC3E}">
        <p14:creationId xmlns:p14="http://schemas.microsoft.com/office/powerpoint/2010/main" val="23366128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55887472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89556"/>
            <a:ext cx="8640000" cy="866539"/>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70887427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95818"/>
            <a:ext cx="8640000" cy="860277"/>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Tree>
    <p:extLst>
      <p:ext uri="{BB962C8B-B14F-4D97-AF65-F5344CB8AC3E}">
        <p14:creationId xmlns:p14="http://schemas.microsoft.com/office/powerpoint/2010/main" val="204402983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chemeClr val="accent6"/>
                </a:solidFill>
                <a:effectLst/>
                <a:uLnTx/>
                <a:uFillTx/>
                <a:latin typeface="Arial"/>
                <a:cs typeface="Arial"/>
                <a:sym typeface="Arial"/>
              </a:rPr>
              <a:t>Working together </a:t>
            </a:r>
            <a:br>
              <a:rPr kumimoji="0" sz="800" b="0" i="0" u="none" strike="noStrike" kern="0" cap="none" spc="0" normalizeH="0" baseline="0" noProof="0">
                <a:ln>
                  <a:noFill/>
                </a:ln>
                <a:solidFill>
                  <a:schemeClr val="accent6"/>
                </a:solidFill>
                <a:effectLst/>
                <a:uLnTx/>
                <a:uFillTx/>
                <a:latin typeface="Arial"/>
                <a:cs typeface="Arial"/>
                <a:sym typeface="Arial"/>
              </a:rPr>
            </a:br>
            <a:r>
              <a:rPr kumimoji="0" sz="800"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67307" y="40500"/>
            <a:ext cx="1803780" cy="565650"/>
          </a:xfrm>
          <a:prstGeom prst="rect">
            <a:avLst/>
          </a:prstGeom>
          <a:ln w="12700">
            <a:miter lim="400000"/>
          </a:ln>
        </p:spPr>
      </p:pic>
      <p:sp>
        <p:nvSpPr>
          <p:cNvPr id="18" name="Title 1"/>
          <p:cNvSpPr>
            <a:spLocks noGrp="1"/>
          </p:cNvSpPr>
          <p:nvPr>
            <p:ph type="ctrTitle"/>
          </p:nvPr>
        </p:nvSpPr>
        <p:spPr>
          <a:xfrm>
            <a:off x="252000" y="985596"/>
            <a:ext cx="8640000" cy="870499"/>
          </a:xfrm>
        </p:spPr>
        <p:txBody>
          <a:bodyPr anchor="b">
            <a:normAutofit/>
          </a:bodyPr>
          <a:lstStyle>
            <a:lvl1pPr algn="l">
              <a:defRPr sz="3600">
                <a:solidFill>
                  <a:schemeClr val="tx1"/>
                </a:solidFill>
              </a:defRPr>
            </a:lvl1pPr>
          </a:lstStyle>
          <a:p>
            <a:r>
              <a:rPr lang="en-US"/>
              <a:t>Click to edit Master title style</a:t>
            </a:r>
          </a:p>
        </p:txBody>
      </p:sp>
    </p:spTree>
    <p:extLst>
      <p:ext uri="{BB962C8B-B14F-4D97-AF65-F5344CB8AC3E}">
        <p14:creationId xmlns:p14="http://schemas.microsoft.com/office/powerpoint/2010/main" val="417102059"/>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59973341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42592876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08364641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06092408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0" y="764088"/>
            <a:ext cx="4087988" cy="511652"/>
          </a:xfrm>
        </p:spPr>
        <p:txBody>
          <a:bodyPr/>
          <a:lstStyle/>
          <a:p>
            <a:r>
              <a:rPr lang="en-US"/>
              <a:t>Click to edit Master title style</a:t>
            </a:r>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45664265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28430179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8"/>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7"/>
          <p:cNvSpPr>
            <a:spLocks noGrp="1"/>
          </p:cNvSpPr>
          <p:nvPr>
            <p:ph type="pic" sz="quarter" idx="10"/>
          </p:nvPr>
        </p:nvSpPr>
        <p:spPr>
          <a:xfrm>
            <a:off x="0" y="709468"/>
            <a:ext cx="9143999" cy="4022385"/>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5781078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146137584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07294213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8719894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2000" y="858033"/>
            <a:ext cx="8640000" cy="742193"/>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90049069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364302317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	</a:t>
            </a:r>
            <a:endParaRPr lang="en-GB" sz="80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229525061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4240213160"/>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875556973"/>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7" name="Rectangle 6"/>
          <p:cNvSpPr/>
          <p:nvPr userDrawn="1"/>
        </p:nvSpPr>
        <p:spPr>
          <a:xfrm>
            <a:off x="0" y="482721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a:t>For more information </a:t>
            </a:r>
            <a:r>
              <a:rPr lang="fr-BE" sz="1600" err="1"/>
              <a:t>please</a:t>
            </a:r>
            <a:r>
              <a:rPr lang="fr-BE" sz="1600"/>
              <a:t> contact</a:t>
            </a:r>
            <a:endParaRPr lang="en-GB" sz="1600"/>
          </a:p>
        </p:txBody>
      </p:sp>
      <p:sp>
        <p:nvSpPr>
          <p:cNvPr id="13" name="Title 1"/>
          <p:cNvSpPr>
            <a:spLocks noGrp="1"/>
          </p:cNvSpPr>
          <p:nvPr>
            <p:ph type="title"/>
          </p:nvPr>
        </p:nvSpPr>
        <p:spPr>
          <a:xfrm>
            <a:off x="252000" y="858033"/>
            <a:ext cx="8640000" cy="742193"/>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735353" y="3513515"/>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phone number here</a:t>
            </a:r>
            <a:endParaRPr lang="en-GB" sz="1600"/>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735353" y="3068336"/>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Insert e-mail here</a:t>
            </a:r>
            <a:endParaRPr lang="en-GB" sz="1600"/>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08648" y="2609806"/>
            <a:ext cx="396000" cy="396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735353" y="2620340"/>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www.metoffice.gov.uk</a:t>
            </a:r>
            <a:endParaRPr lang="en-GB" sz="1600"/>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08648" y="3048185"/>
            <a:ext cx="396000" cy="396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08648" y="3494141"/>
            <a:ext cx="396000" cy="396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308648" y="3932520"/>
            <a:ext cx="396000" cy="396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735353" y="3956494"/>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social media handle</a:t>
            </a:r>
            <a:endParaRPr lang="en-GB" sz="1600"/>
          </a:p>
        </p:txBody>
      </p:sp>
    </p:spTree>
    <p:extLst>
      <p:ext uri="{BB962C8B-B14F-4D97-AF65-F5344CB8AC3E}">
        <p14:creationId xmlns:p14="http://schemas.microsoft.com/office/powerpoint/2010/main" val="258966259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5"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3232845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61294" cy="5153227"/>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3124176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	</a:t>
            </a:r>
            <a:endParaRPr lang="en-GB" sz="800" dirty="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5521184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9161294" cy="5153228"/>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2452562878"/>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9161294" cy="5153228"/>
          </a:xfrm>
          <a:prstGeom prst="rect">
            <a:avLst/>
          </a:prstGeom>
          <a:ln w="12700">
            <a:miter lim="400000"/>
          </a:ln>
        </p:spPr>
      </p:pic>
      <p:sp>
        <p:nvSpPr>
          <p:cNvPr id="2" name="Title 1"/>
          <p:cNvSpPr>
            <a:spLocks noGrp="1"/>
          </p:cNvSpPr>
          <p:nvPr>
            <p:ph type="ctrTitle"/>
          </p:nvPr>
        </p:nvSpPr>
        <p:spPr>
          <a:xfrm>
            <a:off x="252000" y="844586"/>
            <a:ext cx="8640000"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bg2"/>
                </a:solidFill>
              </a:rPr>
              <a:t>© Crown Copyright</a:t>
            </a:r>
            <a:r>
              <a:rPr lang="fr-BE" sz="800" baseline="0">
                <a:solidFill>
                  <a:schemeClr val="bg2"/>
                </a:solidFill>
              </a:rPr>
              <a:t> 2023, Met Office</a:t>
            </a:r>
            <a:endParaRPr lang="en-GB" sz="800">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14658246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858032"/>
            <a:ext cx="8640000" cy="998063"/>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Tree>
    <p:extLst>
      <p:ext uri="{BB962C8B-B14F-4D97-AF65-F5344CB8AC3E}">
        <p14:creationId xmlns:p14="http://schemas.microsoft.com/office/powerpoint/2010/main" val="2919916337"/>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89556"/>
            <a:ext cx="8640000" cy="866539"/>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2015534367"/>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95818"/>
            <a:ext cx="8640000" cy="860277"/>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Tree>
    <p:extLst>
      <p:ext uri="{BB962C8B-B14F-4D97-AF65-F5344CB8AC3E}">
        <p14:creationId xmlns:p14="http://schemas.microsoft.com/office/powerpoint/2010/main" val="259128846"/>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chemeClr val="accent6"/>
                </a:solidFill>
                <a:effectLst/>
                <a:uLnTx/>
                <a:uFillTx/>
                <a:latin typeface="Arial"/>
                <a:cs typeface="Arial"/>
                <a:sym typeface="Arial"/>
              </a:rPr>
              <a:t>Working together </a:t>
            </a:r>
            <a:br>
              <a:rPr kumimoji="0" sz="800" b="0" i="0" u="none" strike="noStrike" kern="0" cap="none" spc="0" normalizeH="0" baseline="0" noProof="0">
                <a:ln>
                  <a:noFill/>
                </a:ln>
                <a:solidFill>
                  <a:schemeClr val="accent6"/>
                </a:solidFill>
                <a:effectLst/>
                <a:uLnTx/>
                <a:uFillTx/>
                <a:latin typeface="Arial"/>
                <a:cs typeface="Arial"/>
                <a:sym typeface="Arial"/>
              </a:rPr>
            </a:br>
            <a:r>
              <a:rPr kumimoji="0" sz="800"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67307" y="40500"/>
            <a:ext cx="1803780" cy="565650"/>
          </a:xfrm>
          <a:prstGeom prst="rect">
            <a:avLst/>
          </a:prstGeom>
          <a:ln w="12700">
            <a:miter lim="400000"/>
          </a:ln>
        </p:spPr>
      </p:pic>
      <p:sp>
        <p:nvSpPr>
          <p:cNvPr id="18" name="Title 1"/>
          <p:cNvSpPr>
            <a:spLocks noGrp="1"/>
          </p:cNvSpPr>
          <p:nvPr>
            <p:ph type="ctrTitle"/>
          </p:nvPr>
        </p:nvSpPr>
        <p:spPr>
          <a:xfrm>
            <a:off x="252000" y="985596"/>
            <a:ext cx="8640000" cy="870499"/>
          </a:xfrm>
        </p:spPr>
        <p:txBody>
          <a:bodyPr anchor="b">
            <a:normAutofit/>
          </a:bodyPr>
          <a:lstStyle>
            <a:lvl1pPr algn="l">
              <a:defRPr sz="3600">
                <a:solidFill>
                  <a:schemeClr val="tx1"/>
                </a:solidFill>
              </a:defRPr>
            </a:lvl1pPr>
          </a:lstStyle>
          <a:p>
            <a:r>
              <a:rPr lang="en-US"/>
              <a:t>Click to edit Master title style</a:t>
            </a:r>
          </a:p>
        </p:txBody>
      </p:sp>
    </p:spTree>
    <p:extLst>
      <p:ext uri="{BB962C8B-B14F-4D97-AF65-F5344CB8AC3E}">
        <p14:creationId xmlns:p14="http://schemas.microsoft.com/office/powerpoint/2010/main" val="119099192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889418945"/>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387240717"/>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9453910"/>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6853602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9161294" cy="5153228"/>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2026, Met Office</a:t>
            </a:r>
            <a:endParaRPr lang="en-GB" sz="800" dirty="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25738833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109154254"/>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0" y="764088"/>
            <a:ext cx="4087988" cy="511652"/>
          </a:xfrm>
        </p:spPr>
        <p:txBody>
          <a:bodyPr/>
          <a:lstStyle/>
          <a:p>
            <a:r>
              <a:rPr lang="en-US"/>
              <a:t>Click to edit Master title style</a:t>
            </a:r>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73516375"/>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9623375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8"/>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7"/>
          <p:cNvSpPr>
            <a:spLocks noGrp="1"/>
          </p:cNvSpPr>
          <p:nvPr>
            <p:ph type="pic" sz="quarter" idx="10"/>
          </p:nvPr>
        </p:nvSpPr>
        <p:spPr>
          <a:xfrm>
            <a:off x="0" y="709468"/>
            <a:ext cx="9143999" cy="4022385"/>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467507313"/>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7792093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34949661"/>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2000" y="858033"/>
            <a:ext cx="8640000" cy="742193"/>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1823306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6226139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bg2"/>
                </a:solidFill>
              </a:rPr>
              <a:t>	</a:t>
            </a:r>
            <a:endParaRPr lang="en-GB" sz="80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750493397"/>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339894846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252000" y="858033"/>
            <a:ext cx="8640000" cy="742193"/>
          </a:xfrm>
        </p:spPr>
        <p:txBody>
          <a:bodyPr/>
          <a:lstStyle/>
          <a:p>
            <a:r>
              <a:rPr lang="en-US"/>
              <a:t>Click to edit Master title style</a:t>
            </a:r>
          </a:p>
        </p:txBody>
      </p:sp>
    </p:spTree>
    <p:extLst>
      <p:ext uri="{BB962C8B-B14F-4D97-AF65-F5344CB8AC3E}">
        <p14:creationId xmlns:p14="http://schemas.microsoft.com/office/powerpoint/2010/main" val="2620493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86133383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7" name="Rectangle 6"/>
          <p:cNvSpPr/>
          <p:nvPr userDrawn="1"/>
        </p:nvSpPr>
        <p:spPr>
          <a:xfrm>
            <a:off x="0" y="482721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a:solidFill>
                  <a:schemeClr val="tx1"/>
                </a:solidFill>
              </a:rPr>
              <a:t>© Crown Copyright</a:t>
            </a:r>
            <a:r>
              <a:rPr lang="fr-BE" sz="800" baseline="0">
                <a:solidFill>
                  <a:schemeClr val="tx1"/>
                </a:solidFill>
              </a:rPr>
              <a:t> 2023, Met Office</a:t>
            </a:r>
            <a:endParaRPr lang="en-GB" sz="80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a:t>For more information </a:t>
            </a:r>
            <a:r>
              <a:rPr lang="fr-BE" sz="1600" err="1"/>
              <a:t>please</a:t>
            </a:r>
            <a:r>
              <a:rPr lang="fr-BE" sz="1600"/>
              <a:t> contact</a:t>
            </a:r>
            <a:endParaRPr lang="en-GB" sz="1600"/>
          </a:p>
        </p:txBody>
      </p:sp>
      <p:sp>
        <p:nvSpPr>
          <p:cNvPr id="13" name="Title 1"/>
          <p:cNvSpPr>
            <a:spLocks noGrp="1"/>
          </p:cNvSpPr>
          <p:nvPr>
            <p:ph type="title"/>
          </p:nvPr>
        </p:nvSpPr>
        <p:spPr>
          <a:xfrm>
            <a:off x="252000" y="858033"/>
            <a:ext cx="8640000" cy="742193"/>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735353" y="3513515"/>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phone number here</a:t>
            </a:r>
            <a:endParaRPr lang="en-GB" sz="1600"/>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735353" y="3068336"/>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Insert e-mail here</a:t>
            </a:r>
            <a:endParaRPr lang="en-GB" sz="1600"/>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08648" y="2609806"/>
            <a:ext cx="396000" cy="396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735353" y="2620340"/>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a:t>www.metoffice.gov.uk</a:t>
            </a:r>
            <a:endParaRPr lang="en-GB" sz="1600"/>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08648" y="3048185"/>
            <a:ext cx="396000" cy="396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08648" y="3494141"/>
            <a:ext cx="396000" cy="396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308648" y="3932520"/>
            <a:ext cx="396000" cy="396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735353" y="3956494"/>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a:t>Insert social media handle</a:t>
            </a:r>
            <a:endParaRPr lang="en-GB" sz="1600"/>
          </a:p>
        </p:txBody>
      </p:sp>
    </p:spTree>
    <p:extLst>
      <p:ext uri="{BB962C8B-B14F-4D97-AF65-F5344CB8AC3E}">
        <p14:creationId xmlns:p14="http://schemas.microsoft.com/office/powerpoint/2010/main" val="225673859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75" hangingPunct="0">
              <a:defRPr/>
            </a:lvl1pPr>
          </a:lstStyle>
          <a:p>
            <a:r>
              <a:rPr lang="en-GB" kern="0">
                <a:solidFill>
                  <a:srgbClr val="2A2A2A"/>
                </a:solidFill>
                <a:sym typeface="Helvetica Light"/>
              </a:rPr>
              <a:t>www.metoffice.gov.uk																									                       © Crown Copyright 2026, Met Office</a:t>
            </a:r>
          </a:p>
        </p:txBody>
      </p:sp>
      <p:sp>
        <p:nvSpPr>
          <p:cNvPr id="5" name="Text Placeholder 4"/>
          <p:cNvSpPr>
            <a:spLocks noGrp="1"/>
          </p:cNvSpPr>
          <p:nvPr>
            <p:ph type="body" sz="quarter" idx="11" hasCustomPrompt="1"/>
          </p:nvPr>
        </p:nvSpPr>
        <p:spPr>
          <a:xfrm>
            <a:off x="197644" y="1770460"/>
            <a:ext cx="8424863" cy="27051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
        <p:nvSpPr>
          <p:cNvPr id="2" name="Rectangle 1">
            <a:extLst>
              <a:ext uri="{FF2B5EF4-FFF2-40B4-BE49-F238E27FC236}">
                <a16:creationId xmlns:a16="http://schemas.microsoft.com/office/drawing/2014/main" id="{9E11287A-9554-D942-5D27-3B59D3EA61EB}"/>
              </a:ext>
            </a:extLst>
          </p:cNvPr>
          <p:cNvSpPr/>
          <p:nvPr userDrawn="1"/>
        </p:nvSpPr>
        <p:spPr>
          <a:xfrm>
            <a:off x="4262907" y="51515"/>
            <a:ext cx="573110" cy="199623"/>
          </a:xfrm>
          <a:prstGeom prst="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85901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EA141287-6204-AF8B-03EE-D0C14EA12A90}"/>
              </a:ext>
            </a:extLst>
          </p:cNvPr>
          <p:cNvSpPr>
            <a:spLocks noGrp="1"/>
          </p:cNvSpPr>
          <p:nvPr>
            <p:ph type="title"/>
          </p:nvPr>
        </p:nvSpPr>
        <p:spPr>
          <a:xfrm>
            <a:off x="189000" y="954372"/>
            <a:ext cx="6480000" cy="432000"/>
          </a:xfrm>
          <a:prstGeom prst="rect">
            <a:avLst/>
          </a:prstGeom>
        </p:spPr>
        <p:txBody>
          <a:bodyPr vert="horz" lIns="91440" tIns="45720" rIns="91440" bIns="45720" rtlCol="0" anchor="b">
            <a:normAutofit/>
          </a:bodyPr>
          <a:lstStyle/>
          <a:p>
            <a:r>
              <a:rPr lang="en-US"/>
              <a:t>Click to edit Master title style</a:t>
            </a:r>
          </a:p>
        </p:txBody>
      </p:sp>
      <p:sp>
        <p:nvSpPr>
          <p:cNvPr id="8" name="Text Placeholder 2">
            <a:extLst>
              <a:ext uri="{FF2B5EF4-FFF2-40B4-BE49-F238E27FC236}">
                <a16:creationId xmlns:a16="http://schemas.microsoft.com/office/drawing/2014/main" id="{7442958B-60EB-F3CD-3349-778335DAE46E}"/>
              </a:ext>
            </a:extLst>
          </p:cNvPr>
          <p:cNvSpPr>
            <a:spLocks noGrp="1"/>
          </p:cNvSpPr>
          <p:nvPr>
            <p:ph idx="1"/>
          </p:nvPr>
        </p:nvSpPr>
        <p:spPr>
          <a:xfrm>
            <a:off x="189000" y="1590567"/>
            <a:ext cx="6480000" cy="2295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AA94DB87-CD02-0ACD-8F34-8E914E650E7D}"/>
              </a:ext>
            </a:extLst>
          </p:cNvPr>
          <p:cNvSpPr/>
          <p:nvPr userDrawn="1"/>
        </p:nvSpPr>
        <p:spPr>
          <a:xfrm>
            <a:off x="0" y="4746398"/>
            <a:ext cx="9144000" cy="407727"/>
          </a:xfrm>
          <a:prstGeom prst="rect">
            <a:avLst/>
          </a:prstGeom>
          <a:solidFill>
            <a:srgbClr val="C4E90C"/>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rIns="270000" rtlCol="0" anchor="ctr"/>
          <a:lstStyle/>
          <a:p>
            <a:pPr algn="l" defTabSz="338138">
              <a:tabLst/>
            </a:pPr>
            <a:r>
              <a:rPr lang="fr-BE" sz="600">
                <a:solidFill>
                  <a:schemeClr val="tx1"/>
                </a:solidFill>
              </a:rPr>
              <a:t>	</a:t>
            </a:r>
            <a:endParaRPr lang="en-GB" sz="600">
              <a:solidFill>
                <a:schemeClr val="tx1"/>
              </a:solidFill>
            </a:endParaRPr>
          </a:p>
        </p:txBody>
      </p:sp>
      <p:sp>
        <p:nvSpPr>
          <p:cNvPr id="11" name="Slide Number Placeholder 3">
            <a:extLst>
              <a:ext uri="{FF2B5EF4-FFF2-40B4-BE49-F238E27FC236}">
                <a16:creationId xmlns:a16="http://schemas.microsoft.com/office/drawing/2014/main" id="{CA3B86D7-16E6-264E-F866-D3C5931D52BB}"/>
              </a:ext>
            </a:extLst>
          </p:cNvPr>
          <p:cNvSpPr>
            <a:spLocks noGrp="1"/>
          </p:cNvSpPr>
          <p:nvPr userDrawn="1">
            <p:ph type="sldNum" sz="quarter" idx="4"/>
          </p:nvPr>
        </p:nvSpPr>
        <p:spPr>
          <a:xfrm>
            <a:off x="2888932" y="4031305"/>
            <a:ext cx="1077278" cy="205978"/>
          </a:xfrm>
          <a:prstGeom prst="rect">
            <a:avLst/>
          </a:prstGeom>
        </p:spPr>
        <p:txBody>
          <a:bodyPr vert="horz" lIns="91440" tIns="45720" rIns="91440" bIns="45720" rtlCol="0" anchor="ctr"/>
          <a:lstStyle>
            <a:lvl1pPr algn="ctr">
              <a:defRPr sz="900">
                <a:solidFill>
                  <a:schemeClr val="tx1"/>
                </a:solidFill>
              </a:defRPr>
            </a:lvl1pPr>
          </a:lstStyle>
          <a:p>
            <a:fld id="{E5F9FE41-C8F9-47EF-94C3-C489748B47D0}" type="slidenum">
              <a:rPr lang="en-GB" smtClean="0"/>
              <a:pPr/>
              <a:t>‹#›</a:t>
            </a:fld>
            <a:endParaRPr lang="en-GB"/>
          </a:p>
        </p:txBody>
      </p:sp>
      <p:pic>
        <p:nvPicPr>
          <p:cNvPr id="13" name="MO_MASTER_black_mono_for_light_backg_RBG.png">
            <a:extLst>
              <a:ext uri="{FF2B5EF4-FFF2-40B4-BE49-F238E27FC236}">
                <a16:creationId xmlns:a16="http://schemas.microsoft.com/office/drawing/2014/main" id="{322FAB5D-21D3-E43D-5B47-B0A5BE499D59}"/>
              </a:ext>
            </a:extLst>
          </p:cNvPr>
          <p:cNvPicPr>
            <a:picLocks noChangeAspect="1"/>
          </p:cNvPicPr>
          <p:nvPr userDrawn="1"/>
        </p:nvPicPr>
        <p:blipFill>
          <a:blip r:embed="rId2" cstate="print"/>
          <a:stretch>
            <a:fillRect/>
          </a:stretch>
        </p:blipFill>
        <p:spPr>
          <a:xfrm>
            <a:off x="132160" y="88155"/>
            <a:ext cx="1725707" cy="541168"/>
          </a:xfrm>
          <a:prstGeom prst="rect">
            <a:avLst/>
          </a:prstGeom>
          <a:ln w="12700">
            <a:miter lim="400000"/>
          </a:ln>
        </p:spPr>
      </p:pic>
    </p:spTree>
    <p:extLst>
      <p:ext uri="{BB962C8B-B14F-4D97-AF65-F5344CB8AC3E}">
        <p14:creationId xmlns:p14="http://schemas.microsoft.com/office/powerpoint/2010/main" val="39027689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7" name="Rectangle 6"/>
          <p:cNvSpPr/>
          <p:nvPr userDrawn="1"/>
        </p:nvSpPr>
        <p:spPr>
          <a:xfrm>
            <a:off x="0" y="482721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	</a:t>
            </a:r>
            <a:endParaRPr lang="en-GB" sz="800" dirty="0">
              <a:solidFill>
                <a:schemeClr val="tx1"/>
              </a:solidFill>
            </a:endParaRPr>
          </a:p>
        </p:txBody>
      </p:sp>
      <p:sp>
        <p:nvSpPr>
          <p:cNvPr id="8" name="Rectangle 7"/>
          <p:cNvSpPr/>
          <p:nvPr userDrawn="1"/>
        </p:nvSpPr>
        <p:spPr>
          <a:xfrm>
            <a:off x="4217158" y="482721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2026, Met Office</a:t>
            </a:r>
            <a:endParaRPr lang="en-GB" sz="800" dirty="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dirty="0"/>
              <a:t>For more information </a:t>
            </a:r>
            <a:r>
              <a:rPr lang="fr-BE" sz="1600" dirty="0" err="1"/>
              <a:t>please</a:t>
            </a:r>
            <a:r>
              <a:rPr lang="fr-BE" sz="1600" dirty="0"/>
              <a:t> contact</a:t>
            </a:r>
            <a:endParaRPr lang="en-GB" sz="1600" dirty="0"/>
          </a:p>
        </p:txBody>
      </p:sp>
      <p:sp>
        <p:nvSpPr>
          <p:cNvPr id="13"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735353" y="3513515"/>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dirty="0"/>
              <a:t>Insert phone number here</a:t>
            </a:r>
            <a:endParaRPr lang="en-GB" sz="1600" dirty="0"/>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735353" y="3068336"/>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dirty="0"/>
              <a:t>Insert e-mail here</a:t>
            </a:r>
            <a:endParaRPr lang="en-GB" sz="1600" dirty="0"/>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08648" y="2609806"/>
            <a:ext cx="396000" cy="396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735353" y="2620340"/>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1600" dirty="0"/>
              <a:t>www.metoffice.gov.uk</a:t>
            </a:r>
            <a:endParaRPr lang="en-GB" sz="1600" dirty="0"/>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08648" y="3048185"/>
            <a:ext cx="396000" cy="396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308648" y="3494141"/>
            <a:ext cx="396000" cy="396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308648" y="3932520"/>
            <a:ext cx="396000" cy="396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735353" y="3956494"/>
            <a:ext cx="8100000" cy="360000"/>
          </a:xfrm>
          <a:prstGeom prst="rect">
            <a:avLst/>
          </a:prstGeom>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1600" dirty="0"/>
              <a:t>Insert social media handle</a:t>
            </a:r>
            <a:endParaRPr lang="en-GB" sz="1600" dirty="0"/>
          </a:p>
        </p:txBody>
      </p:sp>
    </p:spTree>
    <p:extLst>
      <p:ext uri="{BB962C8B-B14F-4D97-AF65-F5344CB8AC3E}">
        <p14:creationId xmlns:p14="http://schemas.microsoft.com/office/powerpoint/2010/main" val="7202516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61294" cy="5153227"/>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2021, Met Office</a:t>
            </a:r>
            <a:endParaRPr lang="en-GB" sz="800" dirty="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38743792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9161294" cy="5153228"/>
          </a:xfrm>
          <a:prstGeom prst="rect">
            <a:avLst/>
          </a:prstGeom>
        </p:spPr>
      </p:pic>
      <p:sp>
        <p:nvSpPr>
          <p:cNvPr id="2" name="Title 1"/>
          <p:cNvSpPr>
            <a:spLocks noGrp="1"/>
          </p:cNvSpPr>
          <p:nvPr>
            <p:ph type="ctrTitle"/>
          </p:nvPr>
        </p:nvSpPr>
        <p:spPr>
          <a:xfrm>
            <a:off x="252000" y="844586"/>
            <a:ext cx="5016036"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2021, Met Office</a:t>
            </a:r>
            <a:endParaRPr lang="en-GB" sz="800" dirty="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25738833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9161294" cy="5153228"/>
          </a:xfrm>
          <a:prstGeom prst="rect">
            <a:avLst/>
          </a:prstGeom>
          <a:ln w="12700">
            <a:miter lim="400000"/>
          </a:ln>
        </p:spPr>
      </p:pic>
      <p:sp>
        <p:nvSpPr>
          <p:cNvPr id="2" name="Title 1"/>
          <p:cNvSpPr>
            <a:spLocks noGrp="1"/>
          </p:cNvSpPr>
          <p:nvPr>
            <p:ph type="ctrTitle"/>
          </p:nvPr>
        </p:nvSpPr>
        <p:spPr>
          <a:xfrm>
            <a:off x="252000" y="844586"/>
            <a:ext cx="8640000"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2021, Met Office</a:t>
            </a:r>
            <a:endParaRPr lang="en-GB" sz="800" dirty="0">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3450832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858032"/>
            <a:ext cx="8640000" cy="998063"/>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2021, Met Office</a:t>
            </a:r>
            <a:endParaRPr lang="en-GB" sz="800" dirty="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Tree>
    <p:extLst>
      <p:ext uri="{BB962C8B-B14F-4D97-AF65-F5344CB8AC3E}">
        <p14:creationId xmlns:p14="http://schemas.microsoft.com/office/powerpoint/2010/main" val="36093621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89556"/>
            <a:ext cx="8640000" cy="866539"/>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2021, Met Office</a:t>
            </a:r>
            <a:endParaRPr lang="en-GB" sz="800" dirty="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32848699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95818"/>
            <a:ext cx="8640000" cy="860277"/>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rgbClr val="2A2A2A"/>
                </a:solidFill>
                <a:effectLst/>
                <a:uLnTx/>
                <a:uFillTx/>
                <a:latin typeface="Arial"/>
                <a:cs typeface="Arial"/>
                <a:sym typeface="Arial"/>
              </a:rPr>
              <a:t>Working together </a:t>
            </a:r>
            <a:br>
              <a:rPr kumimoji="0" sz="800" b="0" i="0" u="none" strike="noStrike" kern="0" cap="none" spc="0" normalizeH="0" baseline="0" noProof="0" dirty="0">
                <a:ln>
                  <a:noFill/>
                </a:ln>
                <a:solidFill>
                  <a:srgbClr val="2A2A2A"/>
                </a:solidFill>
                <a:effectLst/>
                <a:uLnTx/>
                <a:uFillTx/>
                <a:latin typeface="Arial"/>
                <a:cs typeface="Arial"/>
                <a:sym typeface="Arial"/>
              </a:rPr>
            </a:br>
            <a:r>
              <a:rPr kumimoji="0" sz="800" b="0" i="0" u="none" strike="noStrike" kern="0" cap="none" spc="0" normalizeH="0" baseline="0" noProof="0" dirty="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2021, Met Office</a:t>
            </a:r>
            <a:endParaRPr lang="en-GB" sz="800" dirty="0">
              <a:solidFill>
                <a:schemeClr val="tx1"/>
              </a:solidFill>
            </a:endParaRPr>
          </a:p>
        </p:txBody>
      </p:sp>
    </p:spTree>
    <p:extLst>
      <p:ext uri="{BB962C8B-B14F-4D97-AF65-F5344CB8AC3E}">
        <p14:creationId xmlns:p14="http://schemas.microsoft.com/office/powerpoint/2010/main" val="23199797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2021, Met Office</a:t>
            </a:r>
            <a:endParaRPr lang="en-GB" sz="800" dirty="0">
              <a:solidFill>
                <a:schemeClr val="tx1"/>
              </a:solidFill>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chemeClr val="accent6"/>
                </a:solidFill>
                <a:effectLst/>
                <a:uLnTx/>
                <a:uFillTx/>
                <a:latin typeface="Arial"/>
                <a:cs typeface="Arial"/>
                <a:sym typeface="Arial"/>
              </a:rPr>
              <a:t>Working together </a:t>
            </a:r>
            <a:br>
              <a:rPr kumimoji="0" sz="800" b="0" i="0" u="none" strike="noStrike" kern="0" cap="none" spc="0" normalizeH="0" baseline="0" noProof="0" dirty="0">
                <a:ln>
                  <a:noFill/>
                </a:ln>
                <a:solidFill>
                  <a:schemeClr val="accent6"/>
                </a:solidFill>
                <a:effectLst/>
                <a:uLnTx/>
                <a:uFillTx/>
                <a:latin typeface="Arial"/>
                <a:cs typeface="Arial"/>
                <a:sym typeface="Arial"/>
              </a:rPr>
            </a:br>
            <a:r>
              <a:rPr kumimoji="0" sz="800" b="0" i="0" u="none" strike="noStrike" kern="0" cap="none" spc="0" normalizeH="0" baseline="0" noProof="0" dirty="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67307" y="40500"/>
            <a:ext cx="1803780" cy="565650"/>
          </a:xfrm>
          <a:prstGeom prst="rect">
            <a:avLst/>
          </a:prstGeom>
          <a:ln w="12700">
            <a:miter lim="400000"/>
          </a:ln>
        </p:spPr>
      </p:pic>
      <p:sp>
        <p:nvSpPr>
          <p:cNvPr id="18" name="Title 1"/>
          <p:cNvSpPr>
            <a:spLocks noGrp="1"/>
          </p:cNvSpPr>
          <p:nvPr>
            <p:ph type="ctrTitle"/>
          </p:nvPr>
        </p:nvSpPr>
        <p:spPr>
          <a:xfrm>
            <a:off x="252000" y="985596"/>
            <a:ext cx="8640000" cy="870499"/>
          </a:xfrm>
        </p:spPr>
        <p:txBody>
          <a:bodyPr anchor="b">
            <a:normAutofit/>
          </a:bodyPr>
          <a:lstStyle>
            <a:lvl1pPr algn="l">
              <a:defRPr sz="36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2047208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9161294" cy="5153228"/>
          </a:xfrm>
          <a:prstGeom prst="rect">
            <a:avLst/>
          </a:prstGeom>
          <a:ln w="12700">
            <a:miter lim="400000"/>
          </a:ln>
        </p:spPr>
      </p:pic>
      <p:sp>
        <p:nvSpPr>
          <p:cNvPr id="2" name="Title 1"/>
          <p:cNvSpPr>
            <a:spLocks noGrp="1"/>
          </p:cNvSpPr>
          <p:nvPr>
            <p:ph type="ctrTitle"/>
          </p:nvPr>
        </p:nvSpPr>
        <p:spPr>
          <a:xfrm>
            <a:off x="252000" y="844586"/>
            <a:ext cx="8640000" cy="1011509"/>
          </a:xfrm>
        </p:spPr>
        <p:txBody>
          <a:bodyPr anchor="b">
            <a:normAutofit/>
          </a:bodyPr>
          <a:lstStyle>
            <a:lvl1pPr algn="l">
              <a:defRPr sz="3200">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8" name="Rectangle 7"/>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www.metoffice.gov.uk	</a:t>
            </a:r>
            <a:endParaRPr lang="en-GB" sz="800" dirty="0">
              <a:solidFill>
                <a:schemeClr val="bg2"/>
              </a:solidFill>
            </a:endParaRPr>
          </a:p>
        </p:txBody>
      </p:sp>
      <p:sp>
        <p:nvSpPr>
          <p:cNvPr id="9" name="Rectangle 8"/>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bg2"/>
                </a:solidFill>
              </a:rPr>
              <a:t>© Crown Copyright</a:t>
            </a:r>
            <a:r>
              <a:rPr lang="fr-BE" sz="800" baseline="0" dirty="0">
                <a:solidFill>
                  <a:schemeClr val="bg2"/>
                </a:solidFill>
              </a:rPr>
              <a:t> 2026, Met Office</a:t>
            </a:r>
            <a:endParaRPr lang="en-GB" sz="800" dirty="0">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13450832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0126256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8715928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32194811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7704839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0" y="764088"/>
            <a:ext cx="4087988" cy="51165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0559719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5043475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8"/>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Picture Placeholder 7"/>
          <p:cNvSpPr>
            <a:spLocks noGrp="1"/>
          </p:cNvSpPr>
          <p:nvPr>
            <p:ph type="pic" sz="quarter" idx="10"/>
          </p:nvPr>
        </p:nvSpPr>
        <p:spPr>
          <a:xfrm>
            <a:off x="0" y="709468"/>
            <a:ext cx="9143999" cy="4022385"/>
          </a:xfrm>
        </p:spPr>
        <p:txBody>
          <a:bodyPr/>
          <a:lstStyle/>
          <a:p>
            <a:r>
              <a:rPr lang="en-US"/>
              <a:t>Click icon to add picture</a:t>
            </a:r>
            <a:endParaRPr lang="en-GB" dirty="0"/>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5321732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7040179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3"/>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40310382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5588747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858032"/>
            <a:ext cx="8640000" cy="998063"/>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2026, Met Office</a:t>
            </a:r>
            <a:endParaRPr lang="en-GB" sz="800" dirty="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Tree>
    <p:extLst>
      <p:ext uri="{BB962C8B-B14F-4D97-AF65-F5344CB8AC3E}">
        <p14:creationId xmlns:p14="http://schemas.microsoft.com/office/powerpoint/2010/main" val="36093621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14613758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tx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bg2"/>
                </a:solidFill>
              </a:rPr>
              <a:t>	</a:t>
            </a:r>
            <a:endParaRPr lang="en-GB" sz="800" dirty="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5521184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1091542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add subtitle</a:t>
            </a:r>
          </a:p>
        </p:txBody>
      </p:sp>
      <p:sp>
        <p:nvSpPr>
          <p:cNvPr id="7" name="Rectangle 6"/>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dirty="0"/>
          </a:p>
        </p:txBody>
      </p:sp>
      <p:sp>
        <p:nvSpPr>
          <p:cNvPr id="8"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Tree>
    <p:extLst>
      <p:ext uri="{BB962C8B-B14F-4D97-AF65-F5344CB8AC3E}">
        <p14:creationId xmlns:p14="http://schemas.microsoft.com/office/powerpoint/2010/main" val="386133383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7" name="Rectangle 6"/>
          <p:cNvSpPr/>
          <p:nvPr userDrawn="1"/>
        </p:nvSpPr>
        <p:spPr>
          <a:xfrm>
            <a:off x="0" y="482721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	</a:t>
            </a:r>
            <a:endParaRPr lang="en-GB" sz="800" dirty="0">
              <a:solidFill>
                <a:schemeClr val="tx1"/>
              </a:solidFill>
            </a:endParaRPr>
          </a:p>
        </p:txBody>
      </p:sp>
      <p:sp>
        <p:nvSpPr>
          <p:cNvPr id="8" name="Rectangle 7"/>
          <p:cNvSpPr/>
          <p:nvPr userDrawn="1"/>
        </p:nvSpPr>
        <p:spPr>
          <a:xfrm>
            <a:off x="4217158" y="482721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2020, Met Office</a:t>
            </a:r>
            <a:endParaRPr lang="en-GB" sz="800" dirty="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dirty="0"/>
              <a:t>For more information </a:t>
            </a:r>
            <a:r>
              <a:rPr lang="fr-BE" sz="1600" dirty="0" err="1"/>
              <a:t>please</a:t>
            </a:r>
            <a:r>
              <a:rPr lang="fr-BE" sz="1600" dirty="0"/>
              <a:t> contact</a:t>
            </a:r>
            <a:endParaRPr lang="en-GB" sz="1600" dirty="0"/>
          </a:p>
        </p:txBody>
      </p:sp>
      <p:sp>
        <p:nvSpPr>
          <p:cNvPr id="10" name="Text Placeholder 9"/>
          <p:cNvSpPr>
            <a:spLocks noGrp="1"/>
          </p:cNvSpPr>
          <p:nvPr>
            <p:ph type="body" sz="quarter" idx="10" hasCustomPrompt="1"/>
          </p:nvPr>
        </p:nvSpPr>
        <p:spPr>
          <a:xfrm>
            <a:off x="786704" y="3994278"/>
            <a:ext cx="8100000" cy="360000"/>
          </a:xfrm>
        </p:spPr>
        <p:txBody>
          <a:bodyPr anchor="ctr">
            <a:normAutofit/>
          </a:bodyPr>
          <a:lstStyle>
            <a:lvl1pPr marL="0" indent="0">
              <a:buNone/>
              <a:defRPr sz="1600" baseline="0"/>
            </a:lvl1pPr>
          </a:lstStyle>
          <a:p>
            <a:pPr lvl="0"/>
            <a:r>
              <a:rPr lang="en-US" dirty="0"/>
              <a:t>Insert phone number here</a:t>
            </a:r>
            <a:endParaRPr lang="en-GB" dirty="0"/>
          </a:p>
        </p:txBody>
      </p:sp>
      <p:sp>
        <p:nvSpPr>
          <p:cNvPr id="14" name="Text Placeholder 9"/>
          <p:cNvSpPr>
            <a:spLocks noGrp="1"/>
          </p:cNvSpPr>
          <p:nvPr>
            <p:ph type="body" sz="quarter" idx="11" hasCustomPrompt="1"/>
          </p:nvPr>
        </p:nvSpPr>
        <p:spPr>
          <a:xfrm>
            <a:off x="786704" y="3308732"/>
            <a:ext cx="8100000" cy="360000"/>
          </a:xfrm>
        </p:spPr>
        <p:txBody>
          <a:bodyPr anchor="ctr">
            <a:normAutofit/>
          </a:bodyPr>
          <a:lstStyle>
            <a:lvl1pPr marL="0" indent="0">
              <a:buNone/>
              <a:defRPr sz="1600"/>
            </a:lvl1pPr>
          </a:lstStyle>
          <a:p>
            <a:pPr lvl="0"/>
            <a:r>
              <a:rPr lang="en-US" dirty="0"/>
              <a:t>Insert e-mail here</a:t>
            </a:r>
            <a:endParaRPr lang="en-GB" dirty="0"/>
          </a:p>
        </p:txBody>
      </p:sp>
      <p:pic>
        <p:nvPicPr>
          <p:cNvPr id="16" name="email-icon.png"/>
          <p:cNvPicPr>
            <a:picLocks noChangeAspect="1"/>
          </p:cNvPicPr>
          <p:nvPr userDrawn="1"/>
        </p:nvPicPr>
        <p:blipFill>
          <a:blip r:embed="rId2" cstate="print"/>
          <a:stretch>
            <a:fillRect/>
          </a:stretch>
        </p:blipFill>
        <p:spPr>
          <a:xfrm>
            <a:off x="379161" y="3293168"/>
            <a:ext cx="357677" cy="396000"/>
          </a:xfrm>
          <a:prstGeom prst="rect">
            <a:avLst/>
          </a:prstGeom>
          <a:ln w="12700">
            <a:miter lim="400000"/>
          </a:ln>
        </p:spPr>
      </p:pic>
      <p:pic>
        <p:nvPicPr>
          <p:cNvPr id="17" name="phone-icon.png"/>
          <p:cNvPicPr>
            <a:picLocks noChangeAspect="1"/>
          </p:cNvPicPr>
          <p:nvPr userDrawn="1"/>
        </p:nvPicPr>
        <p:blipFill>
          <a:blip r:embed="rId3" cstate="print"/>
          <a:stretch>
            <a:fillRect/>
          </a:stretch>
        </p:blipFill>
        <p:spPr>
          <a:xfrm>
            <a:off x="350419" y="3969028"/>
            <a:ext cx="415161" cy="396000"/>
          </a:xfrm>
          <a:prstGeom prst="rect">
            <a:avLst/>
          </a:prstGeom>
          <a:ln w="12700">
            <a:miter lim="400000"/>
          </a:ln>
        </p:spPr>
      </p:pic>
      <p:pic>
        <p:nvPicPr>
          <p:cNvPr id="18" name="web-icon.png"/>
          <p:cNvPicPr>
            <a:picLocks noChangeAspect="1"/>
          </p:cNvPicPr>
          <p:nvPr userDrawn="1"/>
        </p:nvPicPr>
        <p:blipFill>
          <a:blip r:embed="rId4" cstate="print"/>
          <a:stretch>
            <a:fillRect/>
          </a:stretch>
        </p:blipFill>
        <p:spPr>
          <a:xfrm>
            <a:off x="324000" y="2617307"/>
            <a:ext cx="467999" cy="396000"/>
          </a:xfrm>
          <a:prstGeom prst="rect">
            <a:avLst/>
          </a:prstGeom>
          <a:ln w="12700">
            <a:miter lim="400000"/>
          </a:ln>
        </p:spPr>
      </p:pic>
      <p:sp>
        <p:nvSpPr>
          <p:cNvPr id="13" name="Title 1"/>
          <p:cNvSpPr>
            <a:spLocks noGrp="1"/>
          </p:cNvSpPr>
          <p:nvPr>
            <p:ph type="title"/>
          </p:nvPr>
        </p:nvSpPr>
        <p:spPr>
          <a:xfrm>
            <a:off x="252000" y="858033"/>
            <a:ext cx="8640000" cy="742193"/>
          </a:xfrm>
        </p:spPr>
        <p:txBody>
          <a:bodyPr/>
          <a:lstStyle/>
          <a:p>
            <a:r>
              <a:rPr lang="en-US"/>
              <a:t>Click to edit Master title style</a:t>
            </a:r>
            <a:endParaRPr lang="en-US" dirty="0"/>
          </a:p>
        </p:txBody>
      </p:sp>
      <p:sp>
        <p:nvSpPr>
          <p:cNvPr id="19" name="Text Placeholder 9">
            <a:extLst>
              <a:ext uri="{FF2B5EF4-FFF2-40B4-BE49-F238E27FC236}">
                <a16:creationId xmlns:a16="http://schemas.microsoft.com/office/drawing/2014/main" id="{9D831641-A9B0-4015-BA01-F2C8C9F06424}"/>
              </a:ext>
            </a:extLst>
          </p:cNvPr>
          <p:cNvSpPr>
            <a:spLocks noGrp="1"/>
          </p:cNvSpPr>
          <p:nvPr>
            <p:ph type="body" sz="quarter" idx="12" hasCustomPrompt="1"/>
          </p:nvPr>
        </p:nvSpPr>
        <p:spPr>
          <a:xfrm>
            <a:off x="772008" y="2628802"/>
            <a:ext cx="8100000" cy="360000"/>
          </a:xfrm>
        </p:spPr>
        <p:txBody>
          <a:bodyPr anchor="ctr">
            <a:normAutofit/>
          </a:bodyPr>
          <a:lstStyle>
            <a:lvl1pPr marL="0" indent="0">
              <a:buNone/>
              <a:defRPr sz="1600"/>
            </a:lvl1pPr>
          </a:lstStyle>
          <a:p>
            <a:pPr lvl="0"/>
            <a:r>
              <a:rPr lang="en-US" dirty="0"/>
              <a:t>www.metoffice.gov.uk</a:t>
            </a:r>
            <a:endParaRPr lang="en-GB" dirty="0"/>
          </a:p>
        </p:txBody>
      </p:sp>
    </p:spTree>
    <p:extLst>
      <p:ext uri="{BB962C8B-B14F-4D97-AF65-F5344CB8AC3E}">
        <p14:creationId xmlns:p14="http://schemas.microsoft.com/office/powerpoint/2010/main" val="7202516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 option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65377" cy="5150942"/>
          </a:xfrm>
          <a:prstGeom prst="rect">
            <a:avLst/>
          </a:prstGeom>
        </p:spPr>
      </p:pic>
      <p:sp>
        <p:nvSpPr>
          <p:cNvPr id="2" name="Title 1"/>
          <p:cNvSpPr>
            <a:spLocks noGrp="1"/>
          </p:cNvSpPr>
          <p:nvPr>
            <p:ph type="ctrTitle"/>
          </p:nvPr>
        </p:nvSpPr>
        <p:spPr>
          <a:xfrm>
            <a:off x="252000" y="698401"/>
            <a:ext cx="5016036"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2019,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1088940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1" y="1"/>
            <a:ext cx="9161294" cy="5153228"/>
          </a:xfrm>
          <a:prstGeom prst="rect">
            <a:avLst/>
          </a:prstGeom>
        </p:spPr>
      </p:pic>
      <p:sp>
        <p:nvSpPr>
          <p:cNvPr id="2" name="Title 1"/>
          <p:cNvSpPr>
            <a:spLocks noGrp="1"/>
          </p:cNvSpPr>
          <p:nvPr>
            <p:ph type="ctrTitle"/>
          </p:nvPr>
        </p:nvSpPr>
        <p:spPr>
          <a:xfrm>
            <a:off x="252000" y="698401"/>
            <a:ext cx="5016036"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2019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19939216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1" y="1"/>
            <a:ext cx="9161294" cy="5153228"/>
          </a:xfrm>
          <a:prstGeom prst="rect">
            <a:avLst/>
          </a:prstGeom>
          <a:ln w="12700">
            <a:miter lim="400000"/>
          </a:ln>
        </p:spPr>
      </p:pic>
      <p:sp>
        <p:nvSpPr>
          <p:cNvPr id="2" name="Title 1"/>
          <p:cNvSpPr>
            <a:spLocks noGrp="1"/>
          </p:cNvSpPr>
          <p:nvPr>
            <p:ph type="ctrTitle"/>
          </p:nvPr>
        </p:nvSpPr>
        <p:spPr>
          <a:xfrm>
            <a:off x="252000" y="698401"/>
            <a:ext cx="8640000" cy="1157696"/>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bg2"/>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bg2"/>
                </a:solidFill>
              </a:rPr>
              <a:t>© Crown Copyright</a:t>
            </a:r>
            <a:r>
              <a:rPr lang="fr-BE" sz="800" baseline="0">
                <a:solidFill>
                  <a:schemeClr val="bg2"/>
                </a:solidFill>
              </a:rPr>
              <a:t> 2019, Met Office</a:t>
            </a:r>
            <a:endParaRPr lang="en-GB" sz="80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7524642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1_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863" y="1"/>
            <a:ext cx="9155568" cy="5153228"/>
          </a:xfrm>
          <a:prstGeom prst="rect">
            <a:avLst/>
          </a:prstGeom>
          <a:ln w="12700">
            <a:miter lim="400000"/>
          </a:ln>
        </p:spPr>
      </p:pic>
      <p:sp>
        <p:nvSpPr>
          <p:cNvPr id="2" name="Title 1"/>
          <p:cNvSpPr>
            <a:spLocks noGrp="1"/>
          </p:cNvSpPr>
          <p:nvPr>
            <p:ph type="ctrTitle"/>
          </p:nvPr>
        </p:nvSpPr>
        <p:spPr>
          <a:xfrm>
            <a:off x="252000" y="698401"/>
            <a:ext cx="8640000" cy="1157696"/>
          </a:xfrm>
        </p:spPr>
        <p:txBody>
          <a:bodyPr anchor="b">
            <a:normAutofit/>
          </a:bodyPr>
          <a:lstStyle>
            <a:lvl1pPr algn="l">
              <a:defRPr sz="32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8" name="Rectangle 7"/>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9" name="Rectangle 8"/>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2019, Met Office</a:t>
            </a:r>
            <a:endParaRPr lang="en-GB" sz="800">
              <a:solidFill>
                <a:schemeClr val="tx1"/>
              </a:solidFill>
            </a:endParaRPr>
          </a:p>
        </p:txBody>
      </p:sp>
      <p:pic>
        <p:nvPicPr>
          <p:cNvPr id="11" name="MO_MASTER_black_mono_for_light_backg_RBG.png"/>
          <p:cNvPicPr>
            <a:picLocks noChangeAspect="1"/>
          </p:cNvPicPr>
          <p:nvPr userDrawn="1"/>
        </p:nvPicPr>
        <p:blipFill>
          <a:blip r:embed="rId3" cstate="print"/>
          <a:stretch>
            <a:fillRect/>
          </a:stretch>
        </p:blipFill>
        <p:spPr>
          <a:xfrm>
            <a:off x="183947" y="54592"/>
            <a:ext cx="1802343" cy="565200"/>
          </a:xfrm>
          <a:prstGeom prst="rect">
            <a:avLst/>
          </a:prstGeom>
          <a:ln w="12700">
            <a:miter lim="400000"/>
          </a:ln>
        </p:spPr>
      </p:pic>
    </p:spTree>
    <p:extLst>
      <p:ext uri="{BB962C8B-B14F-4D97-AF65-F5344CB8AC3E}">
        <p14:creationId xmlns:p14="http://schemas.microsoft.com/office/powerpoint/2010/main" val="8250140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5" name="Rectangle 4"/>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2019, Met Office</a:t>
            </a:r>
            <a:endParaRPr lang="en-GB" sz="800">
              <a:solidFill>
                <a:schemeClr val="tx1"/>
              </a:solidFill>
            </a:endParaRPr>
          </a:p>
        </p:txBody>
      </p:sp>
      <p:sp>
        <p:nvSpPr>
          <p:cNvPr id="6" name="Rectangle 5"/>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Tree>
    <p:extLst>
      <p:ext uri="{BB962C8B-B14F-4D97-AF65-F5344CB8AC3E}">
        <p14:creationId xmlns:p14="http://schemas.microsoft.com/office/powerpoint/2010/main" val="2494934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89556"/>
            <a:ext cx="8640000" cy="866539"/>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5" name="Rectangle 4"/>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2026, Met Office</a:t>
            </a:r>
            <a:endParaRPr lang="en-GB" sz="800" dirty="0">
              <a:solidFill>
                <a:schemeClr val="tx1"/>
              </a:solidFill>
            </a:endParaRPr>
          </a:p>
        </p:txBody>
      </p:sp>
      <p:sp>
        <p:nvSpPr>
          <p:cNvPr id="6" name="Rectangle 5"/>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599" y="56982"/>
            <a:ext cx="1803781" cy="787605"/>
          </a:xfrm>
          <a:prstGeom prst="rect">
            <a:avLst/>
          </a:prstGeom>
        </p:spPr>
      </p:pic>
    </p:spTree>
    <p:extLst>
      <p:ext uri="{BB962C8B-B14F-4D97-AF65-F5344CB8AC3E}">
        <p14:creationId xmlns:p14="http://schemas.microsoft.com/office/powerpoint/2010/main" val="32848699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5" name="Rectangle 4"/>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6" name="Rectangle 5"/>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6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pic>
        <p:nvPicPr>
          <p:cNvPr id="9"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28736131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7531091"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884"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7"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Tree>
    <p:extLst>
      <p:ext uri="{BB962C8B-B14F-4D97-AF65-F5344CB8AC3E}">
        <p14:creationId xmlns:p14="http://schemas.microsoft.com/office/powerpoint/2010/main" val="20277367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5"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6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Title 1"/>
          <p:cNvSpPr>
            <a:spLocks noGrp="1"/>
          </p:cNvSpPr>
          <p:nvPr>
            <p:ph type="ctrTitle"/>
          </p:nvPr>
        </p:nvSpPr>
        <p:spPr>
          <a:xfrm>
            <a:off x="252000" y="698401"/>
            <a:ext cx="8640000" cy="1157696"/>
          </a:xfrm>
        </p:spPr>
        <p:txBody>
          <a:bodyPr anchor="b">
            <a:normAutofit/>
          </a:bodyPr>
          <a:lstStyle>
            <a:lvl1pPr algn="l">
              <a:defRPr sz="3600">
                <a:solidFill>
                  <a:schemeClr val="tx1"/>
                </a:solidFill>
              </a:defRPr>
            </a:lvl1pPr>
          </a:lstStyle>
          <a:p>
            <a:r>
              <a:rPr lang="en-US"/>
              <a:t>Click to edit Master title style</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a:t>Click to edit Master subtitle style</a:t>
            </a:r>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 name="Shape 70"/>
          <p:cNvSpPr>
            <a:spLocks noGrp="1"/>
          </p:cNvSpPr>
          <p:nvPr>
            <p:ph type="pic" sz="quarter" idx="14"/>
          </p:nvPr>
        </p:nvSpPr>
        <p:spPr>
          <a:xfrm>
            <a:off x="3577937"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8" name="Shape 71"/>
          <p:cNvSpPr>
            <a:spLocks noGrp="1"/>
          </p:cNvSpPr>
          <p:nvPr>
            <p:ph type="pic" sz="quarter" idx="15"/>
          </p:nvPr>
        </p:nvSpPr>
        <p:spPr>
          <a:xfrm>
            <a:off x="492810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6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3" name="Rectangle 12"/>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a:t>
            </a:r>
            <a:r>
              <a:rPr lang="fr-BE" sz="800">
                <a:solidFill>
                  <a:schemeClr val="bg2"/>
                </a:solidFill>
              </a:rPr>
              <a:t>	</a:t>
            </a:r>
            <a:endParaRPr lang="en-GB" sz="800">
              <a:solidFill>
                <a:schemeClr val="bg2"/>
              </a:solidFill>
            </a:endParaRPr>
          </a:p>
        </p:txBody>
      </p:sp>
      <p:sp>
        <p:nvSpPr>
          <p:cNvPr id="14" name="Rectangle 13"/>
          <p:cNvSpPr/>
          <p:nvPr userDrawn="1"/>
        </p:nvSpPr>
        <p:spPr>
          <a:xfrm>
            <a:off x="4217158" y="473577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2024, Met Office</a:t>
            </a:r>
            <a:endParaRPr lang="en-GB" sz="800">
              <a:solidFill>
                <a:schemeClr val="tx1"/>
              </a:solidFill>
            </a:endParaRPr>
          </a:p>
        </p:txBody>
      </p:sp>
      <p:sp>
        <p:nvSpPr>
          <p:cNvPr id="5" name="Shape 68"/>
          <p:cNvSpPr/>
          <p:nvPr userDrawn="1"/>
        </p:nvSpPr>
        <p:spPr>
          <a:xfrm>
            <a:off x="7531091" y="204551"/>
            <a:ext cx="1360911" cy="2700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884"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chemeClr val="accent6"/>
                </a:solidFill>
                <a:effectLst/>
                <a:uLnTx/>
                <a:uFillTx/>
                <a:latin typeface="Arial"/>
                <a:cs typeface="Arial"/>
                <a:sym typeface="Arial"/>
              </a:rPr>
              <a:t>Working together </a:t>
            </a:r>
            <a:br>
              <a:rPr kumimoji="0" sz="800" b="0" i="0" u="none" strike="noStrike" kern="0" cap="none" spc="0" normalizeH="0" baseline="0" noProof="0">
                <a:ln>
                  <a:noFill/>
                </a:ln>
                <a:solidFill>
                  <a:schemeClr val="accent6"/>
                </a:solidFill>
                <a:effectLst/>
                <a:uLnTx/>
                <a:uFillTx/>
                <a:latin typeface="Arial"/>
                <a:cs typeface="Arial"/>
                <a:sym typeface="Arial"/>
              </a:rPr>
            </a:br>
            <a:r>
              <a:rPr kumimoji="0" sz="800"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8" name="MO_MASTER_for_dark_backg_RBG.png"/>
          <p:cNvPicPr>
            <a:picLocks noChangeAspect="1"/>
          </p:cNvPicPr>
          <p:nvPr userDrawn="1"/>
        </p:nvPicPr>
        <p:blipFill>
          <a:blip r:embed="rId3" cstate="print"/>
          <a:stretch>
            <a:fillRect/>
          </a:stretch>
        </p:blipFill>
        <p:spPr>
          <a:xfrm>
            <a:off x="183600" y="54000"/>
            <a:ext cx="1803780" cy="565650"/>
          </a:xfrm>
          <a:prstGeom prst="rect">
            <a:avLst/>
          </a:prstGeom>
          <a:ln w="12700">
            <a:miter lim="400000"/>
          </a:ln>
        </p:spPr>
      </p:pic>
    </p:spTree>
    <p:extLst>
      <p:ext uri="{BB962C8B-B14F-4D97-AF65-F5344CB8AC3E}">
        <p14:creationId xmlns:p14="http://schemas.microsoft.com/office/powerpoint/2010/main" val="5064659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1064802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9141203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567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8542445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5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309351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3222000" y="1548000"/>
            <a:ext cx="27000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6057352"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137473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252001" y="699740"/>
            <a:ext cx="4087988" cy="576000"/>
          </a:xfrm>
        </p:spPr>
        <p:txBody>
          <a:bodyPr/>
          <a:lstStyle/>
          <a:p>
            <a:r>
              <a:rPr lang="en-US"/>
              <a:t>Click to edit Master title style</a:t>
            </a:r>
          </a:p>
        </p:txBody>
      </p:sp>
      <p:sp>
        <p:nvSpPr>
          <p:cNvPr id="3" name="Content Placeholder 2"/>
          <p:cNvSpPr>
            <a:spLocks noGrp="1"/>
          </p:cNvSpPr>
          <p:nvPr>
            <p:ph sz="half" idx="1"/>
          </p:nvPr>
        </p:nvSpPr>
        <p:spPr>
          <a:xfrm>
            <a:off x="252001"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4562272" y="1"/>
            <a:ext cx="4572000" cy="47167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1945485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8728289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709469"/>
            <a:ext cx="9144000" cy="4022385"/>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8" name="Picture Placeholder 7"/>
          <p:cNvSpPr>
            <a:spLocks noGrp="1"/>
          </p:cNvSpPr>
          <p:nvPr>
            <p:ph type="pic" sz="quarter" idx="10"/>
          </p:nvPr>
        </p:nvSpPr>
        <p:spPr>
          <a:xfrm>
            <a:off x="252413" y="818868"/>
            <a:ext cx="8639175" cy="3789647"/>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627771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252000" y="995818"/>
            <a:ext cx="8640000" cy="860277"/>
          </a:xfrm>
        </p:spPr>
        <p:txBody>
          <a:bodyPr anchor="b">
            <a:normAutofit/>
          </a:bodyPr>
          <a:lstStyle>
            <a:lvl1pPr algn="l">
              <a:defRPr sz="360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Shape 64"/>
          <p:cNvSpPr/>
          <p:nvPr userDrawn="1"/>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rgbClr val="2A2A2A"/>
                </a:solidFill>
                <a:effectLst/>
                <a:uLnTx/>
                <a:uFillTx/>
                <a:latin typeface="Arial"/>
                <a:cs typeface="Arial"/>
                <a:sym typeface="Arial"/>
              </a:rPr>
              <a:t>Working together </a:t>
            </a:r>
            <a:br>
              <a:rPr kumimoji="0" sz="800" b="0" i="0" u="none" strike="noStrike" kern="0" cap="none" spc="0" normalizeH="0" baseline="0" noProof="0" dirty="0">
                <a:ln>
                  <a:noFill/>
                </a:ln>
                <a:solidFill>
                  <a:srgbClr val="2A2A2A"/>
                </a:solidFill>
                <a:effectLst/>
                <a:uLnTx/>
                <a:uFillTx/>
                <a:latin typeface="Arial"/>
                <a:cs typeface="Arial"/>
                <a:sym typeface="Arial"/>
              </a:rPr>
            </a:br>
            <a:r>
              <a:rPr kumimoji="0" sz="800" b="0" i="0" u="none" strike="noStrike" kern="0" cap="none" spc="0" normalizeH="0" baseline="0" noProof="0" dirty="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9"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2026, Met Office</a:t>
            </a:r>
            <a:endParaRPr lang="en-GB" sz="800" dirty="0">
              <a:solidFill>
                <a:schemeClr val="tx1"/>
              </a:solidFill>
            </a:endParaRPr>
          </a:p>
        </p:txBody>
      </p:sp>
    </p:spTree>
    <p:extLst>
      <p:ext uri="{BB962C8B-B14F-4D97-AF65-F5344CB8AC3E}">
        <p14:creationId xmlns:p14="http://schemas.microsoft.com/office/powerpoint/2010/main" val="231997976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6718948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4735775"/>
            <a:ext cx="9144000" cy="407727"/>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719806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1"/>
            <a:ext cx="8640000" cy="900487"/>
          </a:xfrm>
        </p:spPr>
        <p:txBody>
          <a:bodyPr/>
          <a:lstStyle/>
          <a:p>
            <a:r>
              <a:rPr lang="en-US"/>
              <a:t>Click to edit Master title style</a:t>
            </a:r>
          </a:p>
        </p:txBody>
      </p:sp>
      <p:sp>
        <p:nvSpPr>
          <p:cNvPr id="3" name="Content Placeholder 2"/>
          <p:cNvSpPr>
            <a:spLocks noGrp="1"/>
          </p:cNvSpPr>
          <p:nvPr>
            <p:ph idx="1" hasCustomPrompt="1"/>
          </p:nvPr>
        </p:nvSpPr>
        <p:spPr>
          <a:xfrm>
            <a:off x="252000" y="1975480"/>
            <a:ext cx="8640000" cy="263252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4850336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Divider - grey">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0072939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Divider - blue">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solidFill>
                  <a:schemeClr val="bg2"/>
                </a:solidFill>
              </a:defRPr>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bg2"/>
                </a:solidFill>
              </a:rPr>
              <a:t>	</a:t>
            </a:r>
            <a:endParaRPr lang="en-GB" sz="800">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6322782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Divider - red">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0353071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Divider - teal">
    <p:spTree>
      <p:nvGrpSpPr>
        <p:cNvPr id="1" name=""/>
        <p:cNvGrpSpPr/>
        <p:nvPr/>
      </p:nvGrpSpPr>
      <p:grpSpPr>
        <a:xfrm>
          <a:off x="0" y="0"/>
          <a:ext cx="0" cy="0"/>
          <a:chOff x="0" y="0"/>
          <a:chExt cx="0" cy="0"/>
        </a:xfrm>
      </p:grpSpPr>
      <p:sp>
        <p:nvSpPr>
          <p:cNvPr id="6" name="Rectangle 5"/>
          <p:cNvSpPr/>
          <p:nvPr userDrawn="1"/>
        </p:nvSpPr>
        <p:spPr>
          <a:xfrm>
            <a:off x="0" y="1728000"/>
            <a:ext cx="9144000" cy="34155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2" name="Title 1"/>
          <p:cNvSpPr>
            <a:spLocks noGrp="1"/>
          </p:cNvSpPr>
          <p:nvPr>
            <p:ph type="title"/>
          </p:nvPr>
        </p:nvSpPr>
        <p:spPr>
          <a:xfrm>
            <a:off x="252000" y="699740"/>
            <a:ext cx="8640000" cy="900000"/>
          </a:xfrm>
        </p:spPr>
        <p:txBody>
          <a:bodyPr/>
          <a:lstStyle/>
          <a:p>
            <a:r>
              <a:rPr lang="en-US"/>
              <a:t>Click to edit Master title style</a:t>
            </a:r>
          </a:p>
        </p:txBody>
      </p:sp>
      <p:sp>
        <p:nvSpPr>
          <p:cNvPr id="3" name="Content Placeholder 2"/>
          <p:cNvSpPr>
            <a:spLocks noGrp="1"/>
          </p:cNvSpPr>
          <p:nvPr>
            <p:ph idx="1" hasCustomPrompt="1"/>
          </p:nvPr>
        </p:nvSpPr>
        <p:spPr>
          <a:xfrm>
            <a:off x="252000" y="1976400"/>
            <a:ext cx="8640000" cy="2631600"/>
          </a:xfrm>
        </p:spPr>
        <p:txBody>
          <a:bodyPr/>
          <a:lstStyle>
            <a:lvl1pPr marL="0" indent="0">
              <a:buNone/>
              <a:defRPr baseline="0"/>
            </a:lvl1pPr>
            <a:lvl2pPr marL="342884" indent="0">
              <a:buNone/>
              <a:defRPr/>
            </a:lvl2pPr>
            <a:lvl3pPr marL="685766" indent="0">
              <a:buNone/>
              <a:defRPr/>
            </a:lvl3pPr>
            <a:lvl4pPr marL="1028649" indent="0">
              <a:buNone/>
              <a:defRPr/>
            </a:lvl4pPr>
            <a:lvl5pPr marL="1371532" indent="0">
              <a:buNone/>
              <a:defRPr/>
            </a:lvl5pPr>
          </a:lstStyle>
          <a:p>
            <a:pPr lvl="0"/>
            <a:r>
              <a:rPr lang="en-US"/>
              <a:t>Click to add subtitle</a:t>
            </a:r>
          </a:p>
        </p:txBody>
      </p:sp>
      <p:sp>
        <p:nvSpPr>
          <p:cNvPr id="7" name="Rectangle 6"/>
          <p:cNvSpPr/>
          <p:nvPr userDrawn="1"/>
        </p:nvSpPr>
        <p:spPr>
          <a:xfrm>
            <a:off x="0" y="473577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31712079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1822593"/>
            <a:ext cx="9144000" cy="3415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000"/>
          </a:p>
        </p:txBody>
      </p:sp>
      <p:sp>
        <p:nvSpPr>
          <p:cNvPr id="2" name="Title 1"/>
          <p:cNvSpPr>
            <a:spLocks noGrp="1"/>
          </p:cNvSpPr>
          <p:nvPr>
            <p:ph type="title" hasCustomPrompt="1"/>
          </p:nvPr>
        </p:nvSpPr>
        <p:spPr>
          <a:xfrm>
            <a:off x="252000" y="699741"/>
            <a:ext cx="8640000" cy="900487"/>
          </a:xfrm>
        </p:spPr>
        <p:txBody>
          <a:bodyPr/>
          <a:lstStyle>
            <a:lvl1pPr>
              <a:defRPr/>
            </a:lvl1pPr>
          </a:lstStyle>
          <a:p>
            <a:r>
              <a:rPr lang="en-US"/>
              <a:t>Questions?</a:t>
            </a:r>
          </a:p>
        </p:txBody>
      </p:sp>
      <p:sp>
        <p:nvSpPr>
          <p:cNvPr id="7" name="Rectangle 6"/>
          <p:cNvSpPr/>
          <p:nvPr userDrawn="1"/>
        </p:nvSpPr>
        <p:spPr>
          <a:xfrm>
            <a:off x="0" y="4827215"/>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www.metoffice.gov.uk	</a:t>
            </a:r>
            <a:endParaRPr lang="en-GB" sz="800">
              <a:solidFill>
                <a:schemeClr val="tx1"/>
              </a:solidFill>
            </a:endParaRPr>
          </a:p>
        </p:txBody>
      </p:sp>
      <p:sp>
        <p:nvSpPr>
          <p:cNvPr id="8" name="Rectangle 7"/>
          <p:cNvSpPr/>
          <p:nvPr userDrawn="1"/>
        </p:nvSpPr>
        <p:spPr>
          <a:xfrm>
            <a:off x="4217158" y="4827215"/>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28">
              <a:tabLst/>
            </a:pPr>
            <a:r>
              <a:rPr lang="fr-BE" sz="800">
                <a:solidFill>
                  <a:schemeClr val="tx1"/>
                </a:solidFill>
              </a:rPr>
              <a:t>© Crown Copyright</a:t>
            </a:r>
            <a:r>
              <a:rPr lang="fr-BE" sz="800" baseline="0">
                <a:solidFill>
                  <a:schemeClr val="tx1"/>
                </a:solidFill>
              </a:rPr>
              <a:t> 2019, Met Office</a:t>
            </a:r>
            <a:endParaRPr lang="en-GB" sz="800">
              <a:solidFill>
                <a:schemeClr val="tx1"/>
              </a:solidFill>
            </a:endParaRPr>
          </a:p>
        </p:txBody>
      </p:sp>
      <p:sp>
        <p:nvSpPr>
          <p:cNvPr id="4" name="TextBox 3"/>
          <p:cNvSpPr txBox="1"/>
          <p:nvPr userDrawn="1"/>
        </p:nvSpPr>
        <p:spPr>
          <a:xfrm>
            <a:off x="246704" y="2004607"/>
            <a:ext cx="8640000" cy="338554"/>
          </a:xfrm>
          <a:prstGeom prst="rect">
            <a:avLst/>
          </a:prstGeom>
          <a:noFill/>
        </p:spPr>
        <p:txBody>
          <a:bodyPr wrap="square" rtlCol="0" anchor="ctr">
            <a:spAutoFit/>
          </a:bodyPr>
          <a:lstStyle/>
          <a:p>
            <a:r>
              <a:rPr lang="fr-BE" sz="1600"/>
              <a:t>For more information </a:t>
            </a:r>
            <a:r>
              <a:rPr lang="fr-BE" sz="1600" err="1"/>
              <a:t>please</a:t>
            </a:r>
            <a:r>
              <a:rPr lang="fr-BE" sz="1600"/>
              <a:t> contact</a:t>
            </a:r>
            <a:endParaRPr lang="en-GB" sz="1600"/>
          </a:p>
        </p:txBody>
      </p:sp>
      <p:sp>
        <p:nvSpPr>
          <p:cNvPr id="9" name="TextBox 8"/>
          <p:cNvSpPr txBox="1"/>
          <p:nvPr userDrawn="1"/>
        </p:nvSpPr>
        <p:spPr>
          <a:xfrm>
            <a:off x="786704" y="2627165"/>
            <a:ext cx="8100000" cy="338554"/>
          </a:xfrm>
          <a:prstGeom prst="rect">
            <a:avLst/>
          </a:prstGeom>
          <a:noFill/>
        </p:spPr>
        <p:txBody>
          <a:bodyPr wrap="square" rtlCol="0" anchor="ctr">
            <a:spAutoFit/>
          </a:bodyPr>
          <a:lstStyle/>
          <a:p>
            <a:pPr marL="0" indent="0">
              <a:buFont typeface="Arial" panose="020B0604020202020204" pitchFamily="34" charset="0"/>
              <a:buNone/>
            </a:pPr>
            <a:r>
              <a:rPr lang="fr-BE" sz="1600"/>
              <a:t>www.metoffice.gov.uk</a:t>
            </a:r>
            <a:endParaRPr lang="en-GB" sz="1600"/>
          </a:p>
        </p:txBody>
      </p:sp>
      <p:sp>
        <p:nvSpPr>
          <p:cNvPr id="10" name="Text Placeholder 9"/>
          <p:cNvSpPr>
            <a:spLocks noGrp="1"/>
          </p:cNvSpPr>
          <p:nvPr>
            <p:ph type="body" sz="quarter" idx="10" hasCustomPrompt="1"/>
          </p:nvPr>
        </p:nvSpPr>
        <p:spPr>
          <a:xfrm>
            <a:off x="786704" y="3994278"/>
            <a:ext cx="8100000" cy="360000"/>
          </a:xfrm>
        </p:spPr>
        <p:txBody>
          <a:bodyPr anchor="ctr">
            <a:normAutofit/>
          </a:bodyPr>
          <a:lstStyle>
            <a:lvl1pPr marL="0" indent="0">
              <a:buNone/>
              <a:defRPr sz="1600" baseline="0"/>
            </a:lvl1pPr>
          </a:lstStyle>
          <a:p>
            <a:pPr lvl="0"/>
            <a:r>
              <a:rPr lang="en-US"/>
              <a:t>Insert phone number here</a:t>
            </a:r>
            <a:endParaRPr lang="en-GB"/>
          </a:p>
        </p:txBody>
      </p:sp>
      <p:sp>
        <p:nvSpPr>
          <p:cNvPr id="14" name="Text Placeholder 9"/>
          <p:cNvSpPr>
            <a:spLocks noGrp="1"/>
          </p:cNvSpPr>
          <p:nvPr>
            <p:ph type="body" sz="quarter" idx="11" hasCustomPrompt="1"/>
          </p:nvPr>
        </p:nvSpPr>
        <p:spPr>
          <a:xfrm>
            <a:off x="786704" y="3308732"/>
            <a:ext cx="8100000" cy="360000"/>
          </a:xfrm>
        </p:spPr>
        <p:txBody>
          <a:bodyPr anchor="ctr">
            <a:normAutofit/>
          </a:bodyPr>
          <a:lstStyle>
            <a:lvl1pPr marL="0" indent="0">
              <a:buNone/>
              <a:defRPr sz="1600"/>
            </a:lvl1pPr>
          </a:lstStyle>
          <a:p>
            <a:pPr lvl="0"/>
            <a:r>
              <a:rPr lang="en-US"/>
              <a:t>Insert e-mail here</a:t>
            </a:r>
            <a:endParaRPr lang="en-GB"/>
          </a:p>
        </p:txBody>
      </p:sp>
      <p:pic>
        <p:nvPicPr>
          <p:cNvPr id="16" name="email-icon.png"/>
          <p:cNvPicPr>
            <a:picLocks noChangeAspect="1"/>
          </p:cNvPicPr>
          <p:nvPr userDrawn="1"/>
        </p:nvPicPr>
        <p:blipFill>
          <a:blip r:embed="rId2" cstate="print"/>
          <a:stretch>
            <a:fillRect/>
          </a:stretch>
        </p:blipFill>
        <p:spPr>
          <a:xfrm>
            <a:off x="379163" y="3293168"/>
            <a:ext cx="357677" cy="396000"/>
          </a:xfrm>
          <a:prstGeom prst="rect">
            <a:avLst/>
          </a:prstGeom>
          <a:ln w="12700">
            <a:miter lim="400000"/>
          </a:ln>
        </p:spPr>
      </p:pic>
      <p:pic>
        <p:nvPicPr>
          <p:cNvPr id="17" name="phone-icon.png"/>
          <p:cNvPicPr>
            <a:picLocks noChangeAspect="1"/>
          </p:cNvPicPr>
          <p:nvPr userDrawn="1"/>
        </p:nvPicPr>
        <p:blipFill>
          <a:blip r:embed="rId3" cstate="print"/>
          <a:stretch>
            <a:fillRect/>
          </a:stretch>
        </p:blipFill>
        <p:spPr>
          <a:xfrm>
            <a:off x="350420" y="3969028"/>
            <a:ext cx="415161" cy="396000"/>
          </a:xfrm>
          <a:prstGeom prst="rect">
            <a:avLst/>
          </a:prstGeom>
          <a:ln w="12700">
            <a:miter lim="400000"/>
          </a:ln>
        </p:spPr>
      </p:pic>
      <p:pic>
        <p:nvPicPr>
          <p:cNvPr id="18" name="web-icon.png"/>
          <p:cNvPicPr>
            <a:picLocks noChangeAspect="1"/>
          </p:cNvPicPr>
          <p:nvPr userDrawn="1"/>
        </p:nvPicPr>
        <p:blipFill>
          <a:blip r:embed="rId4" cstate="print"/>
          <a:stretch>
            <a:fillRect/>
          </a:stretch>
        </p:blipFill>
        <p:spPr>
          <a:xfrm>
            <a:off x="324002" y="2617307"/>
            <a:ext cx="467999" cy="396000"/>
          </a:xfrm>
          <a:prstGeom prst="rect">
            <a:avLst/>
          </a:prstGeom>
          <a:ln w="12700">
            <a:miter lim="400000"/>
          </a:ln>
        </p:spPr>
      </p:pic>
    </p:spTree>
    <p:extLst>
      <p:ext uri="{BB962C8B-B14F-4D97-AF65-F5344CB8AC3E}">
        <p14:creationId xmlns:p14="http://schemas.microsoft.com/office/powerpoint/2010/main" val="5357115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7CDDBBD-EAEA-4BB9-83EC-E82F4BCCAA75}"/>
              </a:ext>
            </a:extLst>
          </p:cNvPr>
          <p:cNvSpPr/>
          <p:nvPr userDrawn="1"/>
        </p:nvSpPr>
        <p:spPr>
          <a:xfrm>
            <a:off x="0" y="0"/>
            <a:ext cx="9144000" cy="51435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050"/>
          </a:p>
        </p:txBody>
      </p:sp>
      <p:sp>
        <p:nvSpPr>
          <p:cNvPr id="3" name="Slide Number Placeholder 2">
            <a:extLst>
              <a:ext uri="{FF2B5EF4-FFF2-40B4-BE49-F238E27FC236}">
                <a16:creationId xmlns:a16="http://schemas.microsoft.com/office/drawing/2014/main" id="{3C684E77-82C5-4F14-9DDF-8AC9B1F5A8B2}"/>
              </a:ext>
            </a:extLst>
          </p:cNvPr>
          <p:cNvSpPr>
            <a:spLocks noGrp="1"/>
          </p:cNvSpPr>
          <p:nvPr>
            <p:ph type="sldNum" sz="quarter" idx="10"/>
          </p:nvPr>
        </p:nvSpPr>
        <p:spPr/>
        <p:txBody>
          <a:bodyPr/>
          <a:lstStyle/>
          <a:p>
            <a:fld id="{E5F9FE41-C8F9-47EF-94C3-C489748B47D0}" type="slidenum">
              <a:rPr lang="en-GB" smtClean="0"/>
              <a:pPr/>
              <a:t>‹#›</a:t>
            </a:fld>
            <a:endParaRPr lang="en-GB"/>
          </a:p>
        </p:txBody>
      </p:sp>
      <p:pic>
        <p:nvPicPr>
          <p:cNvPr id="5" name="Picture 4" descr="A picture containing outdoor object, star, night sky&#10;&#10;Description automatically generated">
            <a:extLst>
              <a:ext uri="{FF2B5EF4-FFF2-40B4-BE49-F238E27FC236}">
                <a16:creationId xmlns:a16="http://schemas.microsoft.com/office/drawing/2014/main" id="{03CED79A-C998-4765-9DEF-E9C0EDE33EC7}"/>
              </a:ext>
            </a:extLst>
          </p:cNvPr>
          <p:cNvPicPr>
            <a:picLocks noChangeAspect="1"/>
          </p:cNvPicPr>
          <p:nvPr userDrawn="1"/>
        </p:nvPicPr>
        <p:blipFill>
          <a:blip r:embed="rId2">
            <a:alphaModFix amt="47000"/>
            <a:extLst>
              <a:ext uri="{28A0092B-C50C-407E-A947-70E740481C1C}">
                <a14:useLocalDpi xmlns:a14="http://schemas.microsoft.com/office/drawing/2010/main" val="0"/>
              </a:ext>
            </a:extLst>
          </a:blip>
          <a:stretch>
            <a:fillRect/>
          </a:stretch>
        </p:blipFill>
        <p:spPr>
          <a:xfrm rot="5400000">
            <a:off x="2111476" y="-2043152"/>
            <a:ext cx="4802318" cy="9437895"/>
          </a:xfrm>
          <a:prstGeom prst="rect">
            <a:avLst/>
          </a:prstGeom>
          <a:effectLst>
            <a:softEdge rad="635000"/>
          </a:effectLst>
        </p:spPr>
      </p:pic>
      <p:pic>
        <p:nvPicPr>
          <p:cNvPr id="6" name="Google Shape;362;p62" descr="full_disk_ahi_true_color_20150819070000 (1).jpg">
            <a:extLst>
              <a:ext uri="{FF2B5EF4-FFF2-40B4-BE49-F238E27FC236}">
                <a16:creationId xmlns:a16="http://schemas.microsoft.com/office/drawing/2014/main" id="{1E92BEB7-A061-442E-A5C3-23E86DC80CCA}"/>
              </a:ext>
            </a:extLst>
          </p:cNvPr>
          <p:cNvPicPr preferRelativeResize="0"/>
          <p:nvPr userDrawn="1"/>
        </p:nvPicPr>
        <p:blipFill rotWithShape="1">
          <a:blip r:embed="rId3">
            <a:clrChange>
              <a:clrFrom>
                <a:srgbClr val="010101"/>
              </a:clrFrom>
              <a:clrTo>
                <a:srgbClr val="010101">
                  <a:alpha val="0"/>
                </a:srgbClr>
              </a:clrTo>
            </a:clrChange>
            <a:alphaModFix/>
          </a:blip>
          <a:srcRect r="37417" b="24276"/>
          <a:stretch/>
        </p:blipFill>
        <p:spPr>
          <a:xfrm>
            <a:off x="5921193" y="1248638"/>
            <a:ext cx="3218998" cy="3894861"/>
          </a:xfrm>
          <a:prstGeom prst="rect">
            <a:avLst/>
          </a:prstGeom>
          <a:noFill/>
          <a:ln>
            <a:noFill/>
          </a:ln>
        </p:spPr>
      </p:pic>
      <p:pic>
        <p:nvPicPr>
          <p:cNvPr id="8" name="Picture 7">
            <a:extLst>
              <a:ext uri="{FF2B5EF4-FFF2-40B4-BE49-F238E27FC236}">
                <a16:creationId xmlns:a16="http://schemas.microsoft.com/office/drawing/2014/main" id="{B91D9A68-CB02-46C0-9148-148C31A20258}"/>
              </a:ext>
            </a:extLst>
          </p:cNvPr>
          <p:cNvPicPr>
            <a:picLocks noChangeAspect="1"/>
          </p:cNvPicPr>
          <p:nvPr userDrawn="1"/>
        </p:nvPicPr>
        <p:blipFill>
          <a:blip r:embed="rId4"/>
          <a:stretch>
            <a:fillRect/>
          </a:stretch>
        </p:blipFill>
        <p:spPr>
          <a:xfrm>
            <a:off x="7208045" y="73968"/>
            <a:ext cx="1855721" cy="555866"/>
          </a:xfrm>
          <a:prstGeom prst="rect">
            <a:avLst/>
          </a:prstGeom>
        </p:spPr>
      </p:pic>
    </p:spTree>
    <p:extLst>
      <p:ext uri="{BB962C8B-B14F-4D97-AF65-F5344CB8AC3E}">
        <p14:creationId xmlns:p14="http://schemas.microsoft.com/office/powerpoint/2010/main" val="6704012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2_Blank Master">
    <p:spTree>
      <p:nvGrpSpPr>
        <p:cNvPr id="1" name=""/>
        <p:cNvGrpSpPr/>
        <p:nvPr/>
      </p:nvGrpSpPr>
      <p:grpSpPr>
        <a:xfrm>
          <a:off x="0" y="0"/>
          <a:ext cx="0" cy="0"/>
          <a:chOff x="0" y="0"/>
          <a:chExt cx="0" cy="0"/>
        </a:xfrm>
      </p:grpSpPr>
      <p:pic>
        <p:nvPicPr>
          <p:cNvPr id="2" name="Picture 1" descr="bg-01.jpg">
            <a:extLst>
              <a:ext uri="{FF2B5EF4-FFF2-40B4-BE49-F238E27FC236}">
                <a16:creationId xmlns:a16="http://schemas.microsoft.com/office/drawing/2014/main" id="{2C51E477-4EA9-49CA-BA71-E7B51A6845C7}"/>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4287" y="-20837"/>
            <a:ext cx="9195793" cy="517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342749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1" y="-6009"/>
            <a:ext cx="9144002" cy="850596"/>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5"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dirty="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252000" y="2129051"/>
            <a:ext cx="8640000" cy="1814299"/>
          </a:xfrm>
        </p:spPr>
        <p:txBody>
          <a:bodyPr/>
          <a:lstStyle>
            <a:lvl1pPr marL="0" indent="0" algn="l">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dirty="0"/>
          </a:p>
        </p:txBody>
      </p:sp>
      <p:sp>
        <p:nvSpPr>
          <p:cNvPr id="7" name="Shape 70"/>
          <p:cNvSpPr>
            <a:spLocks noGrp="1"/>
          </p:cNvSpPr>
          <p:nvPr>
            <p:ph type="pic" sz="quarter" idx="14"/>
          </p:nvPr>
        </p:nvSpPr>
        <p:spPr>
          <a:xfrm>
            <a:off x="3577935"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8" name="Shape 71"/>
          <p:cNvSpPr>
            <a:spLocks noGrp="1"/>
          </p:cNvSpPr>
          <p:nvPr>
            <p:ph type="pic" sz="quarter" idx="15"/>
          </p:nvPr>
        </p:nvSpPr>
        <p:spPr>
          <a:xfrm>
            <a:off x="49281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9"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0"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1"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5"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dirty="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6273702"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dirty="0"/>
          </a:p>
        </p:txBody>
      </p:sp>
      <p:sp>
        <p:nvSpPr>
          <p:cNvPr id="13" name="Rectangle 12"/>
          <p:cNvSpPr/>
          <p:nvPr userDrawn="1"/>
        </p:nvSpPr>
        <p:spPr>
          <a:xfrm>
            <a:off x="0" y="4735773"/>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www.metoffice.gov.uk</a:t>
            </a:r>
            <a:r>
              <a:rPr lang="fr-BE" sz="800" dirty="0">
                <a:solidFill>
                  <a:schemeClr val="bg2"/>
                </a:solidFill>
              </a:rPr>
              <a:t>	</a:t>
            </a:r>
            <a:endParaRPr lang="en-GB" sz="800" dirty="0">
              <a:solidFill>
                <a:schemeClr val="bg2"/>
              </a:solidFill>
            </a:endParaRPr>
          </a:p>
        </p:txBody>
      </p:sp>
      <p:sp>
        <p:nvSpPr>
          <p:cNvPr id="14" name="Rectangle 13"/>
          <p:cNvSpPr/>
          <p:nvPr userDrawn="1"/>
        </p:nvSpPr>
        <p:spPr>
          <a:xfrm>
            <a:off x="4217158" y="4735773"/>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50">
              <a:tabLst/>
            </a:pPr>
            <a:r>
              <a:rPr lang="fr-BE" sz="800" dirty="0">
                <a:solidFill>
                  <a:schemeClr val="tx1"/>
                </a:solidFill>
              </a:rPr>
              <a:t>© Crown Copyright</a:t>
            </a:r>
            <a:r>
              <a:rPr lang="fr-BE" sz="800" baseline="0" dirty="0">
                <a:solidFill>
                  <a:schemeClr val="tx1"/>
                </a:solidFill>
              </a:rPr>
              <a:t> 2026, Met Office</a:t>
            </a:r>
            <a:endParaRPr lang="en-GB" sz="800" dirty="0">
              <a:solidFill>
                <a:schemeClr val="tx1"/>
              </a:solidFill>
            </a:endParaRPr>
          </a:p>
        </p:txBody>
      </p:sp>
      <p:sp>
        <p:nvSpPr>
          <p:cNvPr id="5" name="Shape 68"/>
          <p:cNvSpPr/>
          <p:nvPr userDrawn="1"/>
        </p:nvSpPr>
        <p:spPr>
          <a:xfrm>
            <a:off x="7531089" y="204551"/>
            <a:ext cx="1360911" cy="2700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900"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dirty="0">
                <a:ln>
                  <a:noFill/>
                </a:ln>
                <a:solidFill>
                  <a:schemeClr val="accent6"/>
                </a:solidFill>
                <a:effectLst/>
                <a:uLnTx/>
                <a:uFillTx/>
                <a:latin typeface="Arial"/>
                <a:cs typeface="Arial"/>
                <a:sym typeface="Arial"/>
              </a:rPr>
              <a:t>Working together </a:t>
            </a:r>
            <a:br>
              <a:rPr kumimoji="0" sz="800" b="0" i="0" u="none" strike="noStrike" kern="0" cap="none" spc="0" normalizeH="0" baseline="0" noProof="0" dirty="0">
                <a:ln>
                  <a:noFill/>
                </a:ln>
                <a:solidFill>
                  <a:schemeClr val="accent6"/>
                </a:solidFill>
                <a:effectLst/>
                <a:uLnTx/>
                <a:uFillTx/>
                <a:latin typeface="Arial"/>
                <a:cs typeface="Arial"/>
                <a:sym typeface="Arial"/>
              </a:rPr>
            </a:br>
            <a:r>
              <a:rPr kumimoji="0" sz="800" b="0" i="0" u="none" strike="noStrike" kern="0" cap="none" spc="0" normalizeH="0" baseline="0" noProof="0" dirty="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67307" y="40500"/>
            <a:ext cx="1803780" cy="565650"/>
          </a:xfrm>
          <a:prstGeom prst="rect">
            <a:avLst/>
          </a:prstGeom>
          <a:ln w="12700">
            <a:miter lim="400000"/>
          </a:ln>
        </p:spPr>
      </p:pic>
      <p:sp>
        <p:nvSpPr>
          <p:cNvPr id="18" name="Title 1"/>
          <p:cNvSpPr>
            <a:spLocks noGrp="1"/>
          </p:cNvSpPr>
          <p:nvPr>
            <p:ph type="ctrTitle"/>
          </p:nvPr>
        </p:nvSpPr>
        <p:spPr>
          <a:xfrm>
            <a:off x="252000" y="985596"/>
            <a:ext cx="8640000" cy="870499"/>
          </a:xfrm>
        </p:spPr>
        <p:txBody>
          <a:bodyPr anchor="b">
            <a:normAutofit/>
          </a:bodyPr>
          <a:lstStyle>
            <a:lvl1pPr algn="l">
              <a:defRPr sz="3600">
                <a:solidFill>
                  <a:schemeClr val="tx1"/>
                </a:solidFill>
              </a:defRPr>
            </a:lvl1pPr>
          </a:lstStyle>
          <a:p>
            <a:r>
              <a:rPr lang="en-US"/>
              <a:t>Click to edit Master title style</a:t>
            </a:r>
            <a:endParaRPr lang="en-US" dirty="0"/>
          </a:p>
        </p:txBody>
      </p:sp>
    </p:spTree>
    <p:extLst>
      <p:ext uri="{BB962C8B-B14F-4D97-AF65-F5344CB8AC3E}">
        <p14:creationId xmlns:p14="http://schemas.microsoft.com/office/powerpoint/2010/main" val="20472086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427C8-D336-3940-8744-595B8C9D16EE}"/>
              </a:ext>
            </a:extLst>
          </p:cNvPr>
          <p:cNvSpPr>
            <a:spLocks noGrp="1"/>
          </p:cNvSpPr>
          <p:nvPr>
            <p:ph type="title"/>
          </p:nvPr>
        </p:nvSpPr>
        <p:spPr>
          <a:xfrm>
            <a:off x="407735" y="930979"/>
            <a:ext cx="8339170" cy="373386"/>
          </a:xfrm>
        </p:spPr>
        <p:txBody>
          <a:bodyPr anchor="t" anchorCtr="0"/>
          <a:lstStyle>
            <a:lvl1pPr>
              <a:defRPr sz="2100">
                <a:solidFill>
                  <a:schemeClr val="tx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9064E8E-106B-4E40-A501-A63069B7C118}"/>
              </a:ext>
            </a:extLst>
          </p:cNvPr>
          <p:cNvSpPr>
            <a:spLocks noGrp="1"/>
          </p:cNvSpPr>
          <p:nvPr>
            <p:ph sz="half" idx="1"/>
          </p:nvPr>
        </p:nvSpPr>
        <p:spPr>
          <a:xfrm>
            <a:off x="386954" y="1530419"/>
            <a:ext cx="3886200" cy="2869623"/>
          </a:xfrm>
        </p:spPr>
        <p:txBody>
          <a:bodyPr/>
          <a:lstStyle>
            <a:lvl1pPr marL="105963" indent="-105963">
              <a:buFont typeface="Arial" panose="020B0604020202020204" pitchFamily="34" charset="0"/>
              <a:buChar char="•"/>
              <a:tabLst/>
              <a:defRPr>
                <a:solidFill>
                  <a:schemeClr val="tx1"/>
                </a:solidFill>
              </a:defRPr>
            </a:lvl1pPr>
            <a:lvl2pPr marL="216689" indent="-110726">
              <a:buFont typeface="System Font"/>
              <a:buChar char="–"/>
              <a:tabLst/>
              <a:defRPr>
                <a:solidFill>
                  <a:schemeClr val="tx1"/>
                </a:solidFill>
              </a:defRPr>
            </a:lvl2pPr>
            <a:lvl3pPr marL="105963" indent="-100010">
              <a:tabLst/>
              <a:defRPr sz="900" b="1">
                <a:solidFill>
                  <a:schemeClr val="tx1"/>
                </a:solidFill>
              </a:defRPr>
            </a:lvl3pPr>
            <a:lvl4pPr marL="239310" indent="-107153">
              <a:tabLst/>
              <a:defRPr sz="900">
                <a:solidFill>
                  <a:schemeClr val="tx1"/>
                </a:solidFill>
              </a:defRPr>
            </a:lvl4pPr>
            <a:lvl5pPr marL="272648" indent="-133347">
              <a:tabLst/>
              <a:defRPr sz="7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5361E7BD-8BB3-7646-8353-81631AD901E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18BB5BB-2881-3C44-B05C-9F33CBF1CD1F}"/>
              </a:ext>
            </a:extLst>
          </p:cNvPr>
          <p:cNvSpPr>
            <a:spLocks noGrp="1"/>
          </p:cNvSpPr>
          <p:nvPr>
            <p:ph type="sldNum" sz="quarter" idx="12"/>
          </p:nvPr>
        </p:nvSpPr>
        <p:spPr/>
        <p:txBody>
          <a:bodyPr/>
          <a:lstStyle/>
          <a:p>
            <a:endParaRPr lang="en-GB"/>
          </a:p>
        </p:txBody>
      </p:sp>
      <p:sp>
        <p:nvSpPr>
          <p:cNvPr id="11" name="Text Placeholder 8">
            <a:extLst>
              <a:ext uri="{FF2B5EF4-FFF2-40B4-BE49-F238E27FC236}">
                <a16:creationId xmlns:a16="http://schemas.microsoft.com/office/drawing/2014/main" id="{E96968C5-7D14-46C2-950B-09F6E4A75F20}"/>
              </a:ext>
            </a:extLst>
          </p:cNvPr>
          <p:cNvSpPr>
            <a:spLocks noGrp="1"/>
          </p:cNvSpPr>
          <p:nvPr>
            <p:ph type="body" sz="quarter" idx="14" hasCustomPrompt="1"/>
          </p:nvPr>
        </p:nvSpPr>
        <p:spPr>
          <a:xfrm>
            <a:off x="379810" y="240506"/>
            <a:ext cx="6242354" cy="229791"/>
          </a:xfrm>
        </p:spPr>
        <p:txBody>
          <a:bodyPr/>
          <a:lstStyle>
            <a:lvl1pPr>
              <a:defRPr sz="1500">
                <a:solidFill>
                  <a:schemeClr val="tx2"/>
                </a:solidFill>
              </a:defRPr>
            </a:lvl1pPr>
          </a:lstStyle>
          <a:p>
            <a:pPr lvl="0"/>
            <a:r>
              <a:rPr lang="en-US"/>
              <a:t>Presentation name.</a:t>
            </a:r>
          </a:p>
        </p:txBody>
      </p:sp>
      <p:sp>
        <p:nvSpPr>
          <p:cNvPr id="13" name="Content Placeholder 2">
            <a:extLst>
              <a:ext uri="{FF2B5EF4-FFF2-40B4-BE49-F238E27FC236}">
                <a16:creationId xmlns:a16="http://schemas.microsoft.com/office/drawing/2014/main" id="{CB0D413D-F64B-A442-B3B2-4811F6349BFA}"/>
              </a:ext>
            </a:extLst>
          </p:cNvPr>
          <p:cNvSpPr>
            <a:spLocks noGrp="1"/>
          </p:cNvSpPr>
          <p:nvPr>
            <p:ph sz="half" idx="15"/>
          </p:nvPr>
        </p:nvSpPr>
        <p:spPr>
          <a:xfrm>
            <a:off x="4572000" y="1530419"/>
            <a:ext cx="3886200" cy="2869623"/>
          </a:xfrm>
        </p:spPr>
        <p:txBody>
          <a:bodyPr/>
          <a:lstStyle>
            <a:lvl1pPr marL="105963" indent="-105963">
              <a:buFont typeface="Arial" panose="020B0604020202020204" pitchFamily="34" charset="0"/>
              <a:buChar char="•"/>
              <a:tabLst/>
              <a:defRPr>
                <a:solidFill>
                  <a:schemeClr val="tx1"/>
                </a:solidFill>
              </a:defRPr>
            </a:lvl1pPr>
            <a:lvl2pPr marL="216689" indent="-110726">
              <a:buFont typeface="System Font"/>
              <a:buChar char="–"/>
              <a:tabLst/>
              <a:defRPr>
                <a:solidFill>
                  <a:schemeClr val="tx1"/>
                </a:solidFill>
              </a:defRPr>
            </a:lvl2pPr>
            <a:lvl3pPr marL="105963" indent="-100010">
              <a:tabLst/>
              <a:defRPr sz="900" b="1">
                <a:solidFill>
                  <a:schemeClr val="tx1"/>
                </a:solidFill>
              </a:defRPr>
            </a:lvl3pPr>
            <a:lvl4pPr marL="239310" indent="-107153">
              <a:tabLst/>
              <a:defRPr sz="900">
                <a:solidFill>
                  <a:schemeClr val="tx1"/>
                </a:solidFill>
              </a:defRPr>
            </a:lvl4pPr>
            <a:lvl5pPr marL="272648" indent="-133347">
              <a:tabLst/>
              <a:defRPr sz="75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110641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 full image">
    <p:bg>
      <p:bgRef idx="1001">
        <a:schemeClr val="bg2"/>
      </p:bgRef>
    </p:bg>
    <p:spTree>
      <p:nvGrpSpPr>
        <p:cNvPr id="1" name=""/>
        <p:cNvGrpSpPr/>
        <p:nvPr/>
      </p:nvGrpSpPr>
      <p:grpSpPr>
        <a:xfrm>
          <a:off x="0" y="0"/>
          <a:ext cx="0" cy="0"/>
          <a:chOff x="0" y="0"/>
          <a:chExt cx="0" cy="0"/>
        </a:xfrm>
      </p:grpSpPr>
      <p:pic>
        <p:nvPicPr>
          <p:cNvPr id="15" name="cover-backg-2.jpg"/>
          <p:cNvPicPr>
            <a:picLocks noChangeAspect="1"/>
          </p:cNvPicPr>
          <p:nvPr userDrawn="1"/>
        </p:nvPicPr>
        <p:blipFill>
          <a:blip r:embed="rId2" cstate="print"/>
          <a:stretch>
            <a:fillRect/>
          </a:stretch>
        </p:blipFill>
        <p:spPr>
          <a:xfrm>
            <a:off x="0" y="0"/>
            <a:ext cx="9144000" cy="5143500"/>
          </a:xfrm>
          <a:prstGeom prst="rect">
            <a:avLst/>
          </a:prstGeom>
          <a:ln w="12700">
            <a:miter lim="400000"/>
          </a:ln>
        </p:spPr>
      </p:pic>
      <p:sp>
        <p:nvSpPr>
          <p:cNvPr id="20" name="Title 19"/>
          <p:cNvSpPr>
            <a:spLocks noGrp="1"/>
          </p:cNvSpPr>
          <p:nvPr>
            <p:ph type="title" hasCustomPrompt="1"/>
          </p:nvPr>
        </p:nvSpPr>
        <p:spPr/>
        <p:txBody>
          <a:bodyPr/>
          <a:lstStyle>
            <a:lvl1pPr>
              <a:defRPr>
                <a:solidFill>
                  <a:schemeClr val="bg2"/>
                </a:solidFill>
              </a:defRPr>
            </a:lvl1pPr>
          </a:lstStyle>
          <a:p>
            <a:r>
              <a:rPr lang="en-GB"/>
              <a:t>Presentation title</a:t>
            </a:r>
          </a:p>
        </p:txBody>
      </p:sp>
      <p:sp>
        <p:nvSpPr>
          <p:cNvPr id="23" name="Text Placeholder 22"/>
          <p:cNvSpPr>
            <a:spLocks noGrp="1"/>
          </p:cNvSpPr>
          <p:nvPr>
            <p:ph type="body" sz="quarter" idx="10" hasCustomPrompt="1"/>
          </p:nvPr>
        </p:nvSpPr>
        <p:spPr>
          <a:xfrm>
            <a:off x="197645" y="1761530"/>
            <a:ext cx="8438555" cy="611706"/>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
        <p:nvSpPr>
          <p:cNvPr id="2" name="Footer Placeholder 1"/>
          <p:cNvSpPr>
            <a:spLocks noGrp="1"/>
          </p:cNvSpPr>
          <p:nvPr>
            <p:ph type="ftr" sz="quarter" idx="11"/>
          </p:nvPr>
        </p:nvSpPr>
        <p:spPr>
          <a:noFill/>
        </p:spPr>
        <p:txBody>
          <a:bodyPr/>
          <a:lstStyle>
            <a:lvl1pPr defTabSz="219070" hangingPunct="0">
              <a:defRPr>
                <a:solidFill>
                  <a:schemeClr val="accent6"/>
                </a:solidFill>
              </a:defRPr>
            </a:lvl1pPr>
          </a:lstStyle>
          <a:p>
            <a:r>
              <a:rPr lang="en-GB" kern="0">
                <a:solidFill>
                  <a:srgbClr val="FFFFFF"/>
                </a:solidFill>
                <a:sym typeface="Helvetica Light"/>
              </a:rPr>
              <a:t>www.metoffice.gov.uk																									                      © Crown Copyright 2017, Met Office</a:t>
            </a:r>
          </a:p>
        </p:txBody>
      </p:sp>
      <p:pic>
        <p:nvPicPr>
          <p:cNvPr id="7"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308" y="36521"/>
            <a:ext cx="1803780" cy="787605"/>
          </a:xfrm>
          <a:prstGeom prst="rect">
            <a:avLst/>
          </a:prstGeom>
          <a:ln w="12700">
            <a:miter lim="400000"/>
          </a:ln>
        </p:spPr>
      </p:pic>
    </p:spTree>
    <p:extLst>
      <p:ext uri="{BB962C8B-B14F-4D97-AF65-F5344CB8AC3E}">
        <p14:creationId xmlns:p14="http://schemas.microsoft.com/office/powerpoint/2010/main" val="41086010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 full image al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9144000" cy="5143500"/>
          </a:xfrm>
          <a:prstGeom prst="rect">
            <a:avLst/>
          </a:prstGeom>
        </p:spPr>
      </p:pic>
      <p:pic>
        <p:nvPicPr>
          <p:cNvPr id="7"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308" y="36521"/>
            <a:ext cx="1803780" cy="787605"/>
          </a:xfrm>
          <a:prstGeom prst="rect">
            <a:avLst/>
          </a:prstGeom>
          <a:ln w="12700">
            <a:miter lim="400000"/>
          </a:ln>
        </p:spPr>
      </p:pic>
      <p:sp>
        <p:nvSpPr>
          <p:cNvPr id="20" name="Title 19"/>
          <p:cNvSpPr>
            <a:spLocks noGrp="1"/>
          </p:cNvSpPr>
          <p:nvPr>
            <p:ph type="title" hasCustomPrompt="1"/>
          </p:nvPr>
        </p:nvSpPr>
        <p:spPr/>
        <p:txBody>
          <a:bodyPr/>
          <a:lstStyle>
            <a:lvl1pPr>
              <a:defRPr>
                <a:solidFill>
                  <a:schemeClr val="bg2"/>
                </a:solidFill>
              </a:defRPr>
            </a:lvl1pPr>
          </a:lstStyle>
          <a:p>
            <a:r>
              <a:rPr lang="en-GB"/>
              <a:t>Presentation title</a:t>
            </a:r>
          </a:p>
        </p:txBody>
      </p:sp>
      <p:sp>
        <p:nvSpPr>
          <p:cNvPr id="23" name="Text Placeholder 22"/>
          <p:cNvSpPr>
            <a:spLocks noGrp="1"/>
          </p:cNvSpPr>
          <p:nvPr>
            <p:ph type="body" sz="quarter" idx="10" hasCustomPrompt="1"/>
          </p:nvPr>
        </p:nvSpPr>
        <p:spPr>
          <a:xfrm>
            <a:off x="197644" y="1761530"/>
            <a:ext cx="8437500" cy="611706"/>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
        <p:nvSpPr>
          <p:cNvPr id="2" name="Footer Placeholder 1"/>
          <p:cNvSpPr>
            <a:spLocks noGrp="1"/>
          </p:cNvSpPr>
          <p:nvPr>
            <p:ph type="ftr" sz="quarter" idx="11"/>
          </p:nvPr>
        </p:nvSpPr>
        <p:spPr>
          <a:noFill/>
        </p:spPr>
        <p:txBody>
          <a:bodyPr/>
          <a:lstStyle>
            <a:lvl1pPr defTabSz="219070" hangingPunct="0">
              <a:defRPr>
                <a:solidFill>
                  <a:schemeClr val="accent6"/>
                </a:solidFill>
              </a:defRPr>
            </a:lvl1pPr>
          </a:lstStyle>
          <a:p>
            <a:r>
              <a:rPr lang="en-GB" kern="0">
                <a:solidFill>
                  <a:srgbClr val="FFFFFF"/>
                </a:solidFill>
                <a:sym typeface="Helvetica Light"/>
              </a:rPr>
              <a:t>www.metoffice.gov.uk																									                      © Crown Copyright 2017, Met Office</a:t>
            </a:r>
          </a:p>
        </p:txBody>
      </p:sp>
    </p:spTree>
    <p:extLst>
      <p:ext uri="{BB962C8B-B14F-4D97-AF65-F5344CB8AC3E}">
        <p14:creationId xmlns:p14="http://schemas.microsoft.com/office/powerpoint/2010/main" val="1909022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slide -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noFill/>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120965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382438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 partnerships">
    <p:spTree>
      <p:nvGrpSpPr>
        <p:cNvPr id="1" name=""/>
        <p:cNvGrpSpPr/>
        <p:nvPr/>
      </p:nvGrpSpPr>
      <p:grpSpPr>
        <a:xfrm>
          <a:off x="0" y="0"/>
          <a:ext cx="0" cy="0"/>
          <a:chOff x="0" y="0"/>
          <a:chExt cx="0" cy="0"/>
        </a:xfrm>
      </p:grpSpPr>
      <p:sp>
        <p:nvSpPr>
          <p:cNvPr id="64" name="Shape 64"/>
          <p:cNvSpPr/>
          <p:nvPr/>
        </p:nvSpPr>
        <p:spPr>
          <a:xfrm flipV="1">
            <a:off x="2141935"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68" name="Shape 68"/>
          <p:cNvSpPr/>
          <p:nvPr/>
        </p:nvSpPr>
        <p:spPr>
          <a:xfrm>
            <a:off x="7531090" y="240515"/>
            <a:ext cx="1594673" cy="202500"/>
          </a:xfrm>
          <a:prstGeom prst="rect">
            <a:avLst/>
          </a:prstGeom>
          <a:ln w="12700">
            <a:miter lim="400000"/>
          </a:ln>
          <a:extLst>
            <a:ext uri="{C572A759-6A51-4108-AA02-DFA0A04FC94B}">
              <ma14:wrappingTextBoxFlag xmlns="" xmlns:ma14="http://schemas.microsoft.com/office/mac/drawingml/2011/main" val="1"/>
            </a:ext>
          </a:extLst>
        </p:spPr>
        <p:txBody>
          <a:bodyPr lIns="26789" tIns="26789" rIns="26789" bIns="26789"/>
          <a:lstStyle/>
          <a:p>
            <a:pPr marL="0" marR="0" lvl="0" indent="0" algn="l" defTabSz="342892"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2A2A2A"/>
                </a:solidFill>
                <a:effectLst/>
                <a:uLnTx/>
                <a:uFillTx/>
                <a:latin typeface="Arial"/>
                <a:cs typeface="Arial"/>
                <a:sym typeface="Arial"/>
              </a:rPr>
              <a:t>Working together </a:t>
            </a:r>
            <a:br>
              <a:rPr kumimoji="0" sz="800" b="0" i="0" u="none" strike="noStrike" kern="0" cap="none" spc="0" normalizeH="0" baseline="0" noProof="0">
                <a:ln>
                  <a:noFill/>
                </a:ln>
                <a:solidFill>
                  <a:srgbClr val="2A2A2A"/>
                </a:solidFill>
                <a:effectLst/>
                <a:uLnTx/>
                <a:uFillTx/>
                <a:latin typeface="Arial"/>
                <a:cs typeface="Arial"/>
                <a:sym typeface="Arial"/>
              </a:rPr>
            </a:br>
            <a:r>
              <a:rPr kumimoji="0" sz="800"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9"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70" name="Shape 70"/>
          <p:cNvSpPr>
            <a:spLocks noGrp="1"/>
          </p:cNvSpPr>
          <p:nvPr>
            <p:ph type="pic" sz="quarter" idx="14"/>
          </p:nvPr>
        </p:nvSpPr>
        <p:spPr>
          <a:xfrm>
            <a:off x="3577936"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71" name="Shape 71"/>
          <p:cNvSpPr>
            <a:spLocks noGrp="1"/>
          </p:cNvSpPr>
          <p:nvPr>
            <p:ph type="pic" sz="quarter" idx="15"/>
          </p:nvPr>
        </p:nvSpPr>
        <p:spPr>
          <a:xfrm>
            <a:off x="49281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2" name="Footer Placeholder 1"/>
          <p:cNvSpPr>
            <a:spLocks noGrp="1"/>
          </p:cNvSpPr>
          <p:nvPr>
            <p:ph type="ftr" sz="quarter" idx="16"/>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14" name="Shape 64"/>
          <p:cNvSpPr/>
          <p:nvPr userDrawn="1"/>
        </p:nvSpPr>
        <p:spPr>
          <a:xfrm flipV="1">
            <a:off x="3490913"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5" name="Shape 64"/>
          <p:cNvSpPr/>
          <p:nvPr userDrawn="1"/>
        </p:nvSpPr>
        <p:spPr>
          <a:xfrm flipV="1">
            <a:off x="4842272"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6" name="Shape 64"/>
          <p:cNvSpPr/>
          <p:nvPr userDrawn="1"/>
        </p:nvSpPr>
        <p:spPr>
          <a:xfrm flipV="1">
            <a:off x="6192441" y="135000"/>
            <a:ext cx="0" cy="405000"/>
          </a:xfrm>
          <a:prstGeom prst="line">
            <a:avLst/>
          </a:prstGeom>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8" name="Shape 71"/>
          <p:cNvSpPr>
            <a:spLocks noGrp="1"/>
          </p:cNvSpPr>
          <p:nvPr>
            <p:ph type="pic" sz="quarter" idx="17"/>
          </p:nvPr>
        </p:nvSpPr>
        <p:spPr>
          <a:xfrm>
            <a:off x="62737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7" name="Title 2"/>
          <p:cNvSpPr>
            <a:spLocks noGrp="1"/>
          </p:cNvSpPr>
          <p:nvPr>
            <p:ph type="title" hasCustomPrompt="1"/>
          </p:nvPr>
        </p:nvSpPr>
        <p:spPr>
          <a:xfrm>
            <a:off x="197644" y="1039783"/>
            <a:ext cx="8437500" cy="623248"/>
          </a:xfrm>
        </p:spPr>
        <p:txBody>
          <a:bodyPr/>
          <a:lstStyle>
            <a:lvl1pPr>
              <a:defRPr/>
            </a:lvl1pPr>
          </a:lstStyle>
          <a:p>
            <a:r>
              <a:rPr lang="en-US"/>
              <a:t>Presentation title</a:t>
            </a:r>
            <a:endParaRPr lang="en-GB"/>
          </a:p>
        </p:txBody>
      </p:sp>
      <p:sp>
        <p:nvSpPr>
          <p:cNvPr id="19"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1590557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4732141"/>
            <a:ext cx="9144000" cy="411361"/>
          </a:xfrm>
          <a:prstGeom prst="rect">
            <a:avLst/>
          </a:prstGeom>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8" name="Title 2"/>
          <p:cNvSpPr>
            <a:spLocks noGrp="1"/>
          </p:cNvSpPr>
          <p:nvPr>
            <p:ph type="title" hasCustomPrompt="1"/>
          </p:nvPr>
        </p:nvSpPr>
        <p:spPr>
          <a:xfrm>
            <a:off x="197644" y="1039783"/>
            <a:ext cx="8437500" cy="623248"/>
          </a:xfrm>
        </p:spPr>
        <p:txBody>
          <a:bodyPr/>
          <a:lstStyle>
            <a:lvl1pPr>
              <a:defRPr/>
            </a:lvl1pPr>
          </a:lstStyle>
          <a:p>
            <a:r>
              <a:rPr lang="en-US"/>
              <a:t>Presentation title</a:t>
            </a:r>
            <a:endParaRPr lang="en-GB"/>
          </a:p>
        </p:txBody>
      </p:sp>
      <p:sp>
        <p:nvSpPr>
          <p:cNvPr id="9"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pic>
        <p:nvPicPr>
          <p:cNvPr id="10"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308" y="36521"/>
            <a:ext cx="1803780" cy="787605"/>
          </a:xfrm>
          <a:prstGeom prst="rect">
            <a:avLst/>
          </a:prstGeom>
          <a:ln w="12700">
            <a:miter lim="400000"/>
          </a:ln>
        </p:spPr>
      </p:pic>
    </p:spTree>
    <p:extLst>
      <p:ext uri="{BB962C8B-B14F-4D97-AF65-F5344CB8AC3E}">
        <p14:creationId xmlns:p14="http://schemas.microsoft.com/office/powerpoint/2010/main" val="3480199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 partnerships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4732141"/>
            <a:ext cx="9144000" cy="411361"/>
          </a:xfrm>
          <a:prstGeom prst="rect">
            <a:avLst/>
          </a:prstGeom>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7" name="Shape 48"/>
          <p:cNvSpPr/>
          <p:nvPr userDrawn="1"/>
        </p:nvSpPr>
        <p:spPr>
          <a:xfrm>
            <a:off x="-1" y="-6009"/>
            <a:ext cx="9144002" cy="687642"/>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9" name="Shape 64"/>
          <p:cNvSpPr/>
          <p:nvPr userDrawn="1"/>
        </p:nvSpPr>
        <p:spPr>
          <a:xfrm flipV="1">
            <a:off x="2141935"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0" name="Shape 68"/>
          <p:cNvSpPr/>
          <p:nvPr userDrawn="1"/>
        </p:nvSpPr>
        <p:spPr>
          <a:xfrm>
            <a:off x="7531090" y="240515"/>
            <a:ext cx="1594673" cy="202500"/>
          </a:xfrm>
          <a:prstGeom prst="rect">
            <a:avLst/>
          </a:prstGeom>
          <a:ln w="12700">
            <a:miter lim="400000"/>
          </a:ln>
          <a:extLst>
            <a:ext uri="{C572A759-6A51-4108-AA02-DFA0A04FC94B}">
              <ma14:wrappingTextBoxFlag xmlns:ma14="http://schemas.microsoft.com/office/mac/drawingml/2011/main" xmlns="" val="1"/>
            </a:ext>
          </a:extLst>
        </p:spPr>
        <p:txBody>
          <a:bodyPr lIns="26789" tIns="26789" rIns="26789" bIns="26789"/>
          <a:lstStyle/>
          <a:p>
            <a:pPr marL="0" marR="0" lvl="0" indent="0" algn="l" defTabSz="342892" rtl="0" eaLnBrk="1" fontAlgn="auto" latinLnBrk="0" hangingPunct="0">
              <a:lnSpc>
                <a:spcPct val="90000"/>
              </a:lnSpc>
              <a:spcBef>
                <a:spcPts val="300"/>
              </a:spcBef>
              <a:spcAft>
                <a:spcPts val="0"/>
              </a:spcAft>
              <a:buClrTx/>
              <a:buSzTx/>
              <a:buFontTx/>
              <a:buNone/>
              <a:tabLst/>
              <a:defRPr sz="2100">
                <a:solidFill>
                  <a:srgbClr val="2A2A2A"/>
                </a:solidFill>
                <a:latin typeface="Arial"/>
                <a:ea typeface="Arial"/>
                <a:cs typeface="Arial"/>
                <a:sym typeface="Arial"/>
              </a:defRPr>
            </a:pPr>
            <a:r>
              <a:rPr kumimoji="0" sz="800" b="0" i="0" u="none" strike="noStrike" kern="0" cap="none" spc="0" normalizeH="0" baseline="0" noProof="0">
                <a:ln>
                  <a:noFill/>
                </a:ln>
                <a:solidFill>
                  <a:srgbClr val="FFFFFF"/>
                </a:solidFill>
                <a:effectLst/>
                <a:uLnTx/>
                <a:uFillTx/>
                <a:latin typeface="Arial"/>
                <a:cs typeface="Arial"/>
                <a:sym typeface="Arial"/>
              </a:rPr>
              <a:t>Working together </a:t>
            </a:r>
            <a:br>
              <a:rPr kumimoji="0" sz="800" b="0" i="0" u="none" strike="noStrike" kern="0" cap="none" spc="0" normalizeH="0" baseline="0" noProof="0">
                <a:ln>
                  <a:noFill/>
                </a:ln>
                <a:solidFill>
                  <a:srgbClr val="FFFFFF"/>
                </a:solidFill>
                <a:effectLst/>
                <a:uLnTx/>
                <a:uFillTx/>
                <a:latin typeface="Arial"/>
                <a:cs typeface="Arial"/>
                <a:sym typeface="Arial"/>
              </a:rPr>
            </a:br>
            <a:r>
              <a:rPr kumimoji="0" sz="800" b="0" i="0" u="none" strike="noStrike" kern="0" cap="none" spc="0" normalizeH="0" baseline="0" noProof="0">
                <a:ln>
                  <a:noFill/>
                </a:ln>
                <a:solidFill>
                  <a:srgbClr val="FFFFFF"/>
                </a:solidFill>
                <a:effectLst/>
                <a:uLnTx/>
                <a:uFillTx/>
                <a:latin typeface="Arial"/>
                <a:cs typeface="Arial"/>
                <a:sym typeface="Arial"/>
              </a:rPr>
              <a:t>(enter working relationship)</a:t>
            </a:r>
          </a:p>
        </p:txBody>
      </p:sp>
      <p:sp>
        <p:nvSpPr>
          <p:cNvPr id="11" name="Shape 69"/>
          <p:cNvSpPr>
            <a:spLocks noGrp="1"/>
          </p:cNvSpPr>
          <p:nvPr>
            <p:ph type="pic" sz="quarter" idx="13"/>
          </p:nvPr>
        </p:nvSpPr>
        <p:spPr>
          <a:xfrm>
            <a:off x="2227171" y="204551"/>
            <a:ext cx="1176126" cy="270000"/>
          </a:xfrm>
          <a:prstGeom prst="rect">
            <a:avLst/>
          </a:prstGeom>
          <a:noFill/>
          <a:ln>
            <a:noFill/>
          </a:ln>
        </p:spPr>
        <p:txBody>
          <a:bodyPr wrap="square" lIns="68579" tIns="34289" rIns="68579" bIns="34289" anchor="t">
            <a:noAutofit/>
          </a:bodyPr>
          <a:lstStyle>
            <a:lvl1pPr marL="0" indent="0">
              <a:buNone/>
              <a:defRPr sz="800">
                <a:latin typeface="+mn-lt"/>
              </a:defRPr>
            </a:lvl1pPr>
          </a:lstStyle>
          <a:p>
            <a:r>
              <a:rPr lang="en-US"/>
              <a:t>Click icon to add picture</a:t>
            </a:r>
            <a:endParaRPr lang="en-GB"/>
          </a:p>
        </p:txBody>
      </p:sp>
      <p:sp>
        <p:nvSpPr>
          <p:cNvPr id="14" name="Shape 70"/>
          <p:cNvSpPr>
            <a:spLocks noGrp="1"/>
          </p:cNvSpPr>
          <p:nvPr>
            <p:ph type="pic" sz="quarter" idx="14"/>
          </p:nvPr>
        </p:nvSpPr>
        <p:spPr>
          <a:xfrm>
            <a:off x="3577936"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5" name="Shape 71"/>
          <p:cNvSpPr>
            <a:spLocks noGrp="1"/>
          </p:cNvSpPr>
          <p:nvPr>
            <p:ph type="pic" sz="quarter" idx="15"/>
          </p:nvPr>
        </p:nvSpPr>
        <p:spPr>
          <a:xfrm>
            <a:off x="4928104"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16" name="Shape 64"/>
          <p:cNvSpPr/>
          <p:nvPr userDrawn="1"/>
        </p:nvSpPr>
        <p:spPr>
          <a:xfrm flipV="1">
            <a:off x="3490913"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7" name="Shape 64"/>
          <p:cNvSpPr/>
          <p:nvPr userDrawn="1"/>
        </p:nvSpPr>
        <p:spPr>
          <a:xfrm flipV="1">
            <a:off x="4842272"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8" name="Shape 64"/>
          <p:cNvSpPr/>
          <p:nvPr userDrawn="1"/>
        </p:nvSpPr>
        <p:spPr>
          <a:xfrm flipV="1">
            <a:off x="6192441" y="135000"/>
            <a:ext cx="0" cy="405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26789" tIns="26789" rIns="26789" bIns="26789" anchor="ctr"/>
          <a:lstStyle/>
          <a:p>
            <a:pPr marL="0" marR="0" lvl="0" indent="0" algn="ctr" defTabSz="219070" rtl="0" eaLnBrk="1" fontAlgn="auto" latinLnBrk="0" hangingPunct="0">
              <a:lnSpc>
                <a:spcPct val="100000"/>
              </a:lnSpc>
              <a:spcBef>
                <a:spcPts val="0"/>
              </a:spcBef>
              <a:spcAft>
                <a:spcPts val="0"/>
              </a:spcAft>
              <a:buClrTx/>
              <a:buSzTx/>
              <a:buFontTx/>
              <a:buNone/>
              <a:tabLst/>
              <a:defRPr sz="3200"/>
            </a:pPr>
            <a:endParaRPr kumimoji="0" sz="1200" b="0" i="0" u="none" strike="noStrike" kern="0" cap="none" spc="0" normalizeH="0" baseline="0" noProof="0">
              <a:ln>
                <a:noFill/>
              </a:ln>
              <a:solidFill>
                <a:srgbClr val="2A2A2A"/>
              </a:solidFill>
              <a:effectLst/>
              <a:uLnTx/>
              <a:uFillTx/>
              <a:latin typeface="Arial"/>
              <a:sym typeface="Helvetica Light"/>
            </a:endParaRPr>
          </a:p>
        </p:txBody>
      </p:sp>
      <p:sp>
        <p:nvSpPr>
          <p:cNvPr id="19" name="Shape 71"/>
          <p:cNvSpPr>
            <a:spLocks noGrp="1"/>
          </p:cNvSpPr>
          <p:nvPr>
            <p:ph type="pic" sz="quarter" idx="17"/>
          </p:nvPr>
        </p:nvSpPr>
        <p:spPr>
          <a:xfrm>
            <a:off x="6273703" y="204551"/>
            <a:ext cx="1176127" cy="270000"/>
          </a:xfrm>
          <a:prstGeom prst="rect">
            <a:avLst/>
          </a:prstGeom>
          <a:noFill/>
          <a:ln>
            <a:noFill/>
          </a:ln>
        </p:spPr>
        <p:txBody>
          <a:bodyPr lIns="68579" tIns="34289" rIns="68579" bIns="34289" anchor="t">
            <a:noAutofit/>
          </a:bodyPr>
          <a:lstStyle>
            <a:lvl1pPr marL="0" indent="0">
              <a:buNone/>
              <a:defRPr sz="800"/>
            </a:lvl1pPr>
          </a:lstStyle>
          <a:p>
            <a:r>
              <a:rPr lang="en-US"/>
              <a:t>Click icon to add picture</a:t>
            </a:r>
            <a:endParaRPr/>
          </a:p>
        </p:txBody>
      </p:sp>
      <p:sp>
        <p:nvSpPr>
          <p:cNvPr id="20" name="Title 2"/>
          <p:cNvSpPr>
            <a:spLocks noGrp="1"/>
          </p:cNvSpPr>
          <p:nvPr>
            <p:ph type="title" hasCustomPrompt="1"/>
          </p:nvPr>
        </p:nvSpPr>
        <p:spPr>
          <a:xfrm>
            <a:off x="197644" y="1039783"/>
            <a:ext cx="8437500" cy="623248"/>
          </a:xfrm>
        </p:spPr>
        <p:txBody>
          <a:bodyPr/>
          <a:lstStyle>
            <a:lvl1pPr>
              <a:defRPr/>
            </a:lvl1pPr>
          </a:lstStyle>
          <a:p>
            <a:r>
              <a:rPr lang="en-US"/>
              <a:t>Presentation title</a:t>
            </a:r>
            <a:endParaRPr lang="en-GB"/>
          </a:p>
        </p:txBody>
      </p:sp>
      <p:sp>
        <p:nvSpPr>
          <p:cNvPr id="24" name="Text Placeholder 22"/>
          <p:cNvSpPr>
            <a:spLocks noGrp="1"/>
          </p:cNvSpPr>
          <p:nvPr>
            <p:ph type="body" sz="quarter" idx="11" hasCustomPrompt="1"/>
          </p:nvPr>
        </p:nvSpPr>
        <p:spPr>
          <a:xfrm>
            <a:off x="208954" y="1761530"/>
            <a:ext cx="8426190" cy="611706"/>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pic>
        <p:nvPicPr>
          <p:cNvPr id="21"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308" y="36521"/>
            <a:ext cx="1803780" cy="787605"/>
          </a:xfrm>
          <a:prstGeom prst="rect">
            <a:avLst/>
          </a:prstGeom>
          <a:ln w="12700">
            <a:miter lim="400000"/>
          </a:ln>
        </p:spPr>
      </p:pic>
    </p:spTree>
    <p:extLst>
      <p:ext uri="{BB962C8B-B14F-4D97-AF65-F5344CB8AC3E}">
        <p14:creationId xmlns:p14="http://schemas.microsoft.com/office/powerpoint/2010/main" val="2106471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5" y="1770460"/>
            <a:ext cx="8424863" cy="27051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Tree>
    <p:extLst>
      <p:ext uri="{BB962C8B-B14F-4D97-AF65-F5344CB8AC3E}">
        <p14:creationId xmlns:p14="http://schemas.microsoft.com/office/powerpoint/2010/main" val="1989699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slide - 2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6" y="1770460"/>
            <a:ext cx="4050506"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6" name="Text Placeholder 4"/>
          <p:cNvSpPr>
            <a:spLocks noGrp="1"/>
          </p:cNvSpPr>
          <p:nvPr>
            <p:ph type="body" sz="quarter" idx="13" hasCustomPrompt="1"/>
          </p:nvPr>
        </p:nvSpPr>
        <p:spPr>
          <a:xfrm>
            <a:off x="4585693" y="1770460"/>
            <a:ext cx="4050506"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Tree>
    <p:extLst>
      <p:ext uri="{BB962C8B-B14F-4D97-AF65-F5344CB8AC3E}">
        <p14:creationId xmlns:p14="http://schemas.microsoft.com/office/powerpoint/2010/main" val="3728239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101262569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slide - 3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6" y="1770460"/>
            <a:ext cx="2578894"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
        <p:nvSpPr>
          <p:cNvPr id="6" name="Text Placeholder 4"/>
          <p:cNvSpPr>
            <a:spLocks noGrp="1"/>
          </p:cNvSpPr>
          <p:nvPr>
            <p:ph type="body" sz="quarter" idx="13" hasCustomPrompt="1"/>
          </p:nvPr>
        </p:nvSpPr>
        <p:spPr>
          <a:xfrm>
            <a:off x="3127179" y="1770460"/>
            <a:ext cx="2578894"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
        <p:nvSpPr>
          <p:cNvPr id="8" name="Text Placeholder 4"/>
          <p:cNvSpPr>
            <a:spLocks noGrp="1"/>
          </p:cNvSpPr>
          <p:nvPr>
            <p:ph type="body" sz="quarter" idx="14" hasCustomPrompt="1"/>
          </p:nvPr>
        </p:nvSpPr>
        <p:spPr>
          <a:xfrm>
            <a:off x="6057306" y="1761530"/>
            <a:ext cx="2578894"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Tree>
    <p:extLst>
      <p:ext uri="{BB962C8B-B14F-4D97-AF65-F5344CB8AC3E}">
        <p14:creationId xmlns:p14="http://schemas.microsoft.com/office/powerpoint/2010/main" val="2420700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slide - 1 column text &amp; image">
    <p:spTree>
      <p:nvGrpSpPr>
        <p:cNvPr id="1" name=""/>
        <p:cNvGrpSpPr/>
        <p:nvPr/>
      </p:nvGrpSpPr>
      <p:grpSpPr>
        <a:xfrm>
          <a:off x="0" y="0"/>
          <a:ext cx="0" cy="0"/>
          <a:chOff x="0" y="0"/>
          <a:chExt cx="0" cy="0"/>
        </a:xfrm>
      </p:grpSpPr>
      <p:sp>
        <p:nvSpPr>
          <p:cNvPr id="5" name="Picture Placeholder 4"/>
          <p:cNvSpPr>
            <a:spLocks noGrp="1"/>
          </p:cNvSpPr>
          <p:nvPr>
            <p:ph type="pic" sz="quarter" idx="16" hasCustomPrompt="1"/>
          </p:nvPr>
        </p:nvSpPr>
        <p:spPr>
          <a:xfrm>
            <a:off x="4572000" y="2"/>
            <a:ext cx="4572000" cy="4732139"/>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
        <p:nvSpPr>
          <p:cNvPr id="2" name="Footer Placeholder 1"/>
          <p:cNvSpPr>
            <a:spLocks noGrp="1"/>
          </p:cNvSpPr>
          <p:nvPr>
            <p:ph type="ftr" sz="quarter" idx="15"/>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197646" y="1773777"/>
            <a:ext cx="4050506" cy="271403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a:t>
            </a:r>
            <a:endParaRPr lang="en-US"/>
          </a:p>
        </p:txBody>
      </p:sp>
      <p:sp>
        <p:nvSpPr>
          <p:cNvPr id="6" name="Title 2"/>
          <p:cNvSpPr>
            <a:spLocks noGrp="1"/>
          </p:cNvSpPr>
          <p:nvPr>
            <p:ph type="title" hasCustomPrompt="1"/>
          </p:nvPr>
        </p:nvSpPr>
        <p:spPr>
          <a:xfrm>
            <a:off x="197644" y="1039783"/>
            <a:ext cx="8437500" cy="623248"/>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324620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Content slide - 1 column text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197646" y="1773777"/>
            <a:ext cx="4050506" cy="271403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a:t>
            </a:r>
            <a:endParaRPr lang="en-US"/>
          </a:p>
        </p:txBody>
      </p:sp>
      <p:sp>
        <p:nvSpPr>
          <p:cNvPr id="6" name="Table Placeholder 5"/>
          <p:cNvSpPr>
            <a:spLocks noGrp="1"/>
          </p:cNvSpPr>
          <p:nvPr>
            <p:ph type="tbl" sz="quarter" idx="17" hasCustomPrompt="1"/>
          </p:nvPr>
        </p:nvSpPr>
        <p:spPr>
          <a:xfrm>
            <a:off x="4572001" y="1761531"/>
            <a:ext cx="4064199" cy="2714030"/>
          </a:xfrm>
        </p:spPr>
        <p:style>
          <a:lnRef idx="3">
            <a:schemeClr val="lt1"/>
          </a:lnRef>
          <a:fillRef idx="1">
            <a:schemeClr val="accent6"/>
          </a:fillRef>
          <a:effectRef idx="1">
            <a:schemeClr val="accent6"/>
          </a:effectRef>
          <a:fontRef idx="none"/>
        </p:style>
        <p:txBody>
          <a:bodyPr anchor="ctr" anchorCtr="1"/>
          <a:lstStyle>
            <a:lvl1pPr>
              <a:defRPr/>
            </a:lvl1pPr>
          </a:lstStyle>
          <a:p>
            <a:r>
              <a:rPr lang="en-GB"/>
              <a:t>Click here to add table</a:t>
            </a:r>
          </a:p>
        </p:txBody>
      </p:sp>
      <p:sp>
        <p:nvSpPr>
          <p:cNvPr id="7" name="Title 2"/>
          <p:cNvSpPr>
            <a:spLocks noGrp="1"/>
          </p:cNvSpPr>
          <p:nvPr>
            <p:ph type="title" hasCustomPrompt="1"/>
          </p:nvPr>
        </p:nvSpPr>
        <p:spPr>
          <a:xfrm>
            <a:off x="197644" y="1039783"/>
            <a:ext cx="8437500" cy="623248"/>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3584320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slide - full imag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6" name="Picture Placeholder 4"/>
          <p:cNvSpPr>
            <a:spLocks noGrp="1"/>
          </p:cNvSpPr>
          <p:nvPr>
            <p:ph type="pic" sz="quarter" idx="16" hasCustomPrompt="1"/>
          </p:nvPr>
        </p:nvSpPr>
        <p:spPr>
          <a:xfrm>
            <a:off x="0" y="748905"/>
            <a:ext cx="9144000" cy="3983236"/>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Tree>
    <p:extLst>
      <p:ext uri="{BB962C8B-B14F-4D97-AF65-F5344CB8AC3E}">
        <p14:creationId xmlns:p14="http://schemas.microsoft.com/office/powerpoint/2010/main" val="109601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slide - 1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197644" y="1761531"/>
            <a:ext cx="8437364"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282354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slide - 2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cxnSp>
        <p:nvCxnSpPr>
          <p:cNvPr id="7" name="Straight Connector 6"/>
          <p:cNvCxnSpPr/>
          <p:nvPr userDrawn="1"/>
        </p:nvCxnSpPr>
        <p:spPr>
          <a:xfrm>
            <a:off x="4403700" y="1770459"/>
            <a:ext cx="0" cy="2719072"/>
          </a:xfrm>
          <a:prstGeom prst="line">
            <a:avLst/>
          </a:prstGeom>
        </p:spPr>
        <p:style>
          <a:lnRef idx="1">
            <a:schemeClr val="dk1"/>
          </a:lnRef>
          <a:fillRef idx="0">
            <a:schemeClr val="dk1"/>
          </a:fillRef>
          <a:effectRef idx="0">
            <a:schemeClr val="dk1"/>
          </a:effectRef>
          <a:fontRef idx="minor">
            <a:schemeClr val="tx1"/>
          </a:fontRef>
        </p:style>
      </p:cxnSp>
      <p:sp>
        <p:nvSpPr>
          <p:cNvPr id="5" name="Text Placeholder 4"/>
          <p:cNvSpPr>
            <a:spLocks noGrp="1"/>
          </p:cNvSpPr>
          <p:nvPr>
            <p:ph type="body" sz="quarter" idx="11" hasCustomPrompt="1"/>
          </p:nvPr>
        </p:nvSpPr>
        <p:spPr>
          <a:xfrm>
            <a:off x="197644" y="1761531"/>
            <a:ext cx="4050506"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6" name="Text Placeholder 4"/>
          <p:cNvSpPr>
            <a:spLocks noGrp="1"/>
          </p:cNvSpPr>
          <p:nvPr>
            <p:ph type="body" sz="quarter" idx="12" hasCustomPrompt="1"/>
          </p:nvPr>
        </p:nvSpPr>
        <p:spPr>
          <a:xfrm>
            <a:off x="4585693" y="1761531"/>
            <a:ext cx="4050506"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57603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imag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7" name="Picture Placeholder 4"/>
          <p:cNvSpPr>
            <a:spLocks noGrp="1"/>
          </p:cNvSpPr>
          <p:nvPr>
            <p:ph type="pic" sz="quarter" idx="16" hasCustomPrompt="1"/>
          </p:nvPr>
        </p:nvSpPr>
        <p:spPr>
          <a:xfrm>
            <a:off x="4572000" y="2"/>
            <a:ext cx="4572000" cy="4732139"/>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
        <p:nvSpPr>
          <p:cNvPr id="5" name="Text Placeholder 4"/>
          <p:cNvSpPr>
            <a:spLocks noGrp="1"/>
          </p:cNvSpPr>
          <p:nvPr>
            <p:ph type="body" sz="quarter" idx="11" hasCustomPrompt="1"/>
          </p:nvPr>
        </p:nvSpPr>
        <p:spPr>
          <a:xfrm>
            <a:off x="197644" y="1761531"/>
            <a:ext cx="4050506"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6" name="Title 2"/>
          <p:cNvSpPr>
            <a:spLocks noGrp="1"/>
          </p:cNvSpPr>
          <p:nvPr>
            <p:ph type="title" hasCustomPrompt="1"/>
          </p:nvPr>
        </p:nvSpPr>
        <p:spPr>
          <a:xfrm>
            <a:off x="197644" y="1039783"/>
            <a:ext cx="8437500" cy="623248"/>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371847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6" name="Table Placeholder 5"/>
          <p:cNvSpPr>
            <a:spLocks noGrp="1"/>
          </p:cNvSpPr>
          <p:nvPr>
            <p:ph type="tbl" sz="quarter" idx="17" hasCustomPrompt="1"/>
          </p:nvPr>
        </p:nvSpPr>
        <p:spPr>
          <a:xfrm>
            <a:off x="4572001" y="1761531"/>
            <a:ext cx="4064199" cy="2714030"/>
          </a:xfrm>
        </p:spPr>
        <p:style>
          <a:lnRef idx="3">
            <a:schemeClr val="lt1"/>
          </a:lnRef>
          <a:fillRef idx="1">
            <a:schemeClr val="accent6"/>
          </a:fillRef>
          <a:effectRef idx="1">
            <a:schemeClr val="accent6"/>
          </a:effectRef>
          <a:fontRef idx="none"/>
        </p:style>
        <p:txBody>
          <a:bodyPr anchor="ctr" anchorCtr="1"/>
          <a:lstStyle>
            <a:lvl1pPr>
              <a:defRPr/>
            </a:lvl1pPr>
          </a:lstStyle>
          <a:p>
            <a:r>
              <a:rPr lang="en-GB"/>
              <a:t>Click here to add table</a:t>
            </a:r>
          </a:p>
        </p:txBody>
      </p:sp>
      <p:sp>
        <p:nvSpPr>
          <p:cNvPr id="5" name="Text Placeholder 4"/>
          <p:cNvSpPr>
            <a:spLocks noGrp="1"/>
          </p:cNvSpPr>
          <p:nvPr>
            <p:ph type="body" sz="quarter" idx="11" hasCustomPrompt="1"/>
          </p:nvPr>
        </p:nvSpPr>
        <p:spPr>
          <a:xfrm>
            <a:off x="197644" y="1761531"/>
            <a:ext cx="4050506"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7" name="Title 2"/>
          <p:cNvSpPr>
            <a:spLocks noGrp="1"/>
          </p:cNvSpPr>
          <p:nvPr>
            <p:ph type="title" hasCustomPrompt="1"/>
          </p:nvPr>
        </p:nvSpPr>
        <p:spPr>
          <a:xfrm>
            <a:off x="197644" y="1039783"/>
            <a:ext cx="8437500" cy="623248"/>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3104619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slide - 3 colum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cxnSp>
        <p:nvCxnSpPr>
          <p:cNvPr id="7" name="Straight Connector 6"/>
          <p:cNvCxnSpPr/>
          <p:nvPr userDrawn="1"/>
        </p:nvCxnSpPr>
        <p:spPr>
          <a:xfrm>
            <a:off x="2937600" y="1756488"/>
            <a:ext cx="0" cy="2719072"/>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a:xfrm>
            <a:off x="5873850" y="1756488"/>
            <a:ext cx="0" cy="2719072"/>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1" hasCustomPrompt="1"/>
          </p:nvPr>
        </p:nvSpPr>
        <p:spPr>
          <a:xfrm>
            <a:off x="197645" y="1761531"/>
            <a:ext cx="2578894"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8" name="Text Placeholder 4"/>
          <p:cNvSpPr>
            <a:spLocks noGrp="1"/>
          </p:cNvSpPr>
          <p:nvPr>
            <p:ph type="body" sz="quarter" idx="12" hasCustomPrompt="1"/>
          </p:nvPr>
        </p:nvSpPr>
        <p:spPr>
          <a:xfrm>
            <a:off x="3118108" y="1761531"/>
            <a:ext cx="2594681"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9" name="Text Placeholder 4"/>
          <p:cNvSpPr>
            <a:spLocks noGrp="1"/>
          </p:cNvSpPr>
          <p:nvPr>
            <p:ph type="body" sz="quarter" idx="13" hasCustomPrompt="1"/>
          </p:nvPr>
        </p:nvSpPr>
        <p:spPr>
          <a:xfrm>
            <a:off x="6054357" y="1761532"/>
            <a:ext cx="2578894" cy="2708987"/>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256623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slide - 2 column bullets &amp; text">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baseline="0"/>
            </a:lvl1pPr>
          </a:lstStyle>
          <a:p>
            <a:r>
              <a:rPr lang="en-US"/>
              <a:t>Slide title</a:t>
            </a:r>
            <a:endParaRPr lang="en-GB"/>
          </a:p>
        </p:txBody>
      </p:sp>
      <p:sp>
        <p:nvSpPr>
          <p:cNvPr id="14" name="Text Placeholder 4"/>
          <p:cNvSpPr>
            <a:spLocks noGrp="1"/>
          </p:cNvSpPr>
          <p:nvPr>
            <p:ph type="body" sz="quarter" idx="11" hasCustomPrompt="1"/>
          </p:nvPr>
        </p:nvSpPr>
        <p:spPr>
          <a:xfrm>
            <a:off x="197646" y="1770460"/>
            <a:ext cx="2578894"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cxnSp>
        <p:nvCxnSpPr>
          <p:cNvPr id="15" name="Straight Connector 14"/>
          <p:cNvCxnSpPr/>
          <p:nvPr userDrawn="1"/>
        </p:nvCxnSpPr>
        <p:spPr>
          <a:xfrm>
            <a:off x="5873850" y="1756488"/>
            <a:ext cx="0" cy="2719072"/>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2" hasCustomPrompt="1"/>
          </p:nvPr>
        </p:nvSpPr>
        <p:spPr>
          <a:xfrm>
            <a:off x="3118108" y="1761531"/>
            <a:ext cx="2594681" cy="2714030"/>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7" name="Text Placeholder 4"/>
          <p:cNvSpPr>
            <a:spLocks noGrp="1"/>
          </p:cNvSpPr>
          <p:nvPr>
            <p:ph type="body" sz="quarter" idx="13" hasCustomPrompt="1"/>
          </p:nvPr>
        </p:nvSpPr>
        <p:spPr>
          <a:xfrm>
            <a:off x="6054357" y="1761532"/>
            <a:ext cx="2578894" cy="2708987"/>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397652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2000" y="1548000"/>
            <a:ext cx="4087988"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02400" y="1548000"/>
            <a:ext cx="4089600" cy="306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userDrawn="1"/>
        </p:nvCxnSpPr>
        <p:spPr>
          <a:xfrm>
            <a:off x="4567473" y="1548000"/>
            <a:ext cx="0" cy="306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8715928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21"/>
          </p:nvPr>
        </p:nvSpPr>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6" name="Text Placeholder 4"/>
          <p:cNvSpPr>
            <a:spLocks noGrp="1"/>
          </p:cNvSpPr>
          <p:nvPr>
            <p:ph type="body" sz="quarter" idx="11" hasCustomPrompt="1"/>
          </p:nvPr>
        </p:nvSpPr>
        <p:spPr>
          <a:xfrm>
            <a:off x="197646" y="1770460"/>
            <a:ext cx="5508427" cy="27051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7" name="Text Placeholder 4"/>
          <p:cNvSpPr>
            <a:spLocks noGrp="1"/>
          </p:cNvSpPr>
          <p:nvPr>
            <p:ph type="body" sz="quarter" idx="13" hasCustomPrompt="1"/>
          </p:nvPr>
        </p:nvSpPr>
        <p:spPr>
          <a:xfrm>
            <a:off x="6054357" y="1761532"/>
            <a:ext cx="2578894" cy="2708987"/>
          </a:xfrm>
        </p:spPr>
        <p:txBody>
          <a:bodyPr/>
          <a:lstStyle>
            <a:lvl1pPr marL="214308" indent="-214308">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315685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ivider - Green">
    <p:spTree>
      <p:nvGrpSpPr>
        <p:cNvPr id="1" name=""/>
        <p:cNvGrpSpPr/>
        <p:nvPr/>
      </p:nvGrpSpPr>
      <p:grpSpPr>
        <a:xfrm>
          <a:off x="0" y="0"/>
          <a:ext cx="0" cy="0"/>
          <a:chOff x="0" y="0"/>
          <a:chExt cx="0" cy="0"/>
        </a:xfrm>
      </p:grpSpPr>
      <p:sp>
        <p:nvSpPr>
          <p:cNvPr id="157" name="Shape 157"/>
          <p:cNvSpPr/>
          <p:nvPr/>
        </p:nvSpPr>
        <p:spPr>
          <a:xfrm>
            <a:off x="-1" y="1"/>
            <a:ext cx="9144002" cy="5155196"/>
          </a:xfrm>
          <a:prstGeom prst="rect">
            <a:avLst/>
          </a:prstGeom>
          <a:solidFill>
            <a:srgbClr val="C4E90C"/>
          </a:solidFill>
          <a:ln w="12700">
            <a:miter lim="400000"/>
          </a:ln>
          <a:extLst>
            <a:ext uri="{C572A759-6A51-4108-AA02-DFA0A04FC94B}">
              <ma14:wrappingTextBoxFlag xmlns:ma14="http://schemas.microsoft.com/office/mac/drawingml/2011/main" xmlns=""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0"/>
          </p:nvPr>
        </p:nvSpPr>
        <p:spPr>
          <a:xfrm>
            <a:off x="0" y="4743837"/>
            <a:ext cx="9144000" cy="411361"/>
          </a:xfrm>
          <a:ln>
            <a:noFill/>
          </a:ln>
        </p:spPr>
        <p:txBody>
          <a:bodyPr/>
          <a:lstStyle>
            <a:lvl1pPr defTabSz="219070" hangingPunct="0">
              <a:defRPr/>
            </a:lvl1pPr>
          </a:lstStyle>
          <a:p>
            <a:r>
              <a:rPr lang="en-GB" kern="0">
                <a:solidFill>
                  <a:srgbClr val="2A2A2A"/>
                </a:solidFill>
                <a:sym typeface="Helvetica Light"/>
              </a:rPr>
              <a:t>www.metoffice.gov.uk																									                 © Crown Copyright 2021, Met Office</a:t>
            </a:r>
          </a:p>
        </p:txBody>
      </p:sp>
      <p:pic>
        <p:nvPicPr>
          <p:cNvPr id="5" name="MO_MASTER_black_mono_for_light_backg_RBG.png">
            <a:extLst>
              <a:ext uri="{FF2B5EF4-FFF2-40B4-BE49-F238E27FC236}">
                <a16:creationId xmlns:a16="http://schemas.microsoft.com/office/drawing/2014/main" id="{4B4A675A-51CC-4E57-8B1E-89F03FF254F2}"/>
              </a:ext>
            </a:extLst>
          </p:cNvPr>
          <p:cNvPicPr>
            <a:picLocks noChangeAspect="1"/>
          </p:cNvPicPr>
          <p:nvPr userDrawn="1"/>
        </p:nvPicPr>
        <p:blipFill>
          <a:blip r:embed="rId2" cstate="print"/>
          <a:stretch>
            <a:fillRect/>
          </a:stretch>
        </p:blipFill>
        <p:spPr>
          <a:xfrm>
            <a:off x="183947" y="54592"/>
            <a:ext cx="1802343" cy="565200"/>
          </a:xfrm>
          <a:prstGeom prst="rect">
            <a:avLst/>
          </a:prstGeom>
          <a:ln w="12700">
            <a:miter lim="400000"/>
          </a:ln>
        </p:spPr>
      </p:pic>
    </p:spTree>
    <p:extLst>
      <p:ext uri="{BB962C8B-B14F-4D97-AF65-F5344CB8AC3E}">
        <p14:creationId xmlns:p14="http://schemas.microsoft.com/office/powerpoint/2010/main" val="2162833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170" name="Shape 170"/>
          <p:cNvSpPr/>
          <p:nvPr/>
        </p:nvSpPr>
        <p:spPr>
          <a:xfrm>
            <a:off x="-1" y="1761532"/>
            <a:ext cx="9144002" cy="3393665"/>
          </a:xfrm>
          <a:prstGeom prst="rect">
            <a:avLst/>
          </a:prstGeom>
          <a:solidFill>
            <a:schemeClr val="accent1"/>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1"/>
          </a:solidFill>
        </p:spPr>
        <p:txBody>
          <a:bodyPr/>
          <a:lstStyle>
            <a:lvl1pPr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379801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170" name="Shape 170"/>
          <p:cNvSpPr/>
          <p:nvPr/>
        </p:nvSpPr>
        <p:spPr>
          <a:xfrm>
            <a:off x="-1" y="1761532"/>
            <a:ext cx="9144002" cy="3393665"/>
          </a:xfrm>
          <a:prstGeom prst="rect">
            <a:avLst/>
          </a:prstGeom>
          <a:solidFill>
            <a:schemeClr val="accent2"/>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2"/>
          </a:solidFill>
        </p:spPr>
        <p:txBody>
          <a:bodyPr/>
          <a:lstStyle>
            <a:lvl1pPr defTabSz="219070" hangingPunct="0">
              <a:defRPr>
                <a:solidFill>
                  <a:schemeClr val="bg2"/>
                </a:solidFill>
              </a:defRPr>
            </a:lvl1pPr>
          </a:lstStyle>
          <a:p>
            <a:r>
              <a:rPr lang="en-GB" kern="0">
                <a:solidFill>
                  <a:srgbClr val="FFFFFF"/>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360213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170" name="Shape 170"/>
          <p:cNvSpPr/>
          <p:nvPr/>
        </p:nvSpPr>
        <p:spPr>
          <a:xfrm>
            <a:off x="-1" y="1761532"/>
            <a:ext cx="9144002" cy="3393665"/>
          </a:xfrm>
          <a:prstGeom prst="rect">
            <a:avLst/>
          </a:prstGeom>
          <a:solidFill>
            <a:schemeClr val="accent3"/>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3"/>
          </a:solidFill>
        </p:spPr>
        <p:txBody>
          <a:bodyPr/>
          <a:lstStyle>
            <a:lvl1pPr defTabSz="219070" hangingPunct="0">
              <a:defRPr>
                <a:solidFill>
                  <a:schemeClr val="tx1"/>
                </a:solidFill>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2859017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170" name="Shape 170"/>
          <p:cNvSpPr/>
          <p:nvPr/>
        </p:nvSpPr>
        <p:spPr>
          <a:xfrm>
            <a:off x="-1" y="1761532"/>
            <a:ext cx="9144002" cy="3393665"/>
          </a:xfrm>
          <a:prstGeom prst="rect">
            <a:avLst/>
          </a:prstGeom>
          <a:solidFill>
            <a:schemeClr val="accent4"/>
          </a:solidFill>
          <a:ln w="12700">
            <a:miter lim="400000"/>
          </a:ln>
          <a:extLst>
            <a:ext uri="{C572A759-6A51-4108-AA02-DFA0A04FC94B}">
              <ma14:wrappingTextBoxFlag xmlns="" xmlns:ma14="http://schemas.microsoft.com/office/mac/drawingml/2011/main" val="1"/>
            </a:ext>
          </a:extLst>
        </p:spPr>
        <p:txBody>
          <a:bodyPr lIns="26789" tIns="26789" rIns="26789" bIns="26789" anchor="ctr"/>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4"/>
          </a:solidFill>
        </p:spPr>
        <p:txBody>
          <a:bodyPr/>
          <a:lstStyle>
            <a:lvl1pPr defTabSz="219070" hangingPunct="0">
              <a:defRPr>
                <a:solidFill>
                  <a:schemeClr val="tx1"/>
                </a:solidFill>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2615986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estions &amp; Contact">
    <p:spTree>
      <p:nvGrpSpPr>
        <p:cNvPr id="1" name=""/>
        <p:cNvGrpSpPr/>
        <p:nvPr/>
      </p:nvGrpSpPr>
      <p:grpSpPr>
        <a:xfrm>
          <a:off x="0" y="0"/>
          <a:ext cx="0" cy="0"/>
          <a:chOff x="0" y="0"/>
          <a:chExt cx="0" cy="0"/>
        </a:xfrm>
      </p:grpSpPr>
      <p:sp>
        <p:nvSpPr>
          <p:cNvPr id="198" name="Shape 198"/>
          <p:cNvSpPr/>
          <p:nvPr/>
        </p:nvSpPr>
        <p:spPr>
          <a:xfrm>
            <a:off x="1" y="1761530"/>
            <a:ext cx="9144002" cy="3115575"/>
          </a:xfrm>
          <a:prstGeom prst="rect">
            <a:avLst/>
          </a:prstGeom>
          <a:blipFill>
            <a:blip r:embed="rId2" cstate="print"/>
          </a:blipFill>
          <a:ln w="12700">
            <a:miter lim="400000"/>
          </a:ln>
          <a:extLst>
            <a:ext uri="{C572A759-6A51-4108-AA02-DFA0A04FC94B}">
              <ma14:wrappingTextBoxFlag xmlns="" xmlns:ma14="http://schemas.microsoft.com/office/mac/drawingml/2011/main" val="1"/>
            </a:ext>
          </a:extLst>
        </p:spPr>
        <p:txBody>
          <a:bodyPr lIns="26789" tIns="26789" rIns="26789" bIns="26789" anchor="t" anchorCtr="0"/>
          <a:lstStyle>
            <a:lvl1pPr>
              <a:defRPr sz="3200">
                <a:solidFill>
                  <a:srgbClr val="FFFFFF"/>
                </a:solidFill>
              </a:defRPr>
            </a:lvl1pPr>
          </a:lstStyle>
          <a:p>
            <a:pPr marL="0" marR="0" lvl="0" indent="0" algn="ctr" defTabSz="219070" rtl="0" eaLnBrk="1" fontAlgn="auto" latinLnBrk="0" hangingPunct="0">
              <a:lnSpc>
                <a:spcPct val="100000"/>
              </a:lnSpc>
              <a:spcBef>
                <a:spcPts val="0"/>
              </a:spcBef>
              <a:spcAft>
                <a:spcPts val="0"/>
              </a:spcAft>
              <a:buClrTx/>
              <a:buSzTx/>
              <a:buFontTx/>
              <a:buNone/>
              <a:tabLst/>
              <a:defRPr/>
            </a:pPr>
            <a:r>
              <a:rPr kumimoji="0" sz="1200" b="0" i="0" u="none" strike="noStrike" kern="0" cap="none" spc="0" normalizeH="0" baseline="0" noProof="0">
                <a:ln>
                  <a:noFill/>
                </a:ln>
                <a:solidFill>
                  <a:srgbClr val="FFFFFF"/>
                </a:solidFill>
                <a:effectLst/>
                <a:uLnTx/>
                <a:uFillTx/>
                <a:latin typeface="Arial"/>
                <a:sym typeface="Helvetica Light"/>
              </a:rPr>
              <a:t>  </a:t>
            </a:r>
          </a:p>
        </p:txBody>
      </p:sp>
      <p:sp>
        <p:nvSpPr>
          <p:cNvPr id="14" name="Text Placeholder 4"/>
          <p:cNvSpPr>
            <a:spLocks noGrp="1"/>
          </p:cNvSpPr>
          <p:nvPr>
            <p:ph type="body" sz="quarter" idx="12" hasCustomPrompt="1"/>
          </p:nvPr>
        </p:nvSpPr>
        <p:spPr>
          <a:xfrm>
            <a:off x="107157" y="2021681"/>
            <a:ext cx="7975402" cy="270063"/>
          </a:xfrm>
          <a:prstGeom prst="rect">
            <a:avLst/>
          </a:prstGeom>
        </p:spPr>
        <p:txBody>
          <a:bodyPr lIns="270000" rIns="270000">
            <a:noAutofit/>
          </a:bodyPr>
          <a:lstStyle>
            <a:lvl1pPr>
              <a:defRPr>
                <a:latin typeface="+mn-lt"/>
              </a:defRPr>
            </a:lvl1pPr>
            <a:lvl5pPr>
              <a:defRPr baseline="0"/>
            </a:lvl5pPr>
          </a:lstStyle>
          <a:p>
            <a:pPr lvl="0"/>
            <a:r>
              <a:rPr lang="en-GB"/>
              <a:t>For more information please contact:</a:t>
            </a:r>
          </a:p>
        </p:txBody>
      </p:sp>
      <p:pic>
        <p:nvPicPr>
          <p:cNvPr id="202" name="email-icon.png"/>
          <p:cNvPicPr>
            <a:picLocks noChangeAspect="1"/>
          </p:cNvPicPr>
          <p:nvPr/>
        </p:nvPicPr>
        <p:blipFill>
          <a:blip r:embed="rId3" cstate="print"/>
          <a:stretch>
            <a:fillRect/>
          </a:stretch>
        </p:blipFill>
        <p:spPr>
          <a:xfrm>
            <a:off x="224461" y="3131815"/>
            <a:ext cx="350571" cy="386900"/>
          </a:xfrm>
          <a:prstGeom prst="rect">
            <a:avLst/>
          </a:prstGeom>
          <a:ln w="12700">
            <a:miter lim="400000"/>
          </a:ln>
        </p:spPr>
      </p:pic>
      <p:pic>
        <p:nvPicPr>
          <p:cNvPr id="203" name="phone-icon.png"/>
          <p:cNvPicPr>
            <a:picLocks noChangeAspect="1"/>
          </p:cNvPicPr>
          <p:nvPr/>
        </p:nvPicPr>
        <p:blipFill>
          <a:blip r:embed="rId4" cstate="print"/>
          <a:stretch>
            <a:fillRect/>
          </a:stretch>
        </p:blipFill>
        <p:spPr>
          <a:xfrm>
            <a:off x="197503" y="3675571"/>
            <a:ext cx="404486" cy="386900"/>
          </a:xfrm>
          <a:prstGeom prst="rect">
            <a:avLst/>
          </a:prstGeom>
          <a:ln w="12700">
            <a:miter lim="400000"/>
          </a:ln>
        </p:spPr>
      </p:pic>
      <p:pic>
        <p:nvPicPr>
          <p:cNvPr id="205" name="web-icon.png"/>
          <p:cNvPicPr>
            <a:picLocks noChangeAspect="1"/>
          </p:cNvPicPr>
          <p:nvPr/>
        </p:nvPicPr>
        <p:blipFill>
          <a:blip r:embed="rId5" cstate="print"/>
          <a:stretch>
            <a:fillRect/>
          </a:stretch>
        </p:blipFill>
        <p:spPr>
          <a:xfrm>
            <a:off x="197503" y="2617308"/>
            <a:ext cx="404486" cy="343364"/>
          </a:xfrm>
          <a:prstGeom prst="rect">
            <a:avLst/>
          </a:prstGeom>
          <a:ln w="12700">
            <a:miter lim="400000"/>
          </a:ln>
        </p:spPr>
      </p:pic>
      <p:sp>
        <p:nvSpPr>
          <p:cNvPr id="2" name="Footer Placeholder 1"/>
          <p:cNvSpPr>
            <a:spLocks noGrp="1"/>
          </p:cNvSpPr>
          <p:nvPr>
            <p:ph type="ftr" sz="quarter" idx="17"/>
          </p:nvPr>
        </p:nvSpPr>
        <p:spPr/>
        <p:txBody>
          <a:bodyPr/>
          <a:lstStyle>
            <a:lvl1pPr algn="l" defTabSz="219070"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Questions?</a:t>
            </a:r>
            <a:endParaRPr lang="en-GB"/>
          </a:p>
        </p:txBody>
      </p:sp>
      <p:sp>
        <p:nvSpPr>
          <p:cNvPr id="22" name="Shape 201"/>
          <p:cNvSpPr>
            <a:spLocks noGrp="1"/>
          </p:cNvSpPr>
          <p:nvPr>
            <p:ph type="body" sz="quarter" idx="18" hasCustomPrompt="1"/>
          </p:nvPr>
        </p:nvSpPr>
        <p:spPr>
          <a:xfrm>
            <a:off x="527594" y="2571742"/>
            <a:ext cx="7837739" cy="372731"/>
          </a:xfrm>
          <a:prstGeom prst="rect">
            <a:avLst/>
          </a:prstGeom>
        </p:spPr>
        <p:txBody>
          <a:bodyPr lIns="270000" anchor="t">
            <a:spAutoFit/>
          </a:bodyPr>
          <a:lstStyle>
            <a:lvl1pPr marL="0" indent="0" defTabSz="342892">
              <a:lnSpc>
                <a:spcPct val="150000"/>
              </a:lnSpc>
              <a:spcBef>
                <a:spcPts val="300"/>
              </a:spcBef>
              <a:buSzTx/>
              <a:buNone/>
              <a:defRPr sz="1500" b="1">
                <a:latin typeface="+mj-lt"/>
                <a:ea typeface="Arial"/>
                <a:cs typeface="Arial"/>
                <a:sym typeface="Arial"/>
              </a:defRPr>
            </a:lvl1pPr>
          </a:lstStyle>
          <a:p>
            <a:r>
              <a:rPr lang="en-GB"/>
              <a:t>www.metoffice.gov.uk</a:t>
            </a:r>
            <a:endParaRPr/>
          </a:p>
        </p:txBody>
      </p:sp>
      <p:sp>
        <p:nvSpPr>
          <p:cNvPr id="24" name="Shape 201"/>
          <p:cNvSpPr>
            <a:spLocks noGrp="1"/>
          </p:cNvSpPr>
          <p:nvPr>
            <p:ph type="body" sz="quarter" idx="20" hasCustomPrompt="1"/>
          </p:nvPr>
        </p:nvSpPr>
        <p:spPr>
          <a:xfrm>
            <a:off x="534592" y="3107336"/>
            <a:ext cx="7830741" cy="372731"/>
          </a:xfrm>
          <a:prstGeom prst="rect">
            <a:avLst/>
          </a:prstGeom>
        </p:spPr>
        <p:txBody>
          <a:bodyPr lIns="270000" anchor="t">
            <a:spAutoFit/>
          </a:bodyPr>
          <a:lstStyle>
            <a:lvl1pPr marL="0" indent="0" defTabSz="342892">
              <a:lnSpc>
                <a:spcPct val="150000"/>
              </a:lnSpc>
              <a:spcBef>
                <a:spcPts val="300"/>
              </a:spcBef>
              <a:buSzTx/>
              <a:buNone/>
              <a:defRPr sz="1500" b="1" baseline="0">
                <a:latin typeface="+mj-lt"/>
                <a:ea typeface="Arial"/>
                <a:cs typeface="Arial"/>
                <a:sym typeface="Arial"/>
              </a:defRPr>
            </a:lvl1pPr>
          </a:lstStyle>
          <a:p>
            <a:r>
              <a:rPr lang="en-GB"/>
              <a:t>Insert email here</a:t>
            </a:r>
            <a:endParaRPr/>
          </a:p>
        </p:txBody>
      </p:sp>
      <p:sp>
        <p:nvSpPr>
          <p:cNvPr id="28" name="Shape 201"/>
          <p:cNvSpPr>
            <a:spLocks noGrp="1"/>
          </p:cNvSpPr>
          <p:nvPr>
            <p:ph type="body" sz="quarter" idx="22" hasCustomPrompt="1"/>
          </p:nvPr>
        </p:nvSpPr>
        <p:spPr>
          <a:xfrm>
            <a:off x="527593" y="3663113"/>
            <a:ext cx="1330302" cy="718979"/>
          </a:xfrm>
          <a:prstGeom prst="rect">
            <a:avLst/>
          </a:prstGeom>
        </p:spPr>
        <p:txBody>
          <a:bodyPr wrap="square" lIns="270000" anchor="t">
            <a:spAutoFit/>
          </a:bodyPr>
          <a:lstStyle>
            <a:lvl1pPr marL="0" indent="0" defTabSz="342892">
              <a:lnSpc>
                <a:spcPct val="150000"/>
              </a:lnSpc>
              <a:spcBef>
                <a:spcPts val="300"/>
              </a:spcBef>
              <a:buSzTx/>
              <a:buNone/>
              <a:defRPr sz="1500" b="0" baseline="0">
                <a:latin typeface="+mj-lt"/>
                <a:ea typeface="Arial"/>
                <a:cs typeface="Arial"/>
                <a:sym typeface="Arial"/>
              </a:defRPr>
            </a:lvl1pPr>
          </a:lstStyle>
          <a:p>
            <a:r>
              <a:rPr lang="en-GB"/>
              <a:t>From the UK:</a:t>
            </a:r>
            <a:endParaRPr/>
          </a:p>
        </p:txBody>
      </p:sp>
      <p:sp>
        <p:nvSpPr>
          <p:cNvPr id="12" name="Shape 201"/>
          <p:cNvSpPr>
            <a:spLocks noGrp="1"/>
          </p:cNvSpPr>
          <p:nvPr>
            <p:ph type="body" sz="quarter" idx="23" hasCustomPrompt="1"/>
          </p:nvPr>
        </p:nvSpPr>
        <p:spPr>
          <a:xfrm>
            <a:off x="1733114" y="3663113"/>
            <a:ext cx="1691733" cy="372731"/>
          </a:xfrm>
          <a:prstGeom prst="rect">
            <a:avLst/>
          </a:prstGeom>
        </p:spPr>
        <p:txBody>
          <a:bodyPr wrap="square" lIns="270000" anchor="t">
            <a:spAutoFit/>
          </a:bodyPr>
          <a:lstStyle>
            <a:lvl1pPr marL="0" indent="0" defTabSz="342892">
              <a:lnSpc>
                <a:spcPct val="150000"/>
              </a:lnSpc>
              <a:spcBef>
                <a:spcPts val="300"/>
              </a:spcBef>
              <a:buSzTx/>
              <a:buNone/>
              <a:defRPr sz="1500" b="1" baseline="0">
                <a:latin typeface="+mj-lt"/>
                <a:ea typeface="Arial"/>
                <a:cs typeface="Arial"/>
                <a:sym typeface="Arial"/>
              </a:defRPr>
            </a:lvl1pPr>
          </a:lstStyle>
          <a:p>
            <a:r>
              <a:rPr lang="en-GB"/>
              <a:t>0370 900 0100</a:t>
            </a:r>
            <a:endParaRPr/>
          </a:p>
        </p:txBody>
      </p:sp>
      <p:sp>
        <p:nvSpPr>
          <p:cNvPr id="13" name="Shape 201"/>
          <p:cNvSpPr>
            <a:spLocks noGrp="1"/>
          </p:cNvSpPr>
          <p:nvPr>
            <p:ph type="body" sz="quarter" idx="24" hasCustomPrompt="1"/>
          </p:nvPr>
        </p:nvSpPr>
        <p:spPr>
          <a:xfrm>
            <a:off x="3588089" y="3663113"/>
            <a:ext cx="1984929" cy="718979"/>
          </a:xfrm>
          <a:prstGeom prst="rect">
            <a:avLst/>
          </a:prstGeom>
        </p:spPr>
        <p:txBody>
          <a:bodyPr wrap="square" lIns="270000" anchor="t">
            <a:spAutoFit/>
          </a:bodyPr>
          <a:lstStyle>
            <a:lvl1pPr marL="0" indent="0" defTabSz="342892">
              <a:lnSpc>
                <a:spcPct val="150000"/>
              </a:lnSpc>
              <a:spcBef>
                <a:spcPts val="300"/>
              </a:spcBef>
              <a:buSzTx/>
              <a:buNone/>
              <a:defRPr sz="1500" b="0" baseline="0">
                <a:latin typeface="+mj-lt"/>
                <a:ea typeface="Arial"/>
                <a:cs typeface="Arial"/>
                <a:sym typeface="Arial"/>
              </a:defRPr>
            </a:lvl1pPr>
          </a:lstStyle>
          <a:p>
            <a:r>
              <a:rPr lang="en-GB"/>
              <a:t>From outside the UK:</a:t>
            </a:r>
            <a:endParaRPr/>
          </a:p>
        </p:txBody>
      </p:sp>
      <p:sp>
        <p:nvSpPr>
          <p:cNvPr id="15" name="Shape 201"/>
          <p:cNvSpPr>
            <a:spLocks noGrp="1"/>
          </p:cNvSpPr>
          <p:nvPr>
            <p:ph type="body" sz="quarter" idx="25" hasCustomPrompt="1"/>
          </p:nvPr>
        </p:nvSpPr>
        <p:spPr>
          <a:xfrm>
            <a:off x="5429623" y="3663113"/>
            <a:ext cx="1691733" cy="718979"/>
          </a:xfrm>
          <a:prstGeom prst="rect">
            <a:avLst/>
          </a:prstGeom>
        </p:spPr>
        <p:txBody>
          <a:bodyPr wrap="square" lIns="270000" anchor="t">
            <a:spAutoFit/>
          </a:bodyPr>
          <a:lstStyle>
            <a:lvl1pPr marL="0" indent="0" defTabSz="342892">
              <a:lnSpc>
                <a:spcPct val="150000"/>
              </a:lnSpc>
              <a:spcBef>
                <a:spcPts val="300"/>
              </a:spcBef>
              <a:buSzTx/>
              <a:buNone/>
              <a:defRPr sz="1500" b="1" baseline="0">
                <a:latin typeface="+mj-lt"/>
                <a:ea typeface="Arial"/>
                <a:cs typeface="Arial"/>
                <a:sym typeface="Arial"/>
              </a:defRPr>
            </a:lvl1pPr>
          </a:lstStyle>
          <a:p>
            <a:r>
              <a:rPr lang="en-GB"/>
              <a:t>+44 1392 885680</a:t>
            </a:r>
            <a:endParaRPr/>
          </a:p>
        </p:txBody>
      </p:sp>
    </p:spTree>
    <p:extLst>
      <p:ext uri="{BB962C8B-B14F-4D97-AF65-F5344CB8AC3E}">
        <p14:creationId xmlns:p14="http://schemas.microsoft.com/office/powerpoint/2010/main" val="1370570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solidFill>
            <a:schemeClr val="accent6"/>
          </a:solidFill>
        </p:spPr>
        <p:txBody>
          <a:bodyPr/>
          <a:lstStyle>
            <a:lvl1pPr defTabSz="219070" hangingPunct="0">
              <a:defRPr/>
            </a:lvl1pPr>
          </a:lstStyle>
          <a:p>
            <a:r>
              <a:rPr lang="en-GB" kern="0">
                <a:solidFill>
                  <a:srgbClr val="2A2A2A"/>
                </a:solidFill>
                <a:sym typeface="Helvetica Light"/>
              </a:rPr>
              <a:t>www.metoffice.gov.uk																									                 © Crown Copyright 2017, Met Office</a:t>
            </a:r>
          </a:p>
        </p:txBody>
      </p:sp>
    </p:spTree>
    <p:extLst>
      <p:ext uri="{BB962C8B-B14F-4D97-AF65-F5344CB8AC3E}">
        <p14:creationId xmlns:p14="http://schemas.microsoft.com/office/powerpoint/2010/main" val="3862904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9161294" cy="5153227"/>
          </a:xfrm>
          <a:prstGeom prst="rect">
            <a:avLst/>
          </a:prstGeom>
        </p:spPr>
      </p:pic>
      <p:sp>
        <p:nvSpPr>
          <p:cNvPr id="2" name="Title 1"/>
          <p:cNvSpPr>
            <a:spLocks noGrp="1"/>
          </p:cNvSpPr>
          <p:nvPr>
            <p:ph type="ctrTitle"/>
          </p:nvPr>
        </p:nvSpPr>
        <p:spPr>
          <a:xfrm>
            <a:off x="252000" y="844587"/>
            <a:ext cx="5016036" cy="1011509"/>
          </a:xfrm>
        </p:spPr>
        <p:txBody>
          <a:bodyPr anchor="b">
            <a:normAutofit/>
          </a:bodyPr>
          <a:lstStyle>
            <a:lvl1pPr algn="l">
              <a:defRPr sz="3200">
                <a:solidFill>
                  <a:schemeClr val="bg2"/>
                </a:solidFill>
              </a:defRPr>
            </a:lvl1pPr>
          </a:lstStyle>
          <a:p>
            <a:r>
              <a:rPr lang="en-US"/>
              <a:t>Click to edit Master title style</a:t>
            </a:r>
          </a:p>
        </p:txBody>
      </p:sp>
      <p:sp>
        <p:nvSpPr>
          <p:cNvPr id="3" name="Subtitle 2"/>
          <p:cNvSpPr>
            <a:spLocks noGrp="1"/>
          </p:cNvSpPr>
          <p:nvPr>
            <p:ph type="subTitle" idx="1"/>
          </p:nvPr>
        </p:nvSpPr>
        <p:spPr>
          <a:xfrm>
            <a:off x="252000" y="2129051"/>
            <a:ext cx="4333648" cy="1814299"/>
          </a:xfrm>
        </p:spPr>
        <p:txBody>
          <a:bodyPr/>
          <a:lstStyle>
            <a:lvl1pPr marL="0" indent="0" algn="l">
              <a:buNone/>
              <a:defRPr sz="1800">
                <a:solidFill>
                  <a:schemeClr val="bg2"/>
                </a:solidFill>
              </a:defRPr>
            </a:lvl1pPr>
            <a:lvl2pPr marL="342892" indent="0" algn="ctr">
              <a:buNone/>
              <a:defRPr sz="1500"/>
            </a:lvl2pPr>
            <a:lvl3pPr marL="685783" indent="0" algn="ctr">
              <a:buNone/>
              <a:defRPr sz="1350"/>
            </a:lvl3pPr>
            <a:lvl4pPr marL="1028675" indent="0" algn="ctr">
              <a:buNone/>
              <a:defRPr sz="1200"/>
            </a:lvl4pPr>
            <a:lvl5pPr marL="1371566" indent="0" algn="ctr">
              <a:buNone/>
              <a:defRPr sz="1200"/>
            </a:lvl5pPr>
            <a:lvl6pPr marL="1714457" indent="0" algn="ctr">
              <a:buNone/>
              <a:defRPr sz="1200"/>
            </a:lvl6pPr>
            <a:lvl7pPr marL="2057348" indent="0" algn="ctr">
              <a:buNone/>
              <a:defRPr sz="1200"/>
            </a:lvl7pPr>
            <a:lvl8pPr marL="2400240" indent="0" algn="ctr">
              <a:buNone/>
              <a:defRPr sz="1200"/>
            </a:lvl8pPr>
            <a:lvl9pPr marL="2743132" indent="0" algn="ctr">
              <a:buNone/>
              <a:defRPr sz="1200"/>
            </a:lvl9pPr>
          </a:lstStyle>
          <a:p>
            <a:r>
              <a:rPr lang="en-US"/>
              <a:t>Click to edit Master subtitle style</a:t>
            </a:r>
          </a:p>
        </p:txBody>
      </p:sp>
      <p:sp>
        <p:nvSpPr>
          <p:cNvPr id="8" name="Rectangle 7"/>
          <p:cNvSpPr/>
          <p:nvPr userDrawn="1"/>
        </p:nvSpPr>
        <p:spPr>
          <a:xfrm>
            <a:off x="0" y="4735774"/>
            <a:ext cx="9144000"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bg2"/>
                </a:solidFill>
              </a:rPr>
              <a:t>www.metoffice.gov.uk	</a:t>
            </a:r>
            <a:endParaRPr lang="en-GB" sz="800">
              <a:solidFill>
                <a:schemeClr val="bg2"/>
              </a:solidFill>
            </a:endParaRPr>
          </a:p>
        </p:txBody>
      </p:sp>
      <p:sp>
        <p:nvSpPr>
          <p:cNvPr id="9" name="Rectangle 8"/>
          <p:cNvSpPr/>
          <p:nvPr userDrawn="1"/>
        </p:nvSpPr>
        <p:spPr>
          <a:xfrm>
            <a:off x="4217158" y="4735774"/>
            <a:ext cx="4926842" cy="407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r" defTabSz="450839">
              <a:tabLst/>
            </a:pPr>
            <a:r>
              <a:rPr lang="fr-BE" sz="800">
                <a:solidFill>
                  <a:schemeClr val="bg2"/>
                </a:solidFill>
              </a:rPr>
              <a:t>© Crown Copyright</a:t>
            </a:r>
            <a:r>
              <a:rPr lang="fr-BE" sz="800" baseline="0">
                <a:solidFill>
                  <a:schemeClr val="bg2"/>
                </a:solidFill>
              </a:rPr>
              <a:t> 2020, Met Office</a:t>
            </a:r>
            <a:endParaRPr lang="en-GB" sz="800">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3600" y="56983"/>
            <a:ext cx="1803781" cy="787605"/>
          </a:xfrm>
          <a:prstGeom prst="rect">
            <a:avLst/>
          </a:prstGeom>
        </p:spPr>
      </p:pic>
    </p:spTree>
    <p:extLst>
      <p:ext uri="{BB962C8B-B14F-4D97-AF65-F5344CB8AC3E}">
        <p14:creationId xmlns:p14="http://schemas.microsoft.com/office/powerpoint/2010/main" val="29231452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731473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21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slideLayout" Target="../slideLayouts/slideLayout43.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slideLayout" Target="../slideLayouts/slideLayout4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png"/><Relationship Id="rId5" Type="http://schemas.openxmlformats.org/officeDocument/2006/relationships/slideLayout" Target="../slideLayouts/slideLayout27.xml"/><Relationship Id="rId15" Type="http://schemas.openxmlformats.org/officeDocument/2006/relationships/slideLayout" Target="../slideLayouts/slideLayout37.xml"/><Relationship Id="rId23" Type="http://schemas.openxmlformats.org/officeDocument/2006/relationships/theme" Target="../theme/theme2.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 Id="rId22"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image" Target="../media/image16.png"/><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18" Type="http://schemas.openxmlformats.org/officeDocument/2006/relationships/slideLayout" Target="../slideLayouts/slideLayout88.xml"/><Relationship Id="rId26" Type="http://schemas.openxmlformats.org/officeDocument/2006/relationships/slideLayout" Target="../slideLayouts/slideLayout96.xml"/><Relationship Id="rId3" Type="http://schemas.openxmlformats.org/officeDocument/2006/relationships/slideLayout" Target="../slideLayouts/slideLayout73.xml"/><Relationship Id="rId21" Type="http://schemas.openxmlformats.org/officeDocument/2006/relationships/slideLayout" Target="../slideLayouts/slideLayout91.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17" Type="http://schemas.openxmlformats.org/officeDocument/2006/relationships/slideLayout" Target="../slideLayouts/slideLayout87.xml"/><Relationship Id="rId25" Type="http://schemas.openxmlformats.org/officeDocument/2006/relationships/slideLayout" Target="../slideLayouts/slideLayout95.xml"/><Relationship Id="rId2" Type="http://schemas.openxmlformats.org/officeDocument/2006/relationships/slideLayout" Target="../slideLayouts/slideLayout72.xml"/><Relationship Id="rId16" Type="http://schemas.openxmlformats.org/officeDocument/2006/relationships/slideLayout" Target="../slideLayouts/slideLayout86.xml"/><Relationship Id="rId20" Type="http://schemas.openxmlformats.org/officeDocument/2006/relationships/slideLayout" Target="../slideLayouts/slideLayout90.xml"/><Relationship Id="rId29" Type="http://schemas.openxmlformats.org/officeDocument/2006/relationships/slideLayout" Target="../slideLayouts/slideLayout99.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24" Type="http://schemas.openxmlformats.org/officeDocument/2006/relationships/slideLayout" Target="../slideLayouts/slideLayout94.xml"/><Relationship Id="rId32" Type="http://schemas.openxmlformats.org/officeDocument/2006/relationships/image" Target="../media/image16.png"/><Relationship Id="rId5" Type="http://schemas.openxmlformats.org/officeDocument/2006/relationships/slideLayout" Target="../slideLayouts/slideLayout75.xml"/><Relationship Id="rId15" Type="http://schemas.openxmlformats.org/officeDocument/2006/relationships/slideLayout" Target="../slideLayouts/slideLayout85.xml"/><Relationship Id="rId23" Type="http://schemas.openxmlformats.org/officeDocument/2006/relationships/slideLayout" Target="../slideLayouts/slideLayout93.xml"/><Relationship Id="rId28" Type="http://schemas.openxmlformats.org/officeDocument/2006/relationships/slideLayout" Target="../slideLayouts/slideLayout98.xml"/><Relationship Id="rId10" Type="http://schemas.openxmlformats.org/officeDocument/2006/relationships/slideLayout" Target="../slideLayouts/slideLayout80.xml"/><Relationship Id="rId19" Type="http://schemas.openxmlformats.org/officeDocument/2006/relationships/slideLayout" Target="../slideLayouts/slideLayout89.xml"/><Relationship Id="rId31" Type="http://schemas.openxmlformats.org/officeDocument/2006/relationships/theme" Target="../theme/theme4.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 Id="rId22" Type="http://schemas.openxmlformats.org/officeDocument/2006/relationships/slideLayout" Target="../slideLayouts/slideLayout92.xml"/><Relationship Id="rId27" Type="http://schemas.openxmlformats.org/officeDocument/2006/relationships/slideLayout" Target="../slideLayouts/slideLayout97.xml"/><Relationship Id="rId30" Type="http://schemas.openxmlformats.org/officeDocument/2006/relationships/slideLayout" Target="../slideLayouts/slideLayout10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8.xml"/><Relationship Id="rId13" Type="http://schemas.openxmlformats.org/officeDocument/2006/relationships/slideLayout" Target="../slideLayouts/slideLayout113.xml"/><Relationship Id="rId3" Type="http://schemas.openxmlformats.org/officeDocument/2006/relationships/slideLayout" Target="../slideLayouts/slideLayout103.xml"/><Relationship Id="rId7" Type="http://schemas.openxmlformats.org/officeDocument/2006/relationships/slideLayout" Target="../slideLayouts/slideLayout107.xml"/><Relationship Id="rId12" Type="http://schemas.openxmlformats.org/officeDocument/2006/relationships/slideLayout" Target="../slideLayouts/slideLayout112.xml"/><Relationship Id="rId17" Type="http://schemas.openxmlformats.org/officeDocument/2006/relationships/theme" Target="../theme/theme5.xml"/><Relationship Id="rId2" Type="http://schemas.openxmlformats.org/officeDocument/2006/relationships/slideLayout" Target="../slideLayouts/slideLayout102.xml"/><Relationship Id="rId16" Type="http://schemas.openxmlformats.org/officeDocument/2006/relationships/slideLayout" Target="../slideLayouts/slideLayout116.xml"/><Relationship Id="rId1" Type="http://schemas.openxmlformats.org/officeDocument/2006/relationships/slideLayout" Target="../slideLayouts/slideLayout101.xml"/><Relationship Id="rId6" Type="http://schemas.openxmlformats.org/officeDocument/2006/relationships/slideLayout" Target="../slideLayouts/slideLayout106.xml"/><Relationship Id="rId11" Type="http://schemas.openxmlformats.org/officeDocument/2006/relationships/slideLayout" Target="../slideLayouts/slideLayout111.xml"/><Relationship Id="rId5" Type="http://schemas.openxmlformats.org/officeDocument/2006/relationships/slideLayout" Target="../slideLayouts/slideLayout105.xml"/><Relationship Id="rId15" Type="http://schemas.openxmlformats.org/officeDocument/2006/relationships/slideLayout" Target="../slideLayouts/slideLayout115.xml"/><Relationship Id="rId10" Type="http://schemas.openxmlformats.org/officeDocument/2006/relationships/slideLayout" Target="../slideLayouts/slideLayout110.xml"/><Relationship Id="rId4" Type="http://schemas.openxmlformats.org/officeDocument/2006/relationships/slideLayout" Target="../slideLayouts/slideLayout104.xml"/><Relationship Id="rId9" Type="http://schemas.openxmlformats.org/officeDocument/2006/relationships/slideLayout" Target="../slideLayouts/slideLayout109.xml"/><Relationship Id="rId14" Type="http://schemas.openxmlformats.org/officeDocument/2006/relationships/slideLayout" Target="../slideLayouts/slideLayout11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4.xml"/><Relationship Id="rId13" Type="http://schemas.openxmlformats.org/officeDocument/2006/relationships/slideLayout" Target="../slideLayouts/slideLayout129.xml"/><Relationship Id="rId18" Type="http://schemas.openxmlformats.org/officeDocument/2006/relationships/slideLayout" Target="../slideLayouts/slideLayout134.xml"/><Relationship Id="rId26" Type="http://schemas.openxmlformats.org/officeDocument/2006/relationships/image" Target="../media/image1.png"/><Relationship Id="rId3" Type="http://schemas.openxmlformats.org/officeDocument/2006/relationships/slideLayout" Target="../slideLayouts/slideLayout119.xml"/><Relationship Id="rId21" Type="http://schemas.openxmlformats.org/officeDocument/2006/relationships/slideLayout" Target="../slideLayouts/slideLayout137.xml"/><Relationship Id="rId7" Type="http://schemas.openxmlformats.org/officeDocument/2006/relationships/slideLayout" Target="../slideLayouts/slideLayout123.xml"/><Relationship Id="rId12" Type="http://schemas.openxmlformats.org/officeDocument/2006/relationships/slideLayout" Target="../slideLayouts/slideLayout128.xml"/><Relationship Id="rId17" Type="http://schemas.openxmlformats.org/officeDocument/2006/relationships/slideLayout" Target="../slideLayouts/slideLayout133.xml"/><Relationship Id="rId25" Type="http://schemas.openxmlformats.org/officeDocument/2006/relationships/theme" Target="../theme/theme6.xml"/><Relationship Id="rId2" Type="http://schemas.openxmlformats.org/officeDocument/2006/relationships/slideLayout" Target="../slideLayouts/slideLayout118.xml"/><Relationship Id="rId16" Type="http://schemas.openxmlformats.org/officeDocument/2006/relationships/slideLayout" Target="../slideLayouts/slideLayout132.xml"/><Relationship Id="rId20" Type="http://schemas.openxmlformats.org/officeDocument/2006/relationships/slideLayout" Target="../slideLayouts/slideLayout136.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11" Type="http://schemas.openxmlformats.org/officeDocument/2006/relationships/slideLayout" Target="../slideLayouts/slideLayout127.xml"/><Relationship Id="rId24" Type="http://schemas.openxmlformats.org/officeDocument/2006/relationships/slideLayout" Target="../slideLayouts/slideLayout140.xml"/><Relationship Id="rId5" Type="http://schemas.openxmlformats.org/officeDocument/2006/relationships/slideLayout" Target="../slideLayouts/slideLayout121.xml"/><Relationship Id="rId15" Type="http://schemas.openxmlformats.org/officeDocument/2006/relationships/slideLayout" Target="../slideLayouts/slideLayout131.xml"/><Relationship Id="rId23" Type="http://schemas.openxmlformats.org/officeDocument/2006/relationships/slideLayout" Target="../slideLayouts/slideLayout139.xml"/><Relationship Id="rId10" Type="http://schemas.openxmlformats.org/officeDocument/2006/relationships/slideLayout" Target="../slideLayouts/slideLayout126.xml"/><Relationship Id="rId19" Type="http://schemas.openxmlformats.org/officeDocument/2006/relationships/slideLayout" Target="../slideLayouts/slideLayout135.xml"/><Relationship Id="rId4" Type="http://schemas.openxmlformats.org/officeDocument/2006/relationships/slideLayout" Target="../slideLayouts/slideLayout120.xml"/><Relationship Id="rId9" Type="http://schemas.openxmlformats.org/officeDocument/2006/relationships/slideLayout" Target="../slideLayouts/slideLayout125.xml"/><Relationship Id="rId14" Type="http://schemas.openxmlformats.org/officeDocument/2006/relationships/slideLayout" Target="../slideLayouts/slideLayout130.xml"/><Relationship Id="rId22" Type="http://schemas.openxmlformats.org/officeDocument/2006/relationships/slideLayout" Target="../slideLayouts/slideLayout13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18" Type="http://schemas.openxmlformats.org/officeDocument/2006/relationships/slideLayout" Target="../slideLayouts/slideLayout158.xml"/><Relationship Id="rId26" Type="http://schemas.openxmlformats.org/officeDocument/2006/relationships/theme" Target="../theme/theme7.xml"/><Relationship Id="rId3" Type="http://schemas.openxmlformats.org/officeDocument/2006/relationships/slideLayout" Target="../slideLayouts/slideLayout143.xml"/><Relationship Id="rId21" Type="http://schemas.openxmlformats.org/officeDocument/2006/relationships/slideLayout" Target="../slideLayouts/slideLayout161.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17" Type="http://schemas.openxmlformats.org/officeDocument/2006/relationships/slideLayout" Target="../slideLayouts/slideLayout157.xml"/><Relationship Id="rId25" Type="http://schemas.openxmlformats.org/officeDocument/2006/relationships/slideLayout" Target="../slideLayouts/slideLayout165.xml"/><Relationship Id="rId2" Type="http://schemas.openxmlformats.org/officeDocument/2006/relationships/slideLayout" Target="../slideLayouts/slideLayout142.xml"/><Relationship Id="rId16" Type="http://schemas.openxmlformats.org/officeDocument/2006/relationships/slideLayout" Target="../slideLayouts/slideLayout156.xml"/><Relationship Id="rId20" Type="http://schemas.openxmlformats.org/officeDocument/2006/relationships/slideLayout" Target="../slideLayouts/slideLayout160.xml"/><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24" Type="http://schemas.openxmlformats.org/officeDocument/2006/relationships/slideLayout" Target="../slideLayouts/slideLayout164.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23" Type="http://schemas.openxmlformats.org/officeDocument/2006/relationships/slideLayout" Target="../slideLayouts/slideLayout163.xml"/><Relationship Id="rId10" Type="http://schemas.openxmlformats.org/officeDocument/2006/relationships/slideLayout" Target="../slideLayouts/slideLayout150.xml"/><Relationship Id="rId19" Type="http://schemas.openxmlformats.org/officeDocument/2006/relationships/slideLayout" Target="../slideLayouts/slideLayout159.xml"/><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 Id="rId22" Type="http://schemas.openxmlformats.org/officeDocument/2006/relationships/slideLayout" Target="../slideLayouts/slideLayout162.xml"/><Relationship Id="rId27" Type="http://schemas.openxmlformats.org/officeDocument/2006/relationships/image" Target="../media/image16.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image" Target="../media/image1.png"/><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theme" Target="../theme/theme8.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96.xml"/><Relationship Id="rId13" Type="http://schemas.openxmlformats.org/officeDocument/2006/relationships/slideLayout" Target="../slideLayouts/slideLayout201.xml"/><Relationship Id="rId18" Type="http://schemas.openxmlformats.org/officeDocument/2006/relationships/slideLayout" Target="../slideLayouts/slideLayout206.xml"/><Relationship Id="rId3" Type="http://schemas.openxmlformats.org/officeDocument/2006/relationships/slideLayout" Target="../slideLayouts/slideLayout191.xml"/><Relationship Id="rId21" Type="http://schemas.openxmlformats.org/officeDocument/2006/relationships/slideLayout" Target="../slideLayouts/slideLayout209.xml"/><Relationship Id="rId7" Type="http://schemas.openxmlformats.org/officeDocument/2006/relationships/slideLayout" Target="../slideLayouts/slideLayout195.xml"/><Relationship Id="rId12" Type="http://schemas.openxmlformats.org/officeDocument/2006/relationships/slideLayout" Target="../slideLayouts/slideLayout200.xml"/><Relationship Id="rId17" Type="http://schemas.openxmlformats.org/officeDocument/2006/relationships/slideLayout" Target="../slideLayouts/slideLayout205.xml"/><Relationship Id="rId25" Type="http://schemas.openxmlformats.org/officeDocument/2006/relationships/image" Target="../media/image1.png"/><Relationship Id="rId2" Type="http://schemas.openxmlformats.org/officeDocument/2006/relationships/slideLayout" Target="../slideLayouts/slideLayout190.xml"/><Relationship Id="rId16" Type="http://schemas.openxmlformats.org/officeDocument/2006/relationships/slideLayout" Target="../slideLayouts/slideLayout204.xml"/><Relationship Id="rId20" Type="http://schemas.openxmlformats.org/officeDocument/2006/relationships/slideLayout" Target="../slideLayouts/slideLayout208.xml"/><Relationship Id="rId1" Type="http://schemas.openxmlformats.org/officeDocument/2006/relationships/slideLayout" Target="../slideLayouts/slideLayout189.xml"/><Relationship Id="rId6" Type="http://schemas.openxmlformats.org/officeDocument/2006/relationships/slideLayout" Target="../slideLayouts/slideLayout194.xml"/><Relationship Id="rId11" Type="http://schemas.openxmlformats.org/officeDocument/2006/relationships/slideLayout" Target="../slideLayouts/slideLayout199.xml"/><Relationship Id="rId24" Type="http://schemas.openxmlformats.org/officeDocument/2006/relationships/theme" Target="../theme/theme9.xml"/><Relationship Id="rId5" Type="http://schemas.openxmlformats.org/officeDocument/2006/relationships/slideLayout" Target="../slideLayouts/slideLayout193.xml"/><Relationship Id="rId15" Type="http://schemas.openxmlformats.org/officeDocument/2006/relationships/slideLayout" Target="../slideLayouts/slideLayout203.xml"/><Relationship Id="rId23" Type="http://schemas.openxmlformats.org/officeDocument/2006/relationships/slideLayout" Target="../slideLayouts/slideLayout211.xml"/><Relationship Id="rId10" Type="http://schemas.openxmlformats.org/officeDocument/2006/relationships/slideLayout" Target="../slideLayouts/slideLayout198.xml"/><Relationship Id="rId19" Type="http://schemas.openxmlformats.org/officeDocument/2006/relationships/slideLayout" Target="../slideLayouts/slideLayout207.xml"/><Relationship Id="rId4" Type="http://schemas.openxmlformats.org/officeDocument/2006/relationships/slideLayout" Target="../slideLayouts/slideLayout192.xml"/><Relationship Id="rId9" Type="http://schemas.openxmlformats.org/officeDocument/2006/relationships/slideLayout" Target="../slideLayouts/slideLayout197.xml"/><Relationship Id="rId14" Type="http://schemas.openxmlformats.org/officeDocument/2006/relationships/slideLayout" Target="../slideLayouts/slideLayout202.xml"/><Relationship Id="rId22" Type="http://schemas.openxmlformats.org/officeDocument/2006/relationships/slideLayout" Target="../slideLayouts/slideLayout2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768633"/>
            <a:ext cx="8640000" cy="576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4735773"/>
            <a:ext cx="9144000" cy="407727"/>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4"/>
          </p:nvPr>
        </p:nvSpPr>
        <p:spPr>
          <a:xfrm>
            <a:off x="3851910" y="4802317"/>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dirty="0"/>
          </a:p>
        </p:txBody>
      </p:sp>
      <p:pic>
        <p:nvPicPr>
          <p:cNvPr id="10" name="Picture 9"/>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89347" y="56368"/>
            <a:ext cx="1783501" cy="778750"/>
          </a:xfrm>
          <a:prstGeom prst="rect">
            <a:avLst/>
          </a:prstGeom>
        </p:spPr>
      </p:pic>
    </p:spTree>
    <p:extLst>
      <p:ext uri="{BB962C8B-B14F-4D97-AF65-F5344CB8AC3E}">
        <p14:creationId xmlns:p14="http://schemas.microsoft.com/office/powerpoint/2010/main" val="3098655942"/>
      </p:ext>
    </p:extLst>
  </p:cSld>
  <p:clrMap bg1="lt1" tx1="dk1" bg2="lt2" tx2="dk2" accent1="accent1" accent2="accent2" accent3="accent3" accent4="accent4" accent5="accent5" accent6="accent6" hlink="hlink" folHlink="folHlink"/>
  <p:sldLayoutIdLst>
    <p:sldLayoutId id="2147483678" r:id="rId1"/>
    <p:sldLayoutId id="2147483686" r:id="rId2"/>
    <p:sldLayoutId id="2147483659" r:id="rId3"/>
    <p:sldLayoutId id="2147483681" r:id="rId4"/>
    <p:sldLayoutId id="2147483684" r:id="rId5"/>
    <p:sldLayoutId id="2147483682" r:id="rId6"/>
    <p:sldLayoutId id="2147483685" r:id="rId7"/>
    <p:sldLayoutId id="2147483660" r:id="rId8"/>
    <p:sldLayoutId id="2147483662" r:id="rId9"/>
    <p:sldLayoutId id="2147483670" r:id="rId10"/>
    <p:sldLayoutId id="2147483669" r:id="rId11"/>
    <p:sldLayoutId id="2147483668" r:id="rId12"/>
    <p:sldLayoutId id="2147483664" r:id="rId13"/>
    <p:sldLayoutId id="2147483671" r:id="rId14"/>
    <p:sldLayoutId id="2147483665" r:id="rId15"/>
    <p:sldLayoutId id="2147483677" r:id="rId16"/>
    <p:sldLayoutId id="2147483672" r:id="rId17"/>
    <p:sldLayoutId id="2147483676" r:id="rId18"/>
    <p:sldLayoutId id="2147483674" r:id="rId19"/>
    <p:sldLayoutId id="2147483675" r:id="rId20"/>
    <p:sldLayoutId id="2147483673" r:id="rId21"/>
    <p:sldLayoutId id="2147483683" r:id="rId22"/>
  </p:sldLayoutIdLst>
  <p:hf sldNum="0" hdr="0" ftr="0" dt="0"/>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848738"/>
      </p:ext>
    </p:extLst>
  </p:cSld>
  <p:clrMap bg1="lt1" tx1="dk1" bg2="lt2" tx2="dk2" accent1="accent1" accent2="accent2" accent3="accent3" accent4="accent4" accent5="accent5" accent6="accent6" hlink="hlink" folHlink="folHlink"/>
  <p:sldLayoutIdLst>
    <p:sldLayoutId id="2147483908"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768633"/>
            <a:ext cx="8640000" cy="576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4735773"/>
            <a:ext cx="9144000" cy="407727"/>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dirty="0">
                <a:solidFill>
                  <a:schemeClr val="tx1"/>
                </a:solidFill>
              </a:rPr>
              <a:t>	</a:t>
            </a:r>
            <a:endParaRPr lang="en-GB" sz="800" dirty="0">
              <a:solidFill>
                <a:schemeClr val="tx1"/>
              </a:solidFill>
            </a:endParaRPr>
          </a:p>
        </p:txBody>
      </p:sp>
      <p:sp>
        <p:nvSpPr>
          <p:cNvPr id="4" name="Slide Number Placeholder 3"/>
          <p:cNvSpPr>
            <a:spLocks noGrp="1"/>
          </p:cNvSpPr>
          <p:nvPr>
            <p:ph type="sldNum" sz="quarter" idx="4"/>
          </p:nvPr>
        </p:nvSpPr>
        <p:spPr>
          <a:xfrm>
            <a:off x="3851910" y="4802317"/>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dirty="0"/>
          </a:p>
        </p:txBody>
      </p:sp>
      <p:pic>
        <p:nvPicPr>
          <p:cNvPr id="10" name="Picture 9"/>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189347" y="56368"/>
            <a:ext cx="1783501" cy="778750"/>
          </a:xfrm>
          <a:prstGeom prst="rect">
            <a:avLst/>
          </a:prstGeom>
        </p:spPr>
      </p:pic>
    </p:spTree>
    <p:extLst>
      <p:ext uri="{BB962C8B-B14F-4D97-AF65-F5344CB8AC3E}">
        <p14:creationId xmlns:p14="http://schemas.microsoft.com/office/powerpoint/2010/main" val="30986559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 id="2147483705" r:id="rId18"/>
    <p:sldLayoutId id="2147483706" r:id="rId19"/>
    <p:sldLayoutId id="2147483707" r:id="rId20"/>
    <p:sldLayoutId id="2147483708" r:id="rId21"/>
    <p:sldLayoutId id="2147483709" r:id="rId22"/>
  </p:sldLayoutIdLst>
  <p:hf sldNum="0" hdr="0" ftr="0" dt="0"/>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699740"/>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MO_MASTER_black_mono_for_light_backg_RBG.png"/>
          <p:cNvPicPr>
            <a:picLocks noChangeAspect="1"/>
          </p:cNvPicPr>
          <p:nvPr userDrawn="1"/>
        </p:nvPicPr>
        <p:blipFill>
          <a:blip r:embed="rId28" cstate="print"/>
          <a:stretch>
            <a:fillRect/>
          </a:stretch>
        </p:blipFill>
        <p:spPr>
          <a:xfrm>
            <a:off x="183947" y="54592"/>
            <a:ext cx="1802343" cy="565200"/>
          </a:xfrm>
          <a:prstGeom prst="rect">
            <a:avLst/>
          </a:prstGeom>
          <a:ln w="12700">
            <a:miter lim="400000"/>
          </a:ln>
        </p:spPr>
      </p:pic>
      <p:sp>
        <p:nvSpPr>
          <p:cNvPr id="9" name="Rectangle 8"/>
          <p:cNvSpPr/>
          <p:nvPr userDrawn="1"/>
        </p:nvSpPr>
        <p:spPr>
          <a:xfrm>
            <a:off x="0" y="4735775"/>
            <a:ext cx="9144000" cy="407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9"/>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spTree>
    <p:extLst>
      <p:ext uri="{BB962C8B-B14F-4D97-AF65-F5344CB8AC3E}">
        <p14:creationId xmlns:p14="http://schemas.microsoft.com/office/powerpoint/2010/main" val="2610492013"/>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 id="2147483730" r:id="rId20"/>
    <p:sldLayoutId id="2147483731" r:id="rId21"/>
    <p:sldLayoutId id="2147483732" r:id="rId22"/>
    <p:sldLayoutId id="2147483733" r:id="rId23"/>
    <p:sldLayoutId id="2147483734" r:id="rId24"/>
    <p:sldLayoutId id="2147483735" r:id="rId25"/>
    <p:sldLayoutId id="2147483736" r:id="rId26"/>
  </p:sldLayoutIdLst>
  <p:hf sldNum="0" hdr="0" ftr="0" dt="0"/>
  <p:txStyles>
    <p:titleStyle>
      <a:lvl1pPr algn="l" defTabSz="685766"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42" indent="-171442" algn="l" defTabSz="685766"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Footer Placeholder 5"/>
          <p:cNvSpPr>
            <a:spLocks noGrp="1"/>
          </p:cNvSpPr>
          <p:nvPr>
            <p:ph type="ftr" sz="quarter" idx="3"/>
          </p:nvPr>
        </p:nvSpPr>
        <p:spPr>
          <a:xfrm>
            <a:off x="0" y="4732141"/>
            <a:ext cx="9144000" cy="411361"/>
          </a:xfrm>
          <a:prstGeom prst="rect">
            <a:avLst/>
          </a:prstGeom>
          <a:solidFill>
            <a:schemeClr val="bg1"/>
          </a:solidFill>
        </p:spPr>
        <p:txBody>
          <a:bodyPr vert="horz" lIns="252000" tIns="36000" rIns="68580" bIns="27000" rtlCol="0" anchor="ctr"/>
          <a:lstStyle>
            <a:lvl1pPr algn="l" defTabSz="219070" hangingPunct="0">
              <a:defRPr sz="800">
                <a:solidFill>
                  <a:schemeClr val="tx1"/>
                </a:solidFill>
                <a:latin typeface="+mn-lt"/>
              </a:defRPr>
            </a:lvl1pPr>
          </a:lstStyle>
          <a:p>
            <a:r>
              <a:rPr lang="en-GB" kern="0">
                <a:solidFill>
                  <a:srgbClr val="2A2A2A"/>
                </a:solidFill>
                <a:sym typeface="Helvetica Light"/>
              </a:rPr>
              <a:t>www.metoffice.gov.uk																									             	       © Crown Copyright 2017, Met Office</a:t>
            </a:r>
          </a:p>
        </p:txBody>
      </p:sp>
      <p:sp>
        <p:nvSpPr>
          <p:cNvPr id="5" name="Title Placeholder 4"/>
          <p:cNvSpPr>
            <a:spLocks noGrp="1"/>
          </p:cNvSpPr>
          <p:nvPr>
            <p:ph type="title"/>
          </p:nvPr>
        </p:nvSpPr>
        <p:spPr>
          <a:xfrm>
            <a:off x="197644" y="1039783"/>
            <a:ext cx="8437500" cy="623248"/>
          </a:xfrm>
          <a:prstGeom prst="rect">
            <a:avLst/>
          </a:prstGeom>
        </p:spPr>
        <p:txBody>
          <a:bodyPr vert="horz" wrap="square" lIns="68580" tIns="34290" rIns="68580" bIns="34290" rtlCol="0" anchor="t" anchorCtr="0">
            <a:spAutoFit/>
          </a:bodyPr>
          <a:lstStyle/>
          <a:p>
            <a:r>
              <a:rPr lang="en-US"/>
              <a:t>Click to edit Master title style</a:t>
            </a:r>
            <a:endParaRPr lang="en-GB"/>
          </a:p>
        </p:txBody>
      </p:sp>
      <p:sp>
        <p:nvSpPr>
          <p:cNvPr id="2" name="Text Placeholder 1"/>
          <p:cNvSpPr>
            <a:spLocks noGrp="1"/>
          </p:cNvSpPr>
          <p:nvPr>
            <p:ph type="body" idx="1"/>
          </p:nvPr>
        </p:nvSpPr>
        <p:spPr>
          <a:xfrm>
            <a:off x="197645" y="1761531"/>
            <a:ext cx="4050507" cy="2704360"/>
          </a:xfrm>
          <a:prstGeom prst="rect">
            <a:avLst/>
          </a:prstGeom>
        </p:spPr>
        <p:txBody>
          <a:bodyPr vert="horz" lIns="68580" tIns="34290" rIns="68580" bIns="34290" rtlCol="0">
            <a:noAutofit/>
          </a:bodyPr>
          <a:lstStyle/>
          <a:p>
            <a:pPr lvl="0"/>
            <a:r>
              <a:rPr lang="en-US"/>
              <a:t>Edit Master text styles</a:t>
            </a:r>
          </a:p>
          <a:p>
            <a:pPr lvl="1"/>
            <a:r>
              <a:rPr lang="en-US"/>
              <a:t>Second level</a:t>
            </a:r>
          </a:p>
          <a:p>
            <a:pPr lvl="5"/>
            <a:r>
              <a:rPr lang="en-US"/>
              <a:t>Third level</a:t>
            </a:r>
          </a:p>
          <a:p>
            <a:pPr lvl="6"/>
            <a:r>
              <a:rPr lang="en-US"/>
              <a:t>Fourth level</a:t>
            </a:r>
          </a:p>
          <a:p>
            <a:pPr lvl="7"/>
            <a:r>
              <a:rPr lang="en-US"/>
              <a:t>Fifth level</a:t>
            </a:r>
            <a:endParaRPr lang="en-GB"/>
          </a:p>
        </p:txBody>
      </p:sp>
      <p:pic>
        <p:nvPicPr>
          <p:cNvPr id="7" name="MO_MASTER_black_mono_for_light_backg_RBG.png">
            <a:extLst>
              <a:ext uri="{FF2B5EF4-FFF2-40B4-BE49-F238E27FC236}">
                <a16:creationId xmlns:a16="http://schemas.microsoft.com/office/drawing/2014/main" id="{40FE3384-BF22-45EF-891D-ACAFFEEE154E}"/>
              </a:ext>
            </a:extLst>
          </p:cNvPr>
          <p:cNvPicPr>
            <a:picLocks noChangeAspect="1"/>
          </p:cNvPicPr>
          <p:nvPr userDrawn="1"/>
        </p:nvPicPr>
        <p:blipFill>
          <a:blip r:embed="rId32" cstate="print"/>
          <a:stretch>
            <a:fillRect/>
          </a:stretch>
        </p:blipFill>
        <p:spPr>
          <a:xfrm>
            <a:off x="183947" y="54592"/>
            <a:ext cx="1802343" cy="565200"/>
          </a:xfrm>
          <a:prstGeom prst="rect">
            <a:avLst/>
          </a:prstGeom>
          <a:ln w="12700">
            <a:miter lim="400000"/>
          </a:ln>
        </p:spPr>
      </p:pic>
    </p:spTree>
    <p:extLst>
      <p:ext uri="{BB962C8B-B14F-4D97-AF65-F5344CB8AC3E}">
        <p14:creationId xmlns:p14="http://schemas.microsoft.com/office/powerpoint/2010/main" val="42237170"/>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 id="2147483754" r:id="rId17"/>
    <p:sldLayoutId id="2147483755" r:id="rId18"/>
    <p:sldLayoutId id="2147483756" r:id="rId19"/>
    <p:sldLayoutId id="2147483757" r:id="rId20"/>
    <p:sldLayoutId id="2147483758" r:id="rId21"/>
    <p:sldLayoutId id="2147483759" r:id="rId22"/>
    <p:sldLayoutId id="2147483760" r:id="rId23"/>
    <p:sldLayoutId id="2147483761" r:id="rId24"/>
    <p:sldLayoutId id="2147483762" r:id="rId25"/>
    <p:sldLayoutId id="2147483763" r:id="rId26"/>
    <p:sldLayoutId id="2147483764" r:id="rId27"/>
    <p:sldLayoutId id="2147483765" r:id="rId28"/>
    <p:sldLayoutId id="2147483766" r:id="rId29"/>
    <p:sldLayoutId id="2147483767" r:id="rId3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marL="0" marR="0" indent="0" algn="l" defTabSz="219070" rtl="0" eaLnBrk="1" latinLnBrk="0" hangingPunct="1">
        <a:lnSpc>
          <a:spcPct val="100000"/>
        </a:lnSpc>
        <a:spcBef>
          <a:spcPts val="0"/>
        </a:spcBef>
        <a:spcAft>
          <a:spcPts val="0"/>
        </a:spcAft>
        <a:buClrTx/>
        <a:buSzTx/>
        <a:buFontTx/>
        <a:buNone/>
        <a:tabLst/>
        <a:defRPr sz="3600" b="0" i="0" u="none" strike="noStrike" cap="none" spc="0" baseline="0">
          <a:ln>
            <a:noFill/>
          </a:ln>
          <a:solidFill>
            <a:schemeClr val="tx1"/>
          </a:solidFill>
          <a:uFillTx/>
          <a:latin typeface="+mj-lt"/>
          <a:ea typeface="+mn-ea"/>
          <a:cs typeface="+mn-cs"/>
          <a:sym typeface="Helvetica Light"/>
        </a:defRPr>
      </a:lvl1pPr>
      <a:lvl2pPr marL="0" marR="0" indent="85723"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2pPr>
      <a:lvl3pPr marL="0" marR="0" indent="171446"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3pPr>
      <a:lvl4pPr marL="0" marR="0" indent="257168"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4pPr>
      <a:lvl5pPr marL="0" marR="0" indent="342892"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5pPr>
      <a:lvl6pPr marL="0" marR="0" indent="428615"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6pPr>
      <a:lvl7pPr marL="0" marR="0" indent="514337"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7pPr>
      <a:lvl8pPr marL="0" marR="0" indent="600060"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8pPr>
      <a:lvl9pPr marL="0" marR="0" indent="685783" algn="ctr" defTabSz="219070" rtl="0" eaLnBrk="1" latinLnBrk="0" hangingPunct="1">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Light"/>
        </a:defRPr>
      </a:lvl9pPr>
    </p:titleStyle>
    <p:bodyStyle>
      <a:lvl1pPr marL="0" marR="0" indent="0" algn="l" defTabSz="219070" rtl="0" eaLnBrk="1" latinLnBrk="0" hangingPunct="1">
        <a:lnSpc>
          <a:spcPct val="100000"/>
        </a:lnSpc>
        <a:spcBef>
          <a:spcPts val="788"/>
        </a:spcBef>
        <a:spcAft>
          <a:spcPts val="0"/>
        </a:spcAft>
        <a:buClrTx/>
        <a:buSzPct val="75000"/>
        <a:buFontTx/>
        <a:buNone/>
        <a:tabLst/>
        <a:defRPr sz="1500" b="0" i="0" u="none" strike="noStrike" cap="none" spc="0" baseline="0">
          <a:ln>
            <a:noFill/>
          </a:ln>
          <a:solidFill>
            <a:schemeClr val="tx1"/>
          </a:solidFill>
          <a:uFillTx/>
          <a:latin typeface="+mj-lt"/>
          <a:ea typeface="+mn-ea"/>
          <a:cs typeface="+mn-cs"/>
          <a:sym typeface="Helvetica Light"/>
        </a:defRPr>
      </a:lvl1pPr>
      <a:lvl2pPr marL="179996" marR="0" indent="-179996" algn="l" defTabSz="219070" rtl="0" eaLnBrk="1" latinLnBrk="0" hangingPunct="1">
        <a:lnSpc>
          <a:spcPct val="100000"/>
        </a:lnSpc>
        <a:spcBef>
          <a:spcPts val="600"/>
        </a:spcBef>
        <a:spcAft>
          <a:spcPts val="600"/>
        </a:spcAft>
        <a:buClrTx/>
        <a:buSzPct val="75000"/>
        <a:buFont typeface="Arial" panose="020B0604020202020204" pitchFamily="34" charset="0"/>
        <a:buChar char="•"/>
        <a:tabLst/>
        <a:defRPr sz="1600" b="0" i="0" u="none" strike="noStrike" cap="none" spc="0" baseline="0">
          <a:ln>
            <a:noFill/>
          </a:ln>
          <a:solidFill>
            <a:schemeClr val="tx1"/>
          </a:solidFill>
          <a:uFillTx/>
          <a:latin typeface="+mn-lt"/>
          <a:ea typeface="+mn-ea"/>
          <a:cs typeface="+mn-cs"/>
          <a:sym typeface="Helvetica Light"/>
        </a:defRPr>
      </a:lvl2pPr>
      <a:lvl3pPr marL="285743" marR="0" indent="-285743" algn="l" defTabSz="219070" rtl="0" eaLnBrk="1" latinLnBrk="0" hangingPunct="1">
        <a:lnSpc>
          <a:spcPct val="100000"/>
        </a:lnSpc>
        <a:spcBef>
          <a:spcPts val="788"/>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mn-lt"/>
          <a:ea typeface="+mn-ea"/>
          <a:cs typeface="+mn-cs"/>
          <a:sym typeface="Helvetica Light"/>
        </a:defRPr>
      </a:lvl3pPr>
      <a:lvl4pPr marL="286418" marR="0" indent="-285743" algn="l" defTabSz="67499" rtl="0" eaLnBrk="1" latinLnBrk="0" hangingPunct="1">
        <a:lnSpc>
          <a:spcPct val="100000"/>
        </a:lnSpc>
        <a:spcBef>
          <a:spcPts val="788"/>
        </a:spcBef>
        <a:spcAft>
          <a:spcPts val="0"/>
        </a:spcAft>
        <a:buClr>
          <a:schemeClr val="tx1"/>
        </a:buClr>
        <a:buSzPct val="75000"/>
        <a:buFont typeface="Arial" panose="020B0604020202020204" pitchFamily="34" charset="0"/>
        <a:buChar char="•"/>
        <a:tabLst>
          <a:tab pos="67499" algn="l"/>
        </a:tabLst>
        <a:defRPr sz="1500" b="0" i="0" u="none" strike="noStrike" cap="none" spc="0" baseline="0">
          <a:ln>
            <a:noFill/>
          </a:ln>
          <a:solidFill>
            <a:schemeClr val="tx1"/>
          </a:solidFill>
          <a:uFillTx/>
          <a:latin typeface="+mn-lt"/>
          <a:ea typeface="+mn-ea"/>
          <a:cs typeface="+mn-cs"/>
          <a:sym typeface="Helvetica Light"/>
        </a:defRPr>
      </a:lvl4pPr>
      <a:lvl5pPr marL="285743" marR="0" indent="-285743" algn="l" defTabSz="219070" rtl="0" eaLnBrk="1" latinLnBrk="0" hangingPunct="1">
        <a:lnSpc>
          <a:spcPct val="100000"/>
        </a:lnSpc>
        <a:spcBef>
          <a:spcPts val="1575"/>
        </a:spcBef>
        <a:spcAft>
          <a:spcPts val="0"/>
        </a:spcAft>
        <a:buClrTx/>
        <a:buSzPct val="75000"/>
        <a:buFont typeface="Arial" panose="020B0604020202020204" pitchFamily="34" charset="0"/>
        <a:buChar char="•"/>
        <a:tabLst/>
        <a:defRPr sz="1500" b="0" i="0" u="none" strike="noStrike" cap="none" spc="0" baseline="0">
          <a:ln>
            <a:noFill/>
          </a:ln>
          <a:solidFill>
            <a:schemeClr val="tx1"/>
          </a:solidFill>
          <a:uFillTx/>
          <a:latin typeface="+mn-lt"/>
          <a:ea typeface="+mn-ea"/>
          <a:cs typeface="+mn-cs"/>
          <a:sym typeface="Helvetica Light"/>
        </a:defRPr>
      </a:lvl5pPr>
      <a:lvl6pPr marL="539987" marR="0" indent="-179996" algn="l" defTabSz="219070" rtl="0" eaLnBrk="1" latinLnBrk="0" hangingPunct="1">
        <a:lnSpc>
          <a:spcPct val="100000"/>
        </a:lnSpc>
        <a:spcBef>
          <a:spcPts val="0"/>
        </a:spcBef>
        <a:spcAft>
          <a:spcPts val="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6pPr>
      <a:lvl7pPr marL="899978" marR="0" indent="-179996" algn="l" defTabSz="219070"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7pPr>
      <a:lvl8pPr marL="1259969" marR="0" indent="-179996" algn="l" defTabSz="219070" rtl="0" eaLnBrk="1" latinLnBrk="0" hangingPunct="1">
        <a:lnSpc>
          <a:spcPct val="100000"/>
        </a:lnSpc>
        <a:spcBef>
          <a:spcPts val="600"/>
        </a:spcBef>
        <a:spcAft>
          <a:spcPts val="600"/>
        </a:spcAft>
        <a:buClrTx/>
        <a:buSzPct val="75000"/>
        <a:buFontTx/>
        <a:buChar char="•"/>
        <a:tabLst/>
        <a:defRPr sz="1600" b="0" i="0" u="none" strike="noStrike" cap="none" spc="0" baseline="0">
          <a:ln>
            <a:noFill/>
          </a:ln>
          <a:solidFill>
            <a:srgbClr val="000000"/>
          </a:solidFill>
          <a:uFillTx/>
          <a:latin typeface="+mn-lt"/>
          <a:ea typeface="+mn-ea"/>
          <a:cs typeface="+mn-cs"/>
          <a:sym typeface="Helvetica Light"/>
        </a:defRPr>
      </a:lvl8pPr>
      <a:lvl9pPr marL="1564972" marR="0" indent="-231506" algn="l" defTabSz="219070" rtl="0" eaLnBrk="1" latinLnBrk="0" hangingPunct="1">
        <a:lnSpc>
          <a:spcPct val="100000"/>
        </a:lnSpc>
        <a:spcBef>
          <a:spcPts val="1575"/>
        </a:spcBef>
        <a:spcAft>
          <a:spcPts val="0"/>
        </a:spcAft>
        <a:buClrTx/>
        <a:buSzPct val="75000"/>
        <a:buFontTx/>
        <a:buChar char="•"/>
        <a:tabLst/>
        <a:defRPr sz="19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1pPr>
      <a:lvl2pPr marL="0" marR="0" indent="85723"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2pPr>
      <a:lvl3pPr marL="0" marR="0" indent="171446"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3pPr>
      <a:lvl4pPr marL="0" marR="0" indent="257168"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4pPr>
      <a:lvl5pPr marL="0" marR="0" indent="342892"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5pPr>
      <a:lvl6pPr marL="0" marR="0" indent="428615"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6pPr>
      <a:lvl7pPr marL="0" marR="0" indent="514337"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7pPr>
      <a:lvl8pPr marL="0" marR="0" indent="600060"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8pPr>
      <a:lvl9pPr marL="0" marR="0" indent="685783" algn="ctr" defTabSz="219070" rtl="0" eaLnBrk="1" latinLnBrk="0" hangingPunct="1">
        <a:lnSpc>
          <a:spcPct val="100000"/>
        </a:lnSpc>
        <a:spcBef>
          <a:spcPts val="0"/>
        </a:spcBef>
        <a:spcAft>
          <a:spcPts val="0"/>
        </a:spcAft>
        <a:buClrTx/>
        <a:buSzTx/>
        <a:buFontTx/>
        <a:buNone/>
        <a:tabLst/>
        <a:defRPr sz="900" b="0" i="0" u="none" strike="noStrike" cap="none" spc="0" baseline="0">
          <a:ln>
            <a:noFill/>
          </a:ln>
          <a:solidFill>
            <a:schemeClr val="tx1"/>
          </a:solidFill>
          <a:uFillTx/>
          <a:latin typeface="+mn-lt"/>
          <a:ea typeface="+mn-ea"/>
          <a:cs typeface="+mn-cs"/>
          <a:sym typeface="Helvetica Light"/>
        </a:defRPr>
      </a:lvl9pPr>
    </p:otherStyle>
  </p:txStyles>
  <p:extLst>
    <p:ext uri="{27BBF7A9-308A-43DC-89C8-2F10F3537804}">
      <p15:sldGuideLst xmlns:p15="http://schemas.microsoft.com/office/powerpoint/2012/main">
        <p15:guide id="4" pos="332">
          <p15:clr>
            <a:srgbClr val="F26B43"/>
          </p15:clr>
        </p15:guide>
        <p15:guide id="5" pos="423">
          <p15:clr>
            <a:srgbClr val="F26B43"/>
          </p15:clr>
        </p15:guide>
        <p15:guide id="14" pos="14507">
          <p15:clr>
            <a:srgbClr val="F26B43"/>
          </p15:clr>
        </p15:guide>
        <p15:guide id="15" orient="horz" pos="7949">
          <p15:clr>
            <a:srgbClr val="F26B43"/>
          </p15:clr>
        </p15:guide>
        <p15:guide id="16" orient="horz" pos="7518">
          <p15:clr>
            <a:srgbClr val="F26B43"/>
          </p15:clr>
        </p15:guide>
        <p15:guide id="17" orient="horz" pos="1735">
          <p15:clr>
            <a:srgbClr val="F26B43"/>
          </p15:clr>
        </p15:guide>
        <p15:guide id="18" orient="horz" pos="2959">
          <p15:clr>
            <a:srgbClr val="F26B43"/>
          </p15:clr>
        </p15:guide>
        <p15:guide id="19" orient="horz" pos="2506">
          <p15:clr>
            <a:srgbClr val="F26B43"/>
          </p15:clr>
        </p15:guide>
        <p15:guide id="20" pos="4664">
          <p15:clr>
            <a:srgbClr val="F26B43"/>
          </p15:clr>
        </p15:guide>
        <p15:guide id="21" pos="9585">
          <p15:clr>
            <a:srgbClr val="F26B43"/>
          </p15:clr>
        </p15:guide>
        <p15:guide id="22" pos="5231">
          <p15:clr>
            <a:srgbClr val="F26B43"/>
          </p15:clr>
        </p15:guide>
        <p15:guide id="23" pos="10152">
          <p15:clr>
            <a:srgbClr val="F26B43"/>
          </p15:clr>
        </p15:guide>
        <p15:guide id="24" pos="7136">
          <p15:clr>
            <a:srgbClr val="F26B43"/>
          </p15:clr>
        </p15:guide>
        <p15:guide id="25" pos="768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1C7BFB-C915-3606-F142-25BBC7260FA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32811F9-FE20-4B0E-9DB5-BBD8CF503115}"/>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95DCEB3-0FAB-53B8-DF15-9B8E648C231D}"/>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C7D61DAA-9E2A-4BD8-9BAC-33E64983B6F6}" type="datetimeFigureOut">
              <a:rPr lang="en-GB" smtClean="0"/>
              <a:t>12/05/2026</a:t>
            </a:fld>
            <a:endParaRPr lang="en-GB"/>
          </a:p>
        </p:txBody>
      </p:sp>
      <p:sp>
        <p:nvSpPr>
          <p:cNvPr id="5" name="Footer Placeholder 4">
            <a:extLst>
              <a:ext uri="{FF2B5EF4-FFF2-40B4-BE49-F238E27FC236}">
                <a16:creationId xmlns:a16="http://schemas.microsoft.com/office/drawing/2014/main" id="{9BB7C728-D6BB-D6A8-F45F-0B7A73A23799}"/>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057E0FC5-5B87-EAC7-36AC-E38C9901D3A8}"/>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39580226-8670-406A-BA5B-7053334DFA14}" type="slidenum">
              <a:rPr lang="en-GB" smtClean="0"/>
              <a:t>‹#›</a:t>
            </a:fld>
            <a:endParaRPr lang="en-GB"/>
          </a:p>
        </p:txBody>
      </p:sp>
    </p:spTree>
    <p:extLst>
      <p:ext uri="{BB962C8B-B14F-4D97-AF65-F5344CB8AC3E}">
        <p14:creationId xmlns:p14="http://schemas.microsoft.com/office/powerpoint/2010/main" val="75403017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768633"/>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4735775"/>
            <a:ext cx="9144000" cy="407727"/>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28">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9"/>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6" cstate="print">
            <a:extLst>
              <a:ext uri="{28A0092B-C50C-407E-A947-70E740481C1C}">
                <a14:useLocalDpi xmlns:a14="http://schemas.microsoft.com/office/drawing/2010/main"/>
              </a:ext>
            </a:extLst>
          </a:blip>
          <a:stretch>
            <a:fillRect/>
          </a:stretch>
        </p:blipFill>
        <p:spPr>
          <a:xfrm>
            <a:off x="189349" y="56370"/>
            <a:ext cx="1783501" cy="778750"/>
          </a:xfrm>
          <a:prstGeom prst="rect">
            <a:avLst/>
          </a:prstGeom>
        </p:spPr>
      </p:pic>
    </p:spTree>
    <p:extLst>
      <p:ext uri="{BB962C8B-B14F-4D97-AF65-F5344CB8AC3E}">
        <p14:creationId xmlns:p14="http://schemas.microsoft.com/office/powerpoint/2010/main" val="1747829958"/>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 id="2147483797" r:id="rId12"/>
    <p:sldLayoutId id="2147483798" r:id="rId13"/>
    <p:sldLayoutId id="2147483799" r:id="rId14"/>
    <p:sldLayoutId id="2147483800" r:id="rId15"/>
    <p:sldLayoutId id="2147483801" r:id="rId16"/>
    <p:sldLayoutId id="2147483802" r:id="rId17"/>
    <p:sldLayoutId id="2147483803" r:id="rId18"/>
    <p:sldLayoutId id="2147483804" r:id="rId19"/>
    <p:sldLayoutId id="2147483805" r:id="rId20"/>
    <p:sldLayoutId id="2147483806" r:id="rId21"/>
    <p:sldLayoutId id="2147483807" r:id="rId22"/>
    <p:sldLayoutId id="2147483808" r:id="rId23"/>
    <p:sldLayoutId id="2147483809" r:id="rId24"/>
  </p:sldLayoutIdLst>
  <p:hf sldNum="0" hdr="0" ftr="0" dt="0"/>
  <p:txStyles>
    <p:titleStyle>
      <a:lvl1pPr algn="l" defTabSz="685766"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42" indent="-171442" algn="l" defTabSz="685766"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25" indent="-171442" algn="l" defTabSz="685766"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07" indent="-171442" algn="l" defTabSz="685766"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090" indent="-171442" algn="l" defTabSz="685766"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2974" indent="-171442" algn="l" defTabSz="685766"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856"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39"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22"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05" indent="-171442" algn="l" defTabSz="685766"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66" rtl="0" eaLnBrk="1" latinLnBrk="0" hangingPunct="1">
        <a:defRPr sz="1350" kern="1200">
          <a:solidFill>
            <a:schemeClr val="tx1"/>
          </a:solidFill>
          <a:latin typeface="+mn-lt"/>
          <a:ea typeface="+mn-ea"/>
          <a:cs typeface="+mn-cs"/>
        </a:defRPr>
      </a:lvl1pPr>
      <a:lvl2pPr marL="342884" algn="l" defTabSz="685766" rtl="0" eaLnBrk="1" latinLnBrk="0" hangingPunct="1">
        <a:defRPr sz="1350" kern="1200">
          <a:solidFill>
            <a:schemeClr val="tx1"/>
          </a:solidFill>
          <a:latin typeface="+mn-lt"/>
          <a:ea typeface="+mn-ea"/>
          <a:cs typeface="+mn-cs"/>
        </a:defRPr>
      </a:lvl2pPr>
      <a:lvl3pPr marL="685766" algn="l" defTabSz="685766" rtl="0" eaLnBrk="1" latinLnBrk="0" hangingPunct="1">
        <a:defRPr sz="1350" kern="1200">
          <a:solidFill>
            <a:schemeClr val="tx1"/>
          </a:solidFill>
          <a:latin typeface="+mn-lt"/>
          <a:ea typeface="+mn-ea"/>
          <a:cs typeface="+mn-cs"/>
        </a:defRPr>
      </a:lvl3pPr>
      <a:lvl4pPr marL="1028649" algn="l" defTabSz="685766" rtl="0" eaLnBrk="1" latinLnBrk="0" hangingPunct="1">
        <a:defRPr sz="1350" kern="1200">
          <a:solidFill>
            <a:schemeClr val="tx1"/>
          </a:solidFill>
          <a:latin typeface="+mn-lt"/>
          <a:ea typeface="+mn-ea"/>
          <a:cs typeface="+mn-cs"/>
        </a:defRPr>
      </a:lvl4pPr>
      <a:lvl5pPr marL="1371532" algn="l" defTabSz="685766" rtl="0" eaLnBrk="1" latinLnBrk="0" hangingPunct="1">
        <a:defRPr sz="1350" kern="1200">
          <a:solidFill>
            <a:schemeClr val="tx1"/>
          </a:solidFill>
          <a:latin typeface="+mn-lt"/>
          <a:ea typeface="+mn-ea"/>
          <a:cs typeface="+mn-cs"/>
        </a:defRPr>
      </a:lvl5pPr>
      <a:lvl6pPr marL="1714415" algn="l" defTabSz="685766" rtl="0" eaLnBrk="1" latinLnBrk="0" hangingPunct="1">
        <a:defRPr sz="1350" kern="1200">
          <a:solidFill>
            <a:schemeClr val="tx1"/>
          </a:solidFill>
          <a:latin typeface="+mn-lt"/>
          <a:ea typeface="+mn-ea"/>
          <a:cs typeface="+mn-cs"/>
        </a:defRPr>
      </a:lvl6pPr>
      <a:lvl7pPr marL="2057297" algn="l" defTabSz="685766" rtl="0" eaLnBrk="1" latinLnBrk="0" hangingPunct="1">
        <a:defRPr sz="1350" kern="1200">
          <a:solidFill>
            <a:schemeClr val="tx1"/>
          </a:solidFill>
          <a:latin typeface="+mn-lt"/>
          <a:ea typeface="+mn-ea"/>
          <a:cs typeface="+mn-cs"/>
        </a:defRPr>
      </a:lvl7pPr>
      <a:lvl8pPr marL="2400180" algn="l" defTabSz="685766" rtl="0" eaLnBrk="1" latinLnBrk="0" hangingPunct="1">
        <a:defRPr sz="1350" kern="1200">
          <a:solidFill>
            <a:schemeClr val="tx1"/>
          </a:solidFill>
          <a:latin typeface="+mn-lt"/>
          <a:ea typeface="+mn-ea"/>
          <a:cs typeface="+mn-cs"/>
        </a:defRPr>
      </a:lvl8pPr>
      <a:lvl9pPr marL="2743064" algn="l" defTabSz="685766"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699740"/>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MO_MASTER_black_mono_for_light_backg_RBG.png"/>
          <p:cNvPicPr>
            <a:picLocks noChangeAspect="1"/>
          </p:cNvPicPr>
          <p:nvPr userDrawn="1"/>
        </p:nvPicPr>
        <p:blipFill>
          <a:blip r:embed="rId27" cstate="print"/>
          <a:stretch>
            <a:fillRect/>
          </a:stretch>
        </p:blipFill>
        <p:spPr>
          <a:xfrm>
            <a:off x="183947" y="54592"/>
            <a:ext cx="1802343" cy="565200"/>
          </a:xfrm>
          <a:prstGeom prst="rect">
            <a:avLst/>
          </a:prstGeom>
          <a:ln w="12700">
            <a:miter lim="400000"/>
          </a:ln>
        </p:spPr>
      </p:pic>
      <p:sp>
        <p:nvSpPr>
          <p:cNvPr id="9" name="Rectangle 8"/>
          <p:cNvSpPr/>
          <p:nvPr userDrawn="1"/>
        </p:nvSpPr>
        <p:spPr>
          <a:xfrm>
            <a:off x="0" y="4735774"/>
            <a:ext cx="9144000" cy="407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8"/>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spTree>
    <p:extLst>
      <p:ext uri="{BB962C8B-B14F-4D97-AF65-F5344CB8AC3E}">
        <p14:creationId xmlns:p14="http://schemas.microsoft.com/office/powerpoint/2010/main" val="2417394567"/>
      </p:ext>
    </p:extLst>
  </p:cSld>
  <p:clrMap bg1="lt1" tx1="dk1" bg2="lt2" tx2="dk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 id="2147483822" r:id="rId12"/>
    <p:sldLayoutId id="2147483823" r:id="rId13"/>
    <p:sldLayoutId id="2147483824" r:id="rId14"/>
    <p:sldLayoutId id="2147483825" r:id="rId15"/>
    <p:sldLayoutId id="2147483826" r:id="rId16"/>
    <p:sldLayoutId id="2147483827" r:id="rId17"/>
    <p:sldLayoutId id="2147483828" r:id="rId18"/>
    <p:sldLayoutId id="2147483829" r:id="rId19"/>
    <p:sldLayoutId id="2147483830" r:id="rId20"/>
    <p:sldLayoutId id="2147483831" r:id="rId21"/>
    <p:sldLayoutId id="2147483832" r:id="rId22"/>
    <p:sldLayoutId id="2147483833" r:id="rId23"/>
    <p:sldLayoutId id="2147483834" r:id="rId24"/>
    <p:sldLayoutId id="2147483835" r:id="rId25"/>
  </p:sldLayoutIdLst>
  <p:hf sldNum="0" hdr="0" ftr="0" dt="0"/>
  <p:txStyles>
    <p:titleStyle>
      <a:lvl1pPr algn="l" defTabSz="914377"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15">
          <p15:clr>
            <a:srgbClr val="F26B43"/>
          </p15:clr>
        </p15:guide>
        <p15:guide id="2" pos="216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768633"/>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4735773"/>
            <a:ext cx="9144000" cy="407727"/>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7"/>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89347" y="56368"/>
            <a:ext cx="1783501" cy="778750"/>
          </a:xfrm>
          <a:prstGeom prst="rect">
            <a:avLst/>
          </a:prstGeom>
        </p:spPr>
      </p:pic>
    </p:spTree>
    <p:extLst>
      <p:ext uri="{BB962C8B-B14F-4D97-AF65-F5344CB8AC3E}">
        <p14:creationId xmlns:p14="http://schemas.microsoft.com/office/powerpoint/2010/main" val="4001102165"/>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 id="2147483853" r:id="rId17"/>
    <p:sldLayoutId id="2147483854" r:id="rId18"/>
    <p:sldLayoutId id="2147483855" r:id="rId19"/>
    <p:sldLayoutId id="2147483856" r:id="rId20"/>
    <p:sldLayoutId id="2147483857" r:id="rId21"/>
    <p:sldLayoutId id="2147483858" r:id="rId22"/>
    <p:sldLayoutId id="2147483859" r:id="rId23"/>
  </p:sldLayoutIdLst>
  <p:hf sldNum="0" hdr="0" ftr="0" dt="0"/>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2000" y="768633"/>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252000" y="1548000"/>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4735773"/>
            <a:ext cx="9144000" cy="407727"/>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50">
              <a:tabLst/>
            </a:pPr>
            <a:r>
              <a:rPr lang="fr-BE" sz="800">
                <a:solidFill>
                  <a:schemeClr val="tx1"/>
                </a:solidFill>
              </a:rPr>
              <a:t>	</a:t>
            </a:r>
            <a:endParaRPr lang="en-GB" sz="800">
              <a:solidFill>
                <a:schemeClr val="tx1"/>
              </a:solidFill>
            </a:endParaRPr>
          </a:p>
        </p:txBody>
      </p:sp>
      <p:sp>
        <p:nvSpPr>
          <p:cNvPr id="4" name="Slide Number Placeholder 3"/>
          <p:cNvSpPr>
            <a:spLocks noGrp="1"/>
          </p:cNvSpPr>
          <p:nvPr>
            <p:ph type="sldNum" sz="quarter" idx="4"/>
          </p:nvPr>
        </p:nvSpPr>
        <p:spPr>
          <a:xfrm>
            <a:off x="3851910" y="4802317"/>
            <a:ext cx="1436370"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189347" y="56368"/>
            <a:ext cx="1783501" cy="778750"/>
          </a:xfrm>
          <a:prstGeom prst="rect">
            <a:avLst/>
          </a:prstGeom>
        </p:spPr>
      </p:pic>
    </p:spTree>
    <p:extLst>
      <p:ext uri="{BB962C8B-B14F-4D97-AF65-F5344CB8AC3E}">
        <p14:creationId xmlns:p14="http://schemas.microsoft.com/office/powerpoint/2010/main" val="1806174944"/>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 id="2147483901" r:id="rId18"/>
    <p:sldLayoutId id="2147483902" r:id="rId19"/>
    <p:sldLayoutId id="2147483903" r:id="rId20"/>
    <p:sldLayoutId id="2147483904" r:id="rId21"/>
    <p:sldLayoutId id="2147483905" r:id="rId22"/>
    <p:sldLayoutId id="2147483906" r:id="rId23"/>
  </p:sldLayoutIdLst>
  <p:hf sldNum="0" hdr="0" ftr="0" dt="0"/>
  <p:txStyles>
    <p:titleStyle>
      <a:lvl1pPr algn="l" defTabSz="6858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jpeg"/><Relationship Id="rId1" Type="http://schemas.openxmlformats.org/officeDocument/2006/relationships/slideLayout" Target="../slideLayouts/slideLayout196.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1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9.xml"/><Relationship Id="rId1" Type="http://schemas.openxmlformats.org/officeDocument/2006/relationships/slideLayout" Target="../slideLayouts/slideLayout173.xml"/></Relationships>
</file>

<file path=ppt/slides/_rels/slide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170.xml"/><Relationship Id="rId5" Type="http://schemas.openxmlformats.org/officeDocument/2006/relationships/image" Target="../media/image60.png"/><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8.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xml"/><Relationship Id="rId1" Type="http://schemas.openxmlformats.org/officeDocument/2006/relationships/slideLayout" Target="../slideLayouts/slideLayout139.xml"/><Relationship Id="rId4" Type="http://schemas.openxmlformats.org/officeDocument/2006/relationships/image" Target="../media/image69.pn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2.xml"/><Relationship Id="rId1" Type="http://schemas.openxmlformats.org/officeDocument/2006/relationships/slideLayout" Target="../slideLayouts/slideLayout212.xml"/></Relationships>
</file>

<file path=ppt/slides/_rels/slide18.xml.rels><?xml version="1.0" encoding="UTF-8" standalone="yes"?>
<Relationships xmlns="http://schemas.openxmlformats.org/package/2006/relationships"><Relationship Id="rId8" Type="http://schemas.openxmlformats.org/officeDocument/2006/relationships/image" Target="../media/image76.jpeg"/><Relationship Id="rId13" Type="http://schemas.openxmlformats.org/officeDocument/2006/relationships/image" Target="../media/image81.jpeg"/><Relationship Id="rId3" Type="http://schemas.openxmlformats.org/officeDocument/2006/relationships/image" Target="../media/image71.svg"/><Relationship Id="rId7" Type="http://schemas.openxmlformats.org/officeDocument/2006/relationships/image" Target="../media/image75.svg"/><Relationship Id="rId12" Type="http://schemas.openxmlformats.org/officeDocument/2006/relationships/image" Target="../media/image80.jpeg"/><Relationship Id="rId2" Type="http://schemas.openxmlformats.org/officeDocument/2006/relationships/notesSlide" Target="../notesSlides/notesSlide13.xml"/><Relationship Id="rId1" Type="http://schemas.openxmlformats.org/officeDocument/2006/relationships/slideLayout" Target="../slideLayouts/slideLayout173.xml"/><Relationship Id="rId6" Type="http://schemas.openxmlformats.org/officeDocument/2006/relationships/image" Target="../media/image74.svg"/><Relationship Id="rId11" Type="http://schemas.openxmlformats.org/officeDocument/2006/relationships/image" Target="../media/image79.png"/><Relationship Id="rId5" Type="http://schemas.openxmlformats.org/officeDocument/2006/relationships/image" Target="../media/image73.svg"/><Relationship Id="rId10" Type="http://schemas.openxmlformats.org/officeDocument/2006/relationships/image" Target="../media/image78.jpeg"/><Relationship Id="rId4" Type="http://schemas.openxmlformats.org/officeDocument/2006/relationships/image" Target="../media/image72.svg"/><Relationship Id="rId9" Type="http://schemas.openxmlformats.org/officeDocument/2006/relationships/image" Target="../media/image77.png"/><Relationship Id="rId14" Type="http://schemas.openxmlformats.org/officeDocument/2006/relationships/image" Target="../media/image82.jpeg"/></Relationships>
</file>

<file path=ppt/slides/_rels/slide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212.xml"/></Relationships>
</file>

<file path=ppt/slides/_rels/slide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50.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png"/><Relationship Id="rId9" Type="http://schemas.openxmlformats.org/officeDocument/2006/relationships/image" Target="../media/image45.gif"/></Relationships>
</file>

<file path=ppt/slides/_rels/slide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12.xml"/></Relationships>
</file>

<file path=ppt/slides/_rels/slide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2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image" Target="../media/image5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5502A-8593-4943-8835-00F4A7FD3BA5}"/>
              </a:ext>
            </a:extLst>
          </p:cNvPr>
          <p:cNvSpPr>
            <a:spLocks noGrp="1"/>
          </p:cNvSpPr>
          <p:nvPr>
            <p:ph type="ctrTitle"/>
          </p:nvPr>
        </p:nvSpPr>
        <p:spPr/>
        <p:txBody>
          <a:bodyPr/>
          <a:lstStyle/>
          <a:p>
            <a:r>
              <a:rPr lang="en-GB" dirty="0"/>
              <a:t>Overview of the Met Office</a:t>
            </a:r>
          </a:p>
        </p:txBody>
      </p:sp>
      <p:sp>
        <p:nvSpPr>
          <p:cNvPr id="5" name="Subtitle 4">
            <a:extLst>
              <a:ext uri="{FF2B5EF4-FFF2-40B4-BE49-F238E27FC236}">
                <a16:creationId xmlns:a16="http://schemas.microsoft.com/office/drawing/2014/main" id="{F98568AF-A57B-4853-A22B-7D909BD9EDBD}"/>
              </a:ext>
            </a:extLst>
          </p:cNvPr>
          <p:cNvSpPr>
            <a:spLocks noGrp="1"/>
          </p:cNvSpPr>
          <p:nvPr>
            <p:ph type="subTitle" idx="1"/>
          </p:nvPr>
        </p:nvSpPr>
        <p:spPr/>
        <p:txBody>
          <a:bodyPr/>
          <a:lstStyle/>
          <a:p>
            <a:r>
              <a:rPr lang="en-GB" dirty="0"/>
              <a:t>Nick Rayner</a:t>
            </a:r>
          </a:p>
          <a:p>
            <a:r>
              <a:rPr lang="en-GB" i="1" dirty="0"/>
              <a:t>Head, Climate Monitoring</a:t>
            </a:r>
          </a:p>
          <a:p>
            <a:endParaRPr lang="en-GB" dirty="0"/>
          </a:p>
          <a:p>
            <a:r>
              <a:rPr lang="en-GB" dirty="0"/>
              <a:t>LST CCI User Workshop</a:t>
            </a:r>
          </a:p>
          <a:p>
            <a:r>
              <a:rPr lang="en-GB" dirty="0"/>
              <a:t>12</a:t>
            </a:r>
            <a:r>
              <a:rPr lang="en-GB" baseline="30000" dirty="0"/>
              <a:t>th</a:t>
            </a:r>
            <a:r>
              <a:rPr lang="en-GB" dirty="0"/>
              <a:t> May 2026</a:t>
            </a:r>
          </a:p>
          <a:p>
            <a:endParaRPr lang="en-GB" dirty="0"/>
          </a:p>
        </p:txBody>
      </p:sp>
    </p:spTree>
    <p:extLst>
      <p:ext uri="{BB962C8B-B14F-4D97-AF65-F5344CB8AC3E}">
        <p14:creationId xmlns:p14="http://schemas.microsoft.com/office/powerpoint/2010/main" val="12069782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BD76F9-29C0-E8D1-7E2A-0C701AB143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27032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88E2F-65D1-0360-BC35-22DEC4E5B85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D81C201-AEE4-38D0-153F-8DB8C1858569}"/>
              </a:ext>
            </a:extLst>
          </p:cNvPr>
          <p:cNvSpPr>
            <a:spLocks noGrp="1"/>
          </p:cNvSpPr>
          <p:nvPr>
            <p:ph type="title"/>
          </p:nvPr>
        </p:nvSpPr>
        <p:spPr>
          <a:xfrm>
            <a:off x="1942213" y="389842"/>
            <a:ext cx="6857637" cy="576000"/>
          </a:xfrm>
        </p:spPr>
        <p:txBody>
          <a:bodyPr>
            <a:normAutofit fontScale="90000"/>
          </a:bodyPr>
          <a:lstStyle/>
          <a:p>
            <a:pPr algn="ctr"/>
            <a:r>
              <a:rPr lang="en-GB"/>
              <a:t>Met Office Hadley Centre opened on 25 May 1990</a:t>
            </a:r>
          </a:p>
        </p:txBody>
      </p:sp>
      <p:pic>
        <p:nvPicPr>
          <p:cNvPr id="1026" name="Picture 2" descr="A picture containing shirt, man&#10;&#10;Description automatically generated">
            <a:extLst>
              <a:ext uri="{FF2B5EF4-FFF2-40B4-BE49-F238E27FC236}">
                <a16:creationId xmlns:a16="http://schemas.microsoft.com/office/drawing/2014/main" id="{BF8E9C0E-169F-98F7-5CEA-A1F1468D9E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66841" y="1459140"/>
            <a:ext cx="2262667" cy="2196896"/>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C7C553A3-B629-6ED2-5C2D-3E2A5D6DA451}"/>
              </a:ext>
            </a:extLst>
          </p:cNvPr>
          <p:cNvSpPr txBox="1">
            <a:spLocks/>
          </p:cNvSpPr>
          <p:nvPr/>
        </p:nvSpPr>
        <p:spPr>
          <a:xfrm>
            <a:off x="252000" y="983401"/>
            <a:ext cx="6514841" cy="1530401"/>
          </a:xfrm>
          <a:prstGeom prst="rect">
            <a:avLst/>
          </a:prstGeom>
          <a:noFill/>
        </p:spPr>
        <p:txBody>
          <a:bodyPr wrap="square" lIns="68580" tIns="72000" rIns="68580" bIns="7200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179996" marR="0" lvl="1" indent="-179996" algn="l" defTabSz="219070" rtl="0" eaLnBrk="1" fontAlgn="auto" latinLnBrk="0" hangingPunct="1">
              <a:lnSpc>
                <a:spcPct val="100000"/>
              </a:lnSpc>
              <a:spcBef>
                <a:spcPts val="600"/>
              </a:spcBef>
              <a:spcAft>
                <a:spcPts val="600"/>
              </a:spcAft>
              <a:buClrTx/>
              <a:buSzPct val="75000"/>
              <a:buFont typeface="Arial" panose="020B0604020202020204" pitchFamily="34" charset="0"/>
              <a:buChar char="•"/>
              <a:tabLst/>
              <a:defRPr/>
            </a:pPr>
            <a:r>
              <a:rPr kumimoji="0" lang="en-GB" sz="1600" b="0" i="0" u="none" strike="noStrike" kern="0" cap="none" spc="0" normalizeH="0" baseline="0" noProof="0">
                <a:ln>
                  <a:noFill/>
                </a:ln>
                <a:solidFill>
                  <a:srgbClr val="2A2A2A"/>
                </a:solidFill>
                <a:effectLst/>
                <a:uLnTx/>
                <a:uFillTx/>
                <a:latin typeface="Arial"/>
                <a:ea typeface="+mn-ea"/>
                <a:cs typeface="+mn-cs"/>
                <a:sym typeface="Helvetica Light"/>
              </a:rPr>
              <a:t>O</a:t>
            </a:r>
            <a:r>
              <a:rPr kumimoji="0" lang="en-GB" sz="1600" b="0" i="0" u="none" strike="noStrike" kern="0" cap="none" spc="0" normalizeH="0" baseline="0" noProof="0" err="1">
                <a:ln>
                  <a:noFill/>
                </a:ln>
                <a:solidFill>
                  <a:srgbClr val="2A2A2A"/>
                </a:solidFill>
                <a:effectLst/>
                <a:uLnTx/>
                <a:uFillTx/>
                <a:latin typeface="Arial"/>
                <a:ea typeface="+mn-ea"/>
                <a:cs typeface="+mn-cs"/>
                <a:sym typeface="Helvetica Light"/>
              </a:rPr>
              <a:t>pened</a:t>
            </a:r>
            <a:r>
              <a:rPr kumimoji="0" lang="en-GB" sz="1600" b="0" i="0" u="none" strike="noStrike" kern="0" cap="none" spc="0" normalizeH="0" baseline="0" noProof="0">
                <a:ln>
                  <a:noFill/>
                </a:ln>
                <a:solidFill>
                  <a:srgbClr val="2A2A2A"/>
                </a:solidFill>
                <a:effectLst/>
                <a:uLnTx/>
                <a:uFillTx/>
                <a:latin typeface="Arial"/>
                <a:ea typeface="+mn-ea"/>
                <a:cs typeface="+mn-cs"/>
                <a:sym typeface="Helvetica Light"/>
              </a:rPr>
              <a:t> by </a:t>
            </a:r>
            <a:r>
              <a:rPr kumimoji="0" lang="en-GB" sz="1600" b="0" i="0" u="none" strike="noStrike" kern="1200" cap="none" spc="0" normalizeH="0" baseline="0" noProof="0">
                <a:ln>
                  <a:noFill/>
                </a:ln>
                <a:solidFill>
                  <a:srgbClr val="2A2A2A"/>
                </a:solidFill>
                <a:effectLst/>
                <a:uLnTx/>
                <a:uFillTx/>
                <a:latin typeface="Arial"/>
                <a:ea typeface="+mn-ea"/>
                <a:cs typeface="+mn-cs"/>
              </a:rPr>
              <a:t>then Prime Minister, Margaret Thatcher, on 25 May 1990 </a:t>
            </a:r>
          </a:p>
          <a:p>
            <a:pPr marL="179996" marR="0" lvl="1" indent="-179996" algn="l" defTabSz="219070" rtl="0" eaLnBrk="1" fontAlgn="auto" latinLnBrk="0" hangingPunct="1">
              <a:lnSpc>
                <a:spcPct val="100000"/>
              </a:lnSpc>
              <a:spcBef>
                <a:spcPts val="600"/>
              </a:spcBef>
              <a:spcAft>
                <a:spcPts val="600"/>
              </a:spcAft>
              <a:buClrTx/>
              <a:buSzPct val="75000"/>
              <a:buFont typeface="Arial" panose="020B0604020202020204" pitchFamily="34" charset="0"/>
              <a:buChar char="•"/>
              <a:tabLst/>
              <a:defRPr/>
            </a:pPr>
            <a:r>
              <a:rPr kumimoji="0" lang="en-GB" sz="1600" b="0" i="0" u="none" strike="noStrike" kern="1200" cap="none" spc="0" normalizeH="0" baseline="0" noProof="0">
                <a:ln>
                  <a:noFill/>
                </a:ln>
                <a:solidFill>
                  <a:srgbClr val="2A2A2A"/>
                </a:solidFill>
                <a:effectLst/>
                <a:uLnTx/>
                <a:uFillTx/>
                <a:latin typeface="Arial"/>
                <a:ea typeface="+mn-ea"/>
                <a:cs typeface="+mn-cs"/>
              </a:rPr>
              <a:t>With the p</a:t>
            </a:r>
            <a:r>
              <a:rPr kumimoji="0" lang="en-GB" sz="1600" b="0" i="0" u="none" strike="noStrike" kern="1200" cap="none" spc="0" normalizeH="0" baseline="0" noProof="0" err="1">
                <a:ln>
                  <a:noFill/>
                </a:ln>
                <a:solidFill>
                  <a:srgbClr val="2A2A2A"/>
                </a:solidFill>
                <a:effectLst/>
                <a:uLnTx/>
                <a:uFillTx/>
                <a:latin typeface="Arial"/>
                <a:ea typeface="+mn-ea"/>
                <a:cs typeface="+mn-cs"/>
              </a:rPr>
              <a:t>urpose</a:t>
            </a:r>
            <a:r>
              <a:rPr kumimoji="0" lang="en-GB" sz="1600" b="0" i="0" u="none" strike="noStrike" kern="1200" cap="none" spc="0" normalizeH="0" baseline="0" noProof="0">
                <a:ln>
                  <a:noFill/>
                </a:ln>
                <a:solidFill>
                  <a:srgbClr val="2A2A2A"/>
                </a:solidFill>
                <a:effectLst/>
                <a:uLnTx/>
                <a:uFillTx/>
                <a:latin typeface="Arial"/>
                <a:ea typeface="+mn-ea"/>
                <a:cs typeface="+mn-cs"/>
              </a:rPr>
              <a:t> of undertaking </a:t>
            </a:r>
            <a:r>
              <a:rPr kumimoji="0" lang="en-GB" sz="1600" b="1" i="0" u="none" strike="noStrike" kern="1200" cap="none" spc="0" normalizeH="0" baseline="0" noProof="0">
                <a:ln>
                  <a:noFill/>
                </a:ln>
                <a:solidFill>
                  <a:srgbClr val="2A2A2A"/>
                </a:solidFill>
                <a:effectLst/>
                <a:uLnTx/>
                <a:uFillTx/>
                <a:latin typeface="Arial"/>
                <a:ea typeface="+mn-ea"/>
                <a:cs typeface="+mn-cs"/>
              </a:rPr>
              <a:t>scientifically excellent climate research </a:t>
            </a:r>
            <a:r>
              <a:rPr kumimoji="0" lang="en-GB" sz="1600" b="0" i="0" u="none" strike="noStrike" kern="1200" cap="none" spc="0" normalizeH="0" baseline="0" noProof="0">
                <a:ln>
                  <a:noFill/>
                </a:ln>
                <a:solidFill>
                  <a:srgbClr val="2A2A2A"/>
                </a:solidFill>
                <a:effectLst/>
                <a:uLnTx/>
                <a:uFillTx/>
                <a:latin typeface="Arial"/>
                <a:ea typeface="+mn-ea"/>
                <a:cs typeface="+mn-cs"/>
              </a:rPr>
              <a:t>benefitting the UK climate science base while serving the needs of UK government by providing </a:t>
            </a:r>
            <a:r>
              <a:rPr kumimoji="0" lang="en-GB" sz="1600" b="1" i="0" u="none" strike="noStrike" kern="1200" cap="none" spc="0" normalizeH="0" baseline="0" noProof="0">
                <a:ln>
                  <a:noFill/>
                </a:ln>
                <a:solidFill>
                  <a:srgbClr val="2A2A2A"/>
                </a:solidFill>
                <a:effectLst/>
                <a:uLnTx/>
                <a:uFillTx/>
                <a:latin typeface="Arial"/>
                <a:ea typeface="+mn-ea"/>
                <a:cs typeface="+mn-cs"/>
              </a:rPr>
              <a:t>policy-relevant scientific advice </a:t>
            </a:r>
            <a:r>
              <a:rPr kumimoji="0" lang="en-GB" sz="1600" b="0" i="0" u="none" strike="noStrike" kern="1200" cap="none" spc="0" normalizeH="0" baseline="0" noProof="0">
                <a:ln>
                  <a:noFill/>
                </a:ln>
                <a:solidFill>
                  <a:srgbClr val="2A2A2A"/>
                </a:solidFill>
                <a:effectLst/>
                <a:uLnTx/>
                <a:uFillTx/>
                <a:latin typeface="Arial"/>
                <a:ea typeface="+mn-ea"/>
                <a:cs typeface="+mn-cs"/>
              </a:rPr>
              <a:t>in the post Paris context. </a:t>
            </a:r>
          </a:p>
        </p:txBody>
      </p:sp>
      <p:sp>
        <p:nvSpPr>
          <p:cNvPr id="6" name="TextBox 5">
            <a:extLst>
              <a:ext uri="{FF2B5EF4-FFF2-40B4-BE49-F238E27FC236}">
                <a16:creationId xmlns:a16="http://schemas.microsoft.com/office/drawing/2014/main" id="{20328DB2-F0A5-EB43-8C57-C305D04DAAC9}"/>
              </a:ext>
            </a:extLst>
          </p:cNvPr>
          <p:cNvSpPr txBox="1"/>
          <p:nvPr/>
        </p:nvSpPr>
        <p:spPr>
          <a:xfrm>
            <a:off x="333153" y="2591349"/>
            <a:ext cx="2395869"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2A2A2A"/>
                </a:solidFill>
                <a:effectLst/>
                <a:uLnTx/>
                <a:uFillTx/>
                <a:latin typeface="Arial"/>
                <a:ea typeface="+mn-ea"/>
                <a:cs typeface="+mn-cs"/>
              </a:rPr>
              <a:t>International Leadership</a:t>
            </a:r>
          </a:p>
        </p:txBody>
      </p:sp>
      <p:grpSp>
        <p:nvGrpSpPr>
          <p:cNvPr id="7" name="Group 6">
            <a:extLst>
              <a:ext uri="{FF2B5EF4-FFF2-40B4-BE49-F238E27FC236}">
                <a16:creationId xmlns:a16="http://schemas.microsoft.com/office/drawing/2014/main" id="{9E61C109-3462-381A-2D4A-B8A46353E63C}"/>
              </a:ext>
            </a:extLst>
          </p:cNvPr>
          <p:cNvGrpSpPr/>
          <p:nvPr/>
        </p:nvGrpSpPr>
        <p:grpSpPr>
          <a:xfrm>
            <a:off x="1942214" y="2750288"/>
            <a:ext cx="1687032" cy="1294815"/>
            <a:chOff x="806880" y="925633"/>
            <a:chExt cx="3139902" cy="2619608"/>
          </a:xfrm>
        </p:grpSpPr>
        <p:pic>
          <p:nvPicPr>
            <p:cNvPr id="8" name="Picture 7">
              <a:extLst>
                <a:ext uri="{FF2B5EF4-FFF2-40B4-BE49-F238E27FC236}">
                  <a16:creationId xmlns:a16="http://schemas.microsoft.com/office/drawing/2014/main" id="{AA45CC7B-6BCE-E730-627C-B8ED42402A57}"/>
                </a:ext>
              </a:extLst>
            </p:cNvPr>
            <p:cNvPicPr>
              <a:picLocks noChangeAspect="1"/>
            </p:cNvPicPr>
            <p:nvPr/>
          </p:nvPicPr>
          <p:blipFill>
            <a:blip r:embed="rId3"/>
            <a:stretch>
              <a:fillRect/>
            </a:stretch>
          </p:blipFill>
          <p:spPr>
            <a:xfrm>
              <a:off x="806880" y="925633"/>
              <a:ext cx="3139902" cy="2619608"/>
            </a:xfrm>
            <a:prstGeom prst="rect">
              <a:avLst/>
            </a:prstGeom>
          </p:spPr>
        </p:pic>
        <p:pic>
          <p:nvPicPr>
            <p:cNvPr id="9" name="Picture 8">
              <a:extLst>
                <a:ext uri="{FF2B5EF4-FFF2-40B4-BE49-F238E27FC236}">
                  <a16:creationId xmlns:a16="http://schemas.microsoft.com/office/drawing/2014/main" id="{A9B1047C-A023-4719-4456-EC0E1BD44ED3}"/>
                </a:ext>
              </a:extLst>
            </p:cNvPr>
            <p:cNvPicPr>
              <a:picLocks noChangeAspect="1"/>
            </p:cNvPicPr>
            <p:nvPr/>
          </p:nvPicPr>
          <p:blipFill>
            <a:blip r:embed="rId4"/>
            <a:stretch>
              <a:fillRect/>
            </a:stretch>
          </p:blipFill>
          <p:spPr>
            <a:xfrm>
              <a:off x="1874740" y="2001410"/>
              <a:ext cx="1007195" cy="1308563"/>
            </a:xfrm>
            <a:prstGeom prst="rect">
              <a:avLst/>
            </a:prstGeom>
          </p:spPr>
        </p:pic>
      </p:grpSp>
      <p:sp>
        <p:nvSpPr>
          <p:cNvPr id="10" name="Content Placeholder 2">
            <a:extLst>
              <a:ext uri="{FF2B5EF4-FFF2-40B4-BE49-F238E27FC236}">
                <a16:creationId xmlns:a16="http://schemas.microsoft.com/office/drawing/2014/main" id="{C223EAA1-E5C1-C4A1-4744-223235C9DB1C}"/>
              </a:ext>
            </a:extLst>
          </p:cNvPr>
          <p:cNvSpPr>
            <a:spLocks noGrp="1"/>
          </p:cNvSpPr>
          <p:nvPr>
            <p:ph idx="1"/>
          </p:nvPr>
        </p:nvSpPr>
        <p:spPr>
          <a:xfrm>
            <a:off x="74790" y="3976371"/>
            <a:ext cx="4249662" cy="1062759"/>
          </a:xfrm>
        </p:spPr>
        <p:txBody>
          <a:bodyPr vert="horz" lIns="91440" tIns="45720" rIns="91440" bIns="45720" rtlCol="0" anchor="t">
            <a:normAutofit/>
          </a:bodyPr>
          <a:lstStyle/>
          <a:p>
            <a:pPr marL="0" indent="0" algn="ctr">
              <a:buNone/>
            </a:pPr>
            <a:r>
              <a:rPr lang="en-US" sz="1400">
                <a:cs typeface="Arial"/>
              </a:rPr>
              <a:t>Contributed to </a:t>
            </a:r>
            <a:r>
              <a:rPr lang="en-US" sz="1400" b="1">
                <a:cs typeface="Arial"/>
              </a:rPr>
              <a:t>every IPCC report</a:t>
            </a:r>
            <a:r>
              <a:rPr lang="en-US" sz="1400">
                <a:cs typeface="Arial"/>
              </a:rPr>
              <a:t>, with HCCP research and scientists taking </a:t>
            </a:r>
            <a:r>
              <a:rPr lang="en-US" sz="1400" b="1">
                <a:cs typeface="Arial"/>
              </a:rPr>
              <a:t>leading roles</a:t>
            </a:r>
            <a:r>
              <a:rPr lang="en-US" sz="1400">
                <a:cs typeface="Arial"/>
              </a:rPr>
              <a:t> in latest report (</a:t>
            </a:r>
            <a:r>
              <a:rPr lang="en-US" sz="1400" b="1">
                <a:cs typeface="Arial"/>
              </a:rPr>
              <a:t>AR6</a:t>
            </a:r>
            <a:r>
              <a:rPr lang="en-US" sz="1400">
                <a:cs typeface="Arial"/>
              </a:rPr>
              <a:t>) &amp; the next (</a:t>
            </a:r>
            <a:r>
              <a:rPr lang="en-US" sz="1400" b="1">
                <a:cs typeface="Arial"/>
              </a:rPr>
              <a:t>AR7</a:t>
            </a:r>
            <a:r>
              <a:rPr lang="en-US" sz="1400">
                <a:cs typeface="Arial"/>
              </a:rPr>
              <a:t>). </a:t>
            </a:r>
          </a:p>
          <a:p>
            <a:pPr marL="0" indent="0">
              <a:buNone/>
            </a:pPr>
            <a:endParaRPr lang="en-US">
              <a:cs typeface="Arial"/>
            </a:endParaRPr>
          </a:p>
        </p:txBody>
      </p:sp>
      <p:grpSp>
        <p:nvGrpSpPr>
          <p:cNvPr id="11" name="Group 10">
            <a:extLst>
              <a:ext uri="{FF2B5EF4-FFF2-40B4-BE49-F238E27FC236}">
                <a16:creationId xmlns:a16="http://schemas.microsoft.com/office/drawing/2014/main" id="{32F6A9A9-3695-9136-A591-DB70774B44DD}"/>
              </a:ext>
            </a:extLst>
          </p:cNvPr>
          <p:cNvGrpSpPr/>
          <p:nvPr/>
        </p:nvGrpSpPr>
        <p:grpSpPr>
          <a:xfrm>
            <a:off x="4202993" y="2750288"/>
            <a:ext cx="2332485" cy="1935126"/>
            <a:chOff x="4994679" y="1197502"/>
            <a:chExt cx="4648599" cy="4320432"/>
          </a:xfrm>
        </p:grpSpPr>
        <p:sp>
          <p:nvSpPr>
            <p:cNvPr id="12" name="Content Placeholder 2">
              <a:extLst>
                <a:ext uri="{FF2B5EF4-FFF2-40B4-BE49-F238E27FC236}">
                  <a16:creationId xmlns:a16="http://schemas.microsoft.com/office/drawing/2014/main" id="{93BBA412-1CF1-5DD1-628E-9A56DFAC29F3}"/>
                </a:ext>
              </a:extLst>
            </p:cNvPr>
            <p:cNvSpPr txBox="1">
              <a:spLocks/>
            </p:cNvSpPr>
            <p:nvPr/>
          </p:nvSpPr>
          <p:spPr>
            <a:xfrm>
              <a:off x="4994679" y="3545241"/>
              <a:ext cx="4648599" cy="1972693"/>
            </a:xfrm>
            <a:prstGeom prst="rect">
              <a:avLst/>
            </a:prstGeom>
          </p:spPr>
          <p:txBody>
            <a:bodyPr vert="horz" lIns="91440" tIns="45720" rIns="91440" bIns="45720" rtlCol="0" anchor="t">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ctr"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kumimoji="0" lang="en-US" sz="2000" b="0" i="0" u="none" strike="noStrike" kern="1200" cap="none" spc="0" normalizeH="0" baseline="0" noProof="0">
                  <a:ln>
                    <a:noFill/>
                  </a:ln>
                  <a:solidFill>
                    <a:srgbClr val="2A2A2A"/>
                  </a:solidFill>
                  <a:effectLst/>
                  <a:uLnTx/>
                  <a:uFillTx/>
                  <a:latin typeface="Arial"/>
                  <a:ea typeface="+mn-ea"/>
                  <a:cs typeface="Arial"/>
                </a:rPr>
                <a:t>Supported</a:t>
              </a:r>
              <a:r>
                <a:rPr kumimoji="0" lang="en-US" sz="2000" b="1" i="0" u="none" strike="noStrike" kern="1200" cap="none" spc="0" normalizeH="0" baseline="0" noProof="0">
                  <a:ln>
                    <a:noFill/>
                  </a:ln>
                  <a:solidFill>
                    <a:srgbClr val="2A2A2A"/>
                  </a:solidFill>
                  <a:effectLst/>
                  <a:uLnTx/>
                  <a:uFillTx/>
                  <a:latin typeface="Arial"/>
                  <a:ea typeface="+mn-ea"/>
                  <a:cs typeface="Arial"/>
                </a:rPr>
                <a:t> UK Government</a:t>
              </a:r>
              <a:r>
                <a:rPr kumimoji="0" lang="en-US" sz="2000" b="0" i="0" u="none" strike="noStrike" kern="1200" cap="none" spc="0" normalizeH="0" baseline="0" noProof="0">
                  <a:ln>
                    <a:noFill/>
                  </a:ln>
                  <a:solidFill>
                    <a:srgbClr val="2A2A2A"/>
                  </a:solidFill>
                  <a:effectLst/>
                  <a:uLnTx/>
                  <a:uFillTx/>
                  <a:latin typeface="Arial"/>
                  <a:ea typeface="+mn-ea"/>
                  <a:cs typeface="Arial"/>
                </a:rPr>
                <a:t> during all </a:t>
              </a:r>
              <a:r>
                <a:rPr kumimoji="0" lang="en-US" sz="2000" b="1" i="0" u="none" strike="noStrike" kern="1200" cap="none" spc="0" normalizeH="0" baseline="0" noProof="0">
                  <a:ln>
                    <a:noFill/>
                  </a:ln>
                  <a:solidFill>
                    <a:srgbClr val="2A2A2A"/>
                  </a:solidFill>
                  <a:effectLst/>
                  <a:uLnTx/>
                  <a:uFillTx/>
                  <a:latin typeface="Arial"/>
                  <a:ea typeface="+mn-ea"/>
                  <a:cs typeface="Arial"/>
                </a:rPr>
                <a:t>30</a:t>
              </a:r>
              <a:r>
                <a:rPr kumimoji="0" lang="en-US" sz="2000" b="0" i="0" u="none" strike="noStrike" kern="1200" cap="none" spc="0" normalizeH="0" baseline="0" noProof="0">
                  <a:ln>
                    <a:noFill/>
                  </a:ln>
                  <a:solidFill>
                    <a:srgbClr val="2A2A2A"/>
                  </a:solidFill>
                  <a:effectLst/>
                  <a:uLnTx/>
                  <a:uFillTx/>
                  <a:latin typeface="Arial"/>
                  <a:ea typeface="+mn-ea"/>
                  <a:cs typeface="Arial"/>
                </a:rPr>
                <a:t> UNFCCC Conference of Parties (</a:t>
              </a:r>
              <a:r>
                <a:rPr kumimoji="0" lang="en-US" sz="2000" b="1" i="0" u="none" strike="noStrike" kern="1200" cap="none" spc="0" normalizeH="0" baseline="0" noProof="0">
                  <a:ln>
                    <a:noFill/>
                  </a:ln>
                  <a:solidFill>
                    <a:srgbClr val="2A2A2A"/>
                  </a:solidFill>
                  <a:effectLst/>
                  <a:uLnTx/>
                  <a:uFillTx/>
                  <a:latin typeface="Arial"/>
                  <a:ea typeface="+mn-ea"/>
                  <a:cs typeface="Arial"/>
                </a:rPr>
                <a:t>COP</a:t>
              </a:r>
              <a:r>
                <a:rPr kumimoji="0" lang="en-US" sz="2000" b="0" i="0" u="none" strike="noStrike" kern="1200" cap="none" spc="0" normalizeH="0" baseline="0" noProof="0">
                  <a:ln>
                    <a:noFill/>
                  </a:ln>
                  <a:solidFill>
                    <a:srgbClr val="2A2A2A"/>
                  </a:solidFill>
                  <a:effectLst/>
                  <a:uLnTx/>
                  <a:uFillTx/>
                  <a:latin typeface="Arial"/>
                  <a:ea typeface="+mn-ea"/>
                  <a:cs typeface="Arial"/>
                </a:rPr>
                <a:t>) meetings</a:t>
              </a:r>
            </a:p>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endParaRPr kumimoji="0" lang="en-US" sz="2000" b="0" i="0" u="none" strike="noStrike" kern="1200" cap="none" spc="0" normalizeH="0" baseline="0" noProof="0">
                <a:ln>
                  <a:noFill/>
                </a:ln>
                <a:solidFill>
                  <a:srgbClr val="2A2A2A"/>
                </a:solidFill>
                <a:effectLst/>
                <a:uLnTx/>
                <a:uFillTx/>
                <a:latin typeface="Arial"/>
                <a:ea typeface="+mn-ea"/>
                <a:cs typeface="Arial"/>
              </a:endParaRPr>
            </a:p>
          </p:txBody>
        </p:sp>
        <p:grpSp>
          <p:nvGrpSpPr>
            <p:cNvPr id="13" name="Group 12">
              <a:extLst>
                <a:ext uri="{FF2B5EF4-FFF2-40B4-BE49-F238E27FC236}">
                  <a16:creationId xmlns:a16="http://schemas.microsoft.com/office/drawing/2014/main" id="{B270562E-707F-7AF1-7A2B-A7FF4CB07EEF}"/>
                </a:ext>
              </a:extLst>
            </p:cNvPr>
            <p:cNvGrpSpPr/>
            <p:nvPr/>
          </p:nvGrpSpPr>
          <p:grpSpPr>
            <a:xfrm>
              <a:off x="5217013" y="1197502"/>
              <a:ext cx="3804994" cy="2122558"/>
              <a:chOff x="4994679" y="1197502"/>
              <a:chExt cx="3804994" cy="2122558"/>
            </a:xfrm>
          </p:grpSpPr>
          <p:pic>
            <p:nvPicPr>
              <p:cNvPr id="14" name="Picture 13">
                <a:extLst>
                  <a:ext uri="{FF2B5EF4-FFF2-40B4-BE49-F238E27FC236}">
                    <a16:creationId xmlns:a16="http://schemas.microsoft.com/office/drawing/2014/main" id="{C58E12D1-0AF6-3489-A2DC-3E39AB36C680}"/>
                  </a:ext>
                </a:extLst>
              </p:cNvPr>
              <p:cNvPicPr>
                <a:picLocks noChangeAspect="1"/>
              </p:cNvPicPr>
              <p:nvPr/>
            </p:nvPicPr>
            <p:blipFill rotWithShape="1">
              <a:blip r:embed="rId5">
                <a:extLst>
                  <a:ext uri="{28A0092B-C50C-407E-A947-70E740481C1C}">
                    <a14:useLocalDpi xmlns:a14="http://schemas.microsoft.com/office/drawing/2010/main" val="0"/>
                  </a:ext>
                </a:extLst>
              </a:blip>
              <a:srcRect l="3124" r="5060"/>
              <a:stretch/>
            </p:blipFill>
            <p:spPr>
              <a:xfrm>
                <a:off x="6954928" y="2146904"/>
                <a:ext cx="1828348" cy="1173156"/>
              </a:xfrm>
              <a:prstGeom prst="rect">
                <a:avLst/>
              </a:prstGeom>
            </p:spPr>
          </p:pic>
          <p:pic>
            <p:nvPicPr>
              <p:cNvPr id="15" name="Picture 14">
                <a:extLst>
                  <a:ext uri="{FF2B5EF4-FFF2-40B4-BE49-F238E27FC236}">
                    <a16:creationId xmlns:a16="http://schemas.microsoft.com/office/drawing/2014/main" id="{2C073C0B-A736-4B05-1A93-4002C80DA235}"/>
                  </a:ext>
                </a:extLst>
              </p:cNvPr>
              <p:cNvPicPr>
                <a:picLocks noChangeAspect="1"/>
              </p:cNvPicPr>
              <p:nvPr/>
            </p:nvPicPr>
            <p:blipFill>
              <a:blip r:embed="rId6"/>
              <a:stretch>
                <a:fillRect/>
              </a:stretch>
            </p:blipFill>
            <p:spPr>
              <a:xfrm>
                <a:off x="4994679" y="1197502"/>
                <a:ext cx="3804994" cy="844233"/>
              </a:xfrm>
              <a:prstGeom prst="rect">
                <a:avLst/>
              </a:prstGeom>
            </p:spPr>
          </p:pic>
          <p:pic>
            <p:nvPicPr>
              <p:cNvPr id="16" name="Picture 15">
                <a:extLst>
                  <a:ext uri="{FF2B5EF4-FFF2-40B4-BE49-F238E27FC236}">
                    <a16:creationId xmlns:a16="http://schemas.microsoft.com/office/drawing/2014/main" id="{AA401808-0EB6-43C0-51EB-CA6B66A2CE9D}"/>
                  </a:ext>
                </a:extLst>
              </p:cNvPr>
              <p:cNvPicPr>
                <a:picLocks noChangeAspect="1"/>
              </p:cNvPicPr>
              <p:nvPr/>
            </p:nvPicPr>
            <p:blipFill rotWithShape="1">
              <a:blip r:embed="rId7"/>
              <a:srcRect t="3873"/>
              <a:stretch/>
            </p:blipFill>
            <p:spPr>
              <a:xfrm>
                <a:off x="4994679" y="2130151"/>
                <a:ext cx="1839935" cy="1188000"/>
              </a:xfrm>
              <a:prstGeom prst="rect">
                <a:avLst/>
              </a:prstGeom>
            </p:spPr>
          </p:pic>
        </p:grpSp>
      </p:grpSp>
      <p:sp>
        <p:nvSpPr>
          <p:cNvPr id="2" name="TextBox 1">
            <a:extLst>
              <a:ext uri="{FF2B5EF4-FFF2-40B4-BE49-F238E27FC236}">
                <a16:creationId xmlns:a16="http://schemas.microsoft.com/office/drawing/2014/main" id="{9DFA0742-475B-B5D3-C5A5-4809FF88869E}"/>
              </a:ext>
            </a:extLst>
          </p:cNvPr>
          <p:cNvSpPr txBox="1"/>
          <p:nvPr/>
        </p:nvSpPr>
        <p:spPr>
          <a:xfrm>
            <a:off x="330515" y="4810597"/>
            <a:ext cx="926040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0" normalizeH="0" baseline="0" noProof="0">
                <a:ln>
                  <a:noFill/>
                </a:ln>
                <a:solidFill>
                  <a:srgbClr val="2A2A2A"/>
                </a:solidFill>
                <a:effectLst/>
                <a:uLnTx/>
                <a:uFillTx/>
                <a:latin typeface="Arial"/>
                <a:ea typeface="+mn-ea"/>
                <a:cs typeface="Arial"/>
              </a:rPr>
              <a:t>Over </a:t>
            </a:r>
            <a:r>
              <a:rPr kumimoji="0" lang="en-US" sz="1200" b="1" i="0" u="none" strike="noStrike" kern="1200" cap="none" spc="0" normalizeH="0" baseline="0" noProof="0">
                <a:ln>
                  <a:noFill/>
                </a:ln>
                <a:solidFill>
                  <a:srgbClr val="2A2A2A"/>
                </a:solidFill>
                <a:effectLst/>
                <a:uLnTx/>
                <a:uFillTx/>
                <a:latin typeface="Arial"/>
                <a:ea typeface="+mn-ea"/>
                <a:cs typeface="Arial"/>
              </a:rPr>
              <a:t>3500</a:t>
            </a:r>
            <a:r>
              <a:rPr kumimoji="0" lang="en-US" sz="1200" b="0" i="0" u="none" strike="noStrike" kern="1200" cap="none" spc="0" normalizeH="0" baseline="0" noProof="0">
                <a:ln>
                  <a:noFill/>
                </a:ln>
                <a:solidFill>
                  <a:srgbClr val="2A2A2A"/>
                </a:solidFill>
                <a:effectLst/>
                <a:uLnTx/>
                <a:uFillTx/>
                <a:latin typeface="Arial"/>
                <a:ea typeface="+mn-ea"/>
                <a:cs typeface="Arial"/>
              </a:rPr>
              <a:t> </a:t>
            </a:r>
            <a:r>
              <a:rPr kumimoji="0" lang="en-US" sz="1200" b="1" i="0" u="none" strike="noStrike" kern="1200" cap="none" spc="0" normalizeH="0" baseline="0" noProof="0">
                <a:ln>
                  <a:noFill/>
                </a:ln>
                <a:solidFill>
                  <a:srgbClr val="2A2A2A"/>
                </a:solidFill>
                <a:effectLst/>
                <a:uLnTx/>
                <a:uFillTx/>
                <a:latin typeface="Arial"/>
                <a:ea typeface="+mn-ea"/>
                <a:cs typeface="Arial"/>
              </a:rPr>
              <a:t>papers</a:t>
            </a:r>
            <a:r>
              <a:rPr kumimoji="0" lang="en-US" sz="1200" b="0" i="0" u="none" strike="noStrike" kern="1200" cap="none" spc="0" normalizeH="0" baseline="0" noProof="0">
                <a:ln>
                  <a:noFill/>
                </a:ln>
                <a:solidFill>
                  <a:srgbClr val="2A2A2A"/>
                </a:solidFill>
                <a:effectLst/>
                <a:uLnTx/>
                <a:uFillTx/>
                <a:latin typeface="Arial"/>
                <a:ea typeface="+mn-ea"/>
                <a:cs typeface="Arial"/>
              </a:rPr>
              <a:t>, </a:t>
            </a:r>
            <a:r>
              <a:rPr kumimoji="0" lang="en-US" sz="1200" b="1" i="0" u="none" strike="noStrike" kern="1200" cap="none" spc="0" normalizeH="0" baseline="0" noProof="0">
                <a:ln>
                  <a:noFill/>
                </a:ln>
                <a:solidFill>
                  <a:srgbClr val="2A2A2A"/>
                </a:solidFill>
                <a:effectLst/>
                <a:uLnTx/>
                <a:uFillTx/>
                <a:latin typeface="Arial"/>
                <a:ea typeface="+mn-ea"/>
                <a:cs typeface="Arial"/>
              </a:rPr>
              <a:t>cited</a:t>
            </a:r>
            <a:r>
              <a:rPr kumimoji="0" lang="en-US" sz="1200" b="0" i="0" u="none" strike="noStrike" kern="1200" cap="none" spc="0" normalizeH="0" baseline="0" noProof="0">
                <a:ln>
                  <a:noFill/>
                </a:ln>
                <a:solidFill>
                  <a:srgbClr val="2A2A2A"/>
                </a:solidFill>
                <a:effectLst/>
                <a:uLnTx/>
                <a:uFillTx/>
                <a:latin typeface="Arial"/>
                <a:ea typeface="+mn-ea"/>
                <a:cs typeface="Arial"/>
              </a:rPr>
              <a:t> over </a:t>
            </a:r>
            <a:r>
              <a:rPr kumimoji="0" lang="en-US" sz="1200" b="1" i="0" u="none" strike="noStrike" kern="1200" cap="none" spc="0" normalizeH="0" baseline="0" noProof="0">
                <a:ln>
                  <a:noFill/>
                </a:ln>
                <a:solidFill>
                  <a:srgbClr val="2A2A2A"/>
                </a:solidFill>
                <a:effectLst/>
                <a:uLnTx/>
                <a:uFillTx/>
                <a:latin typeface="Arial"/>
                <a:ea typeface="+mn-ea"/>
                <a:cs typeface="Arial"/>
              </a:rPr>
              <a:t>380,000 times.</a:t>
            </a:r>
            <a:r>
              <a:rPr kumimoji="0" lang="en-US" sz="1200" b="0" i="0" u="none" strike="noStrike" kern="1200" cap="none" spc="0" normalizeH="0" baseline="0" noProof="0">
                <a:ln>
                  <a:noFill/>
                </a:ln>
                <a:solidFill>
                  <a:srgbClr val="2A2A2A"/>
                </a:solidFill>
                <a:effectLst/>
                <a:uLnTx/>
                <a:uFillTx/>
                <a:latin typeface="Arial"/>
                <a:ea typeface="+mn-ea"/>
                <a:cs typeface="Arial"/>
              </a:rPr>
              <a:t> </a:t>
            </a:r>
            <a:r>
              <a:rPr kumimoji="0" lang="en-GB" sz="1200" b="0" i="0" u="none" strike="noStrike" kern="1200" cap="none" spc="0" normalizeH="0" baseline="0" noProof="0">
                <a:ln>
                  <a:noFill/>
                </a:ln>
                <a:solidFill>
                  <a:srgbClr val="000000"/>
                </a:solidFill>
                <a:effectLst/>
                <a:uLnTx/>
                <a:uFillTx/>
                <a:latin typeface="Arial"/>
                <a:ea typeface="+mn-ea"/>
                <a:cs typeface="Arial"/>
              </a:rPr>
              <a:t>7.5% are within the top 1% of most cited papers, globally, for climate science.</a:t>
            </a:r>
            <a:endParaRPr kumimoji="0" lang="en-US" sz="1200" b="0" i="0" u="none" strike="noStrike" kern="1200" cap="none" spc="0" normalizeH="0" baseline="0" noProof="0">
              <a:ln>
                <a:noFill/>
              </a:ln>
              <a:solidFill>
                <a:srgbClr val="2A2A2A"/>
              </a:solidFill>
              <a:effectLst/>
              <a:uLnTx/>
              <a:uFillTx/>
              <a:latin typeface="Arial"/>
              <a:ea typeface="+mn-ea"/>
              <a:cs typeface="Arial"/>
            </a:endParaRPr>
          </a:p>
        </p:txBody>
      </p:sp>
    </p:spTree>
    <p:extLst>
      <p:ext uri="{BB962C8B-B14F-4D97-AF65-F5344CB8AC3E}">
        <p14:creationId xmlns:p14="http://schemas.microsoft.com/office/powerpoint/2010/main" val="31323052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 shot of a website&#10;&#10;AI-generated content may be incorrect.">
            <a:extLst>
              <a:ext uri="{FF2B5EF4-FFF2-40B4-BE49-F238E27FC236}">
                <a16:creationId xmlns:a16="http://schemas.microsoft.com/office/drawing/2014/main" id="{B4D1EE06-C4E0-BB8E-4E19-DE8300FD4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01400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9EF5C-76F1-986F-F3D2-A0DF4E15A9F3}"/>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D20D86BF-6716-B78A-E2DC-8EFEFD594694}"/>
              </a:ext>
            </a:extLst>
          </p:cNvPr>
          <p:cNvGrpSpPr/>
          <p:nvPr/>
        </p:nvGrpSpPr>
        <p:grpSpPr>
          <a:xfrm>
            <a:off x="298955" y="945587"/>
            <a:ext cx="3139902" cy="2619608"/>
            <a:chOff x="806880" y="925633"/>
            <a:chExt cx="3139902" cy="2619608"/>
          </a:xfrm>
        </p:grpSpPr>
        <p:pic>
          <p:nvPicPr>
            <p:cNvPr id="7" name="Picture 6">
              <a:extLst>
                <a:ext uri="{FF2B5EF4-FFF2-40B4-BE49-F238E27FC236}">
                  <a16:creationId xmlns:a16="http://schemas.microsoft.com/office/drawing/2014/main" id="{A711F07B-B968-0A6D-37B2-2EA506024CB4}"/>
                </a:ext>
              </a:extLst>
            </p:cNvPr>
            <p:cNvPicPr>
              <a:picLocks noChangeAspect="1"/>
            </p:cNvPicPr>
            <p:nvPr/>
          </p:nvPicPr>
          <p:blipFill>
            <a:blip r:embed="rId3"/>
            <a:stretch>
              <a:fillRect/>
            </a:stretch>
          </p:blipFill>
          <p:spPr>
            <a:xfrm>
              <a:off x="806880" y="925633"/>
              <a:ext cx="3139902" cy="2619608"/>
            </a:xfrm>
            <a:prstGeom prst="rect">
              <a:avLst/>
            </a:prstGeom>
          </p:spPr>
        </p:pic>
        <p:pic>
          <p:nvPicPr>
            <p:cNvPr id="15" name="Picture 14">
              <a:extLst>
                <a:ext uri="{FF2B5EF4-FFF2-40B4-BE49-F238E27FC236}">
                  <a16:creationId xmlns:a16="http://schemas.microsoft.com/office/drawing/2014/main" id="{9FC35ECB-965D-D0BB-54E5-0484B7E62315}"/>
                </a:ext>
              </a:extLst>
            </p:cNvPr>
            <p:cNvPicPr>
              <a:picLocks noChangeAspect="1"/>
            </p:cNvPicPr>
            <p:nvPr/>
          </p:nvPicPr>
          <p:blipFill>
            <a:blip r:embed="rId4"/>
            <a:stretch>
              <a:fillRect/>
            </a:stretch>
          </p:blipFill>
          <p:spPr>
            <a:xfrm>
              <a:off x="1874740" y="2001410"/>
              <a:ext cx="1007195" cy="1308563"/>
            </a:xfrm>
            <a:prstGeom prst="rect">
              <a:avLst/>
            </a:prstGeom>
          </p:spPr>
        </p:pic>
      </p:grpSp>
      <p:sp>
        <p:nvSpPr>
          <p:cNvPr id="10" name="AutoShape 2">
            <a:extLst>
              <a:ext uri="{FF2B5EF4-FFF2-40B4-BE49-F238E27FC236}">
                <a16:creationId xmlns:a16="http://schemas.microsoft.com/office/drawing/2014/main" id="{5C25E6C0-D313-87BD-05D5-D7F2B5E82DDF}"/>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2A2A2A"/>
              </a:solidFill>
              <a:effectLst/>
              <a:uLnTx/>
              <a:uFillTx/>
              <a:latin typeface="Arial"/>
              <a:ea typeface="+mn-ea"/>
              <a:cs typeface="+mn-cs"/>
            </a:endParaRPr>
          </a:p>
        </p:txBody>
      </p:sp>
      <p:sp>
        <p:nvSpPr>
          <p:cNvPr id="4" name="TextBox 3">
            <a:extLst>
              <a:ext uri="{FF2B5EF4-FFF2-40B4-BE49-F238E27FC236}">
                <a16:creationId xmlns:a16="http://schemas.microsoft.com/office/drawing/2014/main" id="{A419210D-719B-B7D5-E89F-CC24C97EF88C}"/>
              </a:ext>
            </a:extLst>
          </p:cNvPr>
          <p:cNvSpPr txBox="1"/>
          <p:nvPr/>
        </p:nvSpPr>
        <p:spPr>
          <a:xfrm>
            <a:off x="2702103" y="92467"/>
            <a:ext cx="6770670"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srgbClr val="FFFFFF"/>
                </a:solidFill>
                <a:effectLst/>
                <a:uLnTx/>
                <a:uFillTx/>
                <a:latin typeface="Arial"/>
                <a:ea typeface="+mn-ea"/>
                <a:cs typeface="+mn-cs"/>
              </a:rPr>
              <a:t>Global Leaders in Climate Science</a:t>
            </a:r>
          </a:p>
        </p:txBody>
      </p:sp>
      <p:sp>
        <p:nvSpPr>
          <p:cNvPr id="13" name="TextBox 12">
            <a:extLst>
              <a:ext uri="{FF2B5EF4-FFF2-40B4-BE49-F238E27FC236}">
                <a16:creationId xmlns:a16="http://schemas.microsoft.com/office/drawing/2014/main" id="{AAF334CA-3130-8EB4-00C2-BE6CB898544E}"/>
              </a:ext>
            </a:extLst>
          </p:cNvPr>
          <p:cNvSpPr txBox="1"/>
          <p:nvPr/>
        </p:nvSpPr>
        <p:spPr>
          <a:xfrm>
            <a:off x="137731" y="3666263"/>
            <a:ext cx="3970962" cy="95410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2A2A2A"/>
                </a:solidFill>
                <a:effectLst/>
                <a:uLnTx/>
                <a:uFillTx/>
                <a:latin typeface="Arial" panose="020B0604020202020204" pitchFamily="34" charset="0"/>
                <a:ea typeface="+mn-ea"/>
                <a:cs typeface="+mn-cs"/>
              </a:rPr>
              <a:t>Contributed to </a:t>
            </a:r>
            <a:r>
              <a:rPr kumimoji="0" lang="en-GB" sz="1400" b="1" i="0" u="none" strike="noStrike" kern="1200" cap="none" spc="0" normalizeH="0" baseline="0" noProof="0">
                <a:ln>
                  <a:noFill/>
                </a:ln>
                <a:solidFill>
                  <a:srgbClr val="2A2A2A"/>
                </a:solidFill>
                <a:effectLst/>
                <a:uLnTx/>
                <a:uFillTx/>
                <a:latin typeface="Arial" panose="020B0604020202020204" pitchFamily="34" charset="0"/>
                <a:ea typeface="+mn-ea"/>
                <a:cs typeface="+mn-cs"/>
              </a:rPr>
              <a:t>every IPCC report</a:t>
            </a:r>
            <a:r>
              <a:rPr kumimoji="0" lang="en-GB" sz="1400" b="0" i="0" u="none" strike="noStrike" kern="1200" cap="none" spc="0" normalizeH="0" baseline="0" noProof="0">
                <a:ln>
                  <a:noFill/>
                </a:ln>
                <a:solidFill>
                  <a:srgbClr val="2A2A2A"/>
                </a:solidFill>
                <a:effectLst/>
                <a:uLnTx/>
                <a:uFillTx/>
                <a:latin typeface="Arial" panose="020B0604020202020204" pitchFamily="34" charset="0"/>
                <a:ea typeface="+mn-ea"/>
                <a:cs typeface="+mn-cs"/>
              </a:rPr>
              <a:t>, with HCCP research and scientists taking </a:t>
            </a:r>
            <a:r>
              <a:rPr kumimoji="0" lang="en-GB" sz="1400" b="1" i="0" u="none" strike="noStrike" kern="1200" cap="none" spc="0" normalizeH="0" baseline="0" noProof="0">
                <a:ln>
                  <a:noFill/>
                </a:ln>
                <a:solidFill>
                  <a:srgbClr val="2A2A2A"/>
                </a:solidFill>
                <a:effectLst/>
                <a:uLnTx/>
                <a:uFillTx/>
                <a:latin typeface="Arial" panose="020B0604020202020204" pitchFamily="34" charset="0"/>
                <a:ea typeface="+mn-ea"/>
                <a:cs typeface="+mn-cs"/>
              </a:rPr>
              <a:t>leading roles</a:t>
            </a:r>
            <a:r>
              <a:rPr kumimoji="0" lang="en-GB" sz="1400" b="0" i="0" u="none" strike="noStrike" kern="1200" cap="none" spc="0" normalizeH="0" baseline="0" noProof="0">
                <a:ln>
                  <a:noFill/>
                </a:ln>
                <a:solidFill>
                  <a:srgbClr val="2A2A2A"/>
                </a:solidFill>
                <a:effectLst/>
                <a:uLnTx/>
                <a:uFillTx/>
                <a:latin typeface="Arial" panose="020B0604020202020204" pitchFamily="34" charset="0"/>
                <a:ea typeface="+mn-ea"/>
                <a:cs typeface="+mn-cs"/>
              </a:rPr>
              <a:t> in latest report (</a:t>
            </a:r>
            <a:r>
              <a:rPr kumimoji="0" lang="en-GB" sz="1400" b="1" i="0" u="none" strike="noStrike" kern="1200" cap="none" spc="0" normalizeH="0" baseline="0" noProof="0">
                <a:ln>
                  <a:noFill/>
                </a:ln>
                <a:solidFill>
                  <a:srgbClr val="2A2A2A"/>
                </a:solidFill>
                <a:effectLst/>
                <a:uLnTx/>
                <a:uFillTx/>
                <a:latin typeface="Arial" panose="020B0604020202020204" pitchFamily="34" charset="0"/>
                <a:ea typeface="+mn-ea"/>
                <a:cs typeface="+mn-cs"/>
              </a:rPr>
              <a:t>AR6</a:t>
            </a:r>
            <a:r>
              <a:rPr kumimoji="0" lang="en-GB" sz="1400" b="0" i="0" u="none" strike="noStrike" kern="1200" cap="none" spc="0" normalizeH="0" baseline="0" noProof="0">
                <a:ln>
                  <a:noFill/>
                </a:ln>
                <a:solidFill>
                  <a:srgbClr val="2A2A2A"/>
                </a:solidFill>
                <a:effectLst/>
                <a:uLnTx/>
                <a:uFillTx/>
                <a:latin typeface="Arial" panose="020B0604020202020204" pitchFamily="34" charset="0"/>
                <a:ea typeface="+mn-ea"/>
                <a:cs typeface="+mn-cs"/>
              </a:rPr>
              <a:t>). </a:t>
            </a:r>
            <a:r>
              <a:rPr kumimoji="0" lang="en-GB"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t>
            </a:r>
            <a:r>
              <a:rPr kumimoji="0" lang="en-GB" sz="1400" b="1" i="0" u="none" strike="noStrike" kern="1200" cap="none" spc="0" normalizeH="0" baseline="0" noProof="0">
                <a:ln>
                  <a:noFill/>
                </a:ln>
                <a:solidFill>
                  <a:srgbClr val="000000"/>
                </a:solidFill>
                <a:effectLst/>
                <a:uLnTx/>
                <a:uFillTx/>
                <a:latin typeface="Arial" panose="020B0604020202020204" pitchFamily="34" charset="0"/>
                <a:ea typeface="+mn-ea"/>
                <a:cs typeface="+mn-cs"/>
              </a:rPr>
              <a:t>AR7 </a:t>
            </a:r>
            <a:r>
              <a:rPr kumimoji="0" lang="en-GB" sz="1400" b="0" i="0" u="none" strike="noStrike" kern="1200" cap="none" spc="0" normalizeH="0" baseline="0" noProof="0">
                <a:ln>
                  <a:noFill/>
                </a:ln>
                <a:solidFill>
                  <a:srgbClr val="000000"/>
                </a:solidFill>
                <a:effectLst/>
                <a:uLnTx/>
                <a:uFillTx/>
                <a:latin typeface="Arial" panose="020B0604020202020204" pitchFamily="34" charset="0"/>
                <a:ea typeface="+mn-ea"/>
                <a:cs typeface="+mn-cs"/>
              </a:rPr>
              <a:t>&amp; Special Reports several MO lead authors </a:t>
            </a:r>
            <a:endParaRPr kumimoji="0" lang="en-GB" sz="1400" b="0" i="0" u="none" strike="noStrike" kern="1200" cap="none" spc="0" normalizeH="0" baseline="0" noProof="0">
              <a:ln>
                <a:noFill/>
              </a:ln>
              <a:solidFill>
                <a:srgbClr val="2A2A2A"/>
              </a:solidFill>
              <a:effectLst/>
              <a:uLnTx/>
              <a:uFillTx/>
              <a:latin typeface="Arial"/>
              <a:ea typeface="+mn-ea"/>
              <a:cs typeface="+mn-cs"/>
            </a:endParaRPr>
          </a:p>
        </p:txBody>
      </p:sp>
      <p:sp>
        <p:nvSpPr>
          <p:cNvPr id="3" name="TextBox 2">
            <a:extLst>
              <a:ext uri="{FF2B5EF4-FFF2-40B4-BE49-F238E27FC236}">
                <a16:creationId xmlns:a16="http://schemas.microsoft.com/office/drawing/2014/main" id="{66F36B73-4AF4-D0D3-1DB5-E4E6F55391E5}"/>
              </a:ext>
            </a:extLst>
          </p:cNvPr>
          <p:cNvSpPr txBox="1"/>
          <p:nvPr/>
        </p:nvSpPr>
        <p:spPr>
          <a:xfrm>
            <a:off x="4255691" y="947133"/>
            <a:ext cx="4884083" cy="677108"/>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2A2A2A"/>
                </a:solidFill>
                <a:effectLst/>
                <a:uLnTx/>
                <a:uFillTx/>
                <a:latin typeface="Arial"/>
                <a:ea typeface="+mn-ea"/>
                <a:cs typeface="+mn-cs"/>
              </a:rPr>
              <a:t>Trusted place for authoritative monitoring </a:t>
            </a:r>
            <a:endParaRPr kumimoji="0" lang="en-US" sz="1800" b="0" i="0" u="none" strike="noStrike" kern="1200" cap="none" spc="0" normalizeH="0" baseline="0" noProof="0">
              <a:ln>
                <a:noFill/>
              </a:ln>
              <a:solidFill>
                <a:srgbClr val="2A2A2A"/>
              </a:solidFill>
              <a:effectLst/>
              <a:uLnTx/>
              <a:uFillTx/>
              <a:latin typeface="Arial"/>
              <a:ea typeface="+mn-ea"/>
              <a:cs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2A2A2A"/>
                </a:solidFill>
                <a:effectLst/>
                <a:uLnTx/>
                <a:uFillTx/>
                <a:latin typeface="Arial"/>
                <a:ea typeface="+mn-ea"/>
                <a:cs typeface="+mn-cs"/>
              </a:rPr>
              <a:t>Met Office Climate Dashboard</a:t>
            </a:r>
            <a:r>
              <a:rPr kumimoji="0" lang="en-GB" sz="2000" b="1" i="0" u="none" strike="noStrike" kern="1200" cap="none" spc="0" normalizeH="0" baseline="0" noProof="0">
                <a:ln>
                  <a:noFill/>
                </a:ln>
                <a:solidFill>
                  <a:srgbClr val="2A2A2A"/>
                </a:solidFill>
                <a:effectLst/>
                <a:uLnTx/>
                <a:uFillTx/>
                <a:latin typeface="Arial"/>
                <a:ea typeface="+mn-ea"/>
                <a:cs typeface="+mn-cs"/>
              </a:rPr>
              <a:t> </a:t>
            </a:r>
            <a:endParaRPr kumimoji="0" lang="en-GB" sz="1800" b="0" i="0" u="none" strike="noStrike" kern="1200" cap="none" spc="0" normalizeH="0" baseline="0" noProof="0">
              <a:ln>
                <a:noFill/>
              </a:ln>
              <a:solidFill>
                <a:srgbClr val="2A2A2A"/>
              </a:solidFill>
              <a:effectLst/>
              <a:uLnTx/>
              <a:uFillTx/>
              <a:latin typeface="Arial"/>
              <a:ea typeface="+mn-ea"/>
              <a:cs typeface="+mn-cs"/>
            </a:endParaRPr>
          </a:p>
        </p:txBody>
      </p:sp>
      <p:pic>
        <p:nvPicPr>
          <p:cNvPr id="6" name="Picture 5" descr="A screenshot of a graph&#10;&#10;AI-generated content may be incorrect.">
            <a:extLst>
              <a:ext uri="{FF2B5EF4-FFF2-40B4-BE49-F238E27FC236}">
                <a16:creationId xmlns:a16="http://schemas.microsoft.com/office/drawing/2014/main" id="{77CE83B9-443C-62DB-FF95-58203CCE16AB}"/>
              </a:ext>
            </a:extLst>
          </p:cNvPr>
          <p:cNvPicPr>
            <a:picLocks noChangeAspect="1"/>
          </p:cNvPicPr>
          <p:nvPr/>
        </p:nvPicPr>
        <p:blipFill>
          <a:blip r:embed="rId5"/>
          <a:stretch>
            <a:fillRect/>
          </a:stretch>
        </p:blipFill>
        <p:spPr>
          <a:xfrm>
            <a:off x="3989984" y="1770991"/>
            <a:ext cx="5127169" cy="2796698"/>
          </a:xfrm>
          <a:prstGeom prst="rect">
            <a:avLst/>
          </a:prstGeom>
        </p:spPr>
      </p:pic>
    </p:spTree>
    <p:extLst>
      <p:ext uri="{BB962C8B-B14F-4D97-AF65-F5344CB8AC3E}">
        <p14:creationId xmlns:p14="http://schemas.microsoft.com/office/powerpoint/2010/main" val="2062474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diagram of the climate&#10;&#10;Description automatically generated">
            <a:extLst>
              <a:ext uri="{FF2B5EF4-FFF2-40B4-BE49-F238E27FC236}">
                <a16:creationId xmlns:a16="http://schemas.microsoft.com/office/drawing/2014/main" id="{696B7BA8-836B-359E-77AF-B1604934EFBE}"/>
              </a:ext>
            </a:extLst>
          </p:cNvPr>
          <p:cNvPicPr>
            <a:picLocks noChangeAspect="1"/>
          </p:cNvPicPr>
          <p:nvPr/>
        </p:nvPicPr>
        <p:blipFill>
          <a:blip r:embed="rId2"/>
          <a:stretch>
            <a:fillRect/>
          </a:stretch>
        </p:blipFill>
        <p:spPr>
          <a:xfrm>
            <a:off x="6310911" y="114068"/>
            <a:ext cx="2135761" cy="1206933"/>
          </a:xfrm>
          <a:prstGeom prst="rect">
            <a:avLst/>
          </a:prstGeom>
        </p:spPr>
      </p:pic>
      <p:pic>
        <p:nvPicPr>
          <p:cNvPr id="5" name="Picture 4" descr="A graph showing the temperature difference&#10;&#10;Description automatically generated">
            <a:extLst>
              <a:ext uri="{FF2B5EF4-FFF2-40B4-BE49-F238E27FC236}">
                <a16:creationId xmlns:a16="http://schemas.microsoft.com/office/drawing/2014/main" id="{7723E6E1-C70D-2D69-6561-DDC5619A17CB}"/>
              </a:ext>
            </a:extLst>
          </p:cNvPr>
          <p:cNvPicPr>
            <a:picLocks noChangeAspect="1"/>
          </p:cNvPicPr>
          <p:nvPr/>
        </p:nvPicPr>
        <p:blipFill rotWithShape="1">
          <a:blip r:embed="rId3"/>
          <a:srcRect b="42702"/>
          <a:stretch/>
        </p:blipFill>
        <p:spPr>
          <a:xfrm>
            <a:off x="3770232" y="162117"/>
            <a:ext cx="2460544" cy="1586077"/>
          </a:xfrm>
          <a:prstGeom prst="rect">
            <a:avLst/>
          </a:prstGeom>
        </p:spPr>
      </p:pic>
      <p:pic>
        <p:nvPicPr>
          <p:cNvPr id="6" name="Content Placeholder 5" descr="A graph of a normal distribution&#10;&#10;Description automatically generated">
            <a:extLst>
              <a:ext uri="{FF2B5EF4-FFF2-40B4-BE49-F238E27FC236}">
                <a16:creationId xmlns:a16="http://schemas.microsoft.com/office/drawing/2014/main" id="{CE3841BE-1448-0912-B02A-D8833B563E74}"/>
              </a:ext>
            </a:extLst>
          </p:cNvPr>
          <p:cNvPicPr>
            <a:picLocks noGrp="1" noChangeAspect="1"/>
          </p:cNvPicPr>
          <p:nvPr>
            <p:ph idx="1"/>
          </p:nvPr>
        </p:nvPicPr>
        <p:blipFill>
          <a:blip r:embed="rId4"/>
          <a:stretch>
            <a:fillRect/>
          </a:stretch>
        </p:blipFill>
        <p:spPr>
          <a:xfrm>
            <a:off x="3708186" y="1295763"/>
            <a:ext cx="2842949" cy="1922194"/>
          </a:xfrm>
          <a:prstGeom prst="rect">
            <a:avLst/>
          </a:prstGeom>
        </p:spPr>
      </p:pic>
      <p:pic>
        <p:nvPicPr>
          <p:cNvPr id="8" name="Picture 7" descr="A diagram of a heat storage&#10;&#10;Description automatically generated with medium confidence">
            <a:extLst>
              <a:ext uri="{FF2B5EF4-FFF2-40B4-BE49-F238E27FC236}">
                <a16:creationId xmlns:a16="http://schemas.microsoft.com/office/drawing/2014/main" id="{12CB5797-7168-E34C-B7BD-EA029834D9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11357" y="1070364"/>
            <a:ext cx="2326855" cy="1996463"/>
          </a:xfrm>
          <a:prstGeom prst="rect">
            <a:avLst/>
          </a:prstGeom>
        </p:spPr>
      </p:pic>
      <p:pic>
        <p:nvPicPr>
          <p:cNvPr id="10" name="Picture 9" descr="Close up of a leaf&#10;&#10;Description automatically generated">
            <a:extLst>
              <a:ext uri="{FF2B5EF4-FFF2-40B4-BE49-F238E27FC236}">
                <a16:creationId xmlns:a16="http://schemas.microsoft.com/office/drawing/2014/main" id="{E20BAC8C-7789-E0BB-26D6-2F6A4133D4FC}"/>
              </a:ext>
            </a:extLst>
          </p:cNvPr>
          <p:cNvPicPr>
            <a:picLocks noChangeAspect="1"/>
          </p:cNvPicPr>
          <p:nvPr/>
        </p:nvPicPr>
        <p:blipFill>
          <a:blip r:embed="rId6"/>
          <a:stretch>
            <a:fillRect/>
          </a:stretch>
        </p:blipFill>
        <p:spPr>
          <a:xfrm>
            <a:off x="3598682" y="3443356"/>
            <a:ext cx="2488081" cy="1161133"/>
          </a:xfrm>
          <a:prstGeom prst="rect">
            <a:avLst/>
          </a:prstGeom>
        </p:spPr>
      </p:pic>
      <p:sp>
        <p:nvSpPr>
          <p:cNvPr id="4" name="Content Placeholder 1">
            <a:extLst>
              <a:ext uri="{FF2B5EF4-FFF2-40B4-BE49-F238E27FC236}">
                <a16:creationId xmlns:a16="http://schemas.microsoft.com/office/drawing/2014/main" id="{6F951E79-7786-388D-9231-06C336C9FBD1}"/>
              </a:ext>
            </a:extLst>
          </p:cNvPr>
          <p:cNvSpPr txBox="1">
            <a:spLocks/>
          </p:cNvSpPr>
          <p:nvPr/>
        </p:nvSpPr>
        <p:spPr>
          <a:xfrm>
            <a:off x="192247" y="922149"/>
            <a:ext cx="3515939" cy="3750590"/>
          </a:xfrm>
          <a:prstGeom prst="rect">
            <a:avLst/>
          </a:prstGeom>
          <a:solidFill>
            <a:schemeClr val="bg2"/>
          </a:solidFill>
          <a:effectLst/>
        </p:spPr>
        <p:txBody>
          <a:bodyPr vert="horz" lIns="91440" tIns="45720" rIns="91440" bIns="45720" rtlCol="0" anchor="t">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600" b="1" dirty="0">
                <a:latin typeface="Calibri"/>
                <a:ea typeface="Calibri"/>
                <a:cs typeface="Arial"/>
              </a:rPr>
              <a:t>Monitoring and attribution of past and present</a:t>
            </a:r>
          </a:p>
          <a:p>
            <a:r>
              <a:rPr lang="en-GB" sz="1400" dirty="0">
                <a:latin typeface="Calibri"/>
                <a:ea typeface="Calibri"/>
                <a:cs typeface="Arial"/>
              </a:rPr>
              <a:t>Monitoring the current state of the planet globally and for the UK, including information directly linked to policy cycles and targets</a:t>
            </a:r>
          </a:p>
          <a:p>
            <a:r>
              <a:rPr lang="en-GB" sz="1400" dirty="0">
                <a:latin typeface="Calibri"/>
                <a:ea typeface="Calibri"/>
                <a:cs typeface="Arial"/>
              </a:rPr>
              <a:t>Monitoring UK GHG emissions, improving capability to monitor UK GHG emissions to support international reporting</a:t>
            </a:r>
          </a:p>
          <a:p>
            <a:r>
              <a:rPr lang="en-GB" sz="1400" dirty="0">
                <a:latin typeface="Calibri"/>
                <a:ea typeface="Calibri"/>
                <a:cs typeface="Arial"/>
              </a:rPr>
              <a:t>Attribution of climate change and extremes, to support reporting of avoided costs and provide climate context to current events</a:t>
            </a:r>
            <a:endParaRPr lang="en-GB" sz="1400" dirty="0">
              <a:latin typeface="Calibri" panose="020F0502020204030204" pitchFamily="34" charset="0"/>
              <a:ea typeface="Calibri" panose="020F0502020204030204" pitchFamily="34" charset="0"/>
              <a:cs typeface="Arial" panose="020B0604020202020204" pitchFamily="34" charset="0"/>
            </a:endParaRPr>
          </a:p>
          <a:p>
            <a:r>
              <a:rPr lang="en-GB" sz="1400" dirty="0">
                <a:latin typeface="Calibri"/>
                <a:ea typeface="Calibri"/>
                <a:cs typeface="Arial"/>
              </a:rPr>
              <a:t>Development and maintenance of underpinning observational climate data sets  (both global and for the UK) and attribution systems to support the above activities and work across the HCCP.</a:t>
            </a:r>
          </a:p>
        </p:txBody>
      </p:sp>
      <p:pic>
        <p:nvPicPr>
          <p:cNvPr id="7" name="Picture 6" descr="A map of the world&#10;&#10;Description automatically generated">
            <a:extLst>
              <a:ext uri="{FF2B5EF4-FFF2-40B4-BE49-F238E27FC236}">
                <a16:creationId xmlns:a16="http://schemas.microsoft.com/office/drawing/2014/main" id="{C4F1D8DE-991E-F337-AC72-B11D1E86442E}"/>
              </a:ext>
            </a:extLst>
          </p:cNvPr>
          <p:cNvPicPr>
            <a:picLocks noChangeAspect="1"/>
          </p:cNvPicPr>
          <p:nvPr/>
        </p:nvPicPr>
        <p:blipFill rotWithShape="1">
          <a:blip r:embed="rId7"/>
          <a:srcRect t="2504"/>
          <a:stretch/>
        </p:blipFill>
        <p:spPr>
          <a:xfrm>
            <a:off x="6230776" y="2613662"/>
            <a:ext cx="2904996" cy="2453871"/>
          </a:xfrm>
          <a:prstGeom prst="rect">
            <a:avLst/>
          </a:prstGeom>
        </p:spPr>
      </p:pic>
    </p:spTree>
    <p:extLst>
      <p:ext uri="{BB962C8B-B14F-4D97-AF65-F5344CB8AC3E}">
        <p14:creationId xmlns:p14="http://schemas.microsoft.com/office/powerpoint/2010/main" val="734087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400BC-DDC4-B99F-EB67-1FF74F97C818}"/>
              </a:ext>
            </a:extLst>
          </p:cNvPr>
          <p:cNvSpPr>
            <a:spLocks noGrp="1"/>
          </p:cNvSpPr>
          <p:nvPr>
            <p:ph type="title"/>
          </p:nvPr>
        </p:nvSpPr>
        <p:spPr>
          <a:xfrm>
            <a:off x="2019840" y="151413"/>
            <a:ext cx="8640000" cy="576000"/>
          </a:xfrm>
        </p:spPr>
        <p:txBody>
          <a:bodyPr/>
          <a:lstStyle/>
          <a:p>
            <a:r>
              <a:rPr lang="en-GB" dirty="0"/>
              <a:t>Global surface temperature rise</a:t>
            </a:r>
          </a:p>
        </p:txBody>
      </p:sp>
      <p:pic>
        <p:nvPicPr>
          <p:cNvPr id="2050" name="Picture 2" descr="global temperature series from 1850 to 2025">
            <a:extLst>
              <a:ext uri="{FF2B5EF4-FFF2-40B4-BE49-F238E27FC236}">
                <a16:creationId xmlns:a16="http://schemas.microsoft.com/office/drawing/2014/main" id="{A7497CD5-5128-4F45-C7E0-348BCE626EC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50698" y="1011785"/>
            <a:ext cx="5441244" cy="30607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25BE353-3442-45A8-C134-82C626F5F663}"/>
              </a:ext>
            </a:extLst>
          </p:cNvPr>
          <p:cNvSpPr txBox="1"/>
          <p:nvPr/>
        </p:nvSpPr>
        <p:spPr>
          <a:xfrm>
            <a:off x="228600" y="963013"/>
            <a:ext cx="3131819" cy="3139321"/>
          </a:xfrm>
          <a:prstGeom prst="rect">
            <a:avLst/>
          </a:prstGeom>
          <a:noFill/>
        </p:spPr>
        <p:txBody>
          <a:bodyPr wrap="square" rtlCol="0">
            <a:spAutoFit/>
          </a:bodyPr>
          <a:lstStyle/>
          <a:p>
            <a:pPr marL="285750" indent="-285750">
              <a:buFont typeface="Arial" panose="020B0604020202020204" pitchFamily="34" charset="0"/>
              <a:buChar char="•"/>
            </a:pPr>
            <a:r>
              <a:rPr lang="en-GB" dirty="0"/>
              <a:t>2025 was the 3</a:t>
            </a:r>
            <a:r>
              <a:rPr lang="en-GB" baseline="30000" dirty="0"/>
              <a:t>rd</a:t>
            </a:r>
            <a:r>
              <a:rPr lang="en-GB" dirty="0"/>
              <a:t> warmest year on average in a record going back to 1850</a:t>
            </a:r>
          </a:p>
          <a:p>
            <a:pPr marL="285750" indent="-285750">
              <a:buFont typeface="Arial" panose="020B0604020202020204" pitchFamily="34" charset="0"/>
              <a:buChar char="•"/>
            </a:pPr>
            <a:r>
              <a:rPr lang="en-GB" dirty="0"/>
              <a:t>2025 was 1.41±0.09°C above the 1850-1900 global average, according to HadCRUT5*</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Meanwhile, 2025 was the warmest year on average for the UK</a:t>
            </a:r>
          </a:p>
        </p:txBody>
      </p:sp>
      <p:sp>
        <p:nvSpPr>
          <p:cNvPr id="5" name="TextBox 4">
            <a:extLst>
              <a:ext uri="{FF2B5EF4-FFF2-40B4-BE49-F238E27FC236}">
                <a16:creationId xmlns:a16="http://schemas.microsoft.com/office/drawing/2014/main" id="{7964A9C9-2357-200B-1787-6A96AF8D001C}"/>
              </a:ext>
            </a:extLst>
          </p:cNvPr>
          <p:cNvSpPr txBox="1"/>
          <p:nvPr/>
        </p:nvSpPr>
        <p:spPr>
          <a:xfrm>
            <a:off x="167640" y="4780107"/>
            <a:ext cx="8889998" cy="307777"/>
          </a:xfrm>
          <a:prstGeom prst="rect">
            <a:avLst/>
          </a:prstGeom>
          <a:noFill/>
        </p:spPr>
        <p:txBody>
          <a:bodyPr wrap="none" rtlCol="0">
            <a:spAutoFit/>
          </a:bodyPr>
          <a:lstStyle/>
          <a:p>
            <a:r>
              <a:rPr lang="en-GB" sz="1400" dirty="0"/>
              <a:t>*a partnership between the Met Office, University of East Anglia and National Centre for Atmospheric Science.</a:t>
            </a:r>
          </a:p>
        </p:txBody>
      </p:sp>
    </p:spTree>
    <p:extLst>
      <p:ext uri="{BB962C8B-B14F-4D97-AF65-F5344CB8AC3E}">
        <p14:creationId xmlns:p14="http://schemas.microsoft.com/office/powerpoint/2010/main" val="1497953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845CA-3901-8E4B-902A-4BAE81ADB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0C51D3-A8B7-97F5-3A43-8837C8C2A13E}"/>
              </a:ext>
            </a:extLst>
          </p:cNvPr>
          <p:cNvSpPr txBox="1">
            <a:spLocks/>
          </p:cNvSpPr>
          <p:nvPr/>
        </p:nvSpPr>
        <p:spPr>
          <a:xfrm>
            <a:off x="1986007" y="84126"/>
            <a:ext cx="7157993" cy="576000"/>
          </a:xfrm>
          <a:prstGeom prst="rect">
            <a:avLst/>
          </a:prstGeom>
        </p:spPr>
        <p:txBody>
          <a:bodyPr vert="horz" lIns="68580" tIns="34290" rIns="68580" bIns="34290" rtlCol="0" anchor="b">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algn="l" defTabSz="685732"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a:ln>
                  <a:noFill/>
                </a:ln>
                <a:solidFill>
                  <a:prstClr val="black"/>
                </a:solidFill>
                <a:effectLst/>
                <a:uLnTx/>
                <a:uFillTx/>
                <a:latin typeface="Arial"/>
                <a:ea typeface="+mn-ea"/>
                <a:cs typeface="+mn-cs"/>
                <a:sym typeface="Arial"/>
              </a:rPr>
              <a:t>“Paris warming” has reached around 1.35°C</a:t>
            </a:r>
          </a:p>
        </p:txBody>
      </p:sp>
      <p:pic>
        <p:nvPicPr>
          <p:cNvPr id="4" name="Picture 3">
            <a:extLst>
              <a:ext uri="{FF2B5EF4-FFF2-40B4-BE49-F238E27FC236}">
                <a16:creationId xmlns:a16="http://schemas.microsoft.com/office/drawing/2014/main" id="{F824E192-F9AB-7428-DA1B-BD1454021484}"/>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3991150" y="817167"/>
            <a:ext cx="4888875" cy="2575390"/>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50421BC8-1582-30C9-2FEA-4621E64A4E75}"/>
              </a:ext>
            </a:extLst>
          </p:cNvPr>
          <p:cNvSpPr txBox="1"/>
          <p:nvPr/>
        </p:nvSpPr>
        <p:spPr>
          <a:xfrm>
            <a:off x="4362657" y="3614672"/>
            <a:ext cx="4734498" cy="923330"/>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a:ln>
                  <a:noFill/>
                </a:ln>
                <a:solidFill>
                  <a:srgbClr val="2A2A2A"/>
                </a:solidFill>
                <a:effectLst/>
                <a:uLnTx/>
                <a:uFillTx/>
                <a:latin typeface="Arial"/>
                <a:ea typeface="+mn-ea"/>
                <a:cs typeface="+mn-cs"/>
              </a:rPr>
              <a:t>“For the 2015–2024 decade average, observed warming relative to 1850–1900 was 1.24 [1.11 to 1.35] °C, of which 1.22 [1.0 to 1.5] °C was human-induced.” “The best estimate of human-caused warming is 1.36 °C”.</a:t>
            </a:r>
          </a:p>
        </p:txBody>
      </p:sp>
      <p:pic>
        <p:nvPicPr>
          <p:cNvPr id="7" name="Picture 6">
            <a:extLst>
              <a:ext uri="{FF2B5EF4-FFF2-40B4-BE49-F238E27FC236}">
                <a16:creationId xmlns:a16="http://schemas.microsoft.com/office/drawing/2014/main" id="{725962E5-79C0-A343-4F1F-3BEBA99CF885}"/>
              </a:ext>
            </a:extLst>
          </p:cNvPr>
          <p:cNvPicPr>
            <a:picLocks noChangeAspect="1"/>
          </p:cNvPicPr>
          <p:nvPr/>
        </p:nvPicPr>
        <p:blipFill>
          <a:blip r:embed="rId4"/>
          <a:srcRect t="38592"/>
          <a:stretch>
            <a:fillRect/>
          </a:stretch>
        </p:blipFill>
        <p:spPr>
          <a:xfrm>
            <a:off x="297477" y="1208915"/>
            <a:ext cx="3377059" cy="1383310"/>
          </a:xfrm>
          <a:prstGeom prst="rect">
            <a:avLst/>
          </a:prstGeom>
        </p:spPr>
      </p:pic>
      <p:sp>
        <p:nvSpPr>
          <p:cNvPr id="8" name="TextBox 7">
            <a:extLst>
              <a:ext uri="{FF2B5EF4-FFF2-40B4-BE49-F238E27FC236}">
                <a16:creationId xmlns:a16="http://schemas.microsoft.com/office/drawing/2014/main" id="{C63A6360-2E9D-025C-D9F0-97C0DD70F7B1}"/>
              </a:ext>
            </a:extLst>
          </p:cNvPr>
          <p:cNvSpPr txBox="1"/>
          <p:nvPr/>
        </p:nvSpPr>
        <p:spPr>
          <a:xfrm>
            <a:off x="357494" y="2906786"/>
            <a:ext cx="3410561" cy="163121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a:ln>
                  <a:noFill/>
                </a:ln>
                <a:solidFill>
                  <a:srgbClr val="2A2A2A"/>
                </a:solidFill>
                <a:effectLst/>
                <a:uLnTx/>
                <a:uFillTx/>
                <a:latin typeface="Arial"/>
                <a:ea typeface="+mn-ea"/>
                <a:cs typeface="+mn-cs"/>
              </a:rPr>
              <a:t>Paris Agreement (2015) objective to limit warming to well below 2</a:t>
            </a:r>
            <a:r>
              <a:rPr kumimoji="0" lang="en-GB" sz="2000" b="0" i="1" u="none" strike="noStrike" kern="1200" cap="none" spc="0" normalizeH="0" baseline="30000" noProof="0">
                <a:ln>
                  <a:noFill/>
                </a:ln>
                <a:solidFill>
                  <a:srgbClr val="2A2A2A"/>
                </a:solidFill>
                <a:effectLst/>
                <a:uLnTx/>
                <a:uFillTx/>
                <a:latin typeface="Arial"/>
                <a:ea typeface="+mn-ea"/>
                <a:cs typeface="+mn-cs"/>
              </a:rPr>
              <a:t>o</a:t>
            </a:r>
            <a:r>
              <a:rPr kumimoji="0" lang="en-GB" sz="2000" b="0" i="1" u="none" strike="noStrike" kern="1200" cap="none" spc="0" normalizeH="0" baseline="0" noProof="0">
                <a:ln>
                  <a:noFill/>
                </a:ln>
                <a:solidFill>
                  <a:srgbClr val="2A2A2A"/>
                </a:solidFill>
                <a:effectLst/>
                <a:uLnTx/>
                <a:uFillTx/>
                <a:latin typeface="Arial"/>
                <a:ea typeface="+mn-ea"/>
                <a:cs typeface="+mn-cs"/>
              </a:rPr>
              <a:t>C above pre-industrial levels and pursue efforts to limit to 1.5</a:t>
            </a:r>
            <a:r>
              <a:rPr kumimoji="0" lang="en-GB" sz="2000" b="0" i="1" u="none" strike="noStrike" kern="1200" cap="none" spc="0" normalizeH="0" baseline="30000" noProof="0">
                <a:ln>
                  <a:noFill/>
                </a:ln>
                <a:solidFill>
                  <a:srgbClr val="2A2A2A"/>
                </a:solidFill>
                <a:effectLst/>
                <a:uLnTx/>
                <a:uFillTx/>
                <a:latin typeface="Arial"/>
                <a:ea typeface="+mn-ea"/>
                <a:cs typeface="+mn-cs"/>
              </a:rPr>
              <a:t>o</a:t>
            </a:r>
            <a:r>
              <a:rPr kumimoji="0" lang="en-GB" sz="2000" b="0" i="1" u="none" strike="noStrike" kern="1200" cap="none" spc="0" normalizeH="0" baseline="0" noProof="0">
                <a:ln>
                  <a:noFill/>
                </a:ln>
                <a:solidFill>
                  <a:srgbClr val="2A2A2A"/>
                </a:solidFill>
                <a:effectLst/>
                <a:uLnTx/>
                <a:uFillTx/>
                <a:latin typeface="Arial"/>
                <a:ea typeface="+mn-ea"/>
                <a:cs typeface="+mn-cs"/>
              </a:rPr>
              <a:t>C</a:t>
            </a:r>
          </a:p>
        </p:txBody>
      </p:sp>
    </p:spTree>
    <p:extLst>
      <p:ext uri="{BB962C8B-B14F-4D97-AF65-F5344CB8AC3E}">
        <p14:creationId xmlns:p14="http://schemas.microsoft.com/office/powerpoint/2010/main" val="850426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e world is changing.&#10;Climate extremes, AI, and global instability demand new solutions.&#10;(Image: young people walking on city street sheltering under umbrellas from heavy rain)">
            <a:extLst>
              <a:ext uri="{FF2B5EF4-FFF2-40B4-BE49-F238E27FC236}">
                <a16:creationId xmlns:a16="http://schemas.microsoft.com/office/drawing/2014/main" id="{B87D4FB8-779D-5961-0752-E675555F2F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 y="0"/>
            <a:ext cx="9143999" cy="5143500"/>
          </a:xfrm>
          <a:prstGeom prst="rect">
            <a:avLst/>
          </a:prstGeom>
        </p:spPr>
      </p:pic>
    </p:spTree>
    <p:extLst>
      <p:ext uri="{BB962C8B-B14F-4D97-AF65-F5344CB8AC3E}">
        <p14:creationId xmlns:p14="http://schemas.microsoft.com/office/powerpoint/2010/main" val="850679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576287-7739-B14D-6533-C47492976FE0}"/>
              </a:ext>
            </a:extLst>
          </p:cNvPr>
          <p:cNvSpPr txBox="1"/>
          <p:nvPr/>
        </p:nvSpPr>
        <p:spPr>
          <a:xfrm>
            <a:off x="1916448" y="260951"/>
            <a:ext cx="5804452" cy="830997"/>
          </a:xfrm>
          <a:prstGeom prst="rect">
            <a:avLst/>
          </a:prstGeom>
          <a:noFill/>
        </p:spPr>
        <p:txBody>
          <a:bodyPr wrap="square" lIns="91440" tIns="45720" rIns="91440" bIns="4572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0000"/>
                </a:solidFill>
                <a:effectLst/>
                <a:uLnTx/>
                <a:uFillTx/>
                <a:latin typeface="Arial"/>
                <a:ea typeface="+mn-ea"/>
                <a:cs typeface="+mn-cs"/>
              </a:rPr>
              <a:t>How climate science can help drive Mitigation and Adaptation</a:t>
            </a:r>
            <a:endParaRPr kumimoji="0" lang="en-GB" sz="2400" b="0" i="0" u="none" strike="noStrike" kern="1200" cap="none" spc="0" normalizeH="0" baseline="0" noProof="0">
              <a:ln>
                <a:noFill/>
              </a:ln>
              <a:solidFill>
                <a:srgbClr val="2A2A2A"/>
              </a:solidFill>
              <a:effectLst/>
              <a:uLnTx/>
              <a:uFillTx/>
              <a:latin typeface="Arial"/>
              <a:ea typeface="+mn-ea"/>
              <a:cs typeface="+mn-cs"/>
            </a:endParaRPr>
          </a:p>
        </p:txBody>
      </p:sp>
      <p:sp>
        <p:nvSpPr>
          <p:cNvPr id="22" name="TextBox 21">
            <a:extLst>
              <a:ext uri="{FF2B5EF4-FFF2-40B4-BE49-F238E27FC236}">
                <a16:creationId xmlns:a16="http://schemas.microsoft.com/office/drawing/2014/main" id="{516B6EA3-DB2E-68EF-A0DD-B1BC21105F1C}"/>
              </a:ext>
            </a:extLst>
          </p:cNvPr>
          <p:cNvSpPr txBox="1"/>
          <p:nvPr/>
        </p:nvSpPr>
        <p:spPr>
          <a:xfrm>
            <a:off x="1093773" y="2104880"/>
            <a:ext cx="5399987" cy="204862"/>
          </a:xfrm>
          <a:prstGeom prst="rect">
            <a:avLst/>
          </a:prstGeom>
          <a:noFill/>
        </p:spPr>
        <p:txBody>
          <a:bodyPr wrap="square" rtlCol="0">
            <a:spAutoFit/>
          </a:bodyPr>
          <a:lstStyle/>
          <a:p>
            <a:pPr marL="0" marR="0" lvl="0" indent="0" algn="l" defTabSz="457200" rtl="0" eaLnBrk="1" fontAlgn="base" latinLnBrk="0" hangingPunct="1">
              <a:lnSpc>
                <a:spcPts val="135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rPr>
              <a:t>Informing risk assessments </a:t>
            </a:r>
          </a:p>
        </p:txBody>
      </p:sp>
      <p:pic>
        <p:nvPicPr>
          <p:cNvPr id="4" name="Graphic 3" descr="Clipboard with solid fill">
            <a:extLst>
              <a:ext uri="{FF2B5EF4-FFF2-40B4-BE49-F238E27FC236}">
                <a16:creationId xmlns:a16="http://schemas.microsoft.com/office/drawing/2014/main" id="{C2846BFF-9BEE-F475-AB55-55FDEBB26A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11567" y="1988267"/>
            <a:ext cx="405381" cy="393293"/>
          </a:xfrm>
          <a:prstGeom prst="rect">
            <a:avLst/>
          </a:prstGeom>
        </p:spPr>
      </p:pic>
      <p:sp>
        <p:nvSpPr>
          <p:cNvPr id="28" name="TextBox 27">
            <a:extLst>
              <a:ext uri="{FF2B5EF4-FFF2-40B4-BE49-F238E27FC236}">
                <a16:creationId xmlns:a16="http://schemas.microsoft.com/office/drawing/2014/main" id="{EEBEB42D-5625-FC6A-8279-D8BE0098F9E3}"/>
              </a:ext>
            </a:extLst>
          </p:cNvPr>
          <p:cNvSpPr txBox="1"/>
          <p:nvPr/>
        </p:nvSpPr>
        <p:spPr>
          <a:xfrm>
            <a:off x="1168320" y="2719480"/>
            <a:ext cx="3748111" cy="288412"/>
          </a:xfrm>
          <a:prstGeom prst="rect">
            <a:avLst/>
          </a:prstGeom>
          <a:noFill/>
        </p:spPr>
        <p:txBody>
          <a:bodyPr wrap="square" rtlCol="0">
            <a:spAutoFit/>
          </a:bodyPr>
          <a:lstStyle/>
          <a:p>
            <a:pPr marL="0" marR="0" lvl="0" indent="0" algn="l" defTabSz="457200" rtl="0" eaLnBrk="1" fontAlgn="base" latinLnBrk="0" hangingPunct="1">
              <a:lnSpc>
                <a:spcPts val="135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rPr>
              <a:t>Early warning </a:t>
            </a:r>
          </a:p>
        </p:txBody>
      </p:sp>
      <p:pic>
        <p:nvPicPr>
          <p:cNvPr id="7" name="Graphic 6" descr="Siren with solid fill">
            <a:extLst>
              <a:ext uri="{FF2B5EF4-FFF2-40B4-BE49-F238E27FC236}">
                <a16:creationId xmlns:a16="http://schemas.microsoft.com/office/drawing/2014/main" id="{73B36A64-70F0-8154-5B00-CEFB67276B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52468" y="2588597"/>
            <a:ext cx="508302" cy="457200"/>
          </a:xfrm>
          <a:prstGeom prst="rect">
            <a:avLst/>
          </a:prstGeom>
        </p:spPr>
      </p:pic>
      <p:sp>
        <p:nvSpPr>
          <p:cNvPr id="40" name="TextBox 39">
            <a:extLst>
              <a:ext uri="{FF2B5EF4-FFF2-40B4-BE49-F238E27FC236}">
                <a16:creationId xmlns:a16="http://schemas.microsoft.com/office/drawing/2014/main" id="{FC014A9C-6538-87B7-91EE-C718F4896425}"/>
              </a:ext>
            </a:extLst>
          </p:cNvPr>
          <p:cNvSpPr txBox="1"/>
          <p:nvPr/>
        </p:nvSpPr>
        <p:spPr>
          <a:xfrm>
            <a:off x="1168319" y="4039049"/>
            <a:ext cx="4243023" cy="288412"/>
          </a:xfrm>
          <a:prstGeom prst="rect">
            <a:avLst/>
          </a:prstGeom>
          <a:noFill/>
        </p:spPr>
        <p:txBody>
          <a:bodyPr wrap="square" rtlCol="0">
            <a:spAutoFit/>
          </a:bodyPr>
          <a:lstStyle/>
          <a:p>
            <a:pPr marL="0" marR="0" lvl="0" indent="0" algn="l" defTabSz="457200" rtl="0" eaLnBrk="1" fontAlgn="base" latinLnBrk="0" hangingPunct="1">
              <a:lnSpc>
                <a:spcPts val="135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rPr>
              <a:t>Climate services </a:t>
            </a:r>
          </a:p>
        </p:txBody>
      </p:sp>
      <p:pic>
        <p:nvPicPr>
          <p:cNvPr id="9" name="Graphic 8" descr="Covered plate with solid fill">
            <a:extLst>
              <a:ext uri="{FF2B5EF4-FFF2-40B4-BE49-F238E27FC236}">
                <a16:creationId xmlns:a16="http://schemas.microsoft.com/office/drawing/2014/main" id="{DCBF5934-1BF4-2D5B-B76B-F919BDE349F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2481" y="3948127"/>
            <a:ext cx="443555" cy="386338"/>
          </a:xfrm>
          <a:prstGeom prst="rect">
            <a:avLst/>
          </a:prstGeom>
        </p:spPr>
      </p:pic>
      <p:sp>
        <p:nvSpPr>
          <p:cNvPr id="34" name="TextBox 33">
            <a:extLst>
              <a:ext uri="{FF2B5EF4-FFF2-40B4-BE49-F238E27FC236}">
                <a16:creationId xmlns:a16="http://schemas.microsoft.com/office/drawing/2014/main" id="{119E782B-9631-A261-6C9E-14E3A0609AF8}"/>
              </a:ext>
            </a:extLst>
          </p:cNvPr>
          <p:cNvSpPr txBox="1"/>
          <p:nvPr/>
        </p:nvSpPr>
        <p:spPr>
          <a:xfrm>
            <a:off x="1129080" y="3278631"/>
            <a:ext cx="5401045" cy="515471"/>
          </a:xfrm>
          <a:prstGeom prst="rect">
            <a:avLst/>
          </a:prstGeom>
          <a:noFill/>
        </p:spPr>
        <p:txBody>
          <a:bodyPr wrap="square" rtlCol="0">
            <a:spAutoFit/>
          </a:bodyPr>
          <a:lstStyle/>
          <a:p>
            <a:pPr marL="0" marR="0" lvl="0" indent="0" algn="l" defTabSz="457200" rtl="0" eaLnBrk="1" fontAlgn="base" latinLnBrk="0" hangingPunct="1">
              <a:lnSpc>
                <a:spcPts val="135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rPr>
              <a:t>Design and evaluation of options for climate resilient mitigation and adaption </a:t>
            </a:r>
          </a:p>
        </p:txBody>
      </p:sp>
      <p:pic>
        <p:nvPicPr>
          <p:cNvPr id="15" name="Graphic 14" descr="Circles with arrows with solid fill">
            <a:extLst>
              <a:ext uri="{FF2B5EF4-FFF2-40B4-BE49-F238E27FC236}">
                <a16:creationId xmlns:a16="http://schemas.microsoft.com/office/drawing/2014/main" id="{2B4F7DC4-AF30-1160-97FA-FAA59C8E729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12992" y="3228786"/>
            <a:ext cx="580781" cy="529122"/>
          </a:xfrm>
          <a:prstGeom prst="rect">
            <a:avLst/>
          </a:prstGeom>
        </p:spPr>
      </p:pic>
      <p:sp>
        <p:nvSpPr>
          <p:cNvPr id="16" name="TextBox 15">
            <a:extLst>
              <a:ext uri="{FF2B5EF4-FFF2-40B4-BE49-F238E27FC236}">
                <a16:creationId xmlns:a16="http://schemas.microsoft.com/office/drawing/2014/main" id="{738D16F9-7686-80AC-55E5-43E71933A65A}"/>
              </a:ext>
            </a:extLst>
          </p:cNvPr>
          <p:cNvSpPr txBox="1"/>
          <p:nvPr/>
        </p:nvSpPr>
        <p:spPr>
          <a:xfrm>
            <a:off x="1168319" y="1459476"/>
            <a:ext cx="495606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000000"/>
                </a:solidFill>
                <a:effectLst/>
                <a:uLnTx/>
                <a:uFillTx/>
                <a:latin typeface="Arial"/>
                <a:ea typeface="+mn-ea"/>
                <a:cs typeface="+mn-cs"/>
              </a:rPr>
              <a:t>Monitoring and explaining/attributing change</a:t>
            </a:r>
            <a:endParaRPr kumimoji="0" lang="en-GB" sz="1800" b="0" i="0" u="none" strike="noStrike" kern="1200" cap="none" spc="0" normalizeH="0" baseline="0" noProof="0">
              <a:ln>
                <a:noFill/>
              </a:ln>
              <a:solidFill>
                <a:srgbClr val="2A2A2A"/>
              </a:solidFill>
              <a:effectLst/>
              <a:uLnTx/>
              <a:uFillTx/>
              <a:latin typeface="Arial"/>
              <a:ea typeface="+mn-ea"/>
              <a:cs typeface="+mn-cs"/>
            </a:endParaRPr>
          </a:p>
        </p:txBody>
      </p:sp>
      <p:pic>
        <p:nvPicPr>
          <p:cNvPr id="47" name="Graphic 46" descr="Upward trend with solid fill">
            <a:extLst>
              <a:ext uri="{FF2B5EF4-FFF2-40B4-BE49-F238E27FC236}">
                <a16:creationId xmlns:a16="http://schemas.microsoft.com/office/drawing/2014/main" id="{6132AA01-AC92-AA1B-06D5-B26AC2CBF5D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4949" y="1353238"/>
            <a:ext cx="515961" cy="515961"/>
          </a:xfrm>
          <a:prstGeom prst="rect">
            <a:avLst/>
          </a:prstGeom>
        </p:spPr>
      </p:pic>
      <p:pic>
        <p:nvPicPr>
          <p:cNvPr id="55" name="Picture 2" descr="Storm Desmond - Met Office">
            <a:extLst>
              <a:ext uri="{FF2B5EF4-FFF2-40B4-BE49-F238E27FC236}">
                <a16:creationId xmlns:a16="http://schemas.microsoft.com/office/drawing/2014/main" id="{579D9AA6-DF08-CBC5-C258-C0298CF4CDC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18032" y="2318405"/>
            <a:ext cx="2608456" cy="1304228"/>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Straight Connector 56">
            <a:extLst>
              <a:ext uri="{FF2B5EF4-FFF2-40B4-BE49-F238E27FC236}">
                <a16:creationId xmlns:a16="http://schemas.microsoft.com/office/drawing/2014/main" id="{68DC42FB-5354-6225-B2C6-79CF42E4724B}"/>
              </a:ext>
            </a:extLst>
          </p:cNvPr>
          <p:cNvCxnSpPr>
            <a:cxnSpLocks/>
          </p:cNvCxnSpPr>
          <p:nvPr/>
        </p:nvCxnSpPr>
        <p:spPr>
          <a:xfrm>
            <a:off x="642608" y="1988267"/>
            <a:ext cx="5588138"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2" name="Straight Connector 61">
            <a:extLst>
              <a:ext uri="{FF2B5EF4-FFF2-40B4-BE49-F238E27FC236}">
                <a16:creationId xmlns:a16="http://schemas.microsoft.com/office/drawing/2014/main" id="{E199F8FE-499F-2C66-2D75-D8C231ECB2C8}"/>
              </a:ext>
            </a:extLst>
          </p:cNvPr>
          <p:cNvCxnSpPr>
            <a:cxnSpLocks/>
          </p:cNvCxnSpPr>
          <p:nvPr/>
        </p:nvCxnSpPr>
        <p:spPr>
          <a:xfrm>
            <a:off x="676507" y="2540891"/>
            <a:ext cx="5464099"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3" name="Straight Connector 62">
            <a:extLst>
              <a:ext uri="{FF2B5EF4-FFF2-40B4-BE49-F238E27FC236}">
                <a16:creationId xmlns:a16="http://schemas.microsoft.com/office/drawing/2014/main" id="{A99CD94A-1824-9888-09FF-B047684CB90D}"/>
              </a:ext>
            </a:extLst>
          </p:cNvPr>
          <p:cNvCxnSpPr>
            <a:cxnSpLocks/>
          </p:cNvCxnSpPr>
          <p:nvPr/>
        </p:nvCxnSpPr>
        <p:spPr>
          <a:xfrm>
            <a:off x="552468" y="3154208"/>
            <a:ext cx="5588138"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1024" name="Straight Connector 1023">
            <a:extLst>
              <a:ext uri="{FF2B5EF4-FFF2-40B4-BE49-F238E27FC236}">
                <a16:creationId xmlns:a16="http://schemas.microsoft.com/office/drawing/2014/main" id="{88E38B7F-BB31-8B3F-5440-818B6A4C0A72}"/>
              </a:ext>
            </a:extLst>
          </p:cNvPr>
          <p:cNvCxnSpPr>
            <a:cxnSpLocks/>
          </p:cNvCxnSpPr>
          <p:nvPr/>
        </p:nvCxnSpPr>
        <p:spPr>
          <a:xfrm>
            <a:off x="552468" y="3822251"/>
            <a:ext cx="5588138" cy="0"/>
          </a:xfrm>
          <a:prstGeom prst="line">
            <a:avLst/>
          </a:prstGeom>
          <a:ln w="12700"/>
        </p:spPr>
        <p:style>
          <a:lnRef idx="1">
            <a:schemeClr val="accent4"/>
          </a:lnRef>
          <a:fillRef idx="0">
            <a:schemeClr val="accent4"/>
          </a:fillRef>
          <a:effectRef idx="0">
            <a:schemeClr val="accent4"/>
          </a:effectRef>
          <a:fontRef idx="minor">
            <a:schemeClr val="tx1"/>
          </a:fontRef>
        </p:style>
      </p:cxnSp>
      <p:grpSp>
        <p:nvGrpSpPr>
          <p:cNvPr id="2" name="Group 1">
            <a:extLst>
              <a:ext uri="{FF2B5EF4-FFF2-40B4-BE49-F238E27FC236}">
                <a16:creationId xmlns:a16="http://schemas.microsoft.com/office/drawing/2014/main" id="{1253C379-2324-6DA9-16AC-52DF4032F400}"/>
              </a:ext>
            </a:extLst>
          </p:cNvPr>
          <p:cNvGrpSpPr/>
          <p:nvPr/>
        </p:nvGrpSpPr>
        <p:grpSpPr>
          <a:xfrm>
            <a:off x="6493760" y="3719989"/>
            <a:ext cx="2284868" cy="1285845"/>
            <a:chOff x="2219296" y="776192"/>
            <a:chExt cx="2524232" cy="1691076"/>
          </a:xfrm>
        </p:grpSpPr>
        <p:pic>
          <p:nvPicPr>
            <p:cNvPr id="3" name="Picture 2">
              <a:extLst>
                <a:ext uri="{FF2B5EF4-FFF2-40B4-BE49-F238E27FC236}">
                  <a16:creationId xmlns:a16="http://schemas.microsoft.com/office/drawing/2014/main" id="{C6B81251-8CEE-6029-E839-BD38BC392F0D}"/>
                </a:ext>
              </a:extLst>
            </p:cNvPr>
            <p:cNvPicPr>
              <a:picLocks noChangeAspect="1"/>
            </p:cNvPicPr>
            <p:nvPr/>
          </p:nvPicPr>
          <p:blipFill>
            <a:blip r:embed="rId9"/>
            <a:stretch>
              <a:fillRect/>
            </a:stretch>
          </p:blipFill>
          <p:spPr>
            <a:xfrm>
              <a:off x="3961456" y="1364414"/>
              <a:ext cx="782072" cy="1102854"/>
            </a:xfrm>
            <a:prstGeom prst="rect">
              <a:avLst/>
            </a:prstGeom>
          </p:spPr>
        </p:pic>
        <p:pic>
          <p:nvPicPr>
            <p:cNvPr id="6" name="Picture 5">
              <a:extLst>
                <a:ext uri="{FF2B5EF4-FFF2-40B4-BE49-F238E27FC236}">
                  <a16:creationId xmlns:a16="http://schemas.microsoft.com/office/drawing/2014/main" id="{7ECDF3B1-BF29-0066-1F18-C7AA4015C8F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76494" y="1254082"/>
              <a:ext cx="843872" cy="1102854"/>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8F80099-A56C-5D66-C46A-C1281FE1987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36894" y="1148063"/>
              <a:ext cx="843872" cy="1102854"/>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8C99D1B-CFFF-8701-78A3-1EA2161DBF9A}"/>
                </a:ext>
              </a:extLst>
            </p:cNvPr>
            <p:cNvPicPr>
              <a:picLocks noChangeAspect="1"/>
            </p:cNvPicPr>
            <p:nvPr/>
          </p:nvPicPr>
          <p:blipFill rotWithShape="1">
            <a:blip r:embed="rId11"/>
            <a:srcRect b="990"/>
            <a:stretch/>
          </p:blipFill>
          <p:spPr>
            <a:xfrm>
              <a:off x="2896951" y="1002752"/>
              <a:ext cx="843871" cy="1102716"/>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p:spPr>
        </p:pic>
        <p:pic>
          <p:nvPicPr>
            <p:cNvPr id="11" name="Picture 10">
              <a:extLst>
                <a:ext uri="{FF2B5EF4-FFF2-40B4-BE49-F238E27FC236}">
                  <a16:creationId xmlns:a16="http://schemas.microsoft.com/office/drawing/2014/main" id="{9D941447-F6EB-A304-F462-7A51577CC6E7}"/>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58901" y="897451"/>
              <a:ext cx="842578" cy="1102716"/>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32327D4B-0BCD-4A6C-86EC-540136A182C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219296" y="776192"/>
              <a:ext cx="842583" cy="1083133"/>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grpSp>
      <p:pic>
        <p:nvPicPr>
          <p:cNvPr id="13" name="Picture 2">
            <a:extLst>
              <a:ext uri="{FF2B5EF4-FFF2-40B4-BE49-F238E27FC236}">
                <a16:creationId xmlns:a16="http://schemas.microsoft.com/office/drawing/2014/main" id="{C26C9DC4-6F92-9757-8DDC-C71DD709FF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77547" y="939369"/>
            <a:ext cx="1682219" cy="1226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32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1938588" y="36154"/>
            <a:ext cx="6924675" cy="1068388"/>
          </a:xfrm>
        </p:spPr>
        <p:txBody>
          <a:bodyPr>
            <a:normAutofit/>
          </a:bodyPr>
          <a:lstStyle/>
          <a:p>
            <a:r>
              <a:rPr lang="en-GB">
                <a:cs typeface="Arial"/>
              </a:rPr>
              <a:t>The Met Office, who we </a:t>
            </a:r>
            <a:r>
              <a:rPr lang="en-GB" dirty="0">
                <a:cs typeface="Arial"/>
              </a:rPr>
              <a:t>are and our history</a:t>
            </a:r>
            <a:endParaRPr lang="en-GB" dirty="0"/>
          </a:p>
        </p:txBody>
      </p:sp>
      <p:pic>
        <p:nvPicPr>
          <p:cNvPr id="4" name="Picture 3" descr="A person in a military uniform&#10;&#10;AI-generated content may be incorrect.">
            <a:extLst>
              <a:ext uri="{FF2B5EF4-FFF2-40B4-BE49-F238E27FC236}">
                <a16:creationId xmlns:a16="http://schemas.microsoft.com/office/drawing/2014/main" id="{68231394-6924-9D9A-D0B9-3B64089F24F5}"/>
              </a:ext>
            </a:extLst>
          </p:cNvPr>
          <p:cNvPicPr>
            <a:picLocks noChangeAspect="1"/>
          </p:cNvPicPr>
          <p:nvPr/>
        </p:nvPicPr>
        <p:blipFill>
          <a:blip r:embed="rId2"/>
          <a:stretch>
            <a:fillRect/>
          </a:stretch>
        </p:blipFill>
        <p:spPr>
          <a:xfrm>
            <a:off x="4229391" y="2745877"/>
            <a:ext cx="5410200" cy="2333625"/>
          </a:xfrm>
          <a:prstGeom prst="rect">
            <a:avLst/>
          </a:prstGeom>
        </p:spPr>
      </p:pic>
      <p:sp>
        <p:nvSpPr>
          <p:cNvPr id="2" name="Content Placeholder 1"/>
          <p:cNvSpPr>
            <a:spLocks noGrp="1"/>
          </p:cNvSpPr>
          <p:nvPr>
            <p:ph idx="4294967295"/>
          </p:nvPr>
        </p:nvSpPr>
        <p:spPr>
          <a:xfrm>
            <a:off x="250658" y="1146676"/>
            <a:ext cx="8644351" cy="3933073"/>
          </a:xfrm>
          <a:noFill/>
        </p:spPr>
        <p:txBody>
          <a:bodyPr vert="horz" lIns="91440" tIns="45720" rIns="91440" bIns="45720" rtlCol="0" anchor="t">
            <a:normAutofit/>
          </a:bodyPr>
          <a:lstStyle/>
          <a:p>
            <a:r>
              <a:rPr lang="en-GB">
                <a:ea typeface="+mn-lt"/>
                <a:cs typeface="+mn-lt"/>
              </a:rPr>
              <a:t>Today, more than 2,500 staff mostly based in Exeter with some elsewhere in the UK and some overseas</a:t>
            </a:r>
            <a:endParaRPr lang="en-GB" dirty="0">
              <a:ea typeface="+mn-lt"/>
              <a:cs typeface="+mn-lt"/>
            </a:endParaRPr>
          </a:p>
          <a:p>
            <a:r>
              <a:rPr lang="en-GB" dirty="0">
                <a:ea typeface="+mn-lt"/>
                <a:cs typeface="+mn-lt"/>
              </a:rPr>
              <a:t>Split roughly equally between provision of National Capability, development of Products and Services and enabling functions</a:t>
            </a:r>
          </a:p>
        </p:txBody>
      </p:sp>
      <p:sp>
        <p:nvSpPr>
          <p:cNvPr id="6" name="Content Placeholder 1">
            <a:extLst>
              <a:ext uri="{FF2B5EF4-FFF2-40B4-BE49-F238E27FC236}">
                <a16:creationId xmlns:a16="http://schemas.microsoft.com/office/drawing/2014/main" id="{A5C4B47A-A413-B13D-12F7-F9D9422AFC41}"/>
              </a:ext>
            </a:extLst>
          </p:cNvPr>
          <p:cNvSpPr txBox="1">
            <a:spLocks/>
          </p:cNvSpPr>
          <p:nvPr/>
        </p:nvSpPr>
        <p:spPr>
          <a:xfrm>
            <a:off x="246356" y="2469729"/>
            <a:ext cx="5160045" cy="3933073"/>
          </a:xfrm>
          <a:prstGeom prst="rect">
            <a:avLst/>
          </a:prstGeom>
          <a:solidFill>
            <a:schemeClr val="bg2"/>
          </a:solidFill>
        </p:spPr>
        <p:txBody>
          <a:bodyPr vert="horz" lIns="91440" tIns="45720" rIns="91440" bIns="4572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ea typeface="+mn-lt"/>
                <a:cs typeface="+mn-lt"/>
              </a:rPr>
              <a:t>Founded in 1854 to analyse observations obtained by standardising marine observing and from existing networks of land-based observers at home and the then colonies. Also to enlarge these networks and set up forecasting capability.</a:t>
            </a:r>
            <a:endParaRPr lang="en-US" dirty="0"/>
          </a:p>
          <a:p>
            <a:r>
              <a:rPr lang="en-GB" dirty="0">
                <a:ea typeface="+mn-lt"/>
                <a:cs typeface="+mn-lt"/>
              </a:rPr>
              <a:t>Led by Robert FitzRoy, who had been the captain of the Beagle on which Charles Darwin </a:t>
            </a:r>
            <a:r>
              <a:rPr lang="en-GB">
                <a:ea typeface="+mn-lt"/>
                <a:cs typeface="+mn-lt"/>
              </a:rPr>
              <a:t>circumnavigated</a:t>
            </a:r>
            <a:r>
              <a:rPr lang="en-GB" dirty="0">
                <a:ea typeface="+mn-lt"/>
                <a:cs typeface="+mn-lt"/>
              </a:rPr>
              <a:t> the globe.</a:t>
            </a:r>
          </a:p>
        </p:txBody>
      </p:sp>
    </p:spTree>
    <p:extLst>
      <p:ext uri="{BB962C8B-B14F-4D97-AF65-F5344CB8AC3E}">
        <p14:creationId xmlns:p14="http://schemas.microsoft.com/office/powerpoint/2010/main" val="3436823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national institution with global impact.&#10;Uniquely integrating science, technology, and observations into world-leading services. &#10;(Image of planet Earth in four vertical slices. Left to right these are: &#10;1. Global model rainfall and cloud cover &#10;2. Jet stream &#10;3. Temperature gradient &#10;4. Rainfall amounts)">
            <a:extLst>
              <a:ext uri="{FF2B5EF4-FFF2-40B4-BE49-F238E27FC236}">
                <a16:creationId xmlns:a16="http://schemas.microsoft.com/office/drawing/2014/main" id="{ECAC6C48-1DB5-F251-2E1C-5D57E33DF3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spTree>
    <p:extLst>
      <p:ext uri="{BB962C8B-B14F-4D97-AF65-F5344CB8AC3E}">
        <p14:creationId xmlns:p14="http://schemas.microsoft.com/office/powerpoint/2010/main" val="42900519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6244E6-F0BF-9AF8-6E0A-E44858CF4187}"/>
              </a:ext>
            </a:extLst>
          </p:cNvPr>
          <p:cNvSpPr txBox="1"/>
          <p:nvPr/>
        </p:nvSpPr>
        <p:spPr>
          <a:xfrm>
            <a:off x="3554818" y="119313"/>
            <a:ext cx="5474162" cy="369332"/>
          </a:xfrm>
          <a:prstGeom prst="rect">
            <a:avLst/>
          </a:prstGeom>
          <a:noFill/>
        </p:spPr>
        <p:txBody>
          <a:bodyPr wrap="square" lIns="91440" tIns="45720" rIns="91440" bIns="4572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r" defTabSz="457178">
              <a:defRPr/>
            </a:pPr>
            <a:r>
              <a:rPr lang="en-GB" sz="1800" b="1">
                <a:solidFill>
                  <a:srgbClr val="FFFFFF"/>
                </a:solidFill>
                <a:latin typeface="Arial"/>
                <a:ea typeface="Calibri"/>
                <a:cs typeface="Arial"/>
              </a:rPr>
              <a:t>Met Office Science</a:t>
            </a:r>
            <a:endParaRPr lang="en-US">
              <a:solidFill>
                <a:srgbClr val="2A2A2A"/>
              </a:solidFill>
              <a:latin typeface="Arial"/>
            </a:endParaRPr>
          </a:p>
        </p:txBody>
      </p:sp>
      <p:pic>
        <p:nvPicPr>
          <p:cNvPr id="130" name="Picture 12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649321"/>
            <a:ext cx="9144000" cy="4110335"/>
          </a:xfrm>
          <a:prstGeom prst="rect">
            <a:avLst/>
          </a:prstGeom>
        </p:spPr>
      </p:pic>
    </p:spTree>
    <p:extLst>
      <p:ext uri="{BB962C8B-B14F-4D97-AF65-F5344CB8AC3E}">
        <p14:creationId xmlns:p14="http://schemas.microsoft.com/office/powerpoint/2010/main" val="3331461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9D2BE57-0670-D3C4-5B94-5EDFFE57E3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356" t="26450" r="14449" b="16972"/>
          <a:stretch/>
        </p:blipFill>
        <p:spPr>
          <a:xfrm>
            <a:off x="28568" y="2071156"/>
            <a:ext cx="1653454" cy="1247455"/>
          </a:xfrm>
          <a:prstGeom prst="roundRect">
            <a:avLst>
              <a:gd name="adj" fmla="val 8594"/>
            </a:avLst>
          </a:prstGeom>
          <a:solidFill>
            <a:srgbClr val="FFFFFF">
              <a:shade val="85000"/>
            </a:srgbClr>
          </a:solidFill>
          <a:ln>
            <a:noFill/>
          </a:ln>
          <a:effectLst/>
        </p:spPr>
      </p:pic>
      <p:pic>
        <p:nvPicPr>
          <p:cNvPr id="4" name="Picture 3">
            <a:extLst>
              <a:ext uri="{FF2B5EF4-FFF2-40B4-BE49-F238E27FC236}">
                <a16:creationId xmlns:a16="http://schemas.microsoft.com/office/drawing/2014/main" id="{9EFBE765-D3E1-0FDD-6E4F-BDFCF2B5B540}"/>
              </a:ext>
            </a:extLst>
          </p:cNvPr>
          <p:cNvPicPr>
            <a:picLocks noChangeAspect="1"/>
          </p:cNvPicPr>
          <p:nvPr/>
        </p:nvPicPr>
        <p:blipFill>
          <a:blip r:embed="rId4"/>
          <a:stretch>
            <a:fillRect/>
          </a:stretch>
        </p:blipFill>
        <p:spPr>
          <a:xfrm>
            <a:off x="1759656" y="1233145"/>
            <a:ext cx="5606569" cy="3243647"/>
          </a:xfrm>
          <a:prstGeom prst="rect">
            <a:avLst/>
          </a:prstGeom>
        </p:spPr>
      </p:pic>
      <p:sp>
        <p:nvSpPr>
          <p:cNvPr id="5" name="TextBox 4">
            <a:extLst>
              <a:ext uri="{FF2B5EF4-FFF2-40B4-BE49-F238E27FC236}">
                <a16:creationId xmlns:a16="http://schemas.microsoft.com/office/drawing/2014/main" id="{8B6244E6-F0BF-9AF8-6E0A-E44858CF4187}"/>
              </a:ext>
            </a:extLst>
          </p:cNvPr>
          <p:cNvSpPr txBox="1"/>
          <p:nvPr/>
        </p:nvSpPr>
        <p:spPr>
          <a:xfrm>
            <a:off x="3554818" y="119313"/>
            <a:ext cx="5474162" cy="369332"/>
          </a:xfrm>
          <a:prstGeom prst="rect">
            <a:avLst/>
          </a:prstGeom>
          <a:noFill/>
        </p:spPr>
        <p:txBody>
          <a:bodyPr wrap="square" lIns="91440" tIns="45720" rIns="91440" bIns="4572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r" defTabSz="457178">
              <a:defRPr/>
            </a:pPr>
            <a:r>
              <a:rPr lang="en-GB" sz="1800" b="1">
                <a:solidFill>
                  <a:srgbClr val="FFFFFF"/>
                </a:solidFill>
                <a:latin typeface="Arial"/>
                <a:ea typeface="Calibri"/>
                <a:cs typeface="Arial"/>
              </a:rPr>
              <a:t>Met Office Science</a:t>
            </a:r>
            <a:endParaRPr lang="en-US">
              <a:solidFill>
                <a:srgbClr val="2A2A2A"/>
              </a:solidFill>
              <a:latin typeface="Arial"/>
            </a:endParaRPr>
          </a:p>
        </p:txBody>
      </p:sp>
      <p:sp>
        <p:nvSpPr>
          <p:cNvPr id="6" name="TextBox 5">
            <a:extLst>
              <a:ext uri="{FF2B5EF4-FFF2-40B4-BE49-F238E27FC236}">
                <a16:creationId xmlns:a16="http://schemas.microsoft.com/office/drawing/2014/main" id="{13EB81BE-FD7D-D59C-ED60-492B579C74E5}"/>
              </a:ext>
            </a:extLst>
          </p:cNvPr>
          <p:cNvSpPr txBox="1"/>
          <p:nvPr/>
        </p:nvSpPr>
        <p:spPr>
          <a:xfrm>
            <a:off x="849693" y="812898"/>
            <a:ext cx="7407430" cy="369332"/>
          </a:xfrm>
          <a:prstGeom prst="rect">
            <a:avLst/>
          </a:prstGeom>
          <a:noFill/>
        </p:spPr>
        <p:txBody>
          <a:bodyPr wrap="square" rtlCol="0">
            <a:spAutoFit/>
          </a:bodyPr>
          <a:lstStyle/>
          <a:p>
            <a:pPr algn="ctr" defTabSz="685800">
              <a:defRPr/>
            </a:pPr>
            <a:r>
              <a:rPr lang="en-GB" b="1">
                <a:solidFill>
                  <a:srgbClr val="2A2A2A"/>
                </a:solidFill>
                <a:latin typeface="Arial"/>
              </a:rPr>
              <a:t>24 x7 Operational Weather and Climate Services</a:t>
            </a:r>
          </a:p>
        </p:txBody>
      </p:sp>
      <p:pic>
        <p:nvPicPr>
          <p:cNvPr id="7" name="Picture 6">
            <a:extLst>
              <a:ext uri="{FF2B5EF4-FFF2-40B4-BE49-F238E27FC236}">
                <a16:creationId xmlns:a16="http://schemas.microsoft.com/office/drawing/2014/main" id="{BFBE19BD-5C2E-E181-883C-3962E13795F9}"/>
              </a:ext>
            </a:extLst>
          </p:cNvPr>
          <p:cNvPicPr>
            <a:picLocks noChangeAspect="1"/>
          </p:cNvPicPr>
          <p:nvPr/>
        </p:nvPicPr>
        <p:blipFill rotWithShape="1">
          <a:blip r:embed="rId5">
            <a:extLst>
              <a:ext uri="{28A0092B-C50C-407E-A947-70E740481C1C}">
                <a14:useLocalDpi xmlns:a14="http://schemas.microsoft.com/office/drawing/2010/main" val="0"/>
              </a:ext>
            </a:extLst>
          </a:blip>
          <a:srcRect t="29740" b="29740"/>
          <a:stretch/>
        </p:blipFill>
        <p:spPr>
          <a:xfrm>
            <a:off x="7438595" y="738900"/>
            <a:ext cx="1669995" cy="1230350"/>
          </a:xfrm>
          <a:prstGeom prst="roundRect">
            <a:avLst>
              <a:gd name="adj" fmla="val 8594"/>
            </a:avLst>
          </a:prstGeom>
          <a:solidFill>
            <a:srgbClr val="FFFFFF">
              <a:shade val="85000"/>
            </a:srgbClr>
          </a:solidFill>
          <a:ln>
            <a:noFill/>
          </a:ln>
          <a:effectLst/>
        </p:spPr>
      </p:pic>
      <p:sp>
        <p:nvSpPr>
          <p:cNvPr id="8" name="Freeform: Shape 7">
            <a:extLst>
              <a:ext uri="{FF2B5EF4-FFF2-40B4-BE49-F238E27FC236}">
                <a16:creationId xmlns:a16="http://schemas.microsoft.com/office/drawing/2014/main" id="{E855BDED-63B5-EEC5-476D-ACC7B2964717}"/>
              </a:ext>
            </a:extLst>
          </p:cNvPr>
          <p:cNvSpPr/>
          <p:nvPr/>
        </p:nvSpPr>
        <p:spPr>
          <a:xfrm>
            <a:off x="7438593" y="1322408"/>
            <a:ext cx="1669995" cy="660605"/>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GB">
              <a:solidFill>
                <a:srgbClr val="B9DC0C"/>
              </a:solidFill>
              <a:latin typeface="Arial"/>
            </a:endParaRPr>
          </a:p>
        </p:txBody>
      </p:sp>
      <p:sp>
        <p:nvSpPr>
          <p:cNvPr id="9" name="TextBox 8">
            <a:extLst>
              <a:ext uri="{FF2B5EF4-FFF2-40B4-BE49-F238E27FC236}">
                <a16:creationId xmlns:a16="http://schemas.microsoft.com/office/drawing/2014/main" id="{CB9A7469-1D3D-ADBC-0AFC-E47A86149C78}"/>
              </a:ext>
            </a:extLst>
          </p:cNvPr>
          <p:cNvSpPr txBox="1"/>
          <p:nvPr/>
        </p:nvSpPr>
        <p:spPr>
          <a:xfrm>
            <a:off x="7445412" y="1321908"/>
            <a:ext cx="1654140" cy="715581"/>
          </a:xfrm>
          <a:prstGeom prst="rect">
            <a:avLst/>
          </a:prstGeom>
          <a:noFill/>
        </p:spPr>
        <p:txBody>
          <a:bodyPr wrap="square" rtlCol="0">
            <a:spAutoFit/>
          </a:bodyPr>
          <a:lstStyle/>
          <a:p>
            <a:pPr defTabSz="685800">
              <a:defRPr/>
            </a:pPr>
            <a:r>
              <a:rPr lang="en-US" sz="1350">
                <a:solidFill>
                  <a:srgbClr val="FFFFFF"/>
                </a:solidFill>
                <a:latin typeface="Arial"/>
              </a:rPr>
              <a:t>Public media and Severe Weather Warnings</a:t>
            </a:r>
            <a:endParaRPr lang="en-GB" sz="1350">
              <a:solidFill>
                <a:srgbClr val="FFFFFF"/>
              </a:solidFill>
              <a:latin typeface="Arial"/>
            </a:endParaRPr>
          </a:p>
        </p:txBody>
      </p:sp>
      <p:grpSp>
        <p:nvGrpSpPr>
          <p:cNvPr id="10" name="Group 9">
            <a:extLst>
              <a:ext uri="{FF2B5EF4-FFF2-40B4-BE49-F238E27FC236}">
                <a16:creationId xmlns:a16="http://schemas.microsoft.com/office/drawing/2014/main" id="{E3E6BAF8-18AA-9A97-8F44-558AB3A40D86}"/>
              </a:ext>
            </a:extLst>
          </p:cNvPr>
          <p:cNvGrpSpPr/>
          <p:nvPr/>
        </p:nvGrpSpPr>
        <p:grpSpPr>
          <a:xfrm>
            <a:off x="7438593" y="2101816"/>
            <a:ext cx="1737456" cy="1447627"/>
            <a:chOff x="1023171" y="2973641"/>
            <a:chExt cx="2472203" cy="1969580"/>
          </a:xfrm>
        </p:grpSpPr>
        <p:pic>
          <p:nvPicPr>
            <p:cNvPr id="11" name="Picture 10">
              <a:extLst>
                <a:ext uri="{FF2B5EF4-FFF2-40B4-BE49-F238E27FC236}">
                  <a16:creationId xmlns:a16="http://schemas.microsoft.com/office/drawing/2014/main" id="{3D344FEB-15F3-EF7A-6B79-D73B68BD8E69}"/>
                </a:ext>
              </a:extLst>
            </p:cNvPr>
            <p:cNvPicPr>
              <a:picLocks noChangeAspect="1"/>
            </p:cNvPicPr>
            <p:nvPr/>
          </p:nvPicPr>
          <p:blipFill rotWithShape="1">
            <a:blip r:embed="rId6">
              <a:extLst>
                <a:ext uri="{28A0092B-C50C-407E-A947-70E740481C1C}">
                  <a14:useLocalDpi xmlns:a14="http://schemas.microsoft.com/office/drawing/2010/main" val="0"/>
                </a:ext>
              </a:extLst>
            </a:blip>
            <a:srcRect l="11836" r="11836"/>
            <a:stretch/>
          </p:blipFill>
          <p:spPr>
            <a:xfrm>
              <a:off x="1043555" y="2973641"/>
              <a:ext cx="2352676" cy="1673962"/>
            </a:xfrm>
            <a:prstGeom prst="roundRect">
              <a:avLst>
                <a:gd name="adj" fmla="val 8594"/>
              </a:avLst>
            </a:prstGeom>
            <a:solidFill>
              <a:srgbClr val="FFFFFF">
                <a:shade val="85000"/>
              </a:srgbClr>
            </a:solidFill>
            <a:ln>
              <a:noFill/>
            </a:ln>
            <a:effectLst/>
          </p:spPr>
        </p:pic>
        <p:sp>
          <p:nvSpPr>
            <p:cNvPr id="12" name="Freeform: Shape 11">
              <a:extLst>
                <a:ext uri="{FF2B5EF4-FFF2-40B4-BE49-F238E27FC236}">
                  <a16:creationId xmlns:a16="http://schemas.microsoft.com/office/drawing/2014/main" id="{ABDF227F-A4FB-AE86-75C2-F0BBF70DB20B}"/>
                </a:ext>
              </a:extLst>
            </p:cNvPr>
            <p:cNvSpPr/>
            <p:nvPr/>
          </p:nvSpPr>
          <p:spPr>
            <a:xfrm>
              <a:off x="1043554" y="3976732"/>
              <a:ext cx="2332294" cy="670870"/>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GB">
                <a:solidFill>
                  <a:srgbClr val="B9DC0C"/>
                </a:solidFill>
                <a:latin typeface="Arial"/>
              </a:endParaRPr>
            </a:p>
          </p:txBody>
        </p:sp>
        <p:sp>
          <p:nvSpPr>
            <p:cNvPr id="13" name="TextBox 12">
              <a:extLst>
                <a:ext uri="{FF2B5EF4-FFF2-40B4-BE49-F238E27FC236}">
                  <a16:creationId xmlns:a16="http://schemas.microsoft.com/office/drawing/2014/main" id="{B9EC1BA1-654C-40B3-0A61-FA0E2CC91197}"/>
                </a:ext>
              </a:extLst>
            </p:cNvPr>
            <p:cNvSpPr txBox="1"/>
            <p:nvPr/>
          </p:nvSpPr>
          <p:spPr>
            <a:xfrm>
              <a:off x="1023171" y="3969632"/>
              <a:ext cx="2472203" cy="973589"/>
            </a:xfrm>
            <a:prstGeom prst="rect">
              <a:avLst/>
            </a:prstGeom>
            <a:noFill/>
          </p:spPr>
          <p:txBody>
            <a:bodyPr wrap="square" rtlCol="0">
              <a:spAutoFit/>
            </a:bodyPr>
            <a:lstStyle/>
            <a:p>
              <a:pPr defTabSz="685800">
                <a:defRPr/>
              </a:pPr>
              <a:r>
                <a:rPr lang="en-US" sz="1350">
                  <a:solidFill>
                    <a:srgbClr val="FFFFFF"/>
                  </a:solidFill>
                  <a:latin typeface="Arial"/>
                </a:rPr>
                <a:t>Seasonal to Decadal Forecasting</a:t>
              </a:r>
              <a:endParaRPr lang="en-GB" sz="1350">
                <a:solidFill>
                  <a:srgbClr val="FFFFFF"/>
                </a:solidFill>
                <a:latin typeface="Arial"/>
              </a:endParaRPr>
            </a:p>
          </p:txBody>
        </p:sp>
      </p:grpSp>
      <p:grpSp>
        <p:nvGrpSpPr>
          <p:cNvPr id="14" name="Group 13">
            <a:extLst>
              <a:ext uri="{FF2B5EF4-FFF2-40B4-BE49-F238E27FC236}">
                <a16:creationId xmlns:a16="http://schemas.microsoft.com/office/drawing/2014/main" id="{73680B45-3AAE-A7F3-FDB6-C7193B6442DD}"/>
              </a:ext>
            </a:extLst>
          </p:cNvPr>
          <p:cNvGrpSpPr/>
          <p:nvPr/>
        </p:nvGrpSpPr>
        <p:grpSpPr>
          <a:xfrm>
            <a:off x="7438593" y="3444187"/>
            <a:ext cx="1931349" cy="1263131"/>
            <a:chOff x="6740530" y="757771"/>
            <a:chExt cx="2630927" cy="1718563"/>
          </a:xfrm>
        </p:grpSpPr>
        <p:pic>
          <p:nvPicPr>
            <p:cNvPr id="15" name="Picture 14">
              <a:extLst>
                <a:ext uri="{FF2B5EF4-FFF2-40B4-BE49-F238E27FC236}">
                  <a16:creationId xmlns:a16="http://schemas.microsoft.com/office/drawing/2014/main" id="{AECA511A-7973-59CF-36E0-5B12F51463E7}"/>
                </a:ext>
              </a:extLst>
            </p:cNvPr>
            <p:cNvPicPr>
              <a:picLocks noChangeAspect="1"/>
            </p:cNvPicPr>
            <p:nvPr/>
          </p:nvPicPr>
          <p:blipFill rotWithShape="1">
            <a:blip r:embed="rId7">
              <a:extLst>
                <a:ext uri="{28A0092B-C50C-407E-A947-70E740481C1C}">
                  <a14:useLocalDpi xmlns:a14="http://schemas.microsoft.com/office/drawing/2010/main" val="0"/>
                </a:ext>
              </a:extLst>
            </a:blip>
            <a:srcRect l="4673" r="4673"/>
            <a:stretch/>
          </p:blipFill>
          <p:spPr>
            <a:xfrm>
              <a:off x="6740531" y="757771"/>
              <a:ext cx="2252371" cy="1673962"/>
            </a:xfrm>
            <a:prstGeom prst="roundRect">
              <a:avLst>
                <a:gd name="adj" fmla="val 8594"/>
              </a:avLst>
            </a:prstGeom>
            <a:solidFill>
              <a:srgbClr val="FFFFFF">
                <a:shade val="85000"/>
              </a:srgbClr>
            </a:solidFill>
            <a:ln>
              <a:noFill/>
            </a:ln>
            <a:effectLst/>
          </p:spPr>
        </p:pic>
        <p:sp>
          <p:nvSpPr>
            <p:cNvPr id="16" name="TextBox 15">
              <a:extLst>
                <a:ext uri="{FF2B5EF4-FFF2-40B4-BE49-F238E27FC236}">
                  <a16:creationId xmlns:a16="http://schemas.microsoft.com/office/drawing/2014/main" id="{3AD9B562-38A5-2870-701F-B2FB63F1E96B}"/>
                </a:ext>
              </a:extLst>
            </p:cNvPr>
            <p:cNvSpPr txBox="1"/>
            <p:nvPr/>
          </p:nvSpPr>
          <p:spPr>
            <a:xfrm>
              <a:off x="6740530" y="1785401"/>
              <a:ext cx="2630927" cy="690933"/>
            </a:xfrm>
            <a:prstGeom prst="rect">
              <a:avLst/>
            </a:prstGeom>
            <a:noFill/>
          </p:spPr>
          <p:txBody>
            <a:bodyPr wrap="square" rtlCol="0">
              <a:spAutoFit/>
            </a:bodyPr>
            <a:lstStyle/>
            <a:p>
              <a:pPr defTabSz="685800">
                <a:defRPr/>
              </a:pPr>
              <a:r>
                <a:rPr lang="en-US" sz="1350">
                  <a:solidFill>
                    <a:srgbClr val="FFFFFF"/>
                  </a:solidFill>
                  <a:latin typeface="Arial"/>
                </a:rPr>
                <a:t>Emergency</a:t>
              </a:r>
              <a:br>
                <a:rPr lang="en-US" sz="1350">
                  <a:solidFill>
                    <a:srgbClr val="FFFFFF"/>
                  </a:solidFill>
                  <a:latin typeface="Arial"/>
                </a:rPr>
              </a:br>
              <a:r>
                <a:rPr lang="en-US" sz="1350">
                  <a:solidFill>
                    <a:srgbClr val="FFFFFF"/>
                  </a:solidFill>
                  <a:latin typeface="Arial"/>
                </a:rPr>
                <a:t>Response</a:t>
              </a:r>
              <a:endParaRPr lang="en-GB" sz="1350">
                <a:solidFill>
                  <a:srgbClr val="FFFFFF"/>
                </a:solidFill>
                <a:latin typeface="Arial"/>
              </a:endParaRPr>
            </a:p>
          </p:txBody>
        </p:sp>
      </p:grpSp>
      <p:grpSp>
        <p:nvGrpSpPr>
          <p:cNvPr id="21" name="Group 20">
            <a:extLst>
              <a:ext uri="{FF2B5EF4-FFF2-40B4-BE49-F238E27FC236}">
                <a16:creationId xmlns:a16="http://schemas.microsoft.com/office/drawing/2014/main" id="{18CB098A-8B62-0B61-7329-A3188B94BA03}"/>
              </a:ext>
            </a:extLst>
          </p:cNvPr>
          <p:cNvGrpSpPr/>
          <p:nvPr/>
        </p:nvGrpSpPr>
        <p:grpSpPr>
          <a:xfrm>
            <a:off x="35411" y="735558"/>
            <a:ext cx="1666867" cy="1257236"/>
            <a:chOff x="363043" y="1321024"/>
            <a:chExt cx="2222489" cy="1676314"/>
          </a:xfrm>
        </p:grpSpPr>
        <p:pic>
          <p:nvPicPr>
            <p:cNvPr id="18" name="Picture 17">
              <a:extLst>
                <a:ext uri="{FF2B5EF4-FFF2-40B4-BE49-F238E27FC236}">
                  <a16:creationId xmlns:a16="http://schemas.microsoft.com/office/drawing/2014/main" id="{BCB65932-4F1D-16CA-E7A6-A0B3C91771E8}"/>
                </a:ext>
              </a:extLst>
            </p:cNvPr>
            <p:cNvPicPr>
              <a:picLocks noChangeAspect="1"/>
            </p:cNvPicPr>
            <p:nvPr/>
          </p:nvPicPr>
          <p:blipFill rotWithShape="1">
            <a:blip r:embed="rId8">
              <a:extLst>
                <a:ext uri="{28A0092B-C50C-407E-A947-70E740481C1C}">
                  <a14:useLocalDpi xmlns:a14="http://schemas.microsoft.com/office/drawing/2010/main" val="0"/>
                </a:ext>
              </a:extLst>
            </a:blip>
            <a:srcRect l="52781" t="7051" r="2580" b="14177"/>
            <a:stretch/>
          </p:blipFill>
          <p:spPr>
            <a:xfrm>
              <a:off x="365998" y="1321024"/>
              <a:ext cx="2204604" cy="1663273"/>
            </a:xfrm>
            <a:prstGeom prst="roundRect">
              <a:avLst>
                <a:gd name="adj" fmla="val 8594"/>
              </a:avLst>
            </a:prstGeom>
            <a:solidFill>
              <a:srgbClr val="FFFFFF">
                <a:shade val="85000"/>
              </a:srgbClr>
            </a:solidFill>
            <a:ln>
              <a:noFill/>
            </a:ln>
            <a:effectLst/>
          </p:spPr>
        </p:pic>
        <p:sp>
          <p:nvSpPr>
            <p:cNvPr id="20" name="Freeform: Shape 19">
              <a:extLst>
                <a:ext uri="{FF2B5EF4-FFF2-40B4-BE49-F238E27FC236}">
                  <a16:creationId xmlns:a16="http://schemas.microsoft.com/office/drawing/2014/main" id="{2953D59E-C745-090A-11B4-80CF88214CF8}"/>
                </a:ext>
              </a:extLst>
            </p:cNvPr>
            <p:cNvSpPr/>
            <p:nvPr/>
          </p:nvSpPr>
          <p:spPr>
            <a:xfrm>
              <a:off x="363043" y="2302499"/>
              <a:ext cx="2207559" cy="681797"/>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GB">
                <a:solidFill>
                  <a:srgbClr val="B9DC0C"/>
                </a:solidFill>
                <a:latin typeface="Arial"/>
              </a:endParaRPr>
            </a:p>
          </p:txBody>
        </p:sp>
        <p:sp>
          <p:nvSpPr>
            <p:cNvPr id="19" name="TextBox 18">
              <a:extLst>
                <a:ext uri="{FF2B5EF4-FFF2-40B4-BE49-F238E27FC236}">
                  <a16:creationId xmlns:a16="http://schemas.microsoft.com/office/drawing/2014/main" id="{DBCDD9AA-4B20-8F97-66ED-DCAA5327C010}"/>
                </a:ext>
              </a:extLst>
            </p:cNvPr>
            <p:cNvSpPr txBox="1"/>
            <p:nvPr/>
          </p:nvSpPr>
          <p:spPr>
            <a:xfrm>
              <a:off x="380927" y="2320230"/>
              <a:ext cx="2204605" cy="677108"/>
            </a:xfrm>
            <a:prstGeom prst="rect">
              <a:avLst/>
            </a:prstGeom>
            <a:noFill/>
          </p:spPr>
          <p:txBody>
            <a:bodyPr wrap="square" rtlCol="0">
              <a:spAutoFit/>
            </a:bodyPr>
            <a:lstStyle/>
            <a:p>
              <a:pPr defTabSz="685800">
                <a:defRPr/>
              </a:pPr>
              <a:r>
                <a:rPr lang="en-US" sz="1350">
                  <a:solidFill>
                    <a:srgbClr val="FFFFFF"/>
                  </a:solidFill>
                  <a:latin typeface="Arial"/>
                </a:rPr>
                <a:t>UK Climate Projections</a:t>
              </a:r>
              <a:endParaRPr lang="en-GB" sz="1350">
                <a:solidFill>
                  <a:srgbClr val="FFFFFF"/>
                </a:solidFill>
                <a:latin typeface="Arial"/>
              </a:endParaRPr>
            </a:p>
          </p:txBody>
        </p:sp>
      </p:grpSp>
      <p:sp>
        <p:nvSpPr>
          <p:cNvPr id="25" name="Freeform: Shape 24">
            <a:extLst>
              <a:ext uri="{FF2B5EF4-FFF2-40B4-BE49-F238E27FC236}">
                <a16:creationId xmlns:a16="http://schemas.microsoft.com/office/drawing/2014/main" id="{B0E51311-DB58-78D1-7AA4-644150A9DDCE}"/>
              </a:ext>
            </a:extLst>
          </p:cNvPr>
          <p:cNvSpPr/>
          <p:nvPr/>
        </p:nvSpPr>
        <p:spPr>
          <a:xfrm>
            <a:off x="28567" y="2599870"/>
            <a:ext cx="1642253" cy="718741"/>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GB">
              <a:solidFill>
                <a:srgbClr val="B9DC0C"/>
              </a:solidFill>
              <a:latin typeface="Arial"/>
            </a:endParaRPr>
          </a:p>
        </p:txBody>
      </p:sp>
      <p:sp>
        <p:nvSpPr>
          <p:cNvPr id="24" name="TextBox 23">
            <a:extLst>
              <a:ext uri="{FF2B5EF4-FFF2-40B4-BE49-F238E27FC236}">
                <a16:creationId xmlns:a16="http://schemas.microsoft.com/office/drawing/2014/main" id="{D5A90B55-372E-F820-B464-82609AF8282D}"/>
              </a:ext>
            </a:extLst>
          </p:cNvPr>
          <p:cNvSpPr txBox="1"/>
          <p:nvPr/>
        </p:nvSpPr>
        <p:spPr>
          <a:xfrm>
            <a:off x="6758" y="2571750"/>
            <a:ext cx="1747632" cy="784830"/>
          </a:xfrm>
          <a:prstGeom prst="rect">
            <a:avLst/>
          </a:prstGeom>
          <a:noFill/>
        </p:spPr>
        <p:txBody>
          <a:bodyPr wrap="square" rtlCol="0">
            <a:spAutoFit/>
          </a:bodyPr>
          <a:lstStyle/>
          <a:p>
            <a:pPr defTabSz="685800">
              <a:defRPr/>
            </a:pPr>
            <a:r>
              <a:rPr lang="en-US" sz="1350">
                <a:solidFill>
                  <a:srgbClr val="FFFFFF"/>
                </a:solidFill>
                <a:latin typeface="Arial"/>
              </a:rPr>
              <a:t>Flood Forecasting Centre partnership</a:t>
            </a:r>
            <a:r>
              <a:rPr lang="en-US">
                <a:solidFill>
                  <a:srgbClr val="FFFFFF"/>
                </a:solidFill>
                <a:latin typeface="Arial"/>
              </a:rPr>
              <a:t> </a:t>
            </a:r>
            <a:r>
              <a:rPr lang="en-US" sz="1350">
                <a:solidFill>
                  <a:srgbClr val="FFFFFF"/>
                </a:solidFill>
                <a:latin typeface="Arial"/>
              </a:rPr>
              <a:t>with EA</a:t>
            </a:r>
            <a:endParaRPr lang="en-GB">
              <a:solidFill>
                <a:srgbClr val="FFFFFF"/>
              </a:solidFill>
              <a:latin typeface="Arial"/>
            </a:endParaRPr>
          </a:p>
        </p:txBody>
      </p:sp>
      <p:pic>
        <p:nvPicPr>
          <p:cNvPr id="27" name="Picture 26">
            <a:extLst>
              <a:ext uri="{FF2B5EF4-FFF2-40B4-BE49-F238E27FC236}">
                <a16:creationId xmlns:a16="http://schemas.microsoft.com/office/drawing/2014/main" id="{9A6F120E-A005-F383-622E-964E42F82569}"/>
              </a:ext>
            </a:extLst>
          </p:cNvPr>
          <p:cNvPicPr>
            <a:picLocks noChangeAspect="1"/>
          </p:cNvPicPr>
          <p:nvPr/>
        </p:nvPicPr>
        <p:blipFill rotWithShape="1">
          <a:blip r:embed="rId9" cstate="print"/>
          <a:srcRect t="27596"/>
          <a:stretch/>
        </p:blipFill>
        <p:spPr>
          <a:xfrm>
            <a:off x="35411" y="3445482"/>
            <a:ext cx="1646611" cy="1149737"/>
          </a:xfrm>
          <a:prstGeom prst="roundRect">
            <a:avLst>
              <a:gd name="adj" fmla="val 8594"/>
            </a:avLst>
          </a:prstGeom>
          <a:solidFill>
            <a:srgbClr val="FFFFFF">
              <a:shade val="85000"/>
            </a:srgbClr>
          </a:solidFill>
          <a:ln>
            <a:noFill/>
          </a:ln>
          <a:effectLst/>
        </p:spPr>
      </p:pic>
      <p:sp>
        <p:nvSpPr>
          <p:cNvPr id="29" name="Freeform: Shape 28">
            <a:extLst>
              <a:ext uri="{FF2B5EF4-FFF2-40B4-BE49-F238E27FC236}">
                <a16:creationId xmlns:a16="http://schemas.microsoft.com/office/drawing/2014/main" id="{148CFEE3-CF1C-716E-2600-469BC41ACCE6}"/>
              </a:ext>
            </a:extLst>
          </p:cNvPr>
          <p:cNvSpPr/>
          <p:nvPr/>
        </p:nvSpPr>
        <p:spPr>
          <a:xfrm>
            <a:off x="39769" y="3911875"/>
            <a:ext cx="1642253" cy="680536"/>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685800">
              <a:defRPr/>
            </a:pPr>
            <a:endParaRPr lang="en-GB">
              <a:solidFill>
                <a:srgbClr val="B9DC0C"/>
              </a:solidFill>
              <a:latin typeface="Arial"/>
            </a:endParaRPr>
          </a:p>
        </p:txBody>
      </p:sp>
      <p:sp>
        <p:nvSpPr>
          <p:cNvPr id="28" name="TextBox 27">
            <a:extLst>
              <a:ext uri="{FF2B5EF4-FFF2-40B4-BE49-F238E27FC236}">
                <a16:creationId xmlns:a16="http://schemas.microsoft.com/office/drawing/2014/main" id="{85B5EF6B-988F-7610-9D40-CB8FDEC09360}"/>
              </a:ext>
            </a:extLst>
          </p:cNvPr>
          <p:cNvSpPr txBox="1"/>
          <p:nvPr/>
        </p:nvSpPr>
        <p:spPr>
          <a:xfrm>
            <a:off x="-3088" y="3911875"/>
            <a:ext cx="1716764" cy="715581"/>
          </a:xfrm>
          <a:prstGeom prst="rect">
            <a:avLst/>
          </a:prstGeom>
          <a:noFill/>
        </p:spPr>
        <p:txBody>
          <a:bodyPr wrap="square" rtlCol="0">
            <a:spAutoFit/>
          </a:bodyPr>
          <a:lstStyle/>
          <a:p>
            <a:pPr defTabSz="685800">
              <a:defRPr/>
            </a:pPr>
            <a:r>
              <a:rPr lang="en-US" sz="1350">
                <a:solidFill>
                  <a:srgbClr val="FFFFFF"/>
                </a:solidFill>
                <a:latin typeface="Arial"/>
              </a:rPr>
              <a:t>One of four global Space Weather </a:t>
            </a:r>
            <a:r>
              <a:rPr lang="en-US" sz="1350" err="1">
                <a:solidFill>
                  <a:srgbClr val="FFFFFF"/>
                </a:solidFill>
                <a:latin typeface="Arial"/>
              </a:rPr>
              <a:t>Centres</a:t>
            </a:r>
            <a:endParaRPr lang="en-GB" sz="1350">
              <a:solidFill>
                <a:srgbClr val="FFFFFF"/>
              </a:solidFill>
              <a:latin typeface="Arial"/>
            </a:endParaRPr>
          </a:p>
        </p:txBody>
      </p:sp>
    </p:spTree>
    <p:extLst>
      <p:ext uri="{BB962C8B-B14F-4D97-AF65-F5344CB8AC3E}">
        <p14:creationId xmlns:p14="http://schemas.microsoft.com/office/powerpoint/2010/main" val="3921323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usted by society, industry and government.&#10;(Three images: woman and a dog on a hill top, wind turbines with sunset, military jets with the northern lights in background)">
            <a:extLst>
              <a:ext uri="{FF2B5EF4-FFF2-40B4-BE49-F238E27FC236}">
                <a16:creationId xmlns:a16="http://schemas.microsoft.com/office/drawing/2014/main" id="{69B1B0FE-E7D4-AA6C-9DE9-A65E8E3428C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spTree>
    <p:extLst>
      <p:ext uri="{BB962C8B-B14F-4D97-AF65-F5344CB8AC3E}">
        <p14:creationId xmlns:p14="http://schemas.microsoft.com/office/powerpoint/2010/main" val="6651294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3069CE3-17FC-B9DE-1614-CC15EC9EA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6960367-17E6-B6EC-CE94-D5AC210BCD48}"/>
              </a:ext>
            </a:extLst>
          </p:cNvPr>
          <p:cNvSpPr txBox="1"/>
          <p:nvPr/>
        </p:nvSpPr>
        <p:spPr>
          <a:xfrm>
            <a:off x="4199709" y="2213960"/>
            <a:ext cx="744583" cy="738664"/>
          </a:xfrm>
          <a:prstGeom prst="rect">
            <a:avLst/>
          </a:prstGeom>
          <a:solidFill>
            <a:srgbClr val="292929"/>
          </a:solidFill>
        </p:spPr>
        <p:txBody>
          <a:bodyPr wrap="square" rtlCol="0">
            <a:spAutoFit/>
          </a:bodyPr>
          <a:lstStyle/>
          <a:p>
            <a:pPr algn="ctr"/>
            <a:r>
              <a:rPr lang="en-GB" sz="2100" b="1" dirty="0">
                <a:solidFill>
                  <a:schemeClr val="bg1"/>
                </a:solidFill>
              </a:rPr>
              <a:t>19:1 </a:t>
            </a:r>
          </a:p>
          <a:p>
            <a:pPr algn="ctr"/>
            <a:r>
              <a:rPr lang="en-GB" sz="2100" b="1" dirty="0">
                <a:solidFill>
                  <a:schemeClr val="bg1"/>
                </a:solidFill>
              </a:rPr>
              <a:t>ROI</a:t>
            </a:r>
          </a:p>
        </p:txBody>
      </p:sp>
    </p:spTree>
    <p:extLst>
      <p:ext uri="{BB962C8B-B14F-4D97-AF65-F5344CB8AC3E}">
        <p14:creationId xmlns:p14="http://schemas.microsoft.com/office/powerpoint/2010/main" val="1474169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xt generation of weather and climate prediction with AI .&#10;From 2030, we will have delivered more accurate forecasts using the best blend of AI and physics modelling. &#10;(Image: computer generated image of cloud, rain and landscape.)">
            <a:extLst>
              <a:ext uri="{FF2B5EF4-FFF2-40B4-BE49-F238E27FC236}">
                <a16:creationId xmlns:a16="http://schemas.microsoft.com/office/drawing/2014/main" id="{55C9A787-4929-8B34-88DC-D327340BEE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9144000" cy="5143500"/>
          </a:xfrm>
          <a:prstGeom prst="rect">
            <a:avLst/>
          </a:prstGeom>
        </p:spPr>
      </p:pic>
    </p:spTree>
    <p:extLst>
      <p:ext uri="{BB962C8B-B14F-4D97-AF65-F5344CB8AC3E}">
        <p14:creationId xmlns:p14="http://schemas.microsoft.com/office/powerpoint/2010/main" val="3640589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94162A7-9175-BC23-5CBE-31BCC09A792D}"/>
              </a:ext>
            </a:extLst>
          </p:cNvPr>
          <p:cNvSpPr txBox="1"/>
          <p:nvPr/>
        </p:nvSpPr>
        <p:spPr>
          <a:xfrm>
            <a:off x="3554818" y="119313"/>
            <a:ext cx="5474162" cy="623248"/>
          </a:xfrm>
          <a:prstGeom prst="rect">
            <a:avLst/>
          </a:prstGeom>
          <a:noFill/>
        </p:spPr>
        <p:txBody>
          <a:bodyPr wrap="square" lIns="68580" tIns="34290" rIns="68580" bIns="3429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457178">
              <a:defRPr/>
            </a:pPr>
            <a:r>
              <a:rPr lang="en-GB" sz="1800" b="1">
                <a:solidFill>
                  <a:srgbClr val="FFFFFF"/>
                </a:solidFill>
                <a:latin typeface="Arial"/>
                <a:ea typeface="Calibri"/>
                <a:cs typeface="Arial"/>
              </a:rPr>
              <a:t>AI for Numerical Weather Prediction (AI4NWP) </a:t>
            </a:r>
            <a:endParaRPr lang="en-GB" sz="1800">
              <a:solidFill>
                <a:srgbClr val="000000"/>
              </a:solidFill>
              <a:latin typeface="Arial"/>
              <a:ea typeface="Calibri"/>
              <a:cs typeface="Arial"/>
            </a:endParaRPr>
          </a:p>
          <a:p>
            <a:pPr algn="r" defTabSz="457178">
              <a:defRPr/>
            </a:pPr>
            <a:endParaRPr lang="en-GB" sz="1800" b="1">
              <a:solidFill>
                <a:srgbClr val="FFFFFF"/>
              </a:solidFill>
              <a:latin typeface="Arial"/>
              <a:ea typeface="Calibri" panose="020F0502020204030204" pitchFamily="34" charset="0"/>
              <a:cs typeface="Arial"/>
            </a:endParaRPr>
          </a:p>
        </p:txBody>
      </p:sp>
      <p:pic>
        <p:nvPicPr>
          <p:cNvPr id="3" name="Picture 2" descr="A black and white logo&#10;&#10;Description automatically generated">
            <a:extLst>
              <a:ext uri="{FF2B5EF4-FFF2-40B4-BE49-F238E27FC236}">
                <a16:creationId xmlns:a16="http://schemas.microsoft.com/office/drawing/2014/main" id="{D5824847-087E-CD58-B9B4-29A8761C76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28043" y="123542"/>
            <a:ext cx="1113745" cy="488217"/>
          </a:xfrm>
          <a:prstGeom prst="rect">
            <a:avLst/>
          </a:prstGeom>
        </p:spPr>
      </p:pic>
      <p:sp>
        <p:nvSpPr>
          <p:cNvPr id="5" name="TextBox 4">
            <a:extLst>
              <a:ext uri="{FF2B5EF4-FFF2-40B4-BE49-F238E27FC236}">
                <a16:creationId xmlns:a16="http://schemas.microsoft.com/office/drawing/2014/main" id="{F8D92547-9A6B-54A4-4478-DDC66603C7A7}"/>
              </a:ext>
            </a:extLst>
          </p:cNvPr>
          <p:cNvSpPr txBox="1"/>
          <p:nvPr/>
        </p:nvSpPr>
        <p:spPr>
          <a:xfrm>
            <a:off x="182798" y="3640515"/>
            <a:ext cx="4326024" cy="692497"/>
          </a:xfrm>
          <a:prstGeom prst="rect">
            <a:avLst/>
          </a:prstGeom>
          <a:noFill/>
        </p:spPr>
        <p:txBody>
          <a:bodyPr wrap="square" lIns="68580" tIns="34290" rIns="68580" bIns="3429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457178" fontAlgn="ctr">
              <a:spcBef>
                <a:spcPts val="600"/>
              </a:spcBef>
              <a:spcAft>
                <a:spcPts val="600"/>
              </a:spcAft>
              <a:defRPr/>
            </a:pPr>
            <a:r>
              <a:rPr lang="en-GB" sz="1350">
                <a:solidFill>
                  <a:srgbClr val="2A2A2A"/>
                </a:solidFill>
                <a:latin typeface="Arial"/>
                <a:ea typeface="Arial" panose="020B0604020202020204" pitchFamily="34" charset="0"/>
                <a:cs typeface="Arial"/>
              </a:rPr>
              <a:t>The Met Office launched the </a:t>
            </a:r>
            <a:r>
              <a:rPr lang="en-GB" sz="1350" b="1">
                <a:solidFill>
                  <a:srgbClr val="2A2A2A"/>
                </a:solidFill>
                <a:latin typeface="Arial"/>
                <a:ea typeface="Arial" panose="020B0604020202020204" pitchFamily="34" charset="0"/>
                <a:cs typeface="Arial"/>
              </a:rPr>
              <a:t>AI for Numerical Weather Prediction (AI4NWP) </a:t>
            </a:r>
            <a:r>
              <a:rPr lang="en-GB" sz="1350">
                <a:solidFill>
                  <a:srgbClr val="2A2A2A"/>
                </a:solidFill>
                <a:latin typeface="Arial"/>
                <a:ea typeface="Arial" panose="020B0604020202020204" pitchFamily="34" charset="0"/>
                <a:cs typeface="Arial"/>
              </a:rPr>
              <a:t>programme in 2023 to realise the opportunity presented by AI. </a:t>
            </a:r>
            <a:endParaRPr lang="en-GB" sz="1350">
              <a:solidFill>
                <a:srgbClr val="2A2A2A"/>
              </a:solidFill>
              <a:latin typeface="Arial"/>
              <a:ea typeface="Calibri" panose="020F0502020204030204" pitchFamily="34" charset="0"/>
              <a:cs typeface="Arial"/>
            </a:endParaRPr>
          </a:p>
        </p:txBody>
      </p:sp>
      <p:pic>
        <p:nvPicPr>
          <p:cNvPr id="2" name="q500-comparison-hires">
            <a:hlinkClick r:id="" action="ppaction://media"/>
            <a:extLst>
              <a:ext uri="{FF2B5EF4-FFF2-40B4-BE49-F238E27FC236}">
                <a16:creationId xmlns:a16="http://schemas.microsoft.com/office/drawing/2014/main" id="{65CECF10-C539-E8D1-9F83-7CE4900BD27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690740" y="983485"/>
            <a:ext cx="4373804" cy="2460265"/>
          </a:xfrm>
          <a:prstGeom prst="rect">
            <a:avLst/>
          </a:prstGeom>
        </p:spPr>
      </p:pic>
      <p:sp>
        <p:nvSpPr>
          <p:cNvPr id="4" name="TextBox 3">
            <a:extLst>
              <a:ext uri="{FF2B5EF4-FFF2-40B4-BE49-F238E27FC236}">
                <a16:creationId xmlns:a16="http://schemas.microsoft.com/office/drawing/2014/main" id="{18AD863E-476C-80D7-653A-6DC165AC8981}"/>
              </a:ext>
            </a:extLst>
          </p:cNvPr>
          <p:cNvSpPr txBox="1"/>
          <p:nvPr/>
        </p:nvSpPr>
        <p:spPr>
          <a:xfrm>
            <a:off x="4690739" y="3621625"/>
            <a:ext cx="4326024" cy="900246"/>
          </a:xfrm>
          <a:prstGeom prst="rect">
            <a:avLst/>
          </a:prstGeom>
          <a:noFill/>
        </p:spPr>
        <p:txBody>
          <a:bodyPr wrap="square" lIns="68580" tIns="34290" rIns="68580" bIns="3429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457178" fontAlgn="ctr">
              <a:spcBef>
                <a:spcPts val="600"/>
              </a:spcBef>
              <a:spcAft>
                <a:spcPts val="600"/>
              </a:spcAft>
              <a:defRPr/>
            </a:pPr>
            <a:r>
              <a:rPr lang="en-GB" sz="1350" b="1" dirty="0">
                <a:solidFill>
                  <a:srgbClr val="2A2A2A"/>
                </a:solidFill>
                <a:latin typeface="Arial"/>
                <a:ea typeface="Arial" panose="020B0604020202020204" pitchFamily="34" charset="0"/>
                <a:cs typeface="Arial"/>
              </a:rPr>
              <a:t>Developed </a:t>
            </a:r>
            <a:r>
              <a:rPr lang="en-GB" sz="1350" b="1" err="1">
                <a:solidFill>
                  <a:srgbClr val="2A2A2A"/>
                </a:solidFill>
                <a:latin typeface="Arial"/>
                <a:ea typeface="Arial" panose="020B0604020202020204" pitchFamily="34" charset="0"/>
                <a:cs typeface="Arial"/>
              </a:rPr>
              <a:t>FastNet</a:t>
            </a:r>
            <a:r>
              <a:rPr lang="en-GB" sz="1350" dirty="0">
                <a:solidFill>
                  <a:srgbClr val="2A2A2A"/>
                </a:solidFill>
                <a:latin typeface="Arial"/>
                <a:ea typeface="Arial" panose="020B0604020202020204" pitchFamily="34" charset="0"/>
                <a:cs typeface="Arial"/>
              </a:rPr>
              <a:t>, an advanced AI model in collaboration with The Alan Turing Institute. </a:t>
            </a:r>
            <a:r>
              <a:rPr lang="en-GB" sz="1350" err="1">
                <a:solidFill>
                  <a:srgbClr val="2A2A2A"/>
                </a:solidFill>
                <a:latin typeface="Arial"/>
                <a:ea typeface="Arial" panose="020B0604020202020204" pitchFamily="34" charset="0"/>
                <a:cs typeface="Arial"/>
              </a:rPr>
              <a:t>FastNet</a:t>
            </a:r>
            <a:r>
              <a:rPr lang="en-GB" sz="1350" dirty="0">
                <a:solidFill>
                  <a:srgbClr val="2A2A2A"/>
                </a:solidFill>
                <a:latin typeface="Arial"/>
                <a:ea typeface="Arial" panose="020B0604020202020204" pitchFamily="34" charset="0"/>
                <a:cs typeface="Arial"/>
              </a:rPr>
              <a:t> global forecast </a:t>
            </a:r>
            <a:r>
              <a:rPr lang="en-GB" sz="1350" b="1">
                <a:solidFill>
                  <a:srgbClr val="2A2A2A"/>
                </a:solidFill>
                <a:latin typeface="Arial"/>
                <a:ea typeface="Arial" panose="020B0604020202020204" pitchFamily="34" charset="0"/>
                <a:cs typeface="Arial"/>
              </a:rPr>
              <a:t>performance comparable to or in some cases exceeding the physical model</a:t>
            </a:r>
            <a:r>
              <a:rPr lang="en-GB" sz="1350" dirty="0">
                <a:solidFill>
                  <a:srgbClr val="2A2A2A"/>
                </a:solidFill>
                <a:latin typeface="Arial"/>
                <a:ea typeface="Arial" panose="020B0604020202020204" pitchFamily="34" charset="0"/>
                <a:cs typeface="Arial"/>
              </a:rPr>
              <a:t>.</a:t>
            </a:r>
            <a:endParaRPr lang="en-GB" sz="1350" dirty="0">
              <a:solidFill>
                <a:srgbClr val="2A2A2A"/>
              </a:solidFill>
              <a:latin typeface="Arial"/>
              <a:ea typeface="Calibri" panose="020F0502020204030204" pitchFamily="34" charset="0"/>
              <a:cs typeface="Arial"/>
            </a:endParaRPr>
          </a:p>
        </p:txBody>
      </p:sp>
      <p:pic>
        <p:nvPicPr>
          <p:cNvPr id="54" name="Picture 53">
            <a:extLst>
              <a:ext uri="{FF2B5EF4-FFF2-40B4-BE49-F238E27FC236}">
                <a16:creationId xmlns:a16="http://schemas.microsoft.com/office/drawing/2014/main" id="{294AF59A-F7DC-9BB0-D319-C39AD959FEF6}"/>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96297" y="829379"/>
            <a:ext cx="4499029" cy="2792247"/>
          </a:xfrm>
          <a:prstGeom prst="rect">
            <a:avLst/>
          </a:prstGeom>
        </p:spPr>
      </p:pic>
    </p:spTree>
    <p:extLst>
      <p:ext uri="{BB962C8B-B14F-4D97-AF65-F5344CB8AC3E}">
        <p14:creationId xmlns:p14="http://schemas.microsoft.com/office/powerpoint/2010/main" val="333463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repeatCount="indefinite" fill="hold" display="0">
                  <p:stCondLst>
                    <p:cond delay="indefinite"/>
                  </p:stCondLst>
                </p:cTn>
                <p:tgtEl>
                  <p:spTgt spid="2"/>
                </p:tgtEl>
              </p:cMediaNode>
            </p:video>
          </p:childTnLst>
        </p:cTn>
      </p:par>
    </p:tnLst>
  </p:timing>
</p:sld>
</file>

<file path=ppt/theme/theme1.xml><?xml version="1.0" encoding="utf-8"?>
<a:theme xmlns:a="http://schemas.openxmlformats.org/drawingml/2006/main" name="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FF946EE4-CC88-4041-B99A-ACA3F6D325C5}" vid="{34D079D9-BA33-49EC-8AC8-A73E1526D250}"/>
    </a:ext>
  </a:extLst>
</a:theme>
</file>

<file path=ppt/theme/theme10.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ppt/theme/theme3.xml><?xml version="1.0" encoding="utf-8"?>
<a:theme xmlns:a="http://schemas.openxmlformats.org/drawingml/2006/main" name="3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Met_Office_PowerPoint_Template" id="{7314F762-6101-4FE3-AADE-E41A319C8C20}" vid="{97F9CE77-17AD-4520-8D5C-BF2E068CB05A}"/>
    </a:ext>
  </a:extLst>
</a:theme>
</file>

<file path=ppt/theme/theme4.xml><?xml version="1.0" encoding="utf-8"?>
<a:theme xmlns:a="http://schemas.openxmlformats.org/drawingml/2006/main" name="2_2 Met Office Hadley Centre PowerPoint Templat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Helvetica Light"/>
        <a:cs typeface="Helvetica Light"/>
      </a:majorFont>
      <a:minorFont>
        <a:latin typeface="Arial"/>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accent6"/>
        </a:lnRef>
        <a:fillRef idx="1">
          <a:schemeClr val="lt1"/>
        </a:fillRef>
        <a:effectRef idx="0">
          <a:schemeClr val="accent6"/>
        </a:effectRef>
        <a:fontRef idx="minor">
          <a:schemeClr val="dk1"/>
        </a:fontRef>
      </a:style>
    </a:spDef>
    <a:lnDef>
      <a:spPr/>
      <a:bodyPr/>
      <a:lstStyle/>
      <a:style>
        <a:lnRef idx="1">
          <a:schemeClr val="dk1"/>
        </a:lnRef>
        <a:fillRef idx="0">
          <a:schemeClr val="dk1"/>
        </a:fillRef>
        <a:effectRef idx="0">
          <a:schemeClr val="dk1"/>
        </a:effectRef>
        <a:fontRef idx="minor">
          <a:schemeClr val="tx1"/>
        </a:fontRef>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dirty="0" smtClean="0">
            <a:ln>
              <a:noFill/>
            </a:ln>
            <a:solidFill>
              <a:schemeClr val="tx1"/>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Presentation1" id="{922567F5-2F72-4512-93F5-C2EFAD87CE74}" vid="{33C7D5F4-8BA3-44D0-9390-4DF64F17FB39}"/>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6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ppt/theme/theme7.xml><?xml version="1.0" encoding="utf-8"?>
<a:theme xmlns:a="http://schemas.openxmlformats.org/drawingml/2006/main" name="7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Custom 4">
      <a:majorFont>
        <a:latin typeface="Aptos Display"/>
        <a:ea typeface=""/>
        <a:cs typeface=""/>
      </a:majorFont>
      <a:minorFont>
        <a:latin typeface="Apto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Met Office PowerPoint Template" id="{7A3AAA17-26FF-4F43-8DE0-067C7F920756}" vid="{72ED3659-9B60-4530-8622-DE4600F01BC0}"/>
    </a:ext>
  </a:extLst>
</a:theme>
</file>

<file path=ppt/theme/theme8.xml><?xml version="1.0" encoding="utf-8"?>
<a:theme xmlns:a="http://schemas.openxmlformats.org/drawingml/2006/main" name="1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57AEC56B-1552-4F07-BFB9-408DC4ABB01F}" vid="{F5986250-3FC5-4785-B527-050B4C266D3B}"/>
    </a:ext>
  </a:extLst>
</a:theme>
</file>

<file path=ppt/theme/theme9.xml><?xml version="1.0" encoding="utf-8"?>
<a:theme xmlns:a="http://schemas.openxmlformats.org/drawingml/2006/main" name="2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ListForm</Display>
  <Edit>ListForm</Edit>
  <New>ListForm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Folder" ma:contentTypeID="0x012000815FA3EA8D93BE4E8FBE6A85CFAAE304" ma:contentTypeVersion="0" ma:contentTypeDescription="Create a new folder." ma:contentTypeScope="" ma:versionID="281ce301caf35b6d8844c4adc4352524">
  <xsd:schema xmlns:xsd="http://www.w3.org/2001/XMLSchema" xmlns:xs="http://www.w3.org/2001/XMLSchema" xmlns:p="http://schemas.microsoft.com/office/2006/metadata/properties" xmlns:ns1="http://schemas.microsoft.com/sharepoint/v3" targetNamespace="http://schemas.microsoft.com/office/2006/metadata/properties" ma:root="true" ma:fieldsID="51014dae61cc99f9ffdb2503fba242f8" ns1:_="">
    <xsd:import namespace="http://schemas.microsoft.com/sharepoint/v3"/>
    <xsd:element name="properties">
      <xsd:complexType>
        <xsd:sequence>
          <xsd:element name="documentManagement">
            <xsd:complexType>
              <xsd:all>
                <xsd:element ref="ns1:ItemChildCount" minOccurs="0"/>
                <xsd:element ref="ns1:FolderChildCou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ItemChildCount" ma:index="3" nillable="true" ma:displayName="Item Child Count" ma:hidden="true" ma:list="Docs" ma:internalName="ItemChildCount" ma:readOnly="true" ma:showField="ItemChildCount">
      <xsd:simpleType>
        <xsd:restriction base="dms:Lookup"/>
      </xsd:simpleType>
    </xsd:element>
    <xsd:element name="FolderChildCount" ma:index="4" nillable="true" ma:displayName="Folder Child Count" ma:hidden="true" ma:list="Docs" ma:internalName="FolderChildCount" ma:readOnly="true" ma:showField="FolderChildCount">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E014535-FB8F-41A6-8924-67375ED3D90A}">
  <ds:schemaRefs>
    <ds:schemaRef ds:uri="http://schemas.microsoft.com/sharepoint/v3/contenttype/forms"/>
  </ds:schemaRefs>
</ds:datastoreItem>
</file>

<file path=customXml/itemProps2.xml><?xml version="1.0" encoding="utf-8"?>
<ds:datastoreItem xmlns:ds="http://schemas.openxmlformats.org/officeDocument/2006/customXml" ds:itemID="{8858D549-B3F8-43CC-B3FE-B67AA58CE901}">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2947F4DB-FFB7-4B0B-B58C-B98A9D7B5380}"/>
</file>

<file path=docProps/app.xml><?xml version="1.0" encoding="utf-8"?>
<Properties xmlns="http://schemas.openxmlformats.org/officeDocument/2006/extended-properties" xmlns:vt="http://schemas.openxmlformats.org/officeDocument/2006/docPropsVTypes">
  <Template>2.Met_Office_Hadley_Centre_PowerPoint_Presentation_Template</Template>
  <TotalTime>57</TotalTime>
  <Words>3632</Words>
  <Application>Microsoft Office PowerPoint</Application>
  <PresentationFormat>On-screen Show (16:9)</PresentationFormat>
  <Paragraphs>250</Paragraphs>
  <Slides>18</Slides>
  <Notes>13</Notes>
  <HiddenSlides>0</HiddenSlides>
  <MMClips>1</MMClips>
  <ScaleCrop>false</ScaleCrop>
  <HeadingPairs>
    <vt:vector size="4" baseType="variant">
      <vt:variant>
        <vt:lpstr>Theme</vt:lpstr>
      </vt:variant>
      <vt:variant>
        <vt:i4>10</vt:i4>
      </vt:variant>
      <vt:variant>
        <vt:lpstr>Slide Titles</vt:lpstr>
      </vt:variant>
      <vt:variant>
        <vt:i4>18</vt:i4>
      </vt:variant>
    </vt:vector>
  </HeadingPairs>
  <TitlesOfParts>
    <vt:vector size="28" baseType="lpstr">
      <vt:lpstr>Office Theme</vt:lpstr>
      <vt:lpstr>Office Theme</vt:lpstr>
      <vt:lpstr>3_Office Theme</vt:lpstr>
      <vt:lpstr>2_2 Met Office Hadley Centre PowerPoint Template</vt:lpstr>
      <vt:lpstr>5_Office Theme</vt:lpstr>
      <vt:lpstr>6_Office Theme</vt:lpstr>
      <vt:lpstr>7_Office Theme</vt:lpstr>
      <vt:lpstr>1_Office Theme</vt:lpstr>
      <vt:lpstr>2_Office Theme</vt:lpstr>
      <vt:lpstr>4_Office Theme</vt:lpstr>
      <vt:lpstr>Overview of the Met Office</vt:lpstr>
      <vt:lpstr>The Met Office, who we are and our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 Office Hadley Centre opened on 25 May 1990</vt:lpstr>
      <vt:lpstr>PowerPoint Presentation</vt:lpstr>
      <vt:lpstr>PowerPoint Presentation</vt:lpstr>
      <vt:lpstr>PowerPoint Presentation</vt:lpstr>
      <vt:lpstr>Global surface temperature rise</vt:lpstr>
      <vt:lpstr>PowerPoint Presentation</vt:lpstr>
      <vt:lpstr>PowerPoint Presentation</vt:lpstr>
      <vt:lpstr>PowerPoint Presentation</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Nick Rayner</dc:creator>
  <cp:lastModifiedBy>Nick Rayner</cp:lastModifiedBy>
  <cp:revision>162</cp:revision>
  <dcterms:created xsi:type="dcterms:W3CDTF">2026-05-06T13:18:15Z</dcterms:created>
  <dcterms:modified xsi:type="dcterms:W3CDTF">2026-05-12T08:41:41Z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0x012000815FA3EA8D93BE4E8FBE6A85CFAAE304</vt:lpwstr>
  </property>
  <property fmtid="{D5CDD505-2E9C-101B-9397-08002B2CF9AE}" pid="3" name="Order">
    <vt:r8>4814800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