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1" r:id="rId6"/>
    <p:sldMasterId id="2147483681" r:id="rId7"/>
  </p:sldMasterIdLst>
  <p:notesMasterIdLst>
    <p:notesMasterId r:id="rId81"/>
  </p:notesMasterIdLst>
  <p:sldIdLst>
    <p:sldId id="257" r:id="rId8"/>
    <p:sldId id="258" r:id="rId9"/>
    <p:sldId id="259" r:id="rId10"/>
    <p:sldId id="260" r:id="rId11"/>
    <p:sldId id="261" r:id="rId12"/>
    <p:sldId id="262" r:id="rId13"/>
    <p:sldId id="263" r:id="rId14"/>
    <p:sldId id="289" r:id="rId15"/>
    <p:sldId id="290" r:id="rId16"/>
    <p:sldId id="291" r:id="rId17"/>
    <p:sldId id="287" r:id="rId18"/>
    <p:sldId id="288" r:id="rId19"/>
    <p:sldId id="292" r:id="rId20"/>
    <p:sldId id="294" r:id="rId21"/>
    <p:sldId id="295" r:id="rId22"/>
    <p:sldId id="293" r:id="rId23"/>
    <p:sldId id="296" r:id="rId24"/>
    <p:sldId id="297" r:id="rId25"/>
    <p:sldId id="298" r:id="rId26"/>
    <p:sldId id="299" r:id="rId27"/>
    <p:sldId id="300" r:id="rId28"/>
    <p:sldId id="301" r:id="rId29"/>
    <p:sldId id="271" r:id="rId30"/>
    <p:sldId id="302" r:id="rId31"/>
    <p:sldId id="279" r:id="rId32"/>
    <p:sldId id="272" r:id="rId33"/>
    <p:sldId id="269" r:id="rId34"/>
    <p:sldId id="264" r:id="rId35"/>
    <p:sldId id="273" r:id="rId36"/>
    <p:sldId id="270" r:id="rId37"/>
    <p:sldId id="274" r:id="rId38"/>
    <p:sldId id="275" r:id="rId39"/>
    <p:sldId id="277" r:id="rId40"/>
    <p:sldId id="276" r:id="rId41"/>
    <p:sldId id="265" r:id="rId42"/>
    <p:sldId id="278" r:id="rId43"/>
    <p:sldId id="256" r:id="rId44"/>
    <p:sldId id="319" r:id="rId45"/>
    <p:sldId id="320" r:id="rId46"/>
    <p:sldId id="321" r:id="rId47"/>
    <p:sldId id="331" r:id="rId48"/>
    <p:sldId id="329" r:id="rId49"/>
    <p:sldId id="330" r:id="rId50"/>
    <p:sldId id="328" r:id="rId51"/>
    <p:sldId id="333" r:id="rId52"/>
    <p:sldId id="332" r:id="rId53"/>
    <p:sldId id="334" r:id="rId54"/>
    <p:sldId id="340" r:id="rId55"/>
    <p:sldId id="336" r:id="rId56"/>
    <p:sldId id="337" r:id="rId57"/>
    <p:sldId id="338" r:id="rId58"/>
    <p:sldId id="339" r:id="rId59"/>
    <p:sldId id="341" r:id="rId60"/>
    <p:sldId id="342" r:id="rId61"/>
    <p:sldId id="343" r:id="rId62"/>
    <p:sldId id="344" r:id="rId63"/>
    <p:sldId id="345" r:id="rId64"/>
    <p:sldId id="304" r:id="rId65"/>
    <p:sldId id="305" r:id="rId66"/>
    <p:sldId id="306" r:id="rId67"/>
    <p:sldId id="307" r:id="rId68"/>
    <p:sldId id="308" r:id="rId69"/>
    <p:sldId id="309" r:id="rId70"/>
    <p:sldId id="310" r:id="rId71"/>
    <p:sldId id="311" r:id="rId72"/>
    <p:sldId id="268" r:id="rId73"/>
    <p:sldId id="312" r:id="rId74"/>
    <p:sldId id="266" r:id="rId75"/>
    <p:sldId id="267" r:id="rId76"/>
    <p:sldId id="313" r:id="rId77"/>
    <p:sldId id="314" r:id="rId78"/>
    <p:sldId id="315" r:id="rId79"/>
    <p:sldId id="318" r:id="rId8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929629-E05D-4301-B730-C9CA41542939}" v="6" dt="2026-05-12T09:50:30.0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59" d="100"/>
          <a:sy n="59" d="100"/>
        </p:scale>
        <p:origin x="9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theme" Target="theme/theme1.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5" Type="http://schemas.openxmlformats.org/officeDocument/2006/relationships/slideMaster" Target="slideMasters/slideMaster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viewProps" Target="viewProps.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notesMaster" Target="notesMasters/notesMaster1.xml"/><Relationship Id="rId86"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7" Type="http://schemas.openxmlformats.org/officeDocument/2006/relationships/slideMaster" Target="slideMasters/slideMaster3.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microsoft.com/office/2015/10/relationships/revisionInfo" Target="revisionInfo.xml"/><Relationship Id="rId61" Type="http://schemas.openxmlformats.org/officeDocument/2006/relationships/slide" Target="slides/slide54.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 Blannin" userId="7bc71fef-dc07-43c9-af54-3f7fb808fbc5" providerId="ADAL" clId="{3115242F-7073-44F2-885D-F687203EC85C}"/>
    <pc:docChg chg="custSel addSld delSld modSld sldOrd delMainMaster">
      <pc:chgData name="Josh Blannin" userId="7bc71fef-dc07-43c9-af54-3f7fb808fbc5" providerId="ADAL" clId="{3115242F-7073-44F2-885D-F687203EC85C}" dt="2026-05-12T09:50:42.449" v="23" actId="47"/>
      <pc:docMkLst>
        <pc:docMk/>
      </pc:docMkLst>
      <pc:sldChg chg="add">
        <pc:chgData name="Josh Blannin" userId="7bc71fef-dc07-43c9-af54-3f7fb808fbc5" providerId="ADAL" clId="{3115242F-7073-44F2-885D-F687203EC85C}" dt="2026-05-12T09:50:29.919" v="19"/>
        <pc:sldMkLst>
          <pc:docMk/>
          <pc:sldMk cId="0" sldId="256"/>
        </pc:sldMkLst>
      </pc:sldChg>
      <pc:sldChg chg="del">
        <pc:chgData name="Josh Blannin" userId="7bc71fef-dc07-43c9-af54-3f7fb808fbc5" providerId="ADAL" clId="{3115242F-7073-44F2-885D-F687203EC85C}" dt="2026-05-12T09:49:52.499" v="18" actId="47"/>
        <pc:sldMkLst>
          <pc:docMk/>
          <pc:sldMk cId="576579719" sldId="256"/>
        </pc:sldMkLst>
      </pc:sldChg>
      <pc:sldChg chg="del">
        <pc:chgData name="Josh Blannin" userId="7bc71fef-dc07-43c9-af54-3f7fb808fbc5" providerId="ADAL" clId="{3115242F-7073-44F2-885D-F687203EC85C}" dt="2026-05-12T09:50:36.808" v="21" actId="47"/>
        <pc:sldMkLst>
          <pc:docMk/>
          <pc:sldMk cId="217202355" sldId="303"/>
        </pc:sldMkLst>
      </pc:sldChg>
      <pc:sldChg chg="del">
        <pc:chgData name="Josh Blannin" userId="7bc71fef-dc07-43c9-af54-3f7fb808fbc5" providerId="ADAL" clId="{3115242F-7073-44F2-885D-F687203EC85C}" dt="2026-05-12T09:50:42.449" v="23" actId="47"/>
        <pc:sldMkLst>
          <pc:docMk/>
          <pc:sldMk cId="1123682772" sldId="316"/>
        </pc:sldMkLst>
      </pc:sldChg>
      <pc:sldChg chg="del">
        <pc:chgData name="Josh Blannin" userId="7bc71fef-dc07-43c9-af54-3f7fb808fbc5" providerId="ADAL" clId="{3115242F-7073-44F2-885D-F687203EC85C}" dt="2026-05-12T09:50:41.077" v="22" actId="47"/>
        <pc:sldMkLst>
          <pc:docMk/>
          <pc:sldMk cId="2159519720" sldId="317"/>
        </pc:sldMkLst>
      </pc:sldChg>
      <pc:sldChg chg="addSp delSp modSp add mod ord">
        <pc:chgData name="Josh Blannin" userId="7bc71fef-dc07-43c9-af54-3f7fb808fbc5" providerId="ADAL" clId="{3115242F-7073-44F2-885D-F687203EC85C}" dt="2026-05-11T16:51:53.701" v="17" actId="1076"/>
        <pc:sldMkLst>
          <pc:docMk/>
          <pc:sldMk cId="3242954340" sldId="318"/>
        </pc:sldMkLst>
        <pc:spChg chg="add mod">
          <ac:chgData name="Josh Blannin" userId="7bc71fef-dc07-43c9-af54-3f7fb808fbc5" providerId="ADAL" clId="{3115242F-7073-44F2-885D-F687203EC85C}" dt="2026-05-11T16:51:53.701" v="17" actId="1076"/>
          <ac:spMkLst>
            <pc:docMk/>
            <pc:sldMk cId="3242954340" sldId="318"/>
            <ac:spMk id="2" creationId="{F3582ECA-4796-7C39-D2CC-8B8CEB76B0E5}"/>
          </ac:spMkLst>
        </pc:spChg>
        <pc:spChg chg="del">
          <ac:chgData name="Josh Blannin" userId="7bc71fef-dc07-43c9-af54-3f7fb808fbc5" providerId="ADAL" clId="{3115242F-7073-44F2-885D-F687203EC85C}" dt="2026-05-11T16:51:17.466" v="3" actId="478"/>
          <ac:spMkLst>
            <pc:docMk/>
            <pc:sldMk cId="3242954340" sldId="318"/>
            <ac:spMk id="5122" creationId="{839F4603-4E45-8C22-C7D7-83F713E799FA}"/>
          </ac:spMkLst>
        </pc:spChg>
      </pc:sldChg>
      <pc:sldChg chg="add">
        <pc:chgData name="Josh Blannin" userId="7bc71fef-dc07-43c9-af54-3f7fb808fbc5" providerId="ADAL" clId="{3115242F-7073-44F2-885D-F687203EC85C}" dt="2026-05-12T09:50:29.919" v="19"/>
        <pc:sldMkLst>
          <pc:docMk/>
          <pc:sldMk cId="0" sldId="319"/>
        </pc:sldMkLst>
      </pc:sldChg>
      <pc:sldChg chg="modSp add mod">
        <pc:chgData name="Josh Blannin" userId="7bc71fef-dc07-43c9-af54-3f7fb808fbc5" providerId="ADAL" clId="{3115242F-7073-44F2-885D-F687203EC85C}" dt="2026-05-12T09:50:30.173" v="20" actId="27636"/>
        <pc:sldMkLst>
          <pc:docMk/>
          <pc:sldMk cId="3877203658" sldId="320"/>
        </pc:sldMkLst>
        <pc:spChg chg="mod">
          <ac:chgData name="Josh Blannin" userId="7bc71fef-dc07-43c9-af54-3f7fb808fbc5" providerId="ADAL" clId="{3115242F-7073-44F2-885D-F687203EC85C}" dt="2026-05-12T09:50:30.173" v="20" actId="27636"/>
          <ac:spMkLst>
            <pc:docMk/>
            <pc:sldMk cId="3877203658" sldId="320"/>
            <ac:spMk id="5" creationId="{2AED14A6-79B2-4CE1-BD08-2317C422206A}"/>
          </ac:spMkLst>
        </pc:spChg>
      </pc:sldChg>
      <pc:sldChg chg="add">
        <pc:chgData name="Josh Blannin" userId="7bc71fef-dc07-43c9-af54-3f7fb808fbc5" providerId="ADAL" clId="{3115242F-7073-44F2-885D-F687203EC85C}" dt="2026-05-12T09:50:29.919" v="19"/>
        <pc:sldMkLst>
          <pc:docMk/>
          <pc:sldMk cId="1929799477" sldId="321"/>
        </pc:sldMkLst>
      </pc:sldChg>
      <pc:sldChg chg="add">
        <pc:chgData name="Josh Blannin" userId="7bc71fef-dc07-43c9-af54-3f7fb808fbc5" providerId="ADAL" clId="{3115242F-7073-44F2-885D-F687203EC85C}" dt="2026-05-12T09:50:29.919" v="19"/>
        <pc:sldMkLst>
          <pc:docMk/>
          <pc:sldMk cId="1792311203" sldId="328"/>
        </pc:sldMkLst>
      </pc:sldChg>
      <pc:sldChg chg="add">
        <pc:chgData name="Josh Blannin" userId="7bc71fef-dc07-43c9-af54-3f7fb808fbc5" providerId="ADAL" clId="{3115242F-7073-44F2-885D-F687203EC85C}" dt="2026-05-12T09:50:29.919" v="19"/>
        <pc:sldMkLst>
          <pc:docMk/>
          <pc:sldMk cId="3389514013" sldId="329"/>
        </pc:sldMkLst>
      </pc:sldChg>
      <pc:sldChg chg="add">
        <pc:chgData name="Josh Blannin" userId="7bc71fef-dc07-43c9-af54-3f7fb808fbc5" providerId="ADAL" clId="{3115242F-7073-44F2-885D-F687203EC85C}" dt="2026-05-12T09:50:29.919" v="19"/>
        <pc:sldMkLst>
          <pc:docMk/>
          <pc:sldMk cId="1801329890" sldId="330"/>
        </pc:sldMkLst>
      </pc:sldChg>
      <pc:sldChg chg="add">
        <pc:chgData name="Josh Blannin" userId="7bc71fef-dc07-43c9-af54-3f7fb808fbc5" providerId="ADAL" clId="{3115242F-7073-44F2-885D-F687203EC85C}" dt="2026-05-12T09:50:29.919" v="19"/>
        <pc:sldMkLst>
          <pc:docMk/>
          <pc:sldMk cId="3252557280" sldId="331"/>
        </pc:sldMkLst>
      </pc:sldChg>
      <pc:sldChg chg="add">
        <pc:chgData name="Josh Blannin" userId="7bc71fef-dc07-43c9-af54-3f7fb808fbc5" providerId="ADAL" clId="{3115242F-7073-44F2-885D-F687203EC85C}" dt="2026-05-12T09:50:29.919" v="19"/>
        <pc:sldMkLst>
          <pc:docMk/>
          <pc:sldMk cId="66380437" sldId="332"/>
        </pc:sldMkLst>
      </pc:sldChg>
      <pc:sldChg chg="add">
        <pc:chgData name="Josh Blannin" userId="7bc71fef-dc07-43c9-af54-3f7fb808fbc5" providerId="ADAL" clId="{3115242F-7073-44F2-885D-F687203EC85C}" dt="2026-05-12T09:50:29.919" v="19"/>
        <pc:sldMkLst>
          <pc:docMk/>
          <pc:sldMk cId="1688442977" sldId="333"/>
        </pc:sldMkLst>
      </pc:sldChg>
      <pc:sldChg chg="add">
        <pc:chgData name="Josh Blannin" userId="7bc71fef-dc07-43c9-af54-3f7fb808fbc5" providerId="ADAL" clId="{3115242F-7073-44F2-885D-F687203EC85C}" dt="2026-05-12T09:50:29.919" v="19"/>
        <pc:sldMkLst>
          <pc:docMk/>
          <pc:sldMk cId="999621727" sldId="334"/>
        </pc:sldMkLst>
      </pc:sldChg>
      <pc:sldChg chg="add">
        <pc:chgData name="Josh Blannin" userId="7bc71fef-dc07-43c9-af54-3f7fb808fbc5" providerId="ADAL" clId="{3115242F-7073-44F2-885D-F687203EC85C}" dt="2026-05-12T09:50:29.919" v="19"/>
        <pc:sldMkLst>
          <pc:docMk/>
          <pc:sldMk cId="1601479544" sldId="336"/>
        </pc:sldMkLst>
      </pc:sldChg>
      <pc:sldChg chg="add">
        <pc:chgData name="Josh Blannin" userId="7bc71fef-dc07-43c9-af54-3f7fb808fbc5" providerId="ADAL" clId="{3115242F-7073-44F2-885D-F687203EC85C}" dt="2026-05-12T09:50:29.919" v="19"/>
        <pc:sldMkLst>
          <pc:docMk/>
          <pc:sldMk cId="110711345" sldId="337"/>
        </pc:sldMkLst>
      </pc:sldChg>
      <pc:sldChg chg="add">
        <pc:chgData name="Josh Blannin" userId="7bc71fef-dc07-43c9-af54-3f7fb808fbc5" providerId="ADAL" clId="{3115242F-7073-44F2-885D-F687203EC85C}" dt="2026-05-12T09:50:29.919" v="19"/>
        <pc:sldMkLst>
          <pc:docMk/>
          <pc:sldMk cId="3635647041" sldId="338"/>
        </pc:sldMkLst>
      </pc:sldChg>
      <pc:sldChg chg="add">
        <pc:chgData name="Josh Blannin" userId="7bc71fef-dc07-43c9-af54-3f7fb808fbc5" providerId="ADAL" clId="{3115242F-7073-44F2-885D-F687203EC85C}" dt="2026-05-12T09:50:29.919" v="19"/>
        <pc:sldMkLst>
          <pc:docMk/>
          <pc:sldMk cId="30411794" sldId="339"/>
        </pc:sldMkLst>
      </pc:sldChg>
      <pc:sldChg chg="add">
        <pc:chgData name="Josh Blannin" userId="7bc71fef-dc07-43c9-af54-3f7fb808fbc5" providerId="ADAL" clId="{3115242F-7073-44F2-885D-F687203EC85C}" dt="2026-05-12T09:50:29.919" v="19"/>
        <pc:sldMkLst>
          <pc:docMk/>
          <pc:sldMk cId="983062015" sldId="340"/>
        </pc:sldMkLst>
      </pc:sldChg>
      <pc:sldChg chg="add">
        <pc:chgData name="Josh Blannin" userId="7bc71fef-dc07-43c9-af54-3f7fb808fbc5" providerId="ADAL" clId="{3115242F-7073-44F2-885D-F687203EC85C}" dt="2026-05-12T09:50:29.919" v="19"/>
        <pc:sldMkLst>
          <pc:docMk/>
          <pc:sldMk cId="4110085026" sldId="341"/>
        </pc:sldMkLst>
      </pc:sldChg>
      <pc:sldChg chg="add">
        <pc:chgData name="Josh Blannin" userId="7bc71fef-dc07-43c9-af54-3f7fb808fbc5" providerId="ADAL" clId="{3115242F-7073-44F2-885D-F687203EC85C}" dt="2026-05-12T09:50:29.919" v="19"/>
        <pc:sldMkLst>
          <pc:docMk/>
          <pc:sldMk cId="1847349527" sldId="342"/>
        </pc:sldMkLst>
      </pc:sldChg>
      <pc:sldChg chg="add">
        <pc:chgData name="Josh Blannin" userId="7bc71fef-dc07-43c9-af54-3f7fb808fbc5" providerId="ADAL" clId="{3115242F-7073-44F2-885D-F687203EC85C}" dt="2026-05-12T09:50:29.919" v="19"/>
        <pc:sldMkLst>
          <pc:docMk/>
          <pc:sldMk cId="1897054584" sldId="343"/>
        </pc:sldMkLst>
      </pc:sldChg>
      <pc:sldChg chg="add">
        <pc:chgData name="Josh Blannin" userId="7bc71fef-dc07-43c9-af54-3f7fb808fbc5" providerId="ADAL" clId="{3115242F-7073-44F2-885D-F687203EC85C}" dt="2026-05-12T09:50:29.919" v="19"/>
        <pc:sldMkLst>
          <pc:docMk/>
          <pc:sldMk cId="4284083886" sldId="344"/>
        </pc:sldMkLst>
      </pc:sldChg>
      <pc:sldChg chg="add">
        <pc:chgData name="Josh Blannin" userId="7bc71fef-dc07-43c9-af54-3f7fb808fbc5" providerId="ADAL" clId="{3115242F-7073-44F2-885D-F687203EC85C}" dt="2026-05-12T09:50:29.919" v="19"/>
        <pc:sldMkLst>
          <pc:docMk/>
          <pc:sldMk cId="2145941784" sldId="345"/>
        </pc:sldMkLst>
      </pc:sldChg>
      <pc:sldMasterChg chg="del delSldLayout">
        <pc:chgData name="Josh Blannin" userId="7bc71fef-dc07-43c9-af54-3f7fb808fbc5" providerId="ADAL" clId="{3115242F-7073-44F2-885D-F687203EC85C}" dt="2026-05-12T09:50:42.449" v="23" actId="47"/>
        <pc:sldMasterMkLst>
          <pc:docMk/>
          <pc:sldMasterMk cId="1862119767" sldId="2147483648"/>
        </pc:sldMasterMkLst>
        <pc:sldLayoutChg chg="del">
          <pc:chgData name="Josh Blannin" userId="7bc71fef-dc07-43c9-af54-3f7fb808fbc5" providerId="ADAL" clId="{3115242F-7073-44F2-885D-F687203EC85C}" dt="2026-05-12T09:50:42.449" v="23" actId="47"/>
          <pc:sldLayoutMkLst>
            <pc:docMk/>
            <pc:sldMasterMk cId="1862119767" sldId="2147483648"/>
            <pc:sldLayoutMk cId="3972238248" sldId="2147483649"/>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2762629645" sldId="2147483650"/>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2189340662" sldId="2147483651"/>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582613095" sldId="2147483652"/>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884148399" sldId="2147483653"/>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1700433147" sldId="2147483654"/>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284045270" sldId="2147483655"/>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3435359343" sldId="2147483656"/>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3118967711" sldId="2147483657"/>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1615617355" sldId="2147483658"/>
          </pc:sldLayoutMkLst>
        </pc:sldLayoutChg>
        <pc:sldLayoutChg chg="del">
          <pc:chgData name="Josh Blannin" userId="7bc71fef-dc07-43c9-af54-3f7fb808fbc5" providerId="ADAL" clId="{3115242F-7073-44F2-885D-F687203EC85C}" dt="2026-05-12T09:50:42.449" v="23" actId="47"/>
          <pc:sldLayoutMkLst>
            <pc:docMk/>
            <pc:sldMasterMk cId="1862119767" sldId="2147483648"/>
            <pc:sldLayoutMk cId="1258302363" sldId="2147483659"/>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9E64A3-9DE3-471D-B843-AAB72CB08E3F}"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US"/>
        </a:p>
      </dgm:t>
    </dgm:pt>
    <dgm:pt modelId="{4F7A940B-366A-495A-B0B4-C281E3466AEA}">
      <dgm:prSet/>
      <dgm:spPr>
        <a:xfrm>
          <a:off x="330825" y="992984"/>
          <a:ext cx="3950156" cy="840217"/>
        </a:xfrm>
        <a:solidFill>
          <a:srgbClr val="4D71B8">
            <a:hueOff val="169009"/>
            <a:satOff val="-2709"/>
            <a:lumOff val="-8431"/>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en-US" dirty="0">
              <a:solidFill>
                <a:srgbClr val="FFFFFF"/>
              </a:solidFill>
              <a:latin typeface="Calibri" panose="020F0502020204030204"/>
              <a:ea typeface="+mn-ea"/>
              <a:cs typeface="+mn-cs"/>
            </a:rPr>
            <a:t>Retrieved via measurements in the infrared (IR) or microwave (MW)</a:t>
          </a:r>
        </a:p>
      </dgm:t>
    </dgm:pt>
    <dgm:pt modelId="{F707E07B-679B-4411-8D59-BA854CF57B1C}" type="parTrans" cxnId="{41642484-BF1B-4579-8F12-422BD4129AF0}">
      <dgm:prSet/>
      <dgm:spPr/>
      <dgm:t>
        <a:bodyPr/>
        <a:lstStyle/>
        <a:p>
          <a:endParaRPr lang="en-US"/>
        </a:p>
      </dgm:t>
    </dgm:pt>
    <dgm:pt modelId="{9212891D-FADB-48E6-914D-C8D9414E95FC}" type="sibTrans" cxnId="{41642484-BF1B-4579-8F12-422BD4129AF0}">
      <dgm:prSet/>
      <dgm:spPr>
        <a:xfrm>
          <a:off x="3734841" y="1636514"/>
          <a:ext cx="546141" cy="546141"/>
        </a:xfrm>
        <a:solidFill>
          <a:srgbClr val="4D71B8">
            <a:tint val="40000"/>
            <a:alpha val="90000"/>
            <a:hueOff val="180222"/>
            <a:satOff val="-13071"/>
            <a:lumOff val="-2321"/>
            <a:alphaOff val="0"/>
          </a:srgbClr>
        </a:solidFill>
        <a:ln w="12700" cap="flat" cmpd="sng" algn="ctr">
          <a:solidFill>
            <a:srgbClr val="4D71B8">
              <a:tint val="40000"/>
              <a:alpha val="90000"/>
              <a:hueOff val="180222"/>
              <a:satOff val="-13071"/>
              <a:lumOff val="-2321"/>
              <a:alphaOff val="0"/>
            </a:srgbClr>
          </a:solidFill>
          <a:prstDash val="solid"/>
          <a:miter lim="800000"/>
        </a:ln>
        <a:effectLst/>
      </dgm:spPr>
      <dgm:t>
        <a:bodyPr/>
        <a:lstStyle/>
        <a:p>
          <a:pPr>
            <a:buNone/>
          </a:pPr>
          <a:endParaRPr lang="en-US">
            <a:solidFill>
              <a:srgbClr val="2B3459">
                <a:hueOff val="0"/>
                <a:satOff val="0"/>
                <a:lumOff val="0"/>
                <a:alphaOff val="0"/>
              </a:srgbClr>
            </a:solidFill>
            <a:latin typeface="Calibri" panose="020F0502020204030204"/>
            <a:ea typeface="+mn-ea"/>
            <a:cs typeface="+mn-cs"/>
          </a:endParaRPr>
        </a:p>
      </dgm:t>
    </dgm:pt>
    <dgm:pt modelId="{CEA6BF28-A0A9-4F3D-B5B7-A463CE8FBD12}">
      <dgm:prSet/>
      <dgm:spPr>
        <a:xfrm>
          <a:off x="987539" y="2978952"/>
          <a:ext cx="3950156" cy="840217"/>
        </a:xfrm>
        <a:solidFill>
          <a:srgbClr val="4D71B8">
            <a:hueOff val="507027"/>
            <a:satOff val="-8126"/>
            <a:lumOff val="-25293"/>
            <a:alphaOff val="0"/>
          </a:srgbClr>
        </a:solidFill>
        <a:ln w="12700" cap="flat" cmpd="sng" algn="ctr">
          <a:solidFill>
            <a:srgbClr val="FFFFFF">
              <a:hueOff val="0"/>
              <a:satOff val="0"/>
              <a:lumOff val="0"/>
              <a:alphaOff val="0"/>
            </a:srgbClr>
          </a:solidFill>
          <a:prstDash val="solid"/>
          <a:miter lim="800000"/>
        </a:ln>
        <a:effectLst/>
      </dgm:spPr>
      <dgm:t>
        <a:bodyPr/>
        <a:lstStyle/>
        <a:p>
          <a:pPr rtl="0">
            <a:buNone/>
          </a:pPr>
          <a:r>
            <a:rPr lang="en-US" dirty="0">
              <a:solidFill>
                <a:srgbClr val="FFFFFF"/>
              </a:solidFill>
              <a:latin typeface="Calibri" panose="020F0502020204030204"/>
              <a:ea typeface="+mn-ea"/>
              <a:cs typeface="+mn-cs"/>
            </a:rPr>
            <a:t>The ST heating imbalance drives Earth's dynamic equilibrium </a:t>
          </a:r>
        </a:p>
      </dgm:t>
    </dgm:pt>
    <dgm:pt modelId="{9D89219E-C57F-44E0-81EA-DD3E6FE78C8E}" type="parTrans" cxnId="{B674B2E6-A099-49B1-A63D-4E67E7197150}">
      <dgm:prSet/>
      <dgm:spPr/>
      <dgm:t>
        <a:bodyPr/>
        <a:lstStyle/>
        <a:p>
          <a:endParaRPr lang="en-US"/>
        </a:p>
      </dgm:t>
    </dgm:pt>
    <dgm:pt modelId="{AB8D2321-1279-4749-B90F-44446C4F7015}" type="sibTrans" cxnId="{B674B2E6-A099-49B1-A63D-4E67E7197150}">
      <dgm:prSet/>
      <dgm:spPr/>
      <dgm:t>
        <a:bodyPr/>
        <a:lstStyle/>
        <a:p>
          <a:endParaRPr lang="en-US"/>
        </a:p>
      </dgm:t>
    </dgm:pt>
    <dgm:pt modelId="{F001EA31-9ABF-4404-BBB8-4CB50C39A5F9}">
      <dgm:prSet/>
      <dgm:spPr>
        <a:xfrm>
          <a:off x="656713" y="1985968"/>
          <a:ext cx="3950156" cy="840217"/>
        </a:xfrm>
        <a:solidFill>
          <a:srgbClr val="4D71B8">
            <a:hueOff val="338018"/>
            <a:satOff val="-5417"/>
            <a:lumOff val="-16862"/>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en-US" dirty="0">
              <a:solidFill>
                <a:srgbClr val="FFFFFF"/>
              </a:solidFill>
              <a:latin typeface="Calibri" panose="020F0502020204030204"/>
              <a:ea typeface="+mn-ea"/>
              <a:cs typeface="+mn-cs"/>
            </a:rPr>
            <a:t>Is an indicator of strong surface warming trends</a:t>
          </a:r>
        </a:p>
      </dgm:t>
    </dgm:pt>
    <dgm:pt modelId="{BA81C796-1A9E-45D5-B72E-96D9E477BA27}" type="parTrans" cxnId="{862A5FD8-D0B2-4D9A-AC45-8725A654D206}">
      <dgm:prSet/>
      <dgm:spPr/>
      <dgm:t>
        <a:bodyPr/>
        <a:lstStyle/>
        <a:p>
          <a:endParaRPr lang="en-GB"/>
        </a:p>
      </dgm:t>
    </dgm:pt>
    <dgm:pt modelId="{71385B4F-E421-4A4F-868B-441A2A7529F9}" type="sibTrans" cxnId="{862A5FD8-D0B2-4D9A-AC45-8725A654D206}">
      <dgm:prSet/>
      <dgm:spPr>
        <a:xfrm>
          <a:off x="4060729" y="2629498"/>
          <a:ext cx="546141" cy="546141"/>
        </a:xfrm>
        <a:solidFill>
          <a:srgbClr val="4D71B8">
            <a:tint val="40000"/>
            <a:alpha val="90000"/>
            <a:hueOff val="360444"/>
            <a:satOff val="-26142"/>
            <a:lumOff val="-4643"/>
            <a:alphaOff val="0"/>
          </a:srgbClr>
        </a:solidFill>
        <a:ln w="12700" cap="flat" cmpd="sng" algn="ctr">
          <a:solidFill>
            <a:srgbClr val="4D71B8">
              <a:tint val="40000"/>
              <a:alpha val="90000"/>
              <a:hueOff val="360444"/>
              <a:satOff val="-26142"/>
              <a:lumOff val="-4643"/>
              <a:alphaOff val="0"/>
            </a:srgbClr>
          </a:solidFill>
          <a:prstDash val="solid"/>
          <a:miter lim="800000"/>
        </a:ln>
        <a:effectLst/>
      </dgm:spPr>
      <dgm:t>
        <a:bodyPr/>
        <a:lstStyle/>
        <a:p>
          <a:pPr>
            <a:buNone/>
          </a:pPr>
          <a:endParaRPr lang="en-GB">
            <a:solidFill>
              <a:srgbClr val="2B3459">
                <a:hueOff val="0"/>
                <a:satOff val="0"/>
                <a:lumOff val="0"/>
                <a:alphaOff val="0"/>
              </a:srgbClr>
            </a:solidFill>
            <a:latin typeface="Calibri" panose="020F0502020204030204"/>
            <a:ea typeface="+mn-ea"/>
            <a:cs typeface="+mn-cs"/>
          </a:endParaRPr>
        </a:p>
      </dgm:t>
    </dgm:pt>
    <dgm:pt modelId="{7000B465-A035-4116-BA79-3DAF04F479D4}">
      <dgm:prSet/>
      <dgm:spPr>
        <a:xfrm>
          <a:off x="987539" y="2978952"/>
          <a:ext cx="3950156" cy="840217"/>
        </a:xfrm>
        <a:solidFill>
          <a:srgbClr val="4D71B8">
            <a:hueOff val="507027"/>
            <a:satOff val="-8126"/>
            <a:lumOff val="-25293"/>
            <a:alphaOff val="0"/>
          </a:srgbClr>
        </a:solidFill>
        <a:ln w="12700" cap="flat" cmpd="sng" algn="ctr">
          <a:solidFill>
            <a:srgbClr val="FFFFFF">
              <a:hueOff val="0"/>
              <a:satOff val="0"/>
              <a:lumOff val="0"/>
              <a:alphaOff val="0"/>
            </a:srgbClr>
          </a:solidFill>
          <a:prstDash val="solid"/>
          <a:miter lim="800000"/>
        </a:ln>
        <a:effectLst/>
      </dgm:spPr>
      <dgm:t>
        <a:bodyPr/>
        <a:lstStyle/>
        <a:p>
          <a:pPr rtl="0">
            <a:buNone/>
          </a:pPr>
          <a:r>
            <a:rPr lang="en-US" dirty="0">
              <a:solidFill>
                <a:srgbClr val="FFFFFF"/>
              </a:solidFill>
              <a:latin typeface="Calibri" panose="020F0502020204030204"/>
              <a:ea typeface="+mn-ea"/>
              <a:cs typeface="+mn-cs"/>
            </a:rPr>
            <a:t>Critical for monitoring and tracking global and regional changes in weather and climate</a:t>
          </a:r>
        </a:p>
      </dgm:t>
    </dgm:pt>
    <dgm:pt modelId="{B5C969A3-E18B-4A06-ACA1-D5578C7F86F6}" type="parTrans" cxnId="{E2F6DBD8-2E95-44B7-949D-C1C203FEAEB7}">
      <dgm:prSet/>
      <dgm:spPr/>
      <dgm:t>
        <a:bodyPr/>
        <a:lstStyle/>
        <a:p>
          <a:endParaRPr lang="en-GB"/>
        </a:p>
      </dgm:t>
    </dgm:pt>
    <dgm:pt modelId="{15DC53F5-B4FE-4B70-95BD-5546C69573AA}" type="sibTrans" cxnId="{E2F6DBD8-2E95-44B7-949D-C1C203FEAEB7}">
      <dgm:prSet/>
      <dgm:spPr/>
      <dgm:t>
        <a:bodyPr/>
        <a:lstStyle/>
        <a:p>
          <a:endParaRPr lang="en-GB"/>
        </a:p>
      </dgm:t>
    </dgm:pt>
    <dgm:pt modelId="{FD842A74-0773-420F-B136-EC14C5FDFF78}" type="pres">
      <dgm:prSet presAssocID="{699E64A3-9DE3-471D-B843-AAB72CB08E3F}" presName="outerComposite" presStyleCnt="0">
        <dgm:presLayoutVars>
          <dgm:chMax val="5"/>
          <dgm:dir/>
          <dgm:resizeHandles val="exact"/>
        </dgm:presLayoutVars>
      </dgm:prSet>
      <dgm:spPr/>
    </dgm:pt>
    <dgm:pt modelId="{D933D2A1-86F5-4FDA-A2F3-AA1D93FBFA1F}" type="pres">
      <dgm:prSet presAssocID="{699E64A3-9DE3-471D-B843-AAB72CB08E3F}" presName="dummyMaxCanvas" presStyleCnt="0">
        <dgm:presLayoutVars/>
      </dgm:prSet>
      <dgm:spPr/>
    </dgm:pt>
    <dgm:pt modelId="{76B46D43-5BDE-4896-9400-512FEA496F75}" type="pres">
      <dgm:prSet presAssocID="{699E64A3-9DE3-471D-B843-AAB72CB08E3F}" presName="FourNodes_1" presStyleLbl="node1" presStyleIdx="0" presStyleCnt="4">
        <dgm:presLayoutVars>
          <dgm:bulletEnabled val="1"/>
        </dgm:presLayoutVars>
      </dgm:prSet>
      <dgm:spPr/>
    </dgm:pt>
    <dgm:pt modelId="{4FA54901-E4AE-4C5C-A751-AE41650497CD}" type="pres">
      <dgm:prSet presAssocID="{699E64A3-9DE3-471D-B843-AAB72CB08E3F}" presName="FourNodes_2" presStyleLbl="node1" presStyleIdx="1" presStyleCnt="4">
        <dgm:presLayoutVars>
          <dgm:bulletEnabled val="1"/>
        </dgm:presLayoutVars>
      </dgm:prSet>
      <dgm:spPr/>
    </dgm:pt>
    <dgm:pt modelId="{262C829A-EDD5-46BF-B9BD-E0BC8FD3332B}" type="pres">
      <dgm:prSet presAssocID="{699E64A3-9DE3-471D-B843-AAB72CB08E3F}" presName="FourNodes_3" presStyleLbl="node1" presStyleIdx="2" presStyleCnt="4">
        <dgm:presLayoutVars>
          <dgm:bulletEnabled val="1"/>
        </dgm:presLayoutVars>
      </dgm:prSet>
      <dgm:spPr/>
    </dgm:pt>
    <dgm:pt modelId="{ED9D32C9-BA95-4223-A2BF-ADD3467E65BC}" type="pres">
      <dgm:prSet presAssocID="{699E64A3-9DE3-471D-B843-AAB72CB08E3F}" presName="FourNodes_4" presStyleLbl="node1" presStyleIdx="3" presStyleCnt="4">
        <dgm:presLayoutVars>
          <dgm:bulletEnabled val="1"/>
        </dgm:presLayoutVars>
      </dgm:prSet>
      <dgm:spPr/>
    </dgm:pt>
    <dgm:pt modelId="{C6FFC46A-B169-4B37-A9B7-B0A41FBA9CAD}" type="pres">
      <dgm:prSet presAssocID="{699E64A3-9DE3-471D-B843-AAB72CB08E3F}" presName="FourConn_1-2" presStyleLbl="fgAccFollowNode1" presStyleIdx="0" presStyleCnt="3">
        <dgm:presLayoutVars>
          <dgm:bulletEnabled val="1"/>
        </dgm:presLayoutVars>
      </dgm:prSet>
      <dgm:spPr/>
    </dgm:pt>
    <dgm:pt modelId="{7E1898BF-D295-4202-89A3-22D5BBDCB7E8}" type="pres">
      <dgm:prSet presAssocID="{699E64A3-9DE3-471D-B843-AAB72CB08E3F}" presName="FourConn_2-3" presStyleLbl="fgAccFollowNode1" presStyleIdx="1" presStyleCnt="3">
        <dgm:presLayoutVars>
          <dgm:bulletEnabled val="1"/>
        </dgm:presLayoutVars>
      </dgm:prSet>
      <dgm:spPr/>
    </dgm:pt>
    <dgm:pt modelId="{DFA886A1-2773-43A6-9E38-708F09BCE410}" type="pres">
      <dgm:prSet presAssocID="{699E64A3-9DE3-471D-B843-AAB72CB08E3F}" presName="FourConn_3-4" presStyleLbl="fgAccFollowNode1" presStyleIdx="2" presStyleCnt="3">
        <dgm:presLayoutVars>
          <dgm:bulletEnabled val="1"/>
        </dgm:presLayoutVars>
      </dgm:prSet>
      <dgm:spPr/>
    </dgm:pt>
    <dgm:pt modelId="{8E58B67E-EED8-410A-9D3B-5D4A895B6B75}" type="pres">
      <dgm:prSet presAssocID="{699E64A3-9DE3-471D-B843-AAB72CB08E3F}" presName="FourNodes_1_text" presStyleLbl="node1" presStyleIdx="3" presStyleCnt="4">
        <dgm:presLayoutVars>
          <dgm:bulletEnabled val="1"/>
        </dgm:presLayoutVars>
      </dgm:prSet>
      <dgm:spPr/>
    </dgm:pt>
    <dgm:pt modelId="{60B70AC0-437F-4645-9B2A-3448BF8B46EA}" type="pres">
      <dgm:prSet presAssocID="{699E64A3-9DE3-471D-B843-AAB72CB08E3F}" presName="FourNodes_2_text" presStyleLbl="node1" presStyleIdx="3" presStyleCnt="4">
        <dgm:presLayoutVars>
          <dgm:bulletEnabled val="1"/>
        </dgm:presLayoutVars>
      </dgm:prSet>
      <dgm:spPr/>
    </dgm:pt>
    <dgm:pt modelId="{EDC3A862-810A-43D1-8832-55B5B8EA213A}" type="pres">
      <dgm:prSet presAssocID="{699E64A3-9DE3-471D-B843-AAB72CB08E3F}" presName="FourNodes_3_text" presStyleLbl="node1" presStyleIdx="3" presStyleCnt="4">
        <dgm:presLayoutVars>
          <dgm:bulletEnabled val="1"/>
        </dgm:presLayoutVars>
      </dgm:prSet>
      <dgm:spPr/>
    </dgm:pt>
    <dgm:pt modelId="{D3D0BAC7-7737-4310-8F3B-699F9BDB0A2A}" type="pres">
      <dgm:prSet presAssocID="{699E64A3-9DE3-471D-B843-AAB72CB08E3F}" presName="FourNodes_4_text" presStyleLbl="node1" presStyleIdx="3" presStyleCnt="4">
        <dgm:presLayoutVars>
          <dgm:bulletEnabled val="1"/>
        </dgm:presLayoutVars>
      </dgm:prSet>
      <dgm:spPr/>
    </dgm:pt>
  </dgm:ptLst>
  <dgm:cxnLst>
    <dgm:cxn modelId="{B122B418-4C73-4A2F-B5CA-1933EB2C92BF}" type="presOf" srcId="{F001EA31-9ABF-4404-BBB8-4CB50C39A5F9}" destId="{4FA54901-E4AE-4C5C-A751-AE41650497CD}" srcOrd="0" destOrd="0" presId="urn:microsoft.com/office/officeart/2005/8/layout/vProcess5"/>
    <dgm:cxn modelId="{E88F9A1C-42F8-48BD-B03D-97F9F215D157}" type="presOf" srcId="{4F7A940B-366A-495A-B0B4-C281E3466AEA}" destId="{8E58B67E-EED8-410A-9D3B-5D4A895B6B75}" srcOrd="1" destOrd="0" presId="urn:microsoft.com/office/officeart/2005/8/layout/vProcess5"/>
    <dgm:cxn modelId="{50248552-B70C-4608-BFC9-5410B5A56387}" type="presOf" srcId="{699E64A3-9DE3-471D-B843-AAB72CB08E3F}" destId="{FD842A74-0773-420F-B136-EC14C5FDFF78}" srcOrd="0" destOrd="0" presId="urn:microsoft.com/office/officeart/2005/8/layout/vProcess5"/>
    <dgm:cxn modelId="{1C027681-5D5B-4957-AD1C-9F81FBB3EB62}" type="presOf" srcId="{4F7A940B-366A-495A-B0B4-C281E3466AEA}" destId="{76B46D43-5BDE-4896-9400-512FEA496F75}" srcOrd="0" destOrd="0" presId="urn:microsoft.com/office/officeart/2005/8/layout/vProcess5"/>
    <dgm:cxn modelId="{41642484-BF1B-4579-8F12-422BD4129AF0}" srcId="{699E64A3-9DE3-471D-B843-AAB72CB08E3F}" destId="{4F7A940B-366A-495A-B0B4-C281E3466AEA}" srcOrd="0" destOrd="0" parTransId="{F707E07B-679B-4411-8D59-BA854CF57B1C}" sibTransId="{9212891D-FADB-48E6-914D-C8D9414E95FC}"/>
    <dgm:cxn modelId="{2A414B89-940A-469B-9B65-D615EFB829B2}" type="presOf" srcId="{CEA6BF28-A0A9-4F3D-B5B7-A463CE8FBD12}" destId="{262C829A-EDD5-46BF-B9BD-E0BC8FD3332B}" srcOrd="0" destOrd="0" presId="urn:microsoft.com/office/officeart/2005/8/layout/vProcess5"/>
    <dgm:cxn modelId="{EAF3ED97-788D-40C2-805E-3F512DE37033}" type="presOf" srcId="{71385B4F-E421-4A4F-868B-441A2A7529F9}" destId="{7E1898BF-D295-4202-89A3-22D5BBDCB7E8}" srcOrd="0" destOrd="0" presId="urn:microsoft.com/office/officeart/2005/8/layout/vProcess5"/>
    <dgm:cxn modelId="{A64C7299-CBD2-42F5-BB52-759592AB0D7E}" type="presOf" srcId="{F001EA31-9ABF-4404-BBB8-4CB50C39A5F9}" destId="{60B70AC0-437F-4645-9B2A-3448BF8B46EA}" srcOrd="1" destOrd="0" presId="urn:microsoft.com/office/officeart/2005/8/layout/vProcess5"/>
    <dgm:cxn modelId="{C82941B5-924C-435C-BD27-1DC3FF7005BD}" type="presOf" srcId="{7000B465-A035-4116-BA79-3DAF04F479D4}" destId="{D3D0BAC7-7737-4310-8F3B-699F9BDB0A2A}" srcOrd="1" destOrd="0" presId="urn:microsoft.com/office/officeart/2005/8/layout/vProcess5"/>
    <dgm:cxn modelId="{C2EAB2CE-6D8B-464C-9C60-351E99E3A7A4}" type="presOf" srcId="{AB8D2321-1279-4749-B90F-44446C4F7015}" destId="{DFA886A1-2773-43A6-9E38-708F09BCE410}" srcOrd="0" destOrd="0" presId="urn:microsoft.com/office/officeart/2005/8/layout/vProcess5"/>
    <dgm:cxn modelId="{862A5FD8-D0B2-4D9A-AC45-8725A654D206}" srcId="{699E64A3-9DE3-471D-B843-AAB72CB08E3F}" destId="{F001EA31-9ABF-4404-BBB8-4CB50C39A5F9}" srcOrd="1" destOrd="0" parTransId="{BA81C796-1A9E-45D5-B72E-96D9E477BA27}" sibTransId="{71385B4F-E421-4A4F-868B-441A2A7529F9}"/>
    <dgm:cxn modelId="{F44C7CD8-1A07-459C-929C-8BDB46DA0C5C}" type="presOf" srcId="{7000B465-A035-4116-BA79-3DAF04F479D4}" destId="{ED9D32C9-BA95-4223-A2BF-ADD3467E65BC}" srcOrd="0" destOrd="0" presId="urn:microsoft.com/office/officeart/2005/8/layout/vProcess5"/>
    <dgm:cxn modelId="{E2F6DBD8-2E95-44B7-949D-C1C203FEAEB7}" srcId="{699E64A3-9DE3-471D-B843-AAB72CB08E3F}" destId="{7000B465-A035-4116-BA79-3DAF04F479D4}" srcOrd="3" destOrd="0" parTransId="{B5C969A3-E18B-4A06-ACA1-D5578C7F86F6}" sibTransId="{15DC53F5-B4FE-4B70-95BD-5546C69573AA}"/>
    <dgm:cxn modelId="{76F731D9-D085-4425-A973-A3A2B34AF41D}" type="presOf" srcId="{CEA6BF28-A0A9-4F3D-B5B7-A463CE8FBD12}" destId="{EDC3A862-810A-43D1-8832-55B5B8EA213A}" srcOrd="1" destOrd="0" presId="urn:microsoft.com/office/officeart/2005/8/layout/vProcess5"/>
    <dgm:cxn modelId="{B674B2E6-A099-49B1-A63D-4E67E7197150}" srcId="{699E64A3-9DE3-471D-B843-AAB72CB08E3F}" destId="{CEA6BF28-A0A9-4F3D-B5B7-A463CE8FBD12}" srcOrd="2" destOrd="0" parTransId="{9D89219E-C57F-44E0-81EA-DD3E6FE78C8E}" sibTransId="{AB8D2321-1279-4749-B90F-44446C4F7015}"/>
    <dgm:cxn modelId="{19C059FE-3585-4C08-BD88-2360F6A289E5}" type="presOf" srcId="{9212891D-FADB-48E6-914D-C8D9414E95FC}" destId="{C6FFC46A-B169-4B37-A9B7-B0A41FBA9CAD}" srcOrd="0" destOrd="0" presId="urn:microsoft.com/office/officeart/2005/8/layout/vProcess5"/>
    <dgm:cxn modelId="{9C6FC64F-BEF7-41E8-B444-4C1BD0B8453C}" type="presParOf" srcId="{FD842A74-0773-420F-B136-EC14C5FDFF78}" destId="{D933D2A1-86F5-4FDA-A2F3-AA1D93FBFA1F}" srcOrd="0" destOrd="0" presId="urn:microsoft.com/office/officeart/2005/8/layout/vProcess5"/>
    <dgm:cxn modelId="{9AB2731B-C8EB-4FEB-A669-80D174D88767}" type="presParOf" srcId="{FD842A74-0773-420F-B136-EC14C5FDFF78}" destId="{76B46D43-5BDE-4896-9400-512FEA496F75}" srcOrd="1" destOrd="0" presId="urn:microsoft.com/office/officeart/2005/8/layout/vProcess5"/>
    <dgm:cxn modelId="{72F3C304-F592-4E1D-BD99-2871BC176D3C}" type="presParOf" srcId="{FD842A74-0773-420F-B136-EC14C5FDFF78}" destId="{4FA54901-E4AE-4C5C-A751-AE41650497CD}" srcOrd="2" destOrd="0" presId="urn:microsoft.com/office/officeart/2005/8/layout/vProcess5"/>
    <dgm:cxn modelId="{E4EDD2FB-C036-4085-8A3E-7616625BD033}" type="presParOf" srcId="{FD842A74-0773-420F-B136-EC14C5FDFF78}" destId="{262C829A-EDD5-46BF-B9BD-E0BC8FD3332B}" srcOrd="3" destOrd="0" presId="urn:microsoft.com/office/officeart/2005/8/layout/vProcess5"/>
    <dgm:cxn modelId="{4D131371-AE68-4786-BA84-805F5B34E9DB}" type="presParOf" srcId="{FD842A74-0773-420F-B136-EC14C5FDFF78}" destId="{ED9D32C9-BA95-4223-A2BF-ADD3467E65BC}" srcOrd="4" destOrd="0" presId="urn:microsoft.com/office/officeart/2005/8/layout/vProcess5"/>
    <dgm:cxn modelId="{F95059EB-B766-4B67-857C-9F220152C706}" type="presParOf" srcId="{FD842A74-0773-420F-B136-EC14C5FDFF78}" destId="{C6FFC46A-B169-4B37-A9B7-B0A41FBA9CAD}" srcOrd="5" destOrd="0" presId="urn:microsoft.com/office/officeart/2005/8/layout/vProcess5"/>
    <dgm:cxn modelId="{3248B640-86CA-425C-A740-EEE2FE3C0B92}" type="presParOf" srcId="{FD842A74-0773-420F-B136-EC14C5FDFF78}" destId="{7E1898BF-D295-4202-89A3-22D5BBDCB7E8}" srcOrd="6" destOrd="0" presId="urn:microsoft.com/office/officeart/2005/8/layout/vProcess5"/>
    <dgm:cxn modelId="{607CC396-957B-4282-8F14-253F06CF78C8}" type="presParOf" srcId="{FD842A74-0773-420F-B136-EC14C5FDFF78}" destId="{DFA886A1-2773-43A6-9E38-708F09BCE410}" srcOrd="7" destOrd="0" presId="urn:microsoft.com/office/officeart/2005/8/layout/vProcess5"/>
    <dgm:cxn modelId="{F2880E25-6A99-4D14-9A8F-6B6FB2846CF2}" type="presParOf" srcId="{FD842A74-0773-420F-B136-EC14C5FDFF78}" destId="{8E58B67E-EED8-410A-9D3B-5D4A895B6B75}" srcOrd="8" destOrd="0" presId="urn:microsoft.com/office/officeart/2005/8/layout/vProcess5"/>
    <dgm:cxn modelId="{5ED08015-EEEC-4E0A-BCBE-4DBF34A833CD}" type="presParOf" srcId="{FD842A74-0773-420F-B136-EC14C5FDFF78}" destId="{60B70AC0-437F-4645-9B2A-3448BF8B46EA}" srcOrd="9" destOrd="0" presId="urn:microsoft.com/office/officeart/2005/8/layout/vProcess5"/>
    <dgm:cxn modelId="{CF3CDD66-59D2-453A-B6B7-1AEA84FF00E0}" type="presParOf" srcId="{FD842A74-0773-420F-B136-EC14C5FDFF78}" destId="{EDC3A862-810A-43D1-8832-55B5B8EA213A}" srcOrd="10" destOrd="0" presId="urn:microsoft.com/office/officeart/2005/8/layout/vProcess5"/>
    <dgm:cxn modelId="{94EC4A69-6FFF-40E8-8635-517EED713B2F}" type="presParOf" srcId="{FD842A74-0773-420F-B136-EC14C5FDFF78}" destId="{D3D0BAC7-7737-4310-8F3B-699F9BDB0A2A}"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B46D43-5BDE-4896-9400-512FEA496F75}">
      <dsp:nvSpPr>
        <dsp:cNvPr id="0" name=""/>
        <dsp:cNvSpPr/>
      </dsp:nvSpPr>
      <dsp:spPr>
        <a:xfrm>
          <a:off x="0" y="0"/>
          <a:ext cx="3100794" cy="608537"/>
        </a:xfrm>
        <a:prstGeom prst="roundRect">
          <a:avLst>
            <a:gd name="adj" fmla="val 10000"/>
          </a:avLst>
        </a:prstGeom>
        <a:solidFill>
          <a:srgbClr val="4D71B8">
            <a:hueOff val="169009"/>
            <a:satOff val="-2709"/>
            <a:lumOff val="-8431"/>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kern="1200" dirty="0">
              <a:solidFill>
                <a:srgbClr val="FFFFFF"/>
              </a:solidFill>
              <a:latin typeface="Calibri" panose="020F0502020204030204"/>
              <a:ea typeface="+mn-ea"/>
              <a:cs typeface="+mn-cs"/>
            </a:rPr>
            <a:t>Retrieved via measurements in the infrared (IR) or microwave (MW)</a:t>
          </a:r>
        </a:p>
      </dsp:txBody>
      <dsp:txXfrm>
        <a:off x="17823" y="17823"/>
        <a:ext cx="2392714" cy="572891"/>
      </dsp:txXfrm>
    </dsp:sp>
    <dsp:sp modelId="{4FA54901-E4AE-4C5C-A751-AE41650497CD}">
      <dsp:nvSpPr>
        <dsp:cNvPr id="0" name=""/>
        <dsp:cNvSpPr/>
      </dsp:nvSpPr>
      <dsp:spPr>
        <a:xfrm>
          <a:off x="259691" y="719180"/>
          <a:ext cx="3100794" cy="608537"/>
        </a:xfrm>
        <a:prstGeom prst="roundRect">
          <a:avLst>
            <a:gd name="adj" fmla="val 10000"/>
          </a:avLst>
        </a:prstGeom>
        <a:solidFill>
          <a:srgbClr val="4D71B8">
            <a:hueOff val="338018"/>
            <a:satOff val="-5417"/>
            <a:lumOff val="-16862"/>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a:lnSpc>
              <a:spcPct val="90000"/>
            </a:lnSpc>
            <a:spcBef>
              <a:spcPct val="0"/>
            </a:spcBef>
            <a:spcAft>
              <a:spcPct val="35000"/>
            </a:spcAft>
            <a:buNone/>
          </a:pPr>
          <a:r>
            <a:rPr lang="en-US" sz="1100" kern="1200" dirty="0">
              <a:solidFill>
                <a:srgbClr val="FFFFFF"/>
              </a:solidFill>
              <a:latin typeface="Calibri" panose="020F0502020204030204"/>
              <a:ea typeface="+mn-ea"/>
              <a:cs typeface="+mn-cs"/>
            </a:rPr>
            <a:t>Is an indicator of strong surface warming trends</a:t>
          </a:r>
        </a:p>
      </dsp:txBody>
      <dsp:txXfrm>
        <a:off x="277514" y="737003"/>
        <a:ext cx="2409907" cy="572891"/>
      </dsp:txXfrm>
    </dsp:sp>
    <dsp:sp modelId="{262C829A-EDD5-46BF-B9BD-E0BC8FD3332B}">
      <dsp:nvSpPr>
        <dsp:cNvPr id="0" name=""/>
        <dsp:cNvSpPr/>
      </dsp:nvSpPr>
      <dsp:spPr>
        <a:xfrm>
          <a:off x="515507" y="1438361"/>
          <a:ext cx="3100794" cy="608537"/>
        </a:xfrm>
        <a:prstGeom prst="roundRect">
          <a:avLst>
            <a:gd name="adj" fmla="val 10000"/>
          </a:avLst>
        </a:prstGeom>
        <a:solidFill>
          <a:srgbClr val="4D71B8">
            <a:hueOff val="507027"/>
            <a:satOff val="-8126"/>
            <a:lumOff val="-25293"/>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en-US" sz="1100" kern="1200" dirty="0">
              <a:solidFill>
                <a:srgbClr val="FFFFFF"/>
              </a:solidFill>
              <a:latin typeface="Calibri" panose="020F0502020204030204"/>
              <a:ea typeface="+mn-ea"/>
              <a:cs typeface="+mn-cs"/>
            </a:rPr>
            <a:t>The ST heating imbalance drives Earth's dynamic equilibrium </a:t>
          </a:r>
        </a:p>
      </dsp:txBody>
      <dsp:txXfrm>
        <a:off x="533330" y="1456184"/>
        <a:ext cx="2413783" cy="572891"/>
      </dsp:txXfrm>
    </dsp:sp>
    <dsp:sp modelId="{ED9D32C9-BA95-4223-A2BF-ADD3467E65BC}">
      <dsp:nvSpPr>
        <dsp:cNvPr id="0" name=""/>
        <dsp:cNvSpPr/>
      </dsp:nvSpPr>
      <dsp:spPr>
        <a:xfrm>
          <a:off x="775198" y="2157541"/>
          <a:ext cx="3100794" cy="608537"/>
        </a:xfrm>
        <a:prstGeom prst="roundRect">
          <a:avLst>
            <a:gd name="adj" fmla="val 10000"/>
          </a:avLst>
        </a:prstGeom>
        <a:solidFill>
          <a:srgbClr val="4D71B8">
            <a:hueOff val="507027"/>
            <a:satOff val="-8126"/>
            <a:lumOff val="-25293"/>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l" defTabSz="488950" rtl="0">
            <a:lnSpc>
              <a:spcPct val="90000"/>
            </a:lnSpc>
            <a:spcBef>
              <a:spcPct val="0"/>
            </a:spcBef>
            <a:spcAft>
              <a:spcPct val="35000"/>
            </a:spcAft>
            <a:buNone/>
          </a:pPr>
          <a:r>
            <a:rPr lang="en-US" sz="1100" kern="1200" dirty="0">
              <a:solidFill>
                <a:srgbClr val="FFFFFF"/>
              </a:solidFill>
              <a:latin typeface="Calibri" panose="020F0502020204030204"/>
              <a:ea typeface="+mn-ea"/>
              <a:cs typeface="+mn-cs"/>
            </a:rPr>
            <a:t>Critical for monitoring and tracking global and regional changes in weather and climate</a:t>
          </a:r>
        </a:p>
      </dsp:txBody>
      <dsp:txXfrm>
        <a:off x="793021" y="2175364"/>
        <a:ext cx="2409907" cy="572891"/>
      </dsp:txXfrm>
    </dsp:sp>
    <dsp:sp modelId="{C6FFC46A-B169-4B37-A9B7-B0A41FBA9CAD}">
      <dsp:nvSpPr>
        <dsp:cNvPr id="0" name=""/>
        <dsp:cNvSpPr/>
      </dsp:nvSpPr>
      <dsp:spPr>
        <a:xfrm>
          <a:off x="2705245" y="466084"/>
          <a:ext cx="395549" cy="395549"/>
        </a:xfrm>
        <a:prstGeom prst="downArrow">
          <a:avLst>
            <a:gd name="adj1" fmla="val 55000"/>
            <a:gd name="adj2" fmla="val 45000"/>
          </a:avLst>
        </a:prstGeom>
        <a:solidFill>
          <a:srgbClr val="4D71B8">
            <a:tint val="40000"/>
            <a:alpha val="90000"/>
            <a:hueOff val="180222"/>
            <a:satOff val="-13071"/>
            <a:lumOff val="-2321"/>
            <a:alphaOff val="0"/>
          </a:srgbClr>
        </a:solidFill>
        <a:ln w="12700" cap="flat" cmpd="sng" algn="ctr">
          <a:solidFill>
            <a:srgbClr val="4D71B8">
              <a:tint val="40000"/>
              <a:alpha val="90000"/>
              <a:hueOff val="180222"/>
              <a:satOff val="-13071"/>
              <a:lumOff val="-2321"/>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2B3459">
                <a:hueOff val="0"/>
                <a:satOff val="0"/>
                <a:lumOff val="0"/>
                <a:alphaOff val="0"/>
              </a:srgbClr>
            </a:solidFill>
            <a:latin typeface="Calibri" panose="020F0502020204030204"/>
            <a:ea typeface="+mn-ea"/>
            <a:cs typeface="+mn-cs"/>
          </a:endParaRPr>
        </a:p>
      </dsp:txBody>
      <dsp:txXfrm>
        <a:off x="2794244" y="466084"/>
        <a:ext cx="217551" cy="297651"/>
      </dsp:txXfrm>
    </dsp:sp>
    <dsp:sp modelId="{7E1898BF-D295-4202-89A3-22D5BBDCB7E8}">
      <dsp:nvSpPr>
        <dsp:cNvPr id="0" name=""/>
        <dsp:cNvSpPr/>
      </dsp:nvSpPr>
      <dsp:spPr>
        <a:xfrm>
          <a:off x="2964936" y="1185264"/>
          <a:ext cx="395549" cy="395549"/>
        </a:xfrm>
        <a:prstGeom prst="downArrow">
          <a:avLst>
            <a:gd name="adj1" fmla="val 55000"/>
            <a:gd name="adj2" fmla="val 45000"/>
          </a:avLst>
        </a:prstGeom>
        <a:solidFill>
          <a:srgbClr val="4D71B8">
            <a:tint val="40000"/>
            <a:alpha val="90000"/>
            <a:hueOff val="360444"/>
            <a:satOff val="-26142"/>
            <a:lumOff val="-4643"/>
            <a:alphaOff val="0"/>
          </a:srgbClr>
        </a:solidFill>
        <a:ln w="12700" cap="flat" cmpd="sng" algn="ctr">
          <a:solidFill>
            <a:srgbClr val="4D71B8">
              <a:tint val="40000"/>
              <a:alpha val="90000"/>
              <a:hueOff val="360444"/>
              <a:satOff val="-26142"/>
              <a:lumOff val="-4643"/>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GB" sz="1800" kern="1200">
            <a:solidFill>
              <a:srgbClr val="2B3459">
                <a:hueOff val="0"/>
                <a:satOff val="0"/>
                <a:lumOff val="0"/>
                <a:alphaOff val="0"/>
              </a:srgbClr>
            </a:solidFill>
            <a:latin typeface="Calibri" panose="020F0502020204030204"/>
            <a:ea typeface="+mn-ea"/>
            <a:cs typeface="+mn-cs"/>
          </a:endParaRPr>
        </a:p>
      </dsp:txBody>
      <dsp:txXfrm>
        <a:off x="3053935" y="1185264"/>
        <a:ext cx="217551" cy="297651"/>
      </dsp:txXfrm>
    </dsp:sp>
    <dsp:sp modelId="{DFA886A1-2773-43A6-9E38-708F09BCE410}">
      <dsp:nvSpPr>
        <dsp:cNvPr id="0" name=""/>
        <dsp:cNvSpPr/>
      </dsp:nvSpPr>
      <dsp:spPr>
        <a:xfrm>
          <a:off x="3220752" y="1904445"/>
          <a:ext cx="395549" cy="395549"/>
        </a:xfrm>
        <a:prstGeom prst="downArrow">
          <a:avLst>
            <a:gd name="adj1" fmla="val 55000"/>
            <a:gd name="adj2" fmla="val 45000"/>
          </a:avLst>
        </a:prstGeom>
        <a:solidFill>
          <a:schemeClr val="accent3">
            <a:tint val="40000"/>
            <a:alpha val="90000"/>
            <a:hueOff val="0"/>
            <a:satOff val="0"/>
            <a:lumOff val="-20226"/>
            <a:alphaOff val="0"/>
          </a:schemeClr>
        </a:solidFill>
        <a:ln w="25400" cap="flat" cmpd="sng" algn="ctr">
          <a:solidFill>
            <a:schemeClr val="accent3">
              <a:tint val="40000"/>
              <a:alpha val="90000"/>
              <a:hueOff val="0"/>
              <a:satOff val="0"/>
              <a:lumOff val="-202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a:p>
      </dsp:txBody>
      <dsp:txXfrm>
        <a:off x="3309751" y="1904445"/>
        <a:ext cx="217551" cy="297651"/>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90BD65-2CFD-4982-B77E-270E6BAECAFA}" type="datetimeFigureOut">
              <a:rPr lang="en-GB" smtClean="0"/>
              <a:t>12/05/2026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CEA11-3B98-4D9D-86D5-23EC2E4DEDAF}" type="slidenum">
              <a:rPr lang="en-GB" smtClean="0"/>
              <a:t>‹#›</a:t>
            </a:fld>
            <a:endParaRPr lang="en-GB"/>
          </a:p>
        </p:txBody>
      </p:sp>
    </p:spTree>
    <p:extLst>
      <p:ext uri="{BB962C8B-B14F-4D97-AF65-F5344CB8AC3E}">
        <p14:creationId xmlns:p14="http://schemas.microsoft.com/office/powerpoint/2010/main" val="35653952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Morning</a:t>
            </a:r>
          </a:p>
          <a:p>
            <a:r>
              <a:rPr lang="en-GB" dirty="0"/>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1</a:t>
            </a:fld>
            <a:endParaRPr kumimoji="0" lang="en-US" altLang="fr-FR" sz="11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65744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200" i="0" dirty="0">
                <a:solidFill>
                  <a:srgbClr val="2B3459"/>
                </a:solidFill>
                <a:latin typeface="Calibri" panose="020F0502020204030204"/>
                <a:cs typeface="Calibri"/>
              </a:rPr>
              <a:t>I used a regression based U-Net to tackle downscaling the coarser PMW data to match the finer TIR data, as there have been extensive applications where U-Net has shown it’s superiority in improving resolution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sz="1200" i="0" dirty="0">
              <a:solidFill>
                <a:srgbClr val="2B3459"/>
              </a:solidFill>
              <a:latin typeface="Calibri" panose="020F0502020204030204"/>
              <a:cs typeface="Calibri"/>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200" i="1" dirty="0">
                <a:solidFill>
                  <a:srgbClr val="2B3459"/>
                </a:solidFill>
                <a:latin typeface="Calibri" panose="020F0502020204030204"/>
                <a:cs typeface="Calibri"/>
              </a:rPr>
              <a:t>U-Net</a:t>
            </a:r>
          </a:p>
          <a:p>
            <a:pPr>
              <a:defRPr/>
            </a:pPr>
            <a:r>
              <a:rPr lang="en-GB" sz="1200" dirty="0">
                <a:solidFill>
                  <a:srgbClr val="2B3459"/>
                </a:solidFill>
                <a:latin typeface="Calibri" panose="020F0502020204030204"/>
                <a:cs typeface="Calibri"/>
              </a:rPr>
              <a:t>Encodes ‘learns’ from TIR as reference, PMW as target, by extracting and down sampling</a:t>
            </a:r>
          </a:p>
          <a:p>
            <a:pPr>
              <a:defRPr/>
            </a:pPr>
            <a:r>
              <a:rPr lang="en-GB" sz="1200" dirty="0">
                <a:solidFill>
                  <a:srgbClr val="2B3459"/>
                </a:solidFill>
                <a:latin typeface="Calibri" panose="020F0502020204030204"/>
                <a:cs typeface="Calibri"/>
              </a:rPr>
              <a:t>Decodes ‘rebuilds’ PMW as if it was TIR increasing the resolution by up sampling</a:t>
            </a:r>
            <a:endParaRPr lang="en-GB" sz="500" dirty="0">
              <a:solidFill>
                <a:srgbClr val="2B3459"/>
              </a:solidFill>
              <a:latin typeface="Calibri" panose="020F0502020204030204"/>
              <a:cs typeface="Calibri"/>
            </a:endParaRPr>
          </a:p>
          <a:p>
            <a:pPr>
              <a:defRPr/>
            </a:pPr>
            <a:r>
              <a:rPr lang="en-GB" sz="1200" dirty="0">
                <a:solidFill>
                  <a:srgbClr val="2B3459"/>
                </a:solidFill>
                <a:latin typeface="Calibri" panose="020F0502020204030204"/>
                <a:cs typeface="Calibri"/>
              </a:rPr>
              <a:t>After the decoder finishes all up sampling, a three-layer refinement head operates at full resolution to separate reconstruction from prediction, </a:t>
            </a:r>
          </a:p>
          <a:p>
            <a:pPr>
              <a:defRPr/>
            </a:pPr>
            <a:r>
              <a:rPr lang="en-GB" sz="1200" dirty="0">
                <a:solidFill>
                  <a:srgbClr val="2B3459"/>
                </a:solidFill>
                <a:latin typeface="Calibri" panose="020F0502020204030204"/>
                <a:cs typeface="Calibri"/>
              </a:rPr>
              <a:t>allowing the network to smooth artefacts and produce spatially coherent final LST estimates</a:t>
            </a:r>
          </a:p>
          <a:p>
            <a:pPr marL="0" indent="0">
              <a:buNone/>
              <a:defRPr/>
            </a:pPr>
            <a:r>
              <a:rPr lang="en-GB" sz="1200" i="1" dirty="0">
                <a:solidFill>
                  <a:srgbClr val="2B3459"/>
                </a:solidFill>
                <a:latin typeface="Calibri" panose="020F0502020204030204"/>
                <a:cs typeface="Calibri"/>
              </a:rPr>
              <a:t>Novelty:</a:t>
            </a:r>
          </a:p>
          <a:p>
            <a:pPr>
              <a:defRPr/>
            </a:pPr>
            <a:r>
              <a:rPr lang="en-GB" sz="1200" dirty="0">
                <a:solidFill>
                  <a:srgbClr val="2B3459"/>
                </a:solidFill>
                <a:latin typeface="Calibri" panose="020F0502020204030204"/>
                <a:cs typeface="Calibri"/>
              </a:rPr>
              <a:t>Never been used for LST temperature regression before </a:t>
            </a:r>
          </a:p>
          <a:p>
            <a:pPr>
              <a:defRPr/>
            </a:pPr>
            <a:r>
              <a:rPr lang="en-GB" sz="1200" dirty="0">
                <a:solidFill>
                  <a:srgbClr val="2B3459"/>
                </a:solidFill>
                <a:latin typeface="Calibri" panose="020F0502020204030204"/>
                <a:cs typeface="Calibri"/>
              </a:rPr>
              <a:t>Calibrated and optimised the architecture specifically for PMW downscaling task</a:t>
            </a:r>
          </a:p>
          <a:p>
            <a:pPr>
              <a:defRPr/>
            </a:pPr>
            <a:r>
              <a:rPr lang="en-GB" sz="1200" dirty="0">
                <a:solidFill>
                  <a:srgbClr val="2B3459"/>
                </a:solidFill>
                <a:latin typeface="Calibri" panose="020F0502020204030204"/>
                <a:cs typeface="Calibri"/>
              </a:rPr>
              <a:t>Separated upscaling and refinement, by adding an extra layer to the out head before prediction</a:t>
            </a:r>
          </a:p>
          <a:p>
            <a:pPr>
              <a:defRPr/>
            </a:pPr>
            <a:endParaRPr lang="en-GB" sz="1200" dirty="0">
              <a:solidFill>
                <a:srgbClr val="2B3459"/>
              </a:solidFill>
              <a:latin typeface="Calibri" panose="020F0502020204030204"/>
              <a:cs typeface="Calibri"/>
            </a:endParaRPr>
          </a:p>
          <a:p>
            <a:pPr>
              <a:defRPr/>
            </a:pPr>
            <a:r>
              <a:rPr lang="en-GB" sz="1200" dirty="0">
                <a:solidFill>
                  <a:srgbClr val="2B3459"/>
                </a:solidFill>
                <a:latin typeface="Calibri" panose="020F0502020204030204"/>
                <a:cs typeface="Calibri"/>
              </a:rPr>
              <a:t>##### </a:t>
            </a:r>
          </a:p>
          <a:p>
            <a:r>
              <a:rPr lang="en-GB" dirty="0"/>
              <a:t>Encoding: separable convolution = efficient way to shrink and compress features to learn data</a:t>
            </a:r>
          </a:p>
          <a:p>
            <a:r>
              <a:rPr lang="en-GB" dirty="0" err="1"/>
              <a:t>Decodding</a:t>
            </a:r>
            <a:r>
              <a:rPr lang="en-GB" dirty="0"/>
              <a:t>: Conv2d transpose = learnable way to rebuild and expand features spatially (plain convolutions cant increase spatial res)</a:t>
            </a:r>
          </a:p>
          <a:p>
            <a:r>
              <a:rPr lang="en-GB" dirty="0"/>
              <a:t>Added layers: after conv2d we added an extra </a:t>
            </a:r>
            <a:r>
              <a:rPr lang="en-GB" dirty="0" err="1"/>
              <a:t>upsampling</a:t>
            </a:r>
            <a:r>
              <a:rPr lang="en-GB" dirty="0"/>
              <a:t> layer to reduce checkerboard artefacts. This works by first mixing and refining features at low resolution, and then simple </a:t>
            </a:r>
            <a:r>
              <a:rPr lang="en-GB" dirty="0" err="1"/>
              <a:t>upsampling</a:t>
            </a:r>
            <a:r>
              <a:rPr lang="en-GB" dirty="0"/>
              <a:t> performs a uniform resize without uneven overlaps</a:t>
            </a:r>
          </a:p>
          <a:p>
            <a:pPr>
              <a:defRPr/>
            </a:pPr>
            <a:endParaRPr lang="en-GB" sz="1200" dirty="0">
              <a:solidFill>
                <a:srgbClr val="2B3459"/>
              </a:solidFill>
              <a:latin typeface="Calibri" panose="020F0502020204030204"/>
              <a:cs typeface="Calibri"/>
            </a:endParaRPr>
          </a:p>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43</a:t>
            </a:fld>
            <a:endParaRPr lang="en-US" altLang="fr-FR"/>
          </a:p>
        </p:txBody>
      </p:sp>
    </p:spTree>
    <p:extLst>
      <p:ext uri="{BB962C8B-B14F-4D97-AF65-F5344CB8AC3E}">
        <p14:creationId xmlns:p14="http://schemas.microsoft.com/office/powerpoint/2010/main" val="4037776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90000"/>
              </a:lnSpc>
              <a:spcBef>
                <a:spcPts val="1000"/>
              </a:spcBef>
              <a:buFont typeface="Arial"/>
              <a:buChar char="•"/>
            </a:pPr>
            <a:r>
              <a:rPr lang="en-GB" dirty="0"/>
              <a:t>A U-NET is a type of convolutional neural network designed to extract and learn key features from input data</a:t>
            </a:r>
          </a:p>
          <a:p>
            <a:pPr marL="171450" indent="-171450">
              <a:lnSpc>
                <a:spcPct val="90000"/>
              </a:lnSpc>
              <a:spcBef>
                <a:spcPts val="1000"/>
              </a:spcBef>
              <a:buFont typeface="Arial"/>
              <a:buChar char="•"/>
            </a:pPr>
            <a:endParaRPr lang="en-GB" dirty="0"/>
          </a:p>
          <a:p>
            <a:pPr marL="171450" indent="-171450">
              <a:lnSpc>
                <a:spcPct val="90000"/>
              </a:lnSpc>
              <a:spcBef>
                <a:spcPts val="1000"/>
              </a:spcBef>
              <a:buFont typeface="Arial"/>
              <a:buChar char="•"/>
            </a:pPr>
            <a:r>
              <a:rPr lang="en-GB" dirty="0"/>
              <a:t>A CNN typically has three layers that work in tandem to enable a CNN to learn features from input data </a:t>
            </a:r>
            <a:endParaRPr lang="en-US" dirty="0"/>
          </a:p>
          <a:p>
            <a:pPr marL="171450" indent="-171450">
              <a:buFont typeface="Arial" panose="020B0604020202020204" pitchFamily="34" charset="0"/>
              <a:buChar char="•"/>
            </a:pPr>
            <a:r>
              <a:rPr lang="en-US" dirty="0"/>
              <a:t>Convolutional layer = Core building block of the CNN that performs feature extraction from input data using learnable filters (kernels)</a:t>
            </a:r>
            <a:r>
              <a:rPr lang="en-US" dirty="0">
                <a:cs typeface="Calibri"/>
              </a:rPr>
              <a:t>. </a:t>
            </a:r>
            <a:r>
              <a:rPr lang="en-US" dirty="0"/>
              <a:t>Kernels are small matrices designed to detect specific patterns or features as feature maps</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Pooling layer</a:t>
            </a:r>
            <a:r>
              <a:rPr lang="en-US" dirty="0">
                <a:cs typeface="Calibri"/>
              </a:rPr>
              <a:t> = </a:t>
            </a:r>
            <a:r>
              <a:rPr lang="en-US" dirty="0"/>
              <a:t>Used to reduce spatial dimensions of the feature maps generated</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GB" dirty="0"/>
              <a:t>Regression output layer = Produces continuous pixel-level predictions (e.g. LST values). </a:t>
            </a:r>
          </a:p>
          <a:p>
            <a:pPr marL="0" indent="0">
              <a:buFont typeface="Arial" panose="020B0604020202020204" pitchFamily="34" charset="0"/>
              <a:buNone/>
            </a:pPr>
            <a:r>
              <a:rPr lang="en-GB" dirty="0"/>
              <a:t>Prediction error is quantified using a loss function and minimised through backpropagation, allowing the network weights to iteratively optimise during training.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18EC859-E99C-0B41-834A-60FD88B4BB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961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U-Net runs under two phases training and prediction</a:t>
            </a:r>
          </a:p>
          <a:p>
            <a:pPr marL="171450" indent="-171450">
              <a:buFont typeface="Arial" panose="020B0604020202020204" pitchFamily="34" charset="0"/>
              <a:buChar char="•"/>
            </a:pPr>
            <a:r>
              <a:rPr lang="en-GB" dirty="0"/>
              <a:t>The U-net is first trained and then when it has reached peak learning, you can save the learning weights and load them into a model where you switch to predict mode</a:t>
            </a:r>
          </a:p>
          <a:p>
            <a:pPr marL="171450" indent="-171450">
              <a:buFont typeface="Arial" panose="020B0604020202020204" pitchFamily="34" charset="0"/>
              <a:buChar char="•"/>
            </a:pPr>
            <a:r>
              <a:rPr lang="en-GB" dirty="0"/>
              <a:t>It then ingests new data and makes a prediction based on what it has already learned.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45</a:t>
            </a:fld>
            <a:endParaRPr lang="en-US" altLang="fr-FR"/>
          </a:p>
        </p:txBody>
      </p:sp>
    </p:spTree>
    <p:extLst>
      <p:ext uri="{BB962C8B-B14F-4D97-AF65-F5344CB8AC3E}">
        <p14:creationId xmlns:p14="http://schemas.microsoft.com/office/powerpoint/2010/main" val="847764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predictions are made for every single valid PMW pixels in the entire record, I then create a merging logic which decides which pixels are kept and which are replaced.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46</a:t>
            </a:fld>
            <a:endParaRPr lang="en-US" altLang="fr-FR"/>
          </a:p>
        </p:txBody>
      </p:sp>
    </p:spTree>
    <p:extLst>
      <p:ext uri="{BB962C8B-B14F-4D97-AF65-F5344CB8AC3E}">
        <p14:creationId xmlns:p14="http://schemas.microsoft.com/office/powerpoint/2010/main" val="27217135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have so many results for both the </a:t>
            </a:r>
            <a:r>
              <a:rPr lang="en-GB" dirty="0" err="1"/>
              <a:t>Unet</a:t>
            </a:r>
            <a:r>
              <a:rPr lang="en-GB" dirty="0"/>
              <a:t> training and the dataset validation which are all thoroughly detailed in my paper and thesis so I will just cover the dataset here</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47</a:t>
            </a:fld>
            <a:endParaRPr lang="en-US" altLang="fr-FR"/>
          </a:p>
        </p:txBody>
      </p:sp>
    </p:spTree>
    <p:extLst>
      <p:ext uri="{BB962C8B-B14F-4D97-AF65-F5344CB8AC3E}">
        <p14:creationId xmlns:p14="http://schemas.microsoft.com/office/powerpoint/2010/main" val="3567069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have the day and night time merge product time series over the entire record, the top is day and the bottom is night. </a:t>
            </a:r>
          </a:p>
          <a:p>
            <a:r>
              <a:rPr lang="en-GB" dirty="0"/>
              <a:t>The images represent all available pixels plotted for each day. </a:t>
            </a:r>
          </a:p>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48</a:t>
            </a:fld>
            <a:endParaRPr lang="en-US" altLang="fr-FR"/>
          </a:p>
        </p:txBody>
      </p:sp>
    </p:spTree>
    <p:extLst>
      <p:ext uri="{BB962C8B-B14F-4D97-AF65-F5344CB8AC3E}">
        <p14:creationId xmlns:p14="http://schemas.microsoft.com/office/powerpoint/2010/main" val="3385393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USA merge product had validation matchups over eight stations.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49</a:t>
            </a:fld>
            <a:endParaRPr lang="en-US" altLang="fr-FR"/>
          </a:p>
        </p:txBody>
      </p:sp>
    </p:spTree>
    <p:extLst>
      <p:ext uri="{BB962C8B-B14F-4D97-AF65-F5344CB8AC3E}">
        <p14:creationId xmlns:p14="http://schemas.microsoft.com/office/powerpoint/2010/main" val="1343850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0" cap="none" spc="0" normalizeH="0" baseline="0" noProof="0" dirty="0">
                <a:ln>
                  <a:noFill/>
                </a:ln>
                <a:solidFill>
                  <a:srgbClr val="2B3459"/>
                </a:solidFill>
                <a:effectLst/>
                <a:uLnTx/>
                <a:uFillTx/>
                <a:latin typeface="+mn-lt"/>
                <a:ea typeface="+mn-ea"/>
                <a:cs typeface="+mn-cs"/>
              </a:rPr>
              <a:t>Here are differences between the Merged product and MODIS product for the entire record for both daytime and nighttime.</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0" i="0" u="none" strike="noStrike" kern="0" cap="none" spc="0" normalizeH="0" baseline="0" noProof="0" dirty="0">
              <a:ln>
                <a:noFill/>
              </a:ln>
              <a:solidFill>
                <a:srgbClr val="2B3459"/>
              </a:solidFill>
              <a:effectLst/>
              <a:uLnTx/>
              <a:uFillTx/>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0" cap="none" spc="0" normalizeH="0" baseline="0" noProof="0" dirty="0">
                <a:ln>
                  <a:noFill/>
                </a:ln>
                <a:solidFill>
                  <a:srgbClr val="2B3459"/>
                </a:solidFill>
                <a:effectLst/>
                <a:uLnTx/>
                <a:uFillTx/>
                <a:latin typeface="+mn-lt"/>
                <a:ea typeface="+mn-ea"/>
                <a:cs typeface="+mn-cs"/>
              </a:rPr>
              <a:t>### REASON FOR DOUBLE PEAKS</a:t>
            </a: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0" cap="none" spc="0" normalizeH="0" baseline="0" noProof="0" dirty="0">
                <a:ln>
                  <a:noFill/>
                </a:ln>
                <a:solidFill>
                  <a:srgbClr val="2B3459"/>
                </a:solidFill>
                <a:effectLst/>
                <a:uLnTx/>
                <a:uFillTx/>
                <a:latin typeface="+mn-lt"/>
                <a:ea typeface="+mn-ea"/>
                <a:cs typeface="+mn-cs"/>
              </a:rPr>
              <a:t>Summer</a:t>
            </a:r>
            <a:r>
              <a:rPr kumimoji="0" lang="en-GB" sz="1200" b="0" i="0" u="none" strike="noStrike" kern="0" cap="none" spc="0" normalizeH="0" noProof="0" dirty="0">
                <a:ln>
                  <a:noFill/>
                </a:ln>
                <a:solidFill>
                  <a:srgbClr val="2B3459"/>
                </a:solidFill>
                <a:effectLst/>
                <a:uLnTx/>
                <a:uFillTx/>
                <a:latin typeface="+mn-lt"/>
                <a:ea typeface="+mn-ea"/>
                <a:cs typeface="+mn-cs"/>
              </a:rPr>
              <a:t> peaks from surface heating and winter peaks from emissivity and retrieval inconsistencies under snow and or frozen ground due to PMW penetration depth</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0" i="0" u="none" strike="noStrike" kern="0" cap="none" spc="0" normalizeH="0" baseline="0" noProof="0" dirty="0">
              <a:ln>
                <a:noFill/>
              </a:ln>
              <a:solidFill>
                <a:srgbClr val="2B3459"/>
              </a:solidFill>
              <a:effectLst/>
              <a:uLnTx/>
              <a:uFillTx/>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0" cap="none" spc="0" normalizeH="0" baseline="0" noProof="0" dirty="0">
                <a:ln>
                  <a:noFill/>
                </a:ln>
                <a:solidFill>
                  <a:srgbClr val="2B3459"/>
                </a:solidFill>
                <a:effectLst/>
                <a:uLnTx/>
                <a:uFillTx/>
                <a:latin typeface="+mn-lt"/>
                <a:ea typeface="+mn-ea"/>
                <a:cs typeface="+mn-cs"/>
              </a:rPr>
              <a:t>Nighttime radiometrically smoother as there are less contracts due to radiative cooling </a:t>
            </a:r>
          </a:p>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50</a:t>
            </a:fld>
            <a:endParaRPr lang="en-US" altLang="fr-FR"/>
          </a:p>
        </p:txBody>
      </p:sp>
    </p:spTree>
    <p:extLst>
      <p:ext uri="{BB962C8B-B14F-4D97-AF65-F5344CB8AC3E}">
        <p14:creationId xmlns:p14="http://schemas.microsoft.com/office/powerpoint/2010/main" val="4259927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are some seasonal day and nighttime biases for the year 2016.</a:t>
            </a:r>
          </a:p>
          <a:p>
            <a:endParaRPr lang="en-GB" dirty="0"/>
          </a:p>
          <a:p>
            <a:r>
              <a:rPr lang="en-GB" dirty="0"/>
              <a:t>Night-time is radiometrically smoother so you see less changes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51</a:t>
            </a:fld>
            <a:endParaRPr lang="en-US" altLang="fr-FR"/>
          </a:p>
        </p:txBody>
      </p:sp>
    </p:spTree>
    <p:extLst>
      <p:ext uri="{BB962C8B-B14F-4D97-AF65-F5344CB8AC3E}">
        <p14:creationId xmlns:p14="http://schemas.microsoft.com/office/powerpoint/2010/main" val="229647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wanted to capture and quantify the added value of using a merged product like this for end-user</a:t>
            </a:r>
          </a:p>
          <a:p>
            <a:endParaRPr lang="en-GB" dirty="0"/>
          </a:p>
          <a:p>
            <a:r>
              <a:rPr lang="en-GB" dirty="0"/>
              <a:t>On the left you can see the original MODIS and AMSR data on the MODIS grid. </a:t>
            </a:r>
          </a:p>
          <a:p>
            <a:r>
              <a:rPr lang="en-GB" dirty="0"/>
              <a:t>In the middle you can see the merged product, where the downscaled AMSR has been merged with the TIR, showing increased data coverage</a:t>
            </a:r>
          </a:p>
          <a:p>
            <a:r>
              <a:rPr lang="en-GB" dirty="0"/>
              <a:t>You can also see the amount of pixels added as a result of the merge on the bottom right plot </a:t>
            </a:r>
          </a:p>
          <a:p>
            <a:endParaRPr lang="en-GB" dirty="0"/>
          </a:p>
          <a:p>
            <a:r>
              <a:rPr lang="en-GB" dirty="0"/>
              <a:t>The far right is a timeseries of monthly pixel counts for the daytime across the entire record. This shows that the net number of added pixels changes throughout the seasons</a:t>
            </a:r>
          </a:p>
          <a:p>
            <a:r>
              <a:rPr lang="en-GB" dirty="0"/>
              <a:t>As expected the highest number of increased pixels are in the winter months, which are naturally cloudier, resulting in increased pixel availability compared to a TIR product alone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52</a:t>
            </a:fld>
            <a:endParaRPr lang="en-US" altLang="fr-FR"/>
          </a:p>
        </p:txBody>
      </p:sp>
    </p:spTree>
    <p:extLst>
      <p:ext uri="{BB962C8B-B14F-4D97-AF65-F5344CB8AC3E}">
        <p14:creationId xmlns:p14="http://schemas.microsoft.com/office/powerpoint/2010/main" val="691004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2</a:t>
            </a:fld>
            <a:endParaRPr kumimoji="0" lang="en-US" altLang="fr-FR" sz="11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597107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will briefly summarise the Europe results, relating to the generic merged product and the added value to highlight that the method is reproducible for another ROI</a:t>
            </a:r>
          </a:p>
          <a:p>
            <a:r>
              <a:rPr lang="en-GB" dirty="0"/>
              <a:t>There are annual and bias images and details which are not in the paper but are in my thesis and can be provided upon request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53</a:t>
            </a:fld>
            <a:endParaRPr lang="en-US" altLang="fr-FR"/>
          </a:p>
        </p:txBody>
      </p:sp>
    </p:spTree>
    <p:extLst>
      <p:ext uri="{BB962C8B-B14F-4D97-AF65-F5344CB8AC3E}">
        <p14:creationId xmlns:p14="http://schemas.microsoft.com/office/powerpoint/2010/main" val="29818981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have the same plots as the USA but for Europe, a day and night time merge product time series over the entire record, the top is day and the bottom is night. </a:t>
            </a:r>
          </a:p>
          <a:p>
            <a:r>
              <a:rPr lang="en-GB" dirty="0"/>
              <a:t>The images represent all available pixels plotted for each day. </a:t>
            </a:r>
          </a:p>
          <a:p>
            <a:r>
              <a:rPr lang="en-GB" dirty="0"/>
              <a:t>Showing another consistent product with the native sensor data, suggesting coherence. </a:t>
            </a:r>
          </a:p>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54</a:t>
            </a:fld>
            <a:endParaRPr lang="en-US" altLang="fr-FR"/>
          </a:p>
        </p:txBody>
      </p:sp>
    </p:spTree>
    <p:extLst>
      <p:ext uri="{BB962C8B-B14F-4D97-AF65-F5344CB8AC3E}">
        <p14:creationId xmlns:p14="http://schemas.microsoft.com/office/powerpoint/2010/main" val="2760550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can also see the added value of extra pixels for a single day over Europe, where compared to the native MODIS and AMSR plots, the merged product is almost completely full.</a:t>
            </a:r>
          </a:p>
          <a:p>
            <a:r>
              <a:rPr lang="en-GB" dirty="0"/>
              <a:t>Europe is naturally very cloudy,  so this is a great example of how merging complimentary datasets can improve pixel availability suitable for climate studies for the end-user</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55</a:t>
            </a:fld>
            <a:endParaRPr lang="en-US" altLang="fr-FR"/>
          </a:p>
        </p:txBody>
      </p:sp>
    </p:spTree>
    <p:extLst>
      <p:ext uri="{BB962C8B-B14F-4D97-AF65-F5344CB8AC3E}">
        <p14:creationId xmlns:p14="http://schemas.microsoft.com/office/powerpoint/2010/main" val="672313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solidFill>
                  <a:srgbClr val="2B3459"/>
                </a:solidFill>
                <a:cs typeface="Calibri"/>
              </a:rPr>
              <a:t>Emphasis on clear-sky measurements which offer lower uncertainty due to direct radiometric retrievals, reduced cloud contamination errors, and maintains stable and homogenous </a:t>
            </a:r>
            <a:r>
              <a:rPr lang="en-GB" sz="1200" dirty="0" err="1">
                <a:solidFill>
                  <a:srgbClr val="2B3459"/>
                </a:solidFill>
                <a:cs typeface="Calibri"/>
              </a:rPr>
              <a:t>CDRs.</a:t>
            </a:r>
            <a:endParaRPr lang="en-GB" sz="1200" dirty="0">
              <a:solidFill>
                <a:srgbClr val="2B3459"/>
              </a:solidFill>
              <a:cs typeface="Calibri"/>
            </a:endParaRPr>
          </a:p>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56</a:t>
            </a:fld>
            <a:endParaRPr lang="en-US" altLang="fr-FR"/>
          </a:p>
        </p:txBody>
      </p:sp>
    </p:spTree>
    <p:extLst>
      <p:ext uri="{BB962C8B-B14F-4D97-AF65-F5344CB8AC3E}">
        <p14:creationId xmlns:p14="http://schemas.microsoft.com/office/powerpoint/2010/main" val="1524760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three of my papers used in my thesis are available online and upon request, however the U-Net results for the USA have been published and </a:t>
            </a:r>
            <a:r>
              <a:rPr lang="en-GB"/>
              <a:t>is available here.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57</a:t>
            </a:fld>
            <a:endParaRPr lang="en-US" altLang="fr-FR"/>
          </a:p>
        </p:txBody>
      </p:sp>
    </p:spTree>
    <p:extLst>
      <p:ext uri="{BB962C8B-B14F-4D97-AF65-F5344CB8AC3E}">
        <p14:creationId xmlns:p14="http://schemas.microsoft.com/office/powerpoint/2010/main" val="2695221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58</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597107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60</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3190183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61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746418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62</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4035630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63</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701780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4</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350088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71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817815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72</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5765477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0EB3B-BEA8-7FCF-2579-7FC921FE3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6B256D-1899-F5A5-4321-EE6E1E99E4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18C164E-5921-BD08-23D4-7F7F8A0E598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9CEA9B6-0212-14CB-672B-31089C691680}"/>
              </a:ext>
            </a:extLst>
          </p:cNvPr>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73</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857464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5</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417589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37</a:t>
            </a:fld>
            <a:endParaRPr lang="en-US" altLang="fr-FR"/>
          </a:p>
        </p:txBody>
      </p:sp>
    </p:spTree>
    <p:extLst>
      <p:ext uri="{BB962C8B-B14F-4D97-AF65-F5344CB8AC3E}">
        <p14:creationId xmlns:p14="http://schemas.microsoft.com/office/powerpoint/2010/main" val="597107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Surface temperature contrasts drive large atmospheric circulatory systems, and affect changes in sensible and latent heat</a:t>
            </a:r>
          </a:p>
          <a:p>
            <a:pPr marL="171450" indent="-171450">
              <a:buFont typeface="Arial" panose="020B0604020202020204" pitchFamily="34" charset="0"/>
              <a:buChar char="•"/>
            </a:pPr>
            <a:r>
              <a:rPr lang="en-GB" dirty="0"/>
              <a:t>So improving LST records are useful as they are direct inputs to climate models, used for monitoring in the real-world, and supposed climate assessment and decision making </a:t>
            </a:r>
          </a:p>
          <a:p>
            <a:pPr marL="171450" indent="-171450">
              <a:buFont typeface="Arial" panose="020B0604020202020204" pitchFamily="34" charset="0"/>
              <a:buChar char="•"/>
            </a:pPr>
            <a:endParaRPr lang="en-GB"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38</a:t>
            </a:fld>
            <a:endParaRPr lang="en-US" altLang="fr-FR"/>
          </a:p>
        </p:txBody>
      </p:sp>
    </p:spTree>
    <p:extLst>
      <p:ext uri="{BB962C8B-B14F-4D97-AF65-F5344CB8AC3E}">
        <p14:creationId xmlns:p14="http://schemas.microsoft.com/office/powerpoint/2010/main" val="12413605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dirty="0">
                <a:cs typeface="Calibri" panose="020F0502020204030204"/>
              </a:rPr>
              <a:t>So what’s the problem?</a:t>
            </a:r>
          </a:p>
          <a:p>
            <a:pPr marL="285750" indent="-285750">
              <a:buFont typeface="Arial"/>
              <a:buChar char="•"/>
            </a:pPr>
            <a:r>
              <a:rPr lang="en-US" dirty="0">
                <a:cs typeface="Calibri" panose="020F0502020204030204"/>
              </a:rPr>
              <a:t>The main issue is that infrared signal is blocked by clouds so we get data gaps like in the image on the right</a:t>
            </a:r>
          </a:p>
          <a:p>
            <a:pPr marL="285750" indent="-285750">
              <a:buFont typeface="Arial"/>
              <a:buChar char="•"/>
            </a:pPr>
            <a:r>
              <a:rPr lang="en-US" dirty="0">
                <a:cs typeface="Calibri" panose="020F0502020204030204"/>
              </a:rPr>
              <a:t>Although we have high resolution robust climate data records, we have gaps in the earths total energy budget which increases its uncertainty</a:t>
            </a:r>
          </a:p>
          <a:p>
            <a:pPr marL="285750" indent="-285750">
              <a:buFont typeface="Arial"/>
              <a:buChar char="•"/>
            </a:pPr>
            <a:r>
              <a:rPr lang="en-US" dirty="0">
                <a:cs typeface="Calibri" panose="020F0502020204030204"/>
              </a:rPr>
              <a:t>I have built a clear-sky dataset which merges thermal infrared with other LST data to combat this </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39</a:t>
            </a:fld>
            <a:endParaRPr lang="en-US" altLang="fr-FR"/>
          </a:p>
        </p:txBody>
      </p:sp>
    </p:spTree>
    <p:extLst>
      <p:ext uri="{BB962C8B-B14F-4D97-AF65-F5344CB8AC3E}">
        <p14:creationId xmlns:p14="http://schemas.microsoft.com/office/powerpoint/2010/main" val="1844092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To create a merged dataset, you need complimentary data</a:t>
            </a:r>
          </a:p>
          <a:p>
            <a:pPr marL="171450" indent="-171450">
              <a:buFont typeface="Arial" panose="020B0604020202020204" pitchFamily="34" charset="0"/>
              <a:buChar char="•"/>
            </a:pPr>
            <a:r>
              <a:rPr lang="en-GB" dirty="0"/>
              <a:t>MODIS and AMSR are instruments aboard the NASA AQUA satellite </a:t>
            </a:r>
          </a:p>
          <a:p>
            <a:pPr marL="171450" indent="-171450">
              <a:buFont typeface="Arial" panose="020B0604020202020204" pitchFamily="34" charset="0"/>
              <a:buChar char="•"/>
            </a:pPr>
            <a:r>
              <a:rPr lang="en-GB" dirty="0"/>
              <a:t>This works well as they both have the same temporal resolution and overpass time</a:t>
            </a:r>
          </a:p>
          <a:p>
            <a:pPr marL="171450" indent="-171450">
              <a:buFont typeface="Arial" panose="020B0604020202020204" pitchFamily="34" charset="0"/>
              <a:buChar char="•"/>
            </a:pPr>
            <a:r>
              <a:rPr lang="en-GB" dirty="0"/>
              <a:t>This relieves the main challenge to be the spatial resolution</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40</a:t>
            </a:fld>
            <a:endParaRPr lang="en-US" altLang="fr-FR"/>
          </a:p>
        </p:txBody>
      </p:sp>
    </p:spTree>
    <p:extLst>
      <p:ext uri="{BB962C8B-B14F-4D97-AF65-F5344CB8AC3E}">
        <p14:creationId xmlns:p14="http://schemas.microsoft.com/office/powerpoint/2010/main" val="3800059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42</a:t>
            </a:fld>
            <a:endParaRPr lang="en-US" altLang="fr-FR"/>
          </a:p>
        </p:txBody>
      </p:sp>
    </p:spTree>
    <p:extLst>
      <p:ext uri="{BB962C8B-B14F-4D97-AF65-F5344CB8AC3E}">
        <p14:creationId xmlns:p14="http://schemas.microsoft.com/office/powerpoint/2010/main" val="298385225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30.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3.xml"/><Relationship Id="rId6" Type="http://schemas.openxmlformats.org/officeDocument/2006/relationships/image" Target="../media/image31.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dirty="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dirty="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10168417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046F-FB23-4939-8562-A6E7F5A2D27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740C40D-30CF-40BE-8B1F-2810C85272A4}"/>
              </a:ext>
            </a:extLst>
          </p:cNvPr>
          <p:cNvSpPr>
            <a:spLocks noGrp="1"/>
          </p:cNvSpPr>
          <p:nvPr>
            <p:ph type="dt" sz="half" idx="10"/>
          </p:nvPr>
        </p:nvSpPr>
        <p:spPr/>
        <p:txBody>
          <a:bodyPr/>
          <a:lstStyle/>
          <a:p>
            <a:fld id="{CF517292-8F37-4E38-8F2B-178420868EFA}" type="datetimeFigureOut">
              <a:rPr lang="en-GB" smtClean="0"/>
              <a:t>12/05/2026</a:t>
            </a:fld>
            <a:endParaRPr lang="en-GB" dirty="0"/>
          </a:p>
        </p:txBody>
      </p:sp>
      <p:sp>
        <p:nvSpPr>
          <p:cNvPr id="4" name="Footer Placeholder 3">
            <a:extLst>
              <a:ext uri="{FF2B5EF4-FFF2-40B4-BE49-F238E27FC236}">
                <a16:creationId xmlns:a16="http://schemas.microsoft.com/office/drawing/2014/main" id="{FB12DC0A-4F6B-460B-A953-619D80BB500B}"/>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562245A1-B972-4D04-8CAD-94BC0ED197C8}"/>
              </a:ext>
            </a:extLst>
          </p:cNvPr>
          <p:cNvSpPr>
            <a:spLocks noGrp="1"/>
          </p:cNvSpPr>
          <p:nvPr>
            <p:ph type="sldNum" sz="quarter" idx="12"/>
          </p:nvPr>
        </p:nvSpPr>
        <p:spPr/>
        <p:txBody>
          <a:bodyPr/>
          <a:lstStyle/>
          <a:p>
            <a:fld id="{F1F63D14-E6CD-40EF-A633-CAA7AFE01985}" type="slidenum">
              <a:rPr lang="en-GB" smtClean="0"/>
              <a:t>‹#›</a:t>
            </a:fld>
            <a:endParaRPr lang="en-GB" dirty="0"/>
          </a:p>
        </p:txBody>
      </p:sp>
    </p:spTree>
    <p:extLst>
      <p:ext uri="{BB962C8B-B14F-4D97-AF65-F5344CB8AC3E}">
        <p14:creationId xmlns:p14="http://schemas.microsoft.com/office/powerpoint/2010/main" val="15863442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192021202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25201768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1888606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41785200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7690630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1270195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1507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2782768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1410091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5" name="Text Placeholder 4">
            <a:extLst>
              <a:ext uri="{FF2B5EF4-FFF2-40B4-BE49-F238E27FC236}">
                <a16:creationId xmlns:a16="http://schemas.microsoft.com/office/drawing/2014/main" id="{68D39867-EC95-426B-8F7C-2D09D1F58563}"/>
              </a:ext>
            </a:extLst>
          </p:cNvPr>
          <p:cNvSpPr>
            <a:spLocks noGrp="1"/>
          </p:cNvSpPr>
          <p:nvPr>
            <p:ph type="body" sz="quarter" idx="10"/>
          </p:nvPr>
        </p:nvSpPr>
        <p:spPr>
          <a:xfrm>
            <a:off x="220134" y="1208618"/>
            <a:ext cx="11751733" cy="4836583"/>
          </a:xfrm>
        </p:spPr>
        <p:txBody>
          <a:bodyPr>
            <a:normAutofit/>
          </a:bodyPr>
          <a:lstStyle>
            <a:lvl1pPr indent="-479988">
              <a:spcBef>
                <a:spcPts val="800"/>
              </a:spcBef>
              <a:buFont typeface="Wingdings" panose="05000000000000000000" pitchFamily="2" charset="2"/>
              <a:buChar char="q"/>
              <a:defRPr sz="2400"/>
            </a:lvl1pPr>
            <a:lvl2pPr>
              <a:spcBef>
                <a:spcPts val="800"/>
              </a:spcBef>
              <a:buFont typeface="Wingdings" panose="05000000000000000000" pitchFamily="2" charset="2"/>
              <a:buChar char="q"/>
              <a:defRPr sz="2133"/>
            </a:lvl2pPr>
            <a:lvl3pPr>
              <a:spcBef>
                <a:spcPts val="800"/>
              </a:spcBef>
              <a:buFont typeface="Wingdings" panose="05000000000000000000" pitchFamily="2" charset="2"/>
              <a:buChar char="q"/>
              <a:defRPr sz="1867"/>
            </a:lvl3pPr>
            <a:lvl4pPr>
              <a:spcBef>
                <a:spcPts val="800"/>
              </a:spcBef>
              <a:buFont typeface="Wingdings" panose="05000000000000000000" pitchFamily="2" charset="2"/>
              <a:buChar char="q"/>
              <a:defRPr sz="1867"/>
            </a:lvl4pPr>
            <a:lvl5pPr>
              <a:spcBef>
                <a:spcPts val="800"/>
              </a:spcBef>
              <a:buFont typeface="Wingdings" panose="05000000000000000000" pitchFamily="2" charset="2"/>
              <a:buChar char="q"/>
              <a:defRPr sz="1867"/>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8985718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458601303"/>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1032934" y="247092"/>
            <a:ext cx="9275233" cy="502766"/>
          </a:xfrm>
        </p:spPr>
        <p:txBody>
          <a:bodyPr/>
          <a:lstStyle>
            <a:lvl1pPr>
              <a:defRPr sz="2667"/>
            </a:lvl1pPr>
          </a:lstStyle>
          <a:p>
            <a:r>
              <a:rPr lang="fr-FR" noProof="0" dirty="0"/>
              <a:t>Modifiez le style du titre</a:t>
            </a:r>
            <a:endParaRPr lang="en-GB" noProof="0" dirty="0"/>
          </a:p>
        </p:txBody>
      </p:sp>
      <p:sp>
        <p:nvSpPr>
          <p:cNvPr id="3" name="Content Placeholder 2"/>
          <p:cNvSpPr>
            <a:spLocks noGrp="1"/>
          </p:cNvSpPr>
          <p:nvPr>
            <p:ph idx="1"/>
          </p:nvPr>
        </p:nvSpPr>
        <p:spPr>
          <a:xfrm>
            <a:off x="230718" y="1056218"/>
            <a:ext cx="11662833" cy="4952697"/>
          </a:xfrm>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916271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40316243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41185628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4513441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8057457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57975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38319647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26135725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A4A37B70-DF89-5A4A-A8A3-6272FB15F6E3}"/>
              </a:ext>
            </a:extLst>
          </p:cNvPr>
          <p:cNvSpPr>
            <a:spLocks noGrp="1"/>
          </p:cNvSpPr>
          <p:nvPr>
            <p:ph type="body" orient="vert" idx="1"/>
          </p:nvPr>
        </p:nvSpPr>
        <p:spPr>
          <a:xfrm>
            <a:off x="334965" y="1497027"/>
            <a:ext cx="7632700" cy="435676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Placeholder 7">
            <a:extLst>
              <a:ext uri="{FF2B5EF4-FFF2-40B4-BE49-F238E27FC236}">
                <a16:creationId xmlns:a16="http://schemas.microsoft.com/office/drawing/2014/main" id="{63ACDE91-6E6F-7D47-BC38-A39065757D3A}"/>
              </a:ext>
            </a:extLst>
          </p:cNvPr>
          <p:cNvSpPr>
            <a:spLocks noGrp="1"/>
          </p:cNvSpPr>
          <p:nvPr>
            <p:ph type="title"/>
          </p:nvPr>
        </p:nvSpPr>
        <p:spPr>
          <a:xfrm>
            <a:off x="334965" y="260353"/>
            <a:ext cx="10548937" cy="1002007"/>
          </a:xfrm>
          <a:prstGeom prst="rect">
            <a:avLst/>
          </a:prstGeom>
        </p:spPr>
        <p:txBody>
          <a:bodyPr vert="horz" lIns="0" tIns="0" rIns="0" bIns="0" rtlCol="0" anchor="ctr">
            <a:normAutofit/>
          </a:bodyPr>
          <a:lstStyle/>
          <a:p>
            <a:r>
              <a:rPr lang="en-US"/>
              <a:t>Click to edit Master title style</a:t>
            </a:r>
          </a:p>
        </p:txBody>
      </p:sp>
      <p:sp>
        <p:nvSpPr>
          <p:cNvPr id="8" name="Rectangle 7">
            <a:extLst>
              <a:ext uri="{FF2B5EF4-FFF2-40B4-BE49-F238E27FC236}">
                <a16:creationId xmlns:a16="http://schemas.microsoft.com/office/drawing/2014/main" id="{CD4E6007-8E09-1948-A0FA-E75051A41122}"/>
              </a:ext>
            </a:extLst>
          </p:cNvPr>
          <p:cNvSpPr/>
          <p:nvPr userDrawn="1"/>
        </p:nvSpPr>
        <p:spPr>
          <a:xfrm flipV="1">
            <a:off x="334961" y="1262359"/>
            <a:ext cx="11522079"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 name="Slide Number Placeholder 5">
            <a:extLst>
              <a:ext uri="{FF2B5EF4-FFF2-40B4-BE49-F238E27FC236}">
                <a16:creationId xmlns:a16="http://schemas.microsoft.com/office/drawing/2014/main" id="{01A42B72-6DD7-2141-9691-F07D55E5A621}"/>
              </a:ext>
            </a:extLst>
          </p:cNvPr>
          <p:cNvSpPr txBox="1">
            <a:spLocks/>
          </p:cNvSpPr>
          <p:nvPr userDrawn="1"/>
        </p:nvSpPr>
        <p:spPr>
          <a:xfrm>
            <a:off x="11487055" y="496427"/>
            <a:ext cx="369759" cy="29102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39E80EF-F19E-1449-9A2C-4048A290265F}" type="slidenum">
              <a:rPr lang="en-US" sz="1200" smtClean="0"/>
              <a:pPr/>
              <a:t>‹#›</a:t>
            </a:fld>
            <a:endParaRPr lang="en-US" sz="1200"/>
          </a:p>
        </p:txBody>
      </p:sp>
      <p:sp>
        <p:nvSpPr>
          <p:cNvPr id="10" name="Footer Placeholder 20">
            <a:extLst>
              <a:ext uri="{FF2B5EF4-FFF2-40B4-BE49-F238E27FC236}">
                <a16:creationId xmlns:a16="http://schemas.microsoft.com/office/drawing/2014/main" id="{9BFD4040-23F9-4745-AC2E-4787A0B5345C}"/>
              </a:ext>
            </a:extLst>
          </p:cNvPr>
          <p:cNvSpPr>
            <a:spLocks noGrp="1"/>
          </p:cNvSpPr>
          <p:nvPr>
            <p:ph type="ftr" sz="quarter" idx="3"/>
          </p:nvPr>
        </p:nvSpPr>
        <p:spPr>
          <a:xfrm>
            <a:off x="2800352" y="6249777"/>
            <a:ext cx="6645729" cy="30767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Author     |     Email        |     NCEO Institute</a:t>
            </a:r>
          </a:p>
        </p:txBody>
      </p:sp>
    </p:spTree>
    <p:extLst>
      <p:ext uri="{BB962C8B-B14F-4D97-AF65-F5344CB8AC3E}">
        <p14:creationId xmlns:p14="http://schemas.microsoft.com/office/powerpoint/2010/main" val="38499630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325126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3568731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120172" y="234274"/>
            <a:ext cx="9103120"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22220021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109272" y="214287"/>
            <a:ext cx="864797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1148280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125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310927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dirty="0"/>
              <a:t>Cliquez sur l'icône pour ajouter une image</a:t>
            </a:r>
            <a:endParaRPr lang="en-GB" noProof="0" dirty="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153794125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2.jpeg"/><Relationship Id="rId18" Type="http://schemas.openxmlformats.org/officeDocument/2006/relationships/image" Target="../media/image7.png"/><Relationship Id="rId26" Type="http://schemas.openxmlformats.org/officeDocument/2006/relationships/image" Target="../media/image15.png"/><Relationship Id="rId21" Type="http://schemas.openxmlformats.org/officeDocument/2006/relationships/image" Target="../media/image10.png"/><Relationship Id="rId34" Type="http://schemas.openxmlformats.org/officeDocument/2006/relationships/image" Target="../media/image23.png"/><Relationship Id="rId7" Type="http://schemas.openxmlformats.org/officeDocument/2006/relationships/slideLayout" Target="../slideLayouts/slideLayout7.xml"/><Relationship Id="rId12" Type="http://schemas.openxmlformats.org/officeDocument/2006/relationships/image" Target="../media/image1.jpeg"/><Relationship Id="rId17" Type="http://schemas.openxmlformats.org/officeDocument/2006/relationships/image" Target="../media/image6.png"/><Relationship Id="rId25" Type="http://schemas.openxmlformats.org/officeDocument/2006/relationships/image" Target="../media/image14.png"/><Relationship Id="rId33" Type="http://schemas.openxmlformats.org/officeDocument/2006/relationships/image" Target="../media/image22.png"/><Relationship Id="rId38" Type="http://schemas.openxmlformats.org/officeDocument/2006/relationships/image" Target="../media/image27.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29"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24" Type="http://schemas.openxmlformats.org/officeDocument/2006/relationships/image" Target="../media/image13.png"/><Relationship Id="rId32" Type="http://schemas.openxmlformats.org/officeDocument/2006/relationships/image" Target="../media/image21.png"/><Relationship Id="rId37" Type="http://schemas.openxmlformats.org/officeDocument/2006/relationships/image" Target="../media/image26.png"/><Relationship Id="rId5" Type="http://schemas.openxmlformats.org/officeDocument/2006/relationships/slideLayout" Target="../slideLayouts/slideLayout5.xml"/><Relationship Id="rId15" Type="http://schemas.openxmlformats.org/officeDocument/2006/relationships/image" Target="../media/image4.png"/><Relationship Id="rId23" Type="http://schemas.openxmlformats.org/officeDocument/2006/relationships/image" Target="../media/image12.png"/><Relationship Id="rId28" Type="http://schemas.openxmlformats.org/officeDocument/2006/relationships/image" Target="../media/image17.png"/><Relationship Id="rId36" Type="http://schemas.openxmlformats.org/officeDocument/2006/relationships/image" Target="../media/image25.png"/><Relationship Id="rId10" Type="http://schemas.openxmlformats.org/officeDocument/2006/relationships/slideLayout" Target="../slideLayouts/slideLayout10.xml"/><Relationship Id="rId19" Type="http://schemas.openxmlformats.org/officeDocument/2006/relationships/image" Target="../media/image8.png"/><Relationship Id="rId31" Type="http://schemas.openxmlformats.org/officeDocument/2006/relationships/image" Target="../media/image20.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16.png"/><Relationship Id="rId30" Type="http://schemas.openxmlformats.org/officeDocument/2006/relationships/image" Target="../media/image19.png"/><Relationship Id="rId35" Type="http://schemas.openxmlformats.org/officeDocument/2006/relationships/image" Target="../media/image24.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17.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12.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15.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2.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30.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18.xml"/><Relationship Id="rId3"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3" Type="http://schemas.openxmlformats.org/officeDocument/2006/relationships/image" Target="../media/image2.jpeg"/><Relationship Id="rId18" Type="http://schemas.openxmlformats.org/officeDocument/2006/relationships/image" Target="../media/image7.png"/><Relationship Id="rId26" Type="http://schemas.openxmlformats.org/officeDocument/2006/relationships/image" Target="../media/image15.png"/><Relationship Id="rId39" Type="http://schemas.openxmlformats.org/officeDocument/2006/relationships/image" Target="../media/image32.png"/><Relationship Id="rId21" Type="http://schemas.openxmlformats.org/officeDocument/2006/relationships/image" Target="../media/image10.png"/><Relationship Id="rId34" Type="http://schemas.openxmlformats.org/officeDocument/2006/relationships/image" Target="../media/image23.png"/><Relationship Id="rId7" Type="http://schemas.openxmlformats.org/officeDocument/2006/relationships/slideLayout" Target="../slideLayouts/slideLayout26.xml"/><Relationship Id="rId12" Type="http://schemas.openxmlformats.org/officeDocument/2006/relationships/image" Target="../media/image1.jpeg"/><Relationship Id="rId17" Type="http://schemas.openxmlformats.org/officeDocument/2006/relationships/image" Target="../media/image6.png"/><Relationship Id="rId25" Type="http://schemas.openxmlformats.org/officeDocument/2006/relationships/image" Target="../media/image14.png"/><Relationship Id="rId33" Type="http://schemas.openxmlformats.org/officeDocument/2006/relationships/image" Target="../media/image22.png"/><Relationship Id="rId38" Type="http://schemas.openxmlformats.org/officeDocument/2006/relationships/image" Target="../media/image27.png"/><Relationship Id="rId2" Type="http://schemas.openxmlformats.org/officeDocument/2006/relationships/slideLayout" Target="../slideLayouts/slideLayout21.xml"/><Relationship Id="rId16" Type="http://schemas.openxmlformats.org/officeDocument/2006/relationships/image" Target="../media/image5.png"/><Relationship Id="rId20" Type="http://schemas.openxmlformats.org/officeDocument/2006/relationships/image" Target="../media/image9.png"/><Relationship Id="rId29" Type="http://schemas.openxmlformats.org/officeDocument/2006/relationships/image" Target="../media/image18.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theme" Target="../theme/theme3.xml"/><Relationship Id="rId24" Type="http://schemas.openxmlformats.org/officeDocument/2006/relationships/image" Target="../media/image13.png"/><Relationship Id="rId32" Type="http://schemas.openxmlformats.org/officeDocument/2006/relationships/image" Target="../media/image21.png"/><Relationship Id="rId37" Type="http://schemas.openxmlformats.org/officeDocument/2006/relationships/image" Target="../media/image26.png"/><Relationship Id="rId5" Type="http://schemas.openxmlformats.org/officeDocument/2006/relationships/slideLayout" Target="../slideLayouts/slideLayout24.xml"/><Relationship Id="rId15" Type="http://schemas.openxmlformats.org/officeDocument/2006/relationships/image" Target="../media/image31.png"/><Relationship Id="rId23" Type="http://schemas.openxmlformats.org/officeDocument/2006/relationships/image" Target="../media/image12.png"/><Relationship Id="rId28" Type="http://schemas.openxmlformats.org/officeDocument/2006/relationships/image" Target="../media/image17.png"/><Relationship Id="rId36" Type="http://schemas.openxmlformats.org/officeDocument/2006/relationships/image" Target="../media/image25.png"/><Relationship Id="rId10" Type="http://schemas.openxmlformats.org/officeDocument/2006/relationships/slideLayout" Target="../slideLayouts/slideLayout29.xml"/><Relationship Id="rId19" Type="http://schemas.openxmlformats.org/officeDocument/2006/relationships/image" Target="../media/image8.png"/><Relationship Id="rId31" Type="http://schemas.openxmlformats.org/officeDocument/2006/relationships/image" Target="../media/image20.pn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16.png"/><Relationship Id="rId30" Type="http://schemas.openxmlformats.org/officeDocument/2006/relationships/image" Target="../media/image19.png"/><Relationship Id="rId35" Type="http://schemas.openxmlformats.org/officeDocument/2006/relationships/image" Target="../media/image24.png"/><Relationship Id="rId8" Type="http://schemas.openxmlformats.org/officeDocument/2006/relationships/slideLayout" Target="../slideLayouts/slideLayout27.xml"/><Relationship Id="rId3"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3810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dirty="0"/>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dirty="0">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 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8"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7228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784001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dirty="0"/>
              <a:t>Modifiez les styles du texte du masque</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endParaRPr lang="en-US" altLang="fr-FR" dirty="0"/>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8"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99E78284-AC0C-1D09-91CB-B4F02CF38EC4}"/>
              </a:ext>
            </a:extLst>
          </p:cNvPr>
          <p:cNvPicPr>
            <a:picLocks noChangeAspect="1"/>
          </p:cNvPicPr>
          <p:nvPr userDrawn="1"/>
        </p:nvPicPr>
        <p:blipFill>
          <a:blip r:embed="rId39">
            <a:extLst>
              <a:ext uri="{28A0092B-C50C-407E-A947-70E740481C1C}">
                <a14:useLocalDpi xmlns:a14="http://schemas.microsoft.com/office/drawing/2010/main" val="0"/>
              </a:ext>
            </a:extLst>
          </a:blip>
          <a:stretch>
            <a:fillRect/>
          </a:stretch>
        </p:blipFill>
        <p:spPr>
          <a:xfrm>
            <a:off x="11104682" y="1032994"/>
            <a:ext cx="1076428" cy="441463"/>
          </a:xfrm>
          <a:prstGeom prst="rect">
            <a:avLst/>
          </a:prstGeom>
        </p:spPr>
      </p:pic>
      <p:sp>
        <p:nvSpPr>
          <p:cNvPr id="3" name="Text Box 34">
            <a:extLst>
              <a:ext uri="{FF2B5EF4-FFF2-40B4-BE49-F238E27FC236}">
                <a16:creationId xmlns:a16="http://schemas.microsoft.com/office/drawing/2014/main" id="{E10C9DC4-F635-7698-C9A5-21AF1233333F}"/>
              </a:ext>
            </a:extLst>
          </p:cNvPr>
          <p:cNvSpPr txBox="1">
            <a:spLocks noChangeAspect="1" noChangeArrowheads="1"/>
          </p:cNvSpPr>
          <p:nvPr userDrawn="1"/>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spTree>
    <p:extLst>
      <p:ext uri="{BB962C8B-B14F-4D97-AF65-F5344CB8AC3E}">
        <p14:creationId xmlns:p14="http://schemas.microsoft.com/office/powerpoint/2010/main" val="298090163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2.xml"/><Relationship Id="rId4" Type="http://schemas.openxmlformats.org/officeDocument/2006/relationships/image" Target="../media/image46.jpe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1.xml"/><Relationship Id="rId4" Type="http://schemas.openxmlformats.org/officeDocument/2006/relationships/image" Target="../media/image69.jpg"/></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1.xml"/><Relationship Id="rId4" Type="http://schemas.openxmlformats.org/officeDocument/2006/relationships/image" Target="../media/image72.jpe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30.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1.xml"/><Relationship Id="rId5" Type="http://schemas.openxmlformats.org/officeDocument/2006/relationships/image" Target="../media/image81.png"/><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1.xml"/><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38.xml.rels><?xml version="1.0" encoding="UTF-8" standalone="yes"?>
<Relationships xmlns="http://schemas.openxmlformats.org/package/2006/relationships"><Relationship Id="rId8" Type="http://schemas.openxmlformats.org/officeDocument/2006/relationships/image" Target="../media/image84.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21.xml"/><Relationship Id="rId5" Type="http://schemas.openxmlformats.org/officeDocument/2006/relationships/image" Target="../media/image89.png"/><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notesSlide" Target="../notesSlides/notesSlide11.xml"/><Relationship Id="rId1" Type="http://schemas.openxmlformats.org/officeDocument/2006/relationships/slideLayout" Target="../slideLayouts/slideLayout29.xml"/><Relationship Id="rId5" Type="http://schemas.openxmlformats.org/officeDocument/2006/relationships/image" Target="../media/image92.png"/><Relationship Id="rId4" Type="http://schemas.openxmlformats.org/officeDocument/2006/relationships/image" Target="../media/image91.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5.xml"/><Relationship Id="rId1" Type="http://schemas.openxmlformats.org/officeDocument/2006/relationships/slideLayout" Target="../slideLayouts/slideLayout21.xml"/><Relationship Id="rId4" Type="http://schemas.openxmlformats.org/officeDocument/2006/relationships/image" Target="../media/image95.png"/></Relationships>
</file>

<file path=ppt/slides/_rels/slide4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6.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image" Target="../media/image38.jpeg"/></Relationships>
</file>

<file path=ppt/slides/_rels/slide5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98.png"/></Relationships>
</file>

<file path=ppt/slides/_rels/slide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8.xml"/><Relationship Id="rId1" Type="http://schemas.openxmlformats.org/officeDocument/2006/relationships/slideLayout" Target="../slideLayouts/slideLayout21.xml"/><Relationship Id="rId4" Type="http://schemas.openxmlformats.org/officeDocument/2006/relationships/image" Target="../media/image100.png"/></Relationships>
</file>

<file path=ppt/slides/_rels/slide5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9.xml"/><Relationship Id="rId1" Type="http://schemas.openxmlformats.org/officeDocument/2006/relationships/slideLayout" Target="../slideLayouts/slideLayout21.xml"/><Relationship Id="rId4" Type="http://schemas.openxmlformats.org/officeDocument/2006/relationships/image" Target="../media/image102.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5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21.xml"/><Relationship Id="rId1" Type="http://schemas.openxmlformats.org/officeDocument/2006/relationships/slideLayout" Target="../slideLayouts/slideLayout21.xml"/><Relationship Id="rId4" Type="http://schemas.openxmlformats.org/officeDocument/2006/relationships/image" Target="../media/image104.png"/></Relationships>
</file>

<file path=ppt/slides/_rels/slide5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2.xml"/><Relationship Id="rId1" Type="http://schemas.openxmlformats.org/officeDocument/2006/relationships/slideLayout" Target="../slideLayouts/slideLayout21.xml"/><Relationship Id="rId6" Type="http://schemas.openxmlformats.org/officeDocument/2006/relationships/image" Target="../media/image106.png"/><Relationship Id="rId5" Type="http://schemas.openxmlformats.org/officeDocument/2006/relationships/image" Target="../media/image102.png"/><Relationship Id="rId4" Type="http://schemas.openxmlformats.org/officeDocument/2006/relationships/image" Target="../media/image101.png"/></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package" Target="../embeddings/Microsoft_Visio_Drawing.vsdx"/><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2.xml"/><Relationship Id="rId4" Type="http://schemas.openxmlformats.org/officeDocument/2006/relationships/image" Target="../media/image112.png"/></Relationships>
</file>

<file path=ppt/slides/_rels/slide7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115.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783168" y="2490151"/>
            <a:ext cx="10596033" cy="748988"/>
          </a:xfrm>
        </p:spPr>
        <p:txBody>
          <a:bodyPr/>
          <a:lstStyle/>
          <a:p>
            <a:r>
              <a:rPr lang="en-GB" dirty="0"/>
              <a:t>Session 2: LST_cci Products</a:t>
            </a:r>
          </a:p>
        </p:txBody>
      </p:sp>
      <p:sp>
        <p:nvSpPr>
          <p:cNvPr id="4" name="Title 1">
            <a:extLst>
              <a:ext uri="{FF2B5EF4-FFF2-40B4-BE49-F238E27FC236}">
                <a16:creationId xmlns:a16="http://schemas.microsoft.com/office/drawing/2014/main" id="{3F5BF4F1-3022-5430-0BC0-14E77FBB4006}"/>
              </a:ext>
            </a:extLst>
          </p:cNvPr>
          <p:cNvSpPr txBox="1">
            <a:spLocks/>
          </p:cNvSpPr>
          <p:nvPr/>
        </p:nvSpPr>
        <p:spPr bwMode="auto">
          <a:xfrm>
            <a:off x="797983" y="3850260"/>
            <a:ext cx="10596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4267">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a:lstStyle>
          <a:p>
            <a:r>
              <a:rPr lang="en-GB" sz="2000" kern="0" dirty="0"/>
              <a:t>Chair: Sofia Ermida (IPMA)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3F1-B4ED-47FD-B388-0026E81844CB}"/>
              </a:ext>
            </a:extLst>
          </p:cNvPr>
          <p:cNvSpPr>
            <a:spLocks noGrp="1"/>
          </p:cNvSpPr>
          <p:nvPr>
            <p:ph type="title"/>
          </p:nvPr>
        </p:nvSpPr>
        <p:spPr/>
        <p:txBody>
          <a:bodyPr/>
          <a:lstStyle/>
          <a:p>
            <a:r>
              <a:rPr lang="en-GB" dirty="0"/>
              <a:t>Downscaling case study</a:t>
            </a:r>
          </a:p>
        </p:txBody>
      </p:sp>
      <p:pic>
        <p:nvPicPr>
          <p:cNvPr id="4" name="Picture 3">
            <a:extLst>
              <a:ext uri="{FF2B5EF4-FFF2-40B4-BE49-F238E27FC236}">
                <a16:creationId xmlns:a16="http://schemas.microsoft.com/office/drawing/2014/main" id="{842CD8E2-2044-467A-A1CE-A2E3F1367C8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4966" y="1324388"/>
            <a:ext cx="5600700" cy="258127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76F77012-A167-4F35-950E-FE0B0FAAB62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0635" y="1303556"/>
            <a:ext cx="5486400" cy="25298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5F3ABDB8-9DF2-4755-9B54-64B2FDE79C7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19450" y="3319130"/>
            <a:ext cx="5753100" cy="265493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16250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6EEDBA-4732-408D-BA04-75B9FC9DA883}"/>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65122" y="-158496"/>
            <a:ext cx="5750237" cy="6589272"/>
          </a:xfrm>
          <a:prstGeom prst="rect">
            <a:avLst/>
          </a:prstGeom>
        </p:spPr>
      </p:pic>
      <p:pic>
        <p:nvPicPr>
          <p:cNvPr id="9" name="Picture 8">
            <a:extLst>
              <a:ext uri="{FF2B5EF4-FFF2-40B4-BE49-F238E27FC236}">
                <a16:creationId xmlns:a16="http://schemas.microsoft.com/office/drawing/2014/main" id="{B8371F4F-8479-4CE9-9A99-726D11C340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7605" r="17291"/>
          <a:stretch/>
        </p:blipFill>
        <p:spPr>
          <a:xfrm>
            <a:off x="2955403" y="27432"/>
            <a:ext cx="4817408" cy="6403344"/>
          </a:xfrm>
          <a:prstGeom prst="rect">
            <a:avLst/>
          </a:prstGeom>
        </p:spPr>
      </p:pic>
    </p:spTree>
    <p:extLst>
      <p:ext uri="{BB962C8B-B14F-4D97-AF65-F5344CB8AC3E}">
        <p14:creationId xmlns:p14="http://schemas.microsoft.com/office/powerpoint/2010/main" val="3537148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6EEDBA-4732-408D-BA04-75B9FC9DA883}"/>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865122" y="-158496"/>
            <a:ext cx="5750237" cy="6589272"/>
          </a:xfrm>
          <a:prstGeom prst="rect">
            <a:avLst/>
          </a:prstGeom>
        </p:spPr>
      </p:pic>
    </p:spTree>
    <p:extLst>
      <p:ext uri="{BB962C8B-B14F-4D97-AF65-F5344CB8AC3E}">
        <p14:creationId xmlns:p14="http://schemas.microsoft.com/office/powerpoint/2010/main" val="1011507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FE2D28A-8AC4-45AA-A385-C1880A6ECB5A}"/>
              </a:ext>
            </a:extLst>
          </p:cNvPr>
          <p:cNvGrpSpPr/>
          <p:nvPr/>
        </p:nvGrpSpPr>
        <p:grpSpPr>
          <a:xfrm>
            <a:off x="911748" y="901149"/>
            <a:ext cx="9986840" cy="5258463"/>
            <a:chOff x="138449" y="1063715"/>
            <a:chExt cx="9005552" cy="4548241"/>
          </a:xfrm>
        </p:grpSpPr>
        <p:pic>
          <p:nvPicPr>
            <p:cNvPr id="3" name="Picture 2">
              <a:extLst>
                <a:ext uri="{FF2B5EF4-FFF2-40B4-BE49-F238E27FC236}">
                  <a16:creationId xmlns:a16="http://schemas.microsoft.com/office/drawing/2014/main" id="{C491967F-11EF-4758-9EC4-F05074D9C27F}"/>
                </a:ext>
              </a:extLst>
            </p:cNvPr>
            <p:cNvPicPr>
              <a:picLocks noChangeAspect="1"/>
            </p:cNvPicPr>
            <p:nvPr/>
          </p:nvPicPr>
          <p:blipFill>
            <a:blip r:embed="rId2"/>
            <a:stretch>
              <a:fillRect/>
            </a:stretch>
          </p:blipFill>
          <p:spPr>
            <a:xfrm>
              <a:off x="761301" y="1246044"/>
              <a:ext cx="7359161" cy="4365912"/>
            </a:xfrm>
            <a:prstGeom prst="rect">
              <a:avLst/>
            </a:prstGeom>
          </p:spPr>
        </p:pic>
        <p:pic>
          <p:nvPicPr>
            <p:cNvPr id="4" name="Picture 3">
              <a:extLst>
                <a:ext uri="{FF2B5EF4-FFF2-40B4-BE49-F238E27FC236}">
                  <a16:creationId xmlns:a16="http://schemas.microsoft.com/office/drawing/2014/main" id="{B74BD75B-5F75-40F2-AA78-7549BBF797C7}"/>
                </a:ext>
              </a:extLst>
            </p:cNvPr>
            <p:cNvPicPr>
              <a:picLocks noChangeAspect="1"/>
            </p:cNvPicPr>
            <p:nvPr/>
          </p:nvPicPr>
          <p:blipFill>
            <a:blip r:embed="rId3"/>
            <a:stretch>
              <a:fillRect/>
            </a:stretch>
          </p:blipFill>
          <p:spPr>
            <a:xfrm>
              <a:off x="3504502" y="1063715"/>
              <a:ext cx="2488589" cy="635055"/>
            </a:xfrm>
            <a:prstGeom prst="rect">
              <a:avLst/>
            </a:prstGeom>
            <a:ln w="38100">
              <a:solidFill>
                <a:schemeClr val="tx1"/>
              </a:solidFill>
            </a:ln>
          </p:spPr>
        </p:pic>
        <p:cxnSp>
          <p:nvCxnSpPr>
            <p:cNvPr id="5" name="Straight Arrow Connector 4">
              <a:extLst>
                <a:ext uri="{FF2B5EF4-FFF2-40B4-BE49-F238E27FC236}">
                  <a16:creationId xmlns:a16="http://schemas.microsoft.com/office/drawing/2014/main" id="{EAF15E5E-5CF1-4C19-9A13-972C79B356A1}"/>
                </a:ext>
              </a:extLst>
            </p:cNvPr>
            <p:cNvCxnSpPr>
              <a:cxnSpLocks/>
              <a:stCxn id="4" idx="2"/>
            </p:cNvCxnSpPr>
            <p:nvPr/>
          </p:nvCxnSpPr>
          <p:spPr>
            <a:xfrm>
              <a:off x="4748796" y="1698770"/>
              <a:ext cx="611769" cy="825792"/>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6" name="Picture 5">
              <a:extLst>
                <a:ext uri="{FF2B5EF4-FFF2-40B4-BE49-F238E27FC236}">
                  <a16:creationId xmlns:a16="http://schemas.microsoft.com/office/drawing/2014/main" id="{A2DE8485-F9E0-416D-A6D2-CFE053F407AD}"/>
                </a:ext>
              </a:extLst>
            </p:cNvPr>
            <p:cNvPicPr>
              <a:picLocks noChangeAspect="1"/>
            </p:cNvPicPr>
            <p:nvPr/>
          </p:nvPicPr>
          <p:blipFill rotWithShape="1">
            <a:blip r:embed="rId4"/>
            <a:srcRect l="4061" t="7402" r="4061" b="28633"/>
            <a:stretch/>
          </p:blipFill>
          <p:spPr>
            <a:xfrm>
              <a:off x="138449" y="1331238"/>
              <a:ext cx="2477361" cy="570442"/>
            </a:xfrm>
            <a:prstGeom prst="rect">
              <a:avLst/>
            </a:prstGeom>
            <a:ln w="38100">
              <a:solidFill>
                <a:schemeClr val="tx1"/>
              </a:solidFill>
            </a:ln>
          </p:spPr>
        </p:pic>
        <p:cxnSp>
          <p:nvCxnSpPr>
            <p:cNvPr id="7" name="Straight Arrow Connector 6">
              <a:extLst>
                <a:ext uri="{FF2B5EF4-FFF2-40B4-BE49-F238E27FC236}">
                  <a16:creationId xmlns:a16="http://schemas.microsoft.com/office/drawing/2014/main" id="{CF05CF35-E78E-4152-B12A-64FEEEFC2C42}"/>
                </a:ext>
              </a:extLst>
            </p:cNvPr>
            <p:cNvCxnSpPr>
              <a:cxnSpLocks/>
              <a:stCxn id="6" idx="2"/>
            </p:cNvCxnSpPr>
            <p:nvPr/>
          </p:nvCxnSpPr>
          <p:spPr>
            <a:xfrm>
              <a:off x="1377130" y="1901680"/>
              <a:ext cx="862731" cy="54109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nvGrpSpPr>
            <p:cNvPr id="8" name="Group 7">
              <a:extLst>
                <a:ext uri="{FF2B5EF4-FFF2-40B4-BE49-F238E27FC236}">
                  <a16:creationId xmlns:a16="http://schemas.microsoft.com/office/drawing/2014/main" id="{2598609E-3DF7-4C2B-971F-7D2288D975D7}"/>
                </a:ext>
              </a:extLst>
            </p:cNvPr>
            <p:cNvGrpSpPr/>
            <p:nvPr/>
          </p:nvGrpSpPr>
          <p:grpSpPr>
            <a:xfrm>
              <a:off x="6625206" y="1069070"/>
              <a:ext cx="2518795" cy="744000"/>
              <a:chOff x="8833607" y="976767"/>
              <a:chExt cx="3358393" cy="992000"/>
            </a:xfrm>
          </p:grpSpPr>
          <p:grpSp>
            <p:nvGrpSpPr>
              <p:cNvPr id="11" name="Group 10">
                <a:extLst>
                  <a:ext uri="{FF2B5EF4-FFF2-40B4-BE49-F238E27FC236}">
                    <a16:creationId xmlns:a16="http://schemas.microsoft.com/office/drawing/2014/main" id="{4E524B7B-BC13-4213-BCDA-E431FDC84410}"/>
                  </a:ext>
                </a:extLst>
              </p:cNvPr>
              <p:cNvGrpSpPr/>
              <p:nvPr/>
            </p:nvGrpSpPr>
            <p:grpSpPr>
              <a:xfrm>
                <a:off x="8873881" y="976767"/>
                <a:ext cx="3318119" cy="991999"/>
                <a:chOff x="1613862" y="1633581"/>
                <a:chExt cx="8964276" cy="2509893"/>
              </a:xfrm>
            </p:grpSpPr>
            <p:pic>
              <p:nvPicPr>
                <p:cNvPr id="13" name="Picture 12">
                  <a:extLst>
                    <a:ext uri="{FF2B5EF4-FFF2-40B4-BE49-F238E27FC236}">
                      <a16:creationId xmlns:a16="http://schemas.microsoft.com/office/drawing/2014/main" id="{D8687E6F-A469-45B9-8CE3-F24C3F25D4BB}"/>
                    </a:ext>
                  </a:extLst>
                </p:cNvPr>
                <p:cNvPicPr>
                  <a:picLocks noChangeAspect="1"/>
                </p:cNvPicPr>
                <p:nvPr/>
              </p:nvPicPr>
              <p:blipFill rotWithShape="1">
                <a:blip r:embed="rId5"/>
                <a:srcRect t="11204"/>
                <a:stretch/>
              </p:blipFill>
              <p:spPr>
                <a:xfrm>
                  <a:off x="1613862" y="2874615"/>
                  <a:ext cx="8964276" cy="1268859"/>
                </a:xfrm>
                <a:prstGeom prst="rect">
                  <a:avLst/>
                </a:prstGeom>
              </p:spPr>
            </p:pic>
            <p:pic>
              <p:nvPicPr>
                <p:cNvPr id="14" name="Picture 13">
                  <a:extLst>
                    <a:ext uri="{FF2B5EF4-FFF2-40B4-BE49-F238E27FC236}">
                      <a16:creationId xmlns:a16="http://schemas.microsoft.com/office/drawing/2014/main" id="{7BDCAF9F-3B13-4B78-ACB7-8A0585208C98}"/>
                    </a:ext>
                  </a:extLst>
                </p:cNvPr>
                <p:cNvPicPr>
                  <a:picLocks noChangeAspect="1"/>
                </p:cNvPicPr>
                <p:nvPr/>
              </p:nvPicPr>
              <p:blipFill>
                <a:blip r:embed="rId6"/>
                <a:stretch>
                  <a:fillRect/>
                </a:stretch>
              </p:blipFill>
              <p:spPr>
                <a:xfrm>
                  <a:off x="1702030" y="1633581"/>
                  <a:ext cx="8316486" cy="1305107"/>
                </a:xfrm>
                <a:prstGeom prst="rect">
                  <a:avLst/>
                </a:prstGeom>
              </p:spPr>
            </p:pic>
          </p:grpSp>
          <p:sp>
            <p:nvSpPr>
              <p:cNvPr id="12" name="Rectangle 11">
                <a:extLst>
                  <a:ext uri="{FF2B5EF4-FFF2-40B4-BE49-F238E27FC236}">
                    <a16:creationId xmlns:a16="http://schemas.microsoft.com/office/drawing/2014/main" id="{648C3D5C-7C4E-46AA-BB09-4E02E8A6D1DE}"/>
                  </a:ext>
                </a:extLst>
              </p:cNvPr>
              <p:cNvSpPr/>
              <p:nvPr/>
            </p:nvSpPr>
            <p:spPr>
              <a:xfrm>
                <a:off x="8833607" y="976768"/>
                <a:ext cx="3318119" cy="99199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a:solidFill>
                    <a:srgbClr val="FFFFFF"/>
                  </a:solidFill>
                  <a:latin typeface="Verdana"/>
                </a:endParaRPr>
              </a:p>
            </p:txBody>
          </p:sp>
        </p:grpSp>
        <p:cxnSp>
          <p:nvCxnSpPr>
            <p:cNvPr id="9" name="Straight Arrow Connector 8">
              <a:extLst>
                <a:ext uri="{FF2B5EF4-FFF2-40B4-BE49-F238E27FC236}">
                  <a16:creationId xmlns:a16="http://schemas.microsoft.com/office/drawing/2014/main" id="{88F9FA26-3888-4735-B045-B56F7B2F9F70}"/>
                </a:ext>
              </a:extLst>
            </p:cNvPr>
            <p:cNvCxnSpPr>
              <a:cxnSpLocks/>
            </p:cNvCxnSpPr>
            <p:nvPr/>
          </p:nvCxnSpPr>
          <p:spPr>
            <a:xfrm flipH="1">
              <a:off x="6272868" y="1436946"/>
              <a:ext cx="330438" cy="30744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969CEB6F-1F9C-49D8-BE04-95EB34B5EB65}"/>
                </a:ext>
              </a:extLst>
            </p:cNvPr>
            <p:cNvCxnSpPr>
              <a:cxnSpLocks/>
            </p:cNvCxnSpPr>
            <p:nvPr/>
          </p:nvCxnSpPr>
          <p:spPr>
            <a:xfrm flipH="1">
              <a:off x="6595000" y="1813070"/>
              <a:ext cx="1304705" cy="412897"/>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1136850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993BB-3063-6150-91CD-676DF1A860A9}"/>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20419F95-7BCB-5940-F6B8-3DB6AAC7B50B}"/>
              </a:ext>
            </a:extLst>
          </p:cNvPr>
          <p:cNvPicPr>
            <a:picLocks noChangeAspect="1"/>
          </p:cNvPicPr>
          <p:nvPr/>
        </p:nvPicPr>
        <p:blipFill>
          <a:blip r:embed="rId2"/>
          <a:stretch>
            <a:fillRect/>
          </a:stretch>
        </p:blipFill>
        <p:spPr>
          <a:xfrm>
            <a:off x="916610" y="1413566"/>
            <a:ext cx="4340087" cy="4549913"/>
          </a:xfrm>
          <a:prstGeom prst="rect">
            <a:avLst/>
          </a:prstGeom>
        </p:spPr>
      </p:pic>
      <p:sp>
        <p:nvSpPr>
          <p:cNvPr id="17" name="Title 1">
            <a:extLst>
              <a:ext uri="{FF2B5EF4-FFF2-40B4-BE49-F238E27FC236}">
                <a16:creationId xmlns:a16="http://schemas.microsoft.com/office/drawing/2014/main" id="{37BF2C66-16D8-8AC0-FCDF-33012863DD20}"/>
              </a:ext>
            </a:extLst>
          </p:cNvPr>
          <p:cNvSpPr txBox="1">
            <a:spLocks/>
          </p:cNvSpPr>
          <p:nvPr/>
        </p:nvSpPr>
        <p:spPr>
          <a:xfrm>
            <a:off x="1032934" y="211668"/>
            <a:ext cx="9275233" cy="573617"/>
          </a:xfrm>
          <a:prstGeom prst="rect">
            <a:avLst/>
          </a:prstGeom>
        </p:spPr>
        <p:txBody>
          <a:bodyPr lIns="121920" tIns="60960" rIns="121920" bIns="60960" anchor="t"/>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pPr defTabSz="1219170"/>
            <a:r>
              <a:rPr lang="en-GB" sz="2933" kern="0" dirty="0">
                <a:ea typeface="MS PGothic"/>
              </a:rPr>
              <a:t>Downscaling</a:t>
            </a:r>
            <a:r>
              <a:rPr lang="en-GB" sz="2933" kern="0">
                <a:ea typeface="MS PGothic"/>
              </a:rPr>
              <a:t>: What it's not</a:t>
            </a:r>
          </a:p>
        </p:txBody>
      </p:sp>
      <p:pic>
        <p:nvPicPr>
          <p:cNvPr id="18" name="Picture 17" descr="A map of the united kingdom with British Isles in the background&#10;&#10;AI-generated content may be incorrect.">
            <a:extLst>
              <a:ext uri="{FF2B5EF4-FFF2-40B4-BE49-F238E27FC236}">
                <a16:creationId xmlns:a16="http://schemas.microsoft.com/office/drawing/2014/main" id="{5423351A-3D95-C2B2-0A24-2DAE04A539E0}"/>
              </a:ext>
            </a:extLst>
          </p:cNvPr>
          <p:cNvPicPr>
            <a:picLocks noChangeAspect="1"/>
          </p:cNvPicPr>
          <p:nvPr/>
        </p:nvPicPr>
        <p:blipFill>
          <a:blip r:embed="rId3"/>
          <a:stretch>
            <a:fillRect/>
          </a:stretch>
        </p:blipFill>
        <p:spPr>
          <a:xfrm>
            <a:off x="6675578" y="1071217"/>
            <a:ext cx="3611625" cy="4826001"/>
          </a:xfrm>
          <a:prstGeom prst="rect">
            <a:avLst/>
          </a:prstGeom>
        </p:spPr>
      </p:pic>
    </p:spTree>
    <p:extLst>
      <p:ext uri="{BB962C8B-B14F-4D97-AF65-F5344CB8AC3E}">
        <p14:creationId xmlns:p14="http://schemas.microsoft.com/office/powerpoint/2010/main" val="3619551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063BBC-50AF-352A-4438-2BB26EFAB29F}"/>
            </a:ext>
          </a:extLst>
        </p:cNvPr>
        <p:cNvGrpSpPr/>
        <p:nvPr/>
      </p:nvGrpSpPr>
      <p:grpSpPr>
        <a:xfrm>
          <a:off x="0" y="0"/>
          <a:ext cx="0" cy="0"/>
          <a:chOff x="0" y="0"/>
          <a:chExt cx="0" cy="0"/>
        </a:xfrm>
      </p:grpSpPr>
      <p:sp>
        <p:nvSpPr>
          <p:cNvPr id="17" name="Title 1">
            <a:extLst>
              <a:ext uri="{FF2B5EF4-FFF2-40B4-BE49-F238E27FC236}">
                <a16:creationId xmlns:a16="http://schemas.microsoft.com/office/drawing/2014/main" id="{180AD5E5-90AE-A0C2-F7FE-F5DE0FB52F32}"/>
              </a:ext>
            </a:extLst>
          </p:cNvPr>
          <p:cNvSpPr txBox="1">
            <a:spLocks/>
          </p:cNvSpPr>
          <p:nvPr/>
        </p:nvSpPr>
        <p:spPr>
          <a:xfrm>
            <a:off x="1032934" y="211668"/>
            <a:ext cx="9275233" cy="573617"/>
          </a:xfrm>
          <a:prstGeom prst="rect">
            <a:avLst/>
          </a:prstGeom>
        </p:spPr>
        <p:txBody>
          <a:bodyPr lIns="121920" tIns="60960" rIns="121920" bIns="60960" anchor="t"/>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pPr defTabSz="1219170"/>
            <a:r>
              <a:rPr lang="en-GB" sz="2933" kern="0" dirty="0">
                <a:ea typeface="MS PGothic"/>
              </a:rPr>
              <a:t>Downscaling</a:t>
            </a:r>
            <a:r>
              <a:rPr lang="en-GB" sz="2933" kern="0">
                <a:ea typeface="MS PGothic"/>
              </a:rPr>
              <a:t>: Uncertainty</a:t>
            </a:r>
            <a:endParaRPr lang="en-GB" sz="2933" kern="0" dirty="0">
              <a:ea typeface="MS PGothic"/>
            </a:endParaRPr>
          </a:p>
        </p:txBody>
      </p:sp>
      <p:pic>
        <p:nvPicPr>
          <p:cNvPr id="4" name="Picture 3" descr="A table with text on it&#10;&#10;AI-generated content may be incorrect.">
            <a:extLst>
              <a:ext uri="{FF2B5EF4-FFF2-40B4-BE49-F238E27FC236}">
                <a16:creationId xmlns:a16="http://schemas.microsoft.com/office/drawing/2014/main" id="{DEEB323A-EAF4-5D2B-8204-36533428BD6F}"/>
              </a:ext>
            </a:extLst>
          </p:cNvPr>
          <p:cNvPicPr>
            <a:picLocks noChangeAspect="1"/>
          </p:cNvPicPr>
          <p:nvPr/>
        </p:nvPicPr>
        <p:blipFill>
          <a:blip r:embed="rId2"/>
          <a:stretch>
            <a:fillRect/>
          </a:stretch>
        </p:blipFill>
        <p:spPr>
          <a:xfrm>
            <a:off x="3511825" y="1147681"/>
            <a:ext cx="6449393" cy="3049680"/>
          </a:xfrm>
          <a:prstGeom prst="rect">
            <a:avLst/>
          </a:prstGeom>
        </p:spPr>
      </p:pic>
      <p:pic>
        <p:nvPicPr>
          <p:cNvPr id="5" name="Picture 4" descr="A screenshot of a graph&#10;&#10;AI-generated content may be incorrect.">
            <a:extLst>
              <a:ext uri="{FF2B5EF4-FFF2-40B4-BE49-F238E27FC236}">
                <a16:creationId xmlns:a16="http://schemas.microsoft.com/office/drawing/2014/main" id="{735F6EDA-6C61-0A1B-0801-E87B1F09CDB8}"/>
              </a:ext>
            </a:extLst>
          </p:cNvPr>
          <p:cNvPicPr>
            <a:picLocks noChangeAspect="1"/>
          </p:cNvPicPr>
          <p:nvPr/>
        </p:nvPicPr>
        <p:blipFill>
          <a:blip r:embed="rId3"/>
          <a:stretch>
            <a:fillRect/>
          </a:stretch>
        </p:blipFill>
        <p:spPr>
          <a:xfrm>
            <a:off x="6428579" y="1899478"/>
            <a:ext cx="5651711" cy="3743740"/>
          </a:xfrm>
          <a:prstGeom prst="rect">
            <a:avLst/>
          </a:prstGeom>
        </p:spPr>
      </p:pic>
      <p:sp>
        <p:nvSpPr>
          <p:cNvPr id="6" name="TextBox 5">
            <a:extLst>
              <a:ext uri="{FF2B5EF4-FFF2-40B4-BE49-F238E27FC236}">
                <a16:creationId xmlns:a16="http://schemas.microsoft.com/office/drawing/2014/main" id="{A1B4E5FA-A812-D5E5-0D77-4D56C163BEC6}"/>
              </a:ext>
            </a:extLst>
          </p:cNvPr>
          <p:cNvSpPr txBox="1"/>
          <p:nvPr/>
        </p:nvSpPr>
        <p:spPr>
          <a:xfrm>
            <a:off x="118521" y="1199598"/>
            <a:ext cx="6098169" cy="504830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1219170" fontAlgn="base">
              <a:spcBef>
                <a:spcPct val="0"/>
              </a:spcBef>
              <a:spcAft>
                <a:spcPct val="0"/>
              </a:spcAft>
            </a:pPr>
            <a:r>
              <a:rPr lang="en-GB" sz="2667">
                <a:solidFill>
                  <a:srgbClr val="000000"/>
                </a:solidFill>
                <a:latin typeface="Verdana"/>
                <a:ea typeface="MS PGothic"/>
              </a:rPr>
              <a:t>Downscaling </a:t>
            </a:r>
            <a:endParaRPr lang="en-GB" sz="2667" dirty="0">
              <a:solidFill>
                <a:srgbClr val="000000"/>
              </a:solidFill>
              <a:latin typeface="Verdana" pitchFamily="34" charset="0"/>
              <a:ea typeface="MS PGothic" pitchFamily="34" charset="-128"/>
            </a:endParaRPr>
          </a:p>
          <a:p>
            <a:pPr defTabSz="1219170" fontAlgn="base">
              <a:spcBef>
                <a:spcPct val="0"/>
              </a:spcBef>
              <a:spcAft>
                <a:spcPct val="0"/>
              </a:spcAft>
            </a:pPr>
            <a:r>
              <a:rPr lang="en-GB" sz="2667">
                <a:solidFill>
                  <a:srgbClr val="000000"/>
                </a:solidFill>
                <a:latin typeface="Verdana"/>
                <a:ea typeface="MS PGothic"/>
              </a:rPr>
              <a:t>inherently </a:t>
            </a:r>
            <a:endParaRPr lang="en-GB" sz="2667" dirty="0">
              <a:solidFill>
                <a:srgbClr val="000000"/>
              </a:solidFill>
              <a:latin typeface="Verdana" pitchFamily="34" charset="0"/>
              <a:ea typeface="MS PGothic" pitchFamily="34" charset="-128"/>
            </a:endParaRPr>
          </a:p>
          <a:p>
            <a:pPr defTabSz="1219170" fontAlgn="base">
              <a:spcBef>
                <a:spcPct val="0"/>
              </a:spcBef>
              <a:spcAft>
                <a:spcPct val="0"/>
              </a:spcAft>
            </a:pPr>
            <a:r>
              <a:rPr lang="en-GB" sz="2667">
                <a:solidFill>
                  <a:srgbClr val="000000"/>
                </a:solidFill>
                <a:latin typeface="Verdana"/>
                <a:ea typeface="MS PGothic"/>
              </a:rPr>
              <a:t>adds uncertainty. </a:t>
            </a:r>
            <a:endParaRPr lang="en-US" sz="2667">
              <a:solidFill>
                <a:srgbClr val="000000"/>
              </a:solidFill>
              <a:latin typeface="Verdana" pitchFamily="34" charset="0"/>
              <a:ea typeface="MS PGothic" pitchFamily="34" charset="-128"/>
            </a:endParaRPr>
          </a:p>
          <a:p>
            <a:pPr defTabSz="1219170" fontAlgn="base">
              <a:spcBef>
                <a:spcPct val="0"/>
              </a:spcBef>
              <a:spcAft>
                <a:spcPct val="0"/>
              </a:spcAft>
            </a:pPr>
            <a:endParaRPr lang="en-GB" sz="2667" dirty="0">
              <a:solidFill>
                <a:srgbClr val="000000"/>
              </a:solidFill>
              <a:latin typeface="Verdana"/>
              <a:ea typeface="MS PGothic"/>
            </a:endParaRPr>
          </a:p>
          <a:p>
            <a:pPr defTabSz="1219170" fontAlgn="base">
              <a:spcBef>
                <a:spcPct val="0"/>
              </a:spcBef>
              <a:spcAft>
                <a:spcPct val="0"/>
              </a:spcAft>
            </a:pPr>
            <a:r>
              <a:rPr lang="en-GB" sz="2667">
                <a:solidFill>
                  <a:srgbClr val="000000"/>
                </a:solidFill>
                <a:latin typeface="Verdana"/>
                <a:ea typeface="MS PGothic"/>
              </a:rPr>
              <a:t>It is critical to </a:t>
            </a:r>
            <a:endParaRPr lang="en-US" sz="2667">
              <a:solidFill>
                <a:srgbClr val="000000"/>
              </a:solidFill>
              <a:latin typeface="Verdana" pitchFamily="34" charset="0"/>
              <a:ea typeface="MS PGothic" pitchFamily="34" charset="-128"/>
            </a:endParaRPr>
          </a:p>
          <a:p>
            <a:pPr defTabSz="1219170" fontAlgn="base">
              <a:spcBef>
                <a:spcPct val="0"/>
              </a:spcBef>
              <a:spcAft>
                <a:spcPct val="0"/>
              </a:spcAft>
            </a:pPr>
            <a:r>
              <a:rPr lang="en-GB" sz="2667">
                <a:solidFill>
                  <a:srgbClr val="000000"/>
                </a:solidFill>
                <a:latin typeface="Verdana"/>
                <a:ea typeface="MS PGothic"/>
              </a:rPr>
              <a:t>trace this through </a:t>
            </a:r>
            <a:endParaRPr lang="en-US" sz="2667">
              <a:solidFill>
                <a:srgbClr val="000000"/>
              </a:solidFill>
              <a:latin typeface="Verdana" pitchFamily="34" charset="0"/>
              <a:ea typeface="MS PGothic" pitchFamily="34" charset="-128"/>
            </a:endParaRPr>
          </a:p>
          <a:p>
            <a:pPr defTabSz="1219170" fontAlgn="base">
              <a:spcBef>
                <a:spcPct val="0"/>
              </a:spcBef>
              <a:spcAft>
                <a:spcPct val="0"/>
              </a:spcAft>
            </a:pPr>
            <a:r>
              <a:rPr lang="en-GB" sz="2667">
                <a:solidFill>
                  <a:srgbClr val="000000"/>
                </a:solidFill>
                <a:latin typeface="Verdana"/>
                <a:ea typeface="MS PGothic"/>
              </a:rPr>
              <a:t>to have confidence </a:t>
            </a:r>
            <a:endParaRPr lang="en-US" sz="2667">
              <a:solidFill>
                <a:srgbClr val="000000"/>
              </a:solidFill>
              <a:latin typeface="Verdana" pitchFamily="34" charset="0"/>
              <a:ea typeface="MS PGothic" pitchFamily="34" charset="-128"/>
            </a:endParaRPr>
          </a:p>
          <a:p>
            <a:pPr defTabSz="1219170" fontAlgn="base">
              <a:spcBef>
                <a:spcPct val="0"/>
              </a:spcBef>
              <a:spcAft>
                <a:spcPct val="0"/>
              </a:spcAft>
            </a:pPr>
            <a:r>
              <a:rPr lang="en-GB" sz="2667">
                <a:solidFill>
                  <a:srgbClr val="000000"/>
                </a:solidFill>
                <a:latin typeface="Verdana"/>
                <a:ea typeface="MS PGothic"/>
              </a:rPr>
              <a:t>in the product.</a:t>
            </a:r>
            <a:endParaRPr lang="en-US" sz="2667">
              <a:solidFill>
                <a:srgbClr val="000000"/>
              </a:solidFill>
              <a:latin typeface="Verdana" pitchFamily="34" charset="0"/>
              <a:ea typeface="MS PGothic" pitchFamily="34" charset="-128"/>
            </a:endParaRPr>
          </a:p>
          <a:p>
            <a:pPr defTabSz="1219170" fontAlgn="base">
              <a:spcBef>
                <a:spcPct val="0"/>
              </a:spcBef>
              <a:spcAft>
                <a:spcPct val="0"/>
              </a:spcAft>
            </a:pPr>
            <a:endParaRPr lang="en-GB" sz="2667" dirty="0">
              <a:solidFill>
                <a:srgbClr val="000000"/>
              </a:solidFill>
              <a:latin typeface="Verdana"/>
              <a:ea typeface="MS PGothic"/>
            </a:endParaRPr>
          </a:p>
          <a:p>
            <a:pPr defTabSz="1219170" fontAlgn="base">
              <a:spcBef>
                <a:spcPct val="0"/>
              </a:spcBef>
              <a:spcAft>
                <a:spcPct val="0"/>
              </a:spcAft>
            </a:pPr>
            <a:r>
              <a:rPr lang="en-GB" sz="2667" dirty="0">
                <a:solidFill>
                  <a:srgbClr val="000000"/>
                </a:solidFill>
                <a:latin typeface="Verdana"/>
                <a:ea typeface="MS PGothic"/>
              </a:rPr>
              <a:t>We produce a fully </a:t>
            </a:r>
            <a:r>
              <a:rPr lang="en-GB" sz="2667">
                <a:solidFill>
                  <a:srgbClr val="000000"/>
                </a:solidFill>
                <a:latin typeface="Verdana"/>
                <a:ea typeface="MS PGothic"/>
              </a:rPr>
              <a:t>traceable</a:t>
            </a:r>
            <a:r>
              <a:rPr lang="en-GB" sz="2667" dirty="0">
                <a:solidFill>
                  <a:srgbClr val="000000"/>
                </a:solidFill>
                <a:latin typeface="Verdana"/>
                <a:ea typeface="MS PGothic"/>
              </a:rPr>
              <a:t> uncertainty per pixel as part of the product.</a:t>
            </a:r>
            <a:endParaRPr lang="en-GB" sz="2667" dirty="0">
              <a:solidFill>
                <a:srgbClr val="000000"/>
              </a:solidFill>
              <a:latin typeface="Verdana" pitchFamily="34" charset="0"/>
              <a:ea typeface="MS PGothic" pitchFamily="34" charset="-128"/>
            </a:endParaRPr>
          </a:p>
        </p:txBody>
      </p:sp>
    </p:spTree>
    <p:extLst>
      <p:ext uri="{BB962C8B-B14F-4D97-AF65-F5344CB8AC3E}">
        <p14:creationId xmlns:p14="http://schemas.microsoft.com/office/powerpoint/2010/main" val="4192497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686D4-65A9-44EA-8B45-F1DB2C55BEEC}"/>
              </a:ext>
            </a:extLst>
          </p:cNvPr>
          <p:cNvSpPr>
            <a:spLocks noGrp="1"/>
          </p:cNvSpPr>
          <p:nvPr>
            <p:ph type="title"/>
          </p:nvPr>
        </p:nvSpPr>
        <p:spPr/>
        <p:txBody>
          <a:bodyPr/>
          <a:lstStyle/>
          <a:p>
            <a:r>
              <a:rPr lang="en-GB" dirty="0"/>
              <a:t>High-res availability</a:t>
            </a:r>
          </a:p>
        </p:txBody>
      </p:sp>
      <p:pic>
        <p:nvPicPr>
          <p:cNvPr id="5" name="Picture 4">
            <a:extLst>
              <a:ext uri="{FF2B5EF4-FFF2-40B4-BE49-F238E27FC236}">
                <a16:creationId xmlns:a16="http://schemas.microsoft.com/office/drawing/2014/main" id="{D44DD7E0-6B51-4381-B3C9-A719515A9854}"/>
              </a:ext>
            </a:extLst>
          </p:cNvPr>
          <p:cNvPicPr>
            <a:picLocks noChangeAspect="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30306" t="9419" r="22172" b="2386"/>
          <a:stretch/>
        </p:blipFill>
        <p:spPr>
          <a:xfrm>
            <a:off x="-10245" y="963065"/>
            <a:ext cx="3688336" cy="5133764"/>
          </a:xfrm>
          <a:prstGeom prst="rect">
            <a:avLst/>
          </a:prstGeom>
        </p:spPr>
      </p:pic>
      <p:sp>
        <p:nvSpPr>
          <p:cNvPr id="6" name="TextBox 5">
            <a:extLst>
              <a:ext uri="{FF2B5EF4-FFF2-40B4-BE49-F238E27FC236}">
                <a16:creationId xmlns:a16="http://schemas.microsoft.com/office/drawing/2014/main" id="{48E09DDE-AA67-492B-AD42-1FDA416469FD}"/>
              </a:ext>
            </a:extLst>
          </p:cNvPr>
          <p:cNvSpPr txBox="1"/>
          <p:nvPr/>
        </p:nvSpPr>
        <p:spPr>
          <a:xfrm>
            <a:off x="5030482" y="1557298"/>
            <a:ext cx="6649249" cy="3539430"/>
          </a:xfrm>
          <a:prstGeom prst="rect">
            <a:avLst/>
          </a:prstGeom>
          <a:noFill/>
        </p:spPr>
        <p:txBody>
          <a:bodyPr wrap="square" rtlCol="0">
            <a:spAutoFit/>
          </a:bodyPr>
          <a:lstStyle/>
          <a:p>
            <a:pPr defTabSz="1219170" fontAlgn="base">
              <a:spcBef>
                <a:spcPct val="0"/>
              </a:spcBef>
              <a:spcAft>
                <a:spcPct val="0"/>
              </a:spcAft>
            </a:pPr>
            <a:r>
              <a:rPr lang="en-GB" sz="3200" dirty="0">
                <a:solidFill>
                  <a:srgbClr val="000000"/>
                </a:solidFill>
                <a:latin typeface="Verdana" pitchFamily="34" charset="0"/>
                <a:ea typeface="MS PGothic" pitchFamily="34" charset="-128"/>
              </a:rPr>
              <a:t>UK data availability is planned for Earth Observation data Hub (EODH) and through the ESA CCI data portal, with future developments looking to expands this over Europe and then global</a:t>
            </a:r>
          </a:p>
        </p:txBody>
      </p:sp>
    </p:spTree>
    <p:extLst>
      <p:ext uri="{BB962C8B-B14F-4D97-AF65-F5344CB8AC3E}">
        <p14:creationId xmlns:p14="http://schemas.microsoft.com/office/powerpoint/2010/main" val="3454048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835185" y="2402730"/>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dirty="0">
                <a:solidFill>
                  <a:srgbClr val="FFFFFF">
                    <a:lumMod val="95000"/>
                  </a:srgbClr>
                </a:solidFill>
                <a:latin typeface="Verdana"/>
                <a:ea typeface="MS PGothic" pitchFamily="34" charset="-128"/>
                <a:cs typeface="Verdana"/>
              </a:rPr>
              <a:t>Microwave </a:t>
            </a:r>
            <a:r>
              <a:rPr lang="en-GB" sz="4267" dirty="0" err="1">
                <a:solidFill>
                  <a:srgbClr val="FFFFFF">
                    <a:lumMod val="95000"/>
                  </a:srgbClr>
                </a:solidFill>
                <a:latin typeface="Verdana"/>
                <a:ea typeface="MS PGothic" pitchFamily="34" charset="-128"/>
                <a:cs typeface="Verdana"/>
              </a:rPr>
              <a:t>LST_cci</a:t>
            </a:r>
            <a:r>
              <a:rPr lang="en-GB" sz="4267" dirty="0">
                <a:solidFill>
                  <a:srgbClr val="FFFFFF">
                    <a:lumMod val="95000"/>
                  </a:srgbClr>
                </a:solidFill>
                <a:latin typeface="Verdana"/>
                <a:ea typeface="MS PGothic" pitchFamily="34" charset="-128"/>
                <a:cs typeface="Verdana"/>
              </a:rPr>
              <a:t> Product</a:t>
            </a:r>
          </a:p>
        </p:txBody>
      </p:sp>
      <p:sp>
        <p:nvSpPr>
          <p:cNvPr id="5122" name="Text Box 24"/>
          <p:cNvSpPr txBox="1">
            <a:spLocks noChangeArrowheads="1"/>
          </p:cNvSpPr>
          <p:nvPr/>
        </p:nvSpPr>
        <p:spPr bwMode="auto">
          <a:xfrm>
            <a:off x="821267" y="3429001"/>
            <a:ext cx="8040984" cy="461665"/>
          </a:xfrm>
          <a:prstGeom prst="rect">
            <a:avLst/>
          </a:prstGeom>
          <a:noFill/>
          <a:ln>
            <a:noFill/>
          </a:ln>
          <a:effec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dirty="0">
                <a:solidFill>
                  <a:srgbClr val="FFFFFF"/>
                </a:solidFill>
              </a:rPr>
              <a:t>Carlos Jimenez, Catherine Prigent, Iris de </a:t>
            </a:r>
            <a:r>
              <a:rPr lang="en-US" altLang="fr-FR" dirty="0" err="1">
                <a:solidFill>
                  <a:srgbClr val="FFFFFF"/>
                </a:solidFill>
              </a:rPr>
              <a:t>Gelis</a:t>
            </a:r>
            <a:r>
              <a:rPr lang="en-US" altLang="fr-FR" dirty="0">
                <a:solidFill>
                  <a:srgbClr val="FFFFFF"/>
                </a:solidFill>
              </a:rPr>
              <a:t>     </a:t>
            </a:r>
          </a:p>
        </p:txBody>
      </p:sp>
      <p:sp>
        <p:nvSpPr>
          <p:cNvPr id="5123" name="Text Box 25"/>
          <p:cNvSpPr txBox="1">
            <a:spLocks noChangeArrowheads="1"/>
          </p:cNvSpPr>
          <p:nvPr/>
        </p:nvSpPr>
        <p:spPr bwMode="auto">
          <a:xfrm>
            <a:off x="821268" y="3921443"/>
            <a:ext cx="2950423" cy="338554"/>
          </a:xfrm>
          <a:prstGeom prst="rect">
            <a:avLst/>
          </a:prstGeom>
          <a:noFill/>
          <a:ln>
            <a:noFill/>
          </a:ln>
          <a:effec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GB" altLang="fr-FR" sz="1600">
                <a:solidFill>
                  <a:srgbClr val="FFFFFF"/>
                </a:solidFill>
              </a:rPr>
              <a:t>Estellus, Paris Observatory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4"/>
            <a:ext cx="9275233" cy="461665"/>
          </a:xfrm>
        </p:spPr>
        <p:txBody>
          <a:bodyPr/>
          <a:lstStyle/>
          <a:p>
            <a:pPr eaLnBrk="1" hangingPunct="1"/>
            <a:r>
              <a:rPr lang="fr-FR" altLang="fr-FR" sz="2400" dirty="0" err="1">
                <a:latin typeface="Verdana" pitchFamily="34" charset="0"/>
              </a:rPr>
              <a:t>Microwave</a:t>
            </a:r>
            <a:r>
              <a:rPr lang="fr-FR" altLang="fr-FR" sz="2400" dirty="0">
                <a:latin typeface="Verdana" pitchFamily="34" charset="0"/>
              </a:rPr>
              <a:t> </a:t>
            </a:r>
            <a:r>
              <a:rPr lang="fr-FR" altLang="fr-FR" sz="2400" dirty="0" err="1">
                <a:latin typeface="Verdana" pitchFamily="34" charset="0"/>
              </a:rPr>
              <a:t>remote</a:t>
            </a:r>
            <a:r>
              <a:rPr lang="fr-FR" altLang="fr-FR" sz="2400" dirty="0">
                <a:latin typeface="Verdana" pitchFamily="34" charset="0"/>
              </a:rPr>
              <a:t> </a:t>
            </a:r>
            <a:r>
              <a:rPr lang="fr-FR" altLang="fr-FR" sz="2400" dirty="0" err="1">
                <a:latin typeface="Verdana" pitchFamily="34" charset="0"/>
              </a:rPr>
              <a:t>sensing</a:t>
            </a:r>
            <a:endParaRPr lang="fr-FR" altLang="fr-FR" sz="2400" dirty="0">
              <a:latin typeface="Verdana" pitchFamily="34" charset="0"/>
            </a:endParaRPr>
          </a:p>
        </p:txBody>
      </p:sp>
      <p:pic>
        <p:nvPicPr>
          <p:cNvPr id="5" name="Content Placeholder 4">
            <a:extLst>
              <a:ext uri="{FF2B5EF4-FFF2-40B4-BE49-F238E27FC236}">
                <a16:creationId xmlns:a16="http://schemas.microsoft.com/office/drawing/2014/main" id="{72E0A831-46C0-26DF-92BD-5D2A243F27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96024" y="2374090"/>
            <a:ext cx="7542507" cy="33407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3A4FCBD-AB0B-9076-F73F-506C279ABF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6243" y="3429001"/>
            <a:ext cx="5065757" cy="2548009"/>
          </a:xfrm>
          <a:prstGeom prst="rect">
            <a:avLst/>
          </a:prstGeom>
        </p:spPr>
      </p:pic>
      <p:sp>
        <p:nvSpPr>
          <p:cNvPr id="8" name="TextBox 7">
            <a:extLst>
              <a:ext uri="{FF2B5EF4-FFF2-40B4-BE49-F238E27FC236}">
                <a16:creationId xmlns:a16="http://schemas.microsoft.com/office/drawing/2014/main" id="{165B47E6-31BE-7D62-0B1B-D81450B4E342}"/>
              </a:ext>
            </a:extLst>
          </p:cNvPr>
          <p:cNvSpPr txBox="1"/>
          <p:nvPr/>
        </p:nvSpPr>
        <p:spPr>
          <a:xfrm>
            <a:off x="875330" y="1212436"/>
            <a:ext cx="9969745" cy="830997"/>
          </a:xfrm>
          <a:prstGeom prst="rect">
            <a:avLst/>
          </a:prstGeom>
          <a:noFill/>
        </p:spPr>
        <p:txBody>
          <a:bodyPr wrap="square" rtlCol="0">
            <a:spAutoFit/>
          </a:bodyPr>
          <a:lstStyle/>
          <a:p>
            <a:pPr marL="380990" indent="-380990" defTabSz="1219170" fontAlgn="base">
              <a:spcBef>
                <a:spcPct val="0"/>
              </a:spcBef>
              <a:spcAft>
                <a:spcPct val="0"/>
              </a:spcAft>
              <a:buFont typeface="Arial" panose="020B0604020202020204" pitchFamily="34" charset="0"/>
              <a:buChar char="•"/>
            </a:pPr>
            <a:r>
              <a:rPr lang="en-GB" sz="1600" b="1" dirty="0">
                <a:solidFill>
                  <a:srgbClr val="000000"/>
                </a:solidFill>
                <a:latin typeface="Arial" panose="020B0604020202020204" pitchFamily="34" charset="0"/>
                <a:ea typeface="MS PGothic" pitchFamily="34" charset="-128"/>
                <a:cs typeface="Arial" panose="020B0604020202020204" pitchFamily="34" charset="0"/>
              </a:rPr>
              <a:t>Microwave </a:t>
            </a:r>
            <a:r>
              <a:rPr lang="en-GB" sz="1600" dirty="0">
                <a:solidFill>
                  <a:srgbClr val="000000"/>
                </a:solidFill>
                <a:latin typeface="Arial" panose="020B0604020202020204" pitchFamily="34" charset="0"/>
                <a:ea typeface="MS PGothic" pitchFamily="34" charset="-128"/>
                <a:cs typeface="Arial" panose="020B0604020202020204" pitchFamily="34" charset="0"/>
              </a:rPr>
              <a:t>(MW) </a:t>
            </a:r>
            <a:r>
              <a:rPr lang="en-GB" sz="1600" b="1" dirty="0">
                <a:solidFill>
                  <a:srgbClr val="000000"/>
                </a:solidFill>
                <a:latin typeface="Arial" panose="020B0604020202020204" pitchFamily="34" charset="0"/>
                <a:ea typeface="MS PGothic" pitchFamily="34" charset="-128"/>
                <a:cs typeface="Arial" panose="020B0604020202020204" pitchFamily="34" charset="0"/>
              </a:rPr>
              <a:t>emission </a:t>
            </a:r>
            <a:r>
              <a:rPr lang="en-GB" sz="1600" dirty="0">
                <a:solidFill>
                  <a:srgbClr val="000000"/>
                </a:solidFill>
                <a:latin typeface="Arial" panose="020B0604020202020204" pitchFamily="34" charset="0"/>
                <a:ea typeface="MS PGothic" pitchFamily="34" charset="-128"/>
                <a:cs typeface="Arial" panose="020B0604020202020204" pitchFamily="34" charset="0"/>
              </a:rPr>
              <a:t>from the Earth’s surface at much longer wavelengths than in the infrared (IR) can also be used to estimate the land surface temperature (LST). However, the energy emitted (E) is weaker and is less sensitive to changes on the emitting temperature (T).</a:t>
            </a:r>
          </a:p>
        </p:txBody>
      </p:sp>
      <p:sp>
        <p:nvSpPr>
          <p:cNvPr id="10" name="TextBox 9">
            <a:extLst>
              <a:ext uri="{FF2B5EF4-FFF2-40B4-BE49-F238E27FC236}">
                <a16:creationId xmlns:a16="http://schemas.microsoft.com/office/drawing/2014/main" id="{270FF0CF-4930-B9D6-51A4-12C774DF71D4}"/>
              </a:ext>
            </a:extLst>
          </p:cNvPr>
          <p:cNvSpPr txBox="1"/>
          <p:nvPr/>
        </p:nvSpPr>
        <p:spPr>
          <a:xfrm>
            <a:off x="7912685" y="3335285"/>
            <a:ext cx="3528415" cy="420564"/>
          </a:xfrm>
          <a:prstGeom prst="rect">
            <a:avLst/>
          </a:prstGeom>
          <a:noFill/>
        </p:spPr>
        <p:txBody>
          <a:bodyPr wrap="square">
            <a:spAutoFit/>
          </a:bodyPr>
          <a:lstStyle/>
          <a:p>
            <a:pPr defTabSz="1219170" fontAlgn="base">
              <a:spcBef>
                <a:spcPct val="0"/>
              </a:spcBef>
              <a:spcAft>
                <a:spcPct val="0"/>
              </a:spcAft>
            </a:pPr>
            <a:r>
              <a:rPr lang="en-US" altLang="en-FR" sz="2133" dirty="0">
                <a:solidFill>
                  <a:srgbClr val="E37222"/>
                </a:solidFill>
                <a:latin typeface="Arial" panose="020B0604020202020204" pitchFamily="34" charset="0"/>
                <a:ea typeface="Osaka" pitchFamily="44" charset="-128"/>
                <a:cs typeface="Arial" panose="020B0604020202020204" pitchFamily="34" charset="0"/>
              </a:rPr>
              <a:t> E ~ T</a:t>
            </a:r>
            <a:r>
              <a:rPr lang="en-US" altLang="en-FR" sz="2133" baseline="30000" dirty="0">
                <a:solidFill>
                  <a:srgbClr val="E37222"/>
                </a:solidFill>
                <a:latin typeface="Arial" panose="020B0604020202020204" pitchFamily="34" charset="0"/>
                <a:ea typeface="Osaka" pitchFamily="44" charset="-128"/>
                <a:cs typeface="Arial" panose="020B0604020202020204" pitchFamily="34" charset="0"/>
              </a:rPr>
              <a:t>4 </a:t>
            </a:r>
            <a:r>
              <a:rPr lang="en-US" altLang="en-FR" sz="2133" dirty="0">
                <a:solidFill>
                  <a:srgbClr val="E37222"/>
                </a:solidFill>
                <a:latin typeface="Arial" panose="020B0604020202020204" pitchFamily="34" charset="0"/>
                <a:ea typeface="Osaka" pitchFamily="44" charset="-128"/>
                <a:cs typeface="Arial" panose="020B0604020202020204" pitchFamily="34" charset="0"/>
              </a:rPr>
              <a:t>                      E ~ T</a:t>
            </a:r>
            <a:endParaRPr lang="en-GB" sz="2133" baseline="30000" dirty="0">
              <a:solidFill>
                <a:srgbClr val="E37222"/>
              </a:solidFill>
              <a:latin typeface="Arial" panose="020B0604020202020204" pitchFamily="34" charset="0"/>
              <a:ea typeface="MS PGothic" pitchFamily="34" charset="-128"/>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D26E1E0-1B1E-999F-26C7-F3BCC3A902A9}"/>
              </a:ext>
            </a:extLst>
          </p:cNvPr>
          <p:cNvGrpSpPr/>
          <p:nvPr/>
        </p:nvGrpSpPr>
        <p:grpSpPr>
          <a:xfrm>
            <a:off x="-105348" y="2399279"/>
            <a:ext cx="4577167" cy="2956860"/>
            <a:chOff x="639305" y="2119298"/>
            <a:chExt cx="3432875" cy="2217645"/>
          </a:xfrm>
        </p:grpSpPr>
        <p:pic>
          <p:nvPicPr>
            <p:cNvPr id="5" name="Image 3" descr="UWbfemis_06_200604.png">
              <a:extLst>
                <a:ext uri="{FF2B5EF4-FFF2-40B4-BE49-F238E27FC236}">
                  <a16:creationId xmlns:a16="http://schemas.microsoft.com/office/drawing/2014/main" id="{0E11829D-E865-C9CE-73DB-6A65D0E777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9305" y="2119298"/>
              <a:ext cx="3432875" cy="221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97786E2E-DC07-2BBF-3FD7-89466FF58140}"/>
                </a:ext>
              </a:extLst>
            </p:cNvPr>
            <p:cNvSpPr txBox="1"/>
            <p:nvPr/>
          </p:nvSpPr>
          <p:spPr>
            <a:xfrm>
              <a:off x="1164853" y="3391939"/>
              <a:ext cx="875480" cy="315423"/>
            </a:xfrm>
            <a:prstGeom prst="rect">
              <a:avLst/>
            </a:prstGeom>
            <a:noFill/>
          </p:spPr>
          <p:txBody>
            <a:bodyPr wrap="none" rtlCol="0">
              <a:spAutoFit/>
            </a:bodyPr>
            <a:lstStyle/>
            <a:p>
              <a:pPr defTabSz="1219170" fontAlgn="base">
                <a:spcBef>
                  <a:spcPct val="0"/>
                </a:spcBef>
                <a:spcAft>
                  <a:spcPct val="0"/>
                </a:spcAft>
              </a:pPr>
              <a:r>
                <a:rPr lang="en-GB" sz="2133" b="1" dirty="0" err="1">
                  <a:solidFill>
                    <a:srgbClr val="000000">
                      <a:lumMod val="75000"/>
                      <a:lumOff val="25000"/>
                    </a:srgbClr>
                  </a:solidFill>
                  <a:latin typeface="Arial" panose="020B0604020202020204" pitchFamily="34" charset="0"/>
                  <a:ea typeface="MS PGothic" pitchFamily="34" charset="-128"/>
                  <a:cs typeface="Arial" panose="020B0604020202020204" pitchFamily="34" charset="0"/>
                </a:rPr>
                <a:t>e</a:t>
              </a:r>
              <a:r>
                <a:rPr lang="en-GB" sz="2133" b="1" baseline="-25000" dirty="0" err="1">
                  <a:solidFill>
                    <a:srgbClr val="000000">
                      <a:lumMod val="75000"/>
                      <a:lumOff val="25000"/>
                    </a:srgbClr>
                  </a:solidFill>
                  <a:latin typeface="Arial" panose="020B0604020202020204" pitchFamily="34" charset="0"/>
                  <a:ea typeface="MS PGothic" pitchFamily="34" charset="-128"/>
                  <a:cs typeface="Arial" panose="020B0604020202020204" pitchFamily="34" charset="0"/>
                </a:rPr>
                <a:t>IR</a:t>
              </a:r>
              <a:r>
                <a:rPr lang="en-GB" sz="2133" b="1" baseline="-25000" dirty="0">
                  <a:solidFill>
                    <a:srgbClr val="000000">
                      <a:lumMod val="75000"/>
                      <a:lumOff val="25000"/>
                    </a:srgbClr>
                  </a:solidFill>
                  <a:latin typeface="Arial" panose="020B0604020202020204" pitchFamily="34" charset="0"/>
                  <a:ea typeface="MS PGothic" pitchFamily="34" charset="-128"/>
                  <a:cs typeface="Arial" panose="020B0604020202020204" pitchFamily="34" charset="0"/>
                </a:rPr>
                <a:t>[8.3um]</a:t>
              </a:r>
            </a:p>
          </p:txBody>
        </p:sp>
      </p:grpSp>
      <p:grpSp>
        <p:nvGrpSpPr>
          <p:cNvPr id="2" name="Group 1">
            <a:extLst>
              <a:ext uri="{FF2B5EF4-FFF2-40B4-BE49-F238E27FC236}">
                <a16:creationId xmlns:a16="http://schemas.microsoft.com/office/drawing/2014/main" id="{A852A1CC-3C58-1E8D-93F2-566175040513}"/>
              </a:ext>
            </a:extLst>
          </p:cNvPr>
          <p:cNvGrpSpPr/>
          <p:nvPr/>
        </p:nvGrpSpPr>
        <p:grpSpPr>
          <a:xfrm>
            <a:off x="4101885" y="1967417"/>
            <a:ext cx="8090115" cy="4407009"/>
            <a:chOff x="4780048" y="2196906"/>
            <a:chExt cx="4112432" cy="2240206"/>
          </a:xfrm>
        </p:grpSpPr>
        <p:pic>
          <p:nvPicPr>
            <p:cNvPr id="3" name="Picture 1040" descr="image_19H_0792_glob">
              <a:extLst>
                <a:ext uri="{FF2B5EF4-FFF2-40B4-BE49-F238E27FC236}">
                  <a16:creationId xmlns:a16="http://schemas.microsoft.com/office/drawing/2014/main" id="{34A8BAFF-012F-8FED-E001-50DA39A886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048" y="2196906"/>
              <a:ext cx="4112432" cy="2240206"/>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pic>
        <p:sp>
          <p:nvSpPr>
            <p:cNvPr id="4" name="TextBox 3">
              <a:extLst>
                <a:ext uri="{FF2B5EF4-FFF2-40B4-BE49-F238E27FC236}">
                  <a16:creationId xmlns:a16="http://schemas.microsoft.com/office/drawing/2014/main" id="{64EE6BD5-7625-8D1C-3047-3A7B86ED25AB}"/>
                </a:ext>
              </a:extLst>
            </p:cNvPr>
            <p:cNvSpPr txBox="1"/>
            <p:nvPr/>
          </p:nvSpPr>
          <p:spPr>
            <a:xfrm>
              <a:off x="5171366" y="3590725"/>
              <a:ext cx="911167" cy="213784"/>
            </a:xfrm>
            <a:prstGeom prst="rect">
              <a:avLst/>
            </a:prstGeom>
            <a:noFill/>
          </p:spPr>
          <p:txBody>
            <a:bodyPr wrap="none" rtlCol="0">
              <a:spAutoFit/>
            </a:bodyPr>
            <a:lstStyle/>
            <a:p>
              <a:pPr defTabSz="1219170" fontAlgn="base">
                <a:spcBef>
                  <a:spcPct val="0"/>
                </a:spcBef>
                <a:spcAft>
                  <a:spcPct val="0"/>
                </a:spcAft>
              </a:pPr>
              <a:r>
                <a:rPr lang="en-GB" sz="2133" b="1" dirty="0" err="1">
                  <a:solidFill>
                    <a:srgbClr val="000000">
                      <a:lumMod val="75000"/>
                      <a:lumOff val="25000"/>
                    </a:srgbClr>
                  </a:solidFill>
                  <a:latin typeface="Arial" panose="020B0604020202020204" pitchFamily="34" charset="0"/>
                  <a:ea typeface="MS PGothic" pitchFamily="34" charset="-128"/>
                  <a:cs typeface="Arial" panose="020B0604020202020204" pitchFamily="34" charset="0"/>
                </a:rPr>
                <a:t>e</a:t>
              </a:r>
              <a:r>
                <a:rPr lang="en-GB" sz="2133" b="1" baseline="-25000" dirty="0" err="1">
                  <a:solidFill>
                    <a:srgbClr val="000000">
                      <a:lumMod val="75000"/>
                      <a:lumOff val="25000"/>
                    </a:srgbClr>
                  </a:solidFill>
                  <a:latin typeface="Arial" panose="020B0604020202020204" pitchFamily="34" charset="0"/>
                  <a:ea typeface="MS PGothic" pitchFamily="34" charset="-128"/>
                  <a:cs typeface="Arial" panose="020B0604020202020204" pitchFamily="34" charset="0"/>
                </a:rPr>
                <a:t>MW</a:t>
              </a:r>
              <a:r>
                <a:rPr lang="en-GB" sz="2133" b="1" baseline="-25000" dirty="0">
                  <a:solidFill>
                    <a:srgbClr val="000000">
                      <a:lumMod val="75000"/>
                      <a:lumOff val="25000"/>
                    </a:srgbClr>
                  </a:solidFill>
                  <a:latin typeface="Arial" panose="020B0604020202020204" pitchFamily="34" charset="0"/>
                  <a:ea typeface="MS PGothic" pitchFamily="34" charset="-128"/>
                  <a:cs typeface="Arial" panose="020B0604020202020204" pitchFamily="34" charset="0"/>
                </a:rPr>
                <a:t>[19GHz-hpol]</a:t>
              </a:r>
            </a:p>
          </p:txBody>
        </p:sp>
      </p:grpSp>
      <p:sp>
        <p:nvSpPr>
          <p:cNvPr id="6145" name="Title 1"/>
          <p:cNvSpPr>
            <a:spLocks noGrp="1"/>
          </p:cNvSpPr>
          <p:nvPr>
            <p:ph type="title"/>
          </p:nvPr>
        </p:nvSpPr>
        <p:spPr>
          <a:xfrm>
            <a:off x="1032934" y="267643"/>
            <a:ext cx="9275233" cy="461665"/>
          </a:xfrm>
        </p:spPr>
        <p:txBody>
          <a:bodyPr/>
          <a:lstStyle/>
          <a:p>
            <a:pPr eaLnBrk="1" hangingPunct="1"/>
            <a:r>
              <a:rPr lang="fr-FR" altLang="fr-FR" sz="2400" dirty="0" err="1">
                <a:latin typeface="Verdana" pitchFamily="34" charset="0"/>
              </a:rPr>
              <a:t>Microwave</a:t>
            </a:r>
            <a:r>
              <a:rPr lang="fr-FR" altLang="fr-FR" sz="2400" dirty="0">
                <a:latin typeface="Verdana" pitchFamily="34" charset="0"/>
              </a:rPr>
              <a:t> observations                   EMISSIVITY</a:t>
            </a:r>
          </a:p>
        </p:txBody>
      </p:sp>
      <p:sp>
        <p:nvSpPr>
          <p:cNvPr id="6" name="TextBox 5">
            <a:extLst>
              <a:ext uri="{FF2B5EF4-FFF2-40B4-BE49-F238E27FC236}">
                <a16:creationId xmlns:a16="http://schemas.microsoft.com/office/drawing/2014/main" id="{A61047B6-46A6-0641-2FE9-07B4691EDD18}"/>
              </a:ext>
            </a:extLst>
          </p:cNvPr>
          <p:cNvSpPr txBox="1"/>
          <p:nvPr/>
        </p:nvSpPr>
        <p:spPr>
          <a:xfrm>
            <a:off x="752922" y="1343386"/>
            <a:ext cx="10809292" cy="584775"/>
          </a:xfrm>
          <a:prstGeom prst="rect">
            <a:avLst/>
          </a:prstGeom>
          <a:noFill/>
        </p:spPr>
        <p:txBody>
          <a:bodyPr wrap="square" rtlCol="0">
            <a:spAutoFit/>
          </a:bodyPr>
          <a:lstStyle/>
          <a:p>
            <a:pPr marL="380990" indent="-380990" defTabSz="1219170" fontAlgn="base">
              <a:spcBef>
                <a:spcPct val="0"/>
              </a:spcBef>
              <a:spcAft>
                <a:spcPct val="0"/>
              </a:spcAft>
              <a:buFont typeface="Arial" panose="020B0604020202020204" pitchFamily="34" charset="0"/>
              <a:buChar char="•"/>
            </a:pPr>
            <a:r>
              <a:rPr lang="en-GB" sz="1600" dirty="0">
                <a:solidFill>
                  <a:srgbClr val="000000"/>
                </a:solidFill>
                <a:latin typeface="Arial" panose="020B0604020202020204" pitchFamily="34" charset="0"/>
                <a:ea typeface="MS PGothic" pitchFamily="34" charset="-128"/>
                <a:cs typeface="Arial" panose="020B0604020202020204" pitchFamily="34" charset="0"/>
              </a:rPr>
              <a:t>The radiant temperature (T</a:t>
            </a:r>
            <a:r>
              <a:rPr lang="en-GB" sz="1600" baseline="-25000" dirty="0">
                <a:solidFill>
                  <a:srgbClr val="000000"/>
                </a:solidFill>
                <a:latin typeface="Arial" panose="020B0604020202020204" pitchFamily="34" charset="0"/>
                <a:ea typeface="MS PGothic" pitchFamily="34" charset="-128"/>
                <a:cs typeface="Arial" panose="020B0604020202020204" pitchFamily="34" charset="0"/>
              </a:rPr>
              <a:t>R</a:t>
            </a:r>
            <a:r>
              <a:rPr lang="en-GB" sz="1600" dirty="0">
                <a:solidFill>
                  <a:srgbClr val="000000"/>
                </a:solidFill>
                <a:latin typeface="Arial" panose="020B0604020202020204" pitchFamily="34" charset="0"/>
                <a:ea typeface="MS PGothic" pitchFamily="34" charset="-128"/>
                <a:cs typeface="Arial" panose="020B0604020202020204" pitchFamily="34" charset="0"/>
              </a:rPr>
              <a:t>) has also a </a:t>
            </a:r>
            <a:r>
              <a:rPr lang="en-GB" sz="1600" b="1" dirty="0">
                <a:solidFill>
                  <a:srgbClr val="000000"/>
                </a:solidFill>
                <a:latin typeface="Arial" panose="020B0604020202020204" pitchFamily="34" charset="0"/>
                <a:ea typeface="MS PGothic" pitchFamily="34" charset="-128"/>
                <a:cs typeface="Arial" panose="020B0604020202020204" pitchFamily="34" charset="0"/>
              </a:rPr>
              <a:t>larger dependence on the emissivity </a:t>
            </a:r>
            <a:r>
              <a:rPr lang="en-GB" sz="1600" dirty="0">
                <a:solidFill>
                  <a:srgbClr val="000000"/>
                </a:solidFill>
                <a:latin typeface="Arial" panose="020B0604020202020204" pitchFamily="34" charset="0"/>
                <a:ea typeface="MS PGothic" pitchFamily="34" charset="-128"/>
                <a:cs typeface="Arial" panose="020B0604020202020204" pitchFamily="34" charset="0"/>
              </a:rPr>
              <a:t>(e), which has a larger variability than in the IR, changing with the surface conditions (e.g., the state of the vegetation, the soil moisture content).</a:t>
            </a:r>
          </a:p>
        </p:txBody>
      </p:sp>
      <p:sp>
        <p:nvSpPr>
          <p:cNvPr id="7" name="TextBox 6">
            <a:extLst>
              <a:ext uri="{FF2B5EF4-FFF2-40B4-BE49-F238E27FC236}">
                <a16:creationId xmlns:a16="http://schemas.microsoft.com/office/drawing/2014/main" id="{6CC496ED-00FB-9F26-D173-8404036BC874}"/>
              </a:ext>
            </a:extLst>
          </p:cNvPr>
          <p:cNvSpPr txBox="1"/>
          <p:nvPr/>
        </p:nvSpPr>
        <p:spPr>
          <a:xfrm>
            <a:off x="1244620" y="2222895"/>
            <a:ext cx="2325033" cy="420564"/>
          </a:xfrm>
          <a:prstGeom prst="rect">
            <a:avLst/>
          </a:prstGeom>
          <a:solidFill>
            <a:schemeClr val="bg1"/>
          </a:solidFill>
        </p:spPr>
        <p:txBody>
          <a:bodyPr wrap="square">
            <a:spAutoFit/>
          </a:bodyPr>
          <a:lstStyle/>
          <a:p>
            <a:pPr algn="ctr" defTabSz="1219170" fontAlgn="base">
              <a:spcBef>
                <a:spcPct val="0"/>
              </a:spcBef>
              <a:spcAft>
                <a:spcPct val="0"/>
              </a:spcAft>
            </a:pPr>
            <a:r>
              <a:rPr lang="en-US" altLang="en-FR" sz="2133" dirty="0">
                <a:solidFill>
                  <a:srgbClr val="000000"/>
                </a:solidFill>
                <a:latin typeface="Arial" panose="020B0604020202020204" pitchFamily="34" charset="0"/>
                <a:ea typeface="Osaka" pitchFamily="44" charset="-128"/>
                <a:cs typeface="Arial" panose="020B0604020202020204" pitchFamily="34" charset="0"/>
              </a:rPr>
              <a:t> </a:t>
            </a:r>
            <a:r>
              <a:rPr lang="en-US" altLang="en-FR" sz="2133" dirty="0">
                <a:solidFill>
                  <a:srgbClr val="FF9449"/>
                </a:solidFill>
                <a:latin typeface="Arial" panose="020B0604020202020204" pitchFamily="34" charset="0"/>
                <a:ea typeface="Osaka" pitchFamily="44" charset="-128"/>
                <a:cs typeface="Arial" panose="020B0604020202020204" pitchFamily="34" charset="0"/>
              </a:rPr>
              <a:t>T</a:t>
            </a:r>
            <a:r>
              <a:rPr lang="en-US" altLang="en-FR" sz="2133" baseline="-25000" dirty="0">
                <a:solidFill>
                  <a:srgbClr val="FF9449"/>
                </a:solidFill>
                <a:latin typeface="Arial" panose="020B0604020202020204" pitchFamily="34" charset="0"/>
                <a:ea typeface="Osaka" pitchFamily="44" charset="-128"/>
                <a:cs typeface="Arial" panose="020B0604020202020204" pitchFamily="34" charset="0"/>
              </a:rPr>
              <a:t>R</a:t>
            </a:r>
            <a:r>
              <a:rPr lang="en-US" altLang="en-FR" sz="2133" dirty="0">
                <a:solidFill>
                  <a:srgbClr val="FF9449"/>
                </a:solidFill>
                <a:latin typeface="Arial" panose="020B0604020202020204" pitchFamily="34" charset="0"/>
                <a:ea typeface="Osaka" pitchFamily="44" charset="-128"/>
                <a:cs typeface="Arial" panose="020B0604020202020204" pitchFamily="34" charset="0"/>
              </a:rPr>
              <a:t> = e</a:t>
            </a:r>
            <a:r>
              <a:rPr lang="en-US" altLang="en-FR" sz="2133" baseline="-25000" dirty="0">
                <a:solidFill>
                  <a:srgbClr val="FF9449"/>
                </a:solidFill>
                <a:latin typeface="Arial" panose="020B0604020202020204" pitchFamily="34" charset="0"/>
                <a:ea typeface="Osaka" pitchFamily="44" charset="-128"/>
                <a:cs typeface="Arial" panose="020B0604020202020204" pitchFamily="34" charset="0"/>
              </a:rPr>
              <a:t>IR</a:t>
            </a:r>
            <a:r>
              <a:rPr lang="en-US" altLang="en-FR" sz="2133" baseline="30000" dirty="0">
                <a:solidFill>
                  <a:srgbClr val="FF9449"/>
                </a:solidFill>
                <a:latin typeface="Arial" panose="020B0604020202020204" pitchFamily="34" charset="0"/>
                <a:ea typeface="Osaka" pitchFamily="44" charset="-128"/>
                <a:cs typeface="Arial" panose="020B0604020202020204" pitchFamily="34" charset="0"/>
              </a:rPr>
              <a:t>1/4</a:t>
            </a:r>
            <a:r>
              <a:rPr lang="en-US" altLang="en-FR" sz="2133" dirty="0">
                <a:solidFill>
                  <a:srgbClr val="FF9449"/>
                </a:solidFill>
                <a:latin typeface="Arial" panose="020B0604020202020204" pitchFamily="34" charset="0"/>
                <a:ea typeface="Osaka" pitchFamily="44" charset="-128"/>
                <a:cs typeface="Arial" panose="020B0604020202020204" pitchFamily="34" charset="0"/>
              </a:rPr>
              <a:t> T</a:t>
            </a:r>
            <a:endParaRPr lang="en-GB" sz="2133" baseline="30000"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11" name="TextBox 10">
            <a:extLst>
              <a:ext uri="{FF2B5EF4-FFF2-40B4-BE49-F238E27FC236}">
                <a16:creationId xmlns:a16="http://schemas.microsoft.com/office/drawing/2014/main" id="{B2977D62-CCB0-1C85-4364-1CC7477B96A9}"/>
              </a:ext>
            </a:extLst>
          </p:cNvPr>
          <p:cNvSpPr txBox="1"/>
          <p:nvPr/>
        </p:nvSpPr>
        <p:spPr>
          <a:xfrm>
            <a:off x="6287865" y="1934407"/>
            <a:ext cx="3498528" cy="420564"/>
          </a:xfrm>
          <a:prstGeom prst="rect">
            <a:avLst/>
          </a:prstGeom>
          <a:solidFill>
            <a:schemeClr val="bg1"/>
          </a:solidFill>
          <a:ln>
            <a:noFill/>
          </a:ln>
        </p:spPr>
        <p:txBody>
          <a:bodyPr wrap="square">
            <a:spAutoFit/>
          </a:bodyPr>
          <a:lstStyle/>
          <a:p>
            <a:pPr algn="ctr" defTabSz="1219170" fontAlgn="base">
              <a:spcBef>
                <a:spcPct val="0"/>
              </a:spcBef>
              <a:spcAft>
                <a:spcPct val="0"/>
              </a:spcAft>
            </a:pPr>
            <a:r>
              <a:rPr lang="en-GB" altLang="en-FR" sz="2133">
                <a:solidFill>
                  <a:srgbClr val="000000"/>
                </a:solidFill>
                <a:latin typeface="Arial" panose="020B0604020202020204" pitchFamily="34" charset="0"/>
                <a:ea typeface="Osaka" pitchFamily="44" charset="-128"/>
                <a:cs typeface="Arial" panose="020B0604020202020204" pitchFamily="34" charset="0"/>
              </a:rPr>
              <a:t> </a:t>
            </a:r>
            <a:r>
              <a:rPr lang="en-GB" altLang="en-FR" sz="2133">
                <a:solidFill>
                  <a:srgbClr val="FF9449"/>
                </a:solidFill>
                <a:latin typeface="Arial" panose="020B0604020202020204" pitchFamily="34" charset="0"/>
                <a:ea typeface="Osaka" pitchFamily="44" charset="-128"/>
                <a:cs typeface="Arial" panose="020B0604020202020204" pitchFamily="34" charset="0"/>
              </a:rPr>
              <a:t>T</a:t>
            </a:r>
            <a:r>
              <a:rPr lang="en-GB" altLang="en-FR" sz="2133" baseline="-25000">
                <a:solidFill>
                  <a:srgbClr val="FF9449"/>
                </a:solidFill>
                <a:latin typeface="Arial" panose="020B0604020202020204" pitchFamily="34" charset="0"/>
                <a:ea typeface="Osaka" pitchFamily="44" charset="-128"/>
                <a:cs typeface="Arial" panose="020B0604020202020204" pitchFamily="34" charset="0"/>
              </a:rPr>
              <a:t>R</a:t>
            </a:r>
            <a:r>
              <a:rPr lang="en-GB" altLang="en-FR" sz="2133">
                <a:solidFill>
                  <a:srgbClr val="FF9449"/>
                </a:solidFill>
                <a:latin typeface="Arial" panose="020B0604020202020204" pitchFamily="34" charset="0"/>
                <a:ea typeface="Osaka" pitchFamily="44" charset="-128"/>
                <a:cs typeface="Arial" panose="020B0604020202020204" pitchFamily="34" charset="0"/>
              </a:rPr>
              <a:t> = e</a:t>
            </a:r>
            <a:r>
              <a:rPr lang="en-GB" altLang="en-FR" sz="2133" baseline="-25000">
                <a:solidFill>
                  <a:srgbClr val="FF9449"/>
                </a:solidFill>
                <a:latin typeface="Arial" panose="020B0604020202020204" pitchFamily="34" charset="0"/>
                <a:ea typeface="Osaka" pitchFamily="44" charset="-128"/>
                <a:cs typeface="Arial" panose="020B0604020202020204" pitchFamily="34" charset="0"/>
              </a:rPr>
              <a:t>MW</a:t>
            </a:r>
            <a:r>
              <a:rPr lang="en-GB" altLang="en-FR" sz="2133">
                <a:solidFill>
                  <a:srgbClr val="FF9449"/>
                </a:solidFill>
                <a:latin typeface="Arial" panose="020B0604020202020204" pitchFamily="34" charset="0"/>
                <a:ea typeface="Osaka" pitchFamily="44" charset="-128"/>
                <a:cs typeface="Arial" panose="020B0604020202020204" pitchFamily="34" charset="0"/>
              </a:rPr>
              <a:t> T</a:t>
            </a:r>
            <a:endParaRPr lang="en-GB" sz="2133" baseline="30000">
              <a:solidFill>
                <a:srgbClr val="000000"/>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781710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455067" y="2023360"/>
            <a:ext cx="10629900"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dirty="0">
                <a:solidFill>
                  <a:srgbClr val="FFFFFF">
                    <a:lumMod val="95000"/>
                  </a:srgbClr>
                </a:solidFill>
                <a:latin typeface="Verdana"/>
                <a:ea typeface="MS PGothic" pitchFamily="34" charset="-128"/>
                <a:cs typeface="Verdana"/>
              </a:rPr>
              <a:t>High-resolution Infrared LST CCI Products</a:t>
            </a:r>
          </a:p>
        </p:txBody>
      </p:sp>
      <p:sp>
        <p:nvSpPr>
          <p:cNvPr id="5122" name="Text Box 24"/>
          <p:cNvSpPr txBox="1">
            <a:spLocks noChangeArrowheads="1"/>
          </p:cNvSpPr>
          <p:nvPr/>
        </p:nvSpPr>
        <p:spPr bwMode="auto">
          <a:xfrm>
            <a:off x="821267" y="3725334"/>
            <a:ext cx="6838667"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dirty="0">
                <a:solidFill>
                  <a:srgbClr val="FFFFFF"/>
                </a:solidFill>
              </a:rPr>
              <a:t>Charlotte Paton, Mike Perry, Darren Ghent </a:t>
            </a:r>
          </a:p>
        </p:txBody>
      </p:sp>
      <p:sp>
        <p:nvSpPr>
          <p:cNvPr id="5123" name="Text Box 25"/>
          <p:cNvSpPr txBox="1">
            <a:spLocks noChangeArrowheads="1"/>
          </p:cNvSpPr>
          <p:nvPr/>
        </p:nvSpPr>
        <p:spPr bwMode="auto">
          <a:xfrm>
            <a:off x="821267" y="4349752"/>
            <a:ext cx="3626955"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fr-FR" altLang="fr-FR" dirty="0">
                <a:solidFill>
                  <a:srgbClr val="FFFFFF"/>
                </a:solidFill>
              </a:rPr>
              <a:t>University of Leicester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en-GB" altLang="fr-FR" sz="2400" dirty="0">
                <a:latin typeface="Verdana" pitchFamily="34" charset="0"/>
              </a:rPr>
              <a:t>Microwave observations            EMITTING TEMPERATURE</a:t>
            </a:r>
          </a:p>
        </p:txBody>
      </p:sp>
      <p:pic>
        <p:nvPicPr>
          <p:cNvPr id="3" name="Content Placeholder 2">
            <a:extLst>
              <a:ext uri="{FF2B5EF4-FFF2-40B4-BE49-F238E27FC236}">
                <a16:creationId xmlns:a16="http://schemas.microsoft.com/office/drawing/2014/main" id="{4044EC42-F332-8FA3-2E91-17B1741C2C4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951" y="1831581"/>
            <a:ext cx="9124183" cy="3489953"/>
          </a:xfrm>
        </p:spPr>
      </p:pic>
      <p:grpSp>
        <p:nvGrpSpPr>
          <p:cNvPr id="7" name="Group 6">
            <a:extLst>
              <a:ext uri="{FF2B5EF4-FFF2-40B4-BE49-F238E27FC236}">
                <a16:creationId xmlns:a16="http://schemas.microsoft.com/office/drawing/2014/main" id="{849C11FF-F6A1-F69B-5DB0-52987C29C30E}"/>
              </a:ext>
            </a:extLst>
          </p:cNvPr>
          <p:cNvGrpSpPr/>
          <p:nvPr/>
        </p:nvGrpSpPr>
        <p:grpSpPr>
          <a:xfrm>
            <a:off x="7339423" y="4190497"/>
            <a:ext cx="4680627" cy="2115577"/>
            <a:chOff x="3561806" y="2908099"/>
            <a:chExt cx="4412680" cy="1918557"/>
          </a:xfrm>
        </p:grpSpPr>
        <p:pic>
          <p:nvPicPr>
            <p:cNvPr id="5" name="Picture 4">
              <a:extLst>
                <a:ext uri="{FF2B5EF4-FFF2-40B4-BE49-F238E27FC236}">
                  <a16:creationId xmlns:a16="http://schemas.microsoft.com/office/drawing/2014/main" id="{20EA0586-851D-7B26-86F3-9D3640BF1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806" y="2908099"/>
              <a:ext cx="4412680" cy="1918557"/>
            </a:xfrm>
            <a:prstGeom prst="rect">
              <a:avLst/>
            </a:prstGeom>
          </p:spPr>
        </p:pic>
        <p:sp>
          <p:nvSpPr>
            <p:cNvPr id="6" name="Rectangle 5">
              <a:extLst>
                <a:ext uri="{FF2B5EF4-FFF2-40B4-BE49-F238E27FC236}">
                  <a16:creationId xmlns:a16="http://schemas.microsoft.com/office/drawing/2014/main" id="{3C58521F-24F1-5740-46BE-A4EBE58136AC}"/>
                </a:ext>
              </a:extLst>
            </p:cNvPr>
            <p:cNvSpPr/>
            <p:nvPr/>
          </p:nvSpPr>
          <p:spPr>
            <a:xfrm>
              <a:off x="3607915" y="2908099"/>
              <a:ext cx="4325596" cy="24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grpSp>
      <p:sp>
        <p:nvSpPr>
          <p:cNvPr id="9" name="TextBox 8">
            <a:extLst>
              <a:ext uri="{FF2B5EF4-FFF2-40B4-BE49-F238E27FC236}">
                <a16:creationId xmlns:a16="http://schemas.microsoft.com/office/drawing/2014/main" id="{9180D5FF-7DB6-AB30-D29C-627A38327C40}"/>
              </a:ext>
            </a:extLst>
          </p:cNvPr>
          <p:cNvSpPr txBox="1"/>
          <p:nvPr/>
        </p:nvSpPr>
        <p:spPr>
          <a:xfrm>
            <a:off x="790847" y="1201443"/>
            <a:ext cx="10390960" cy="584775"/>
          </a:xfrm>
          <a:prstGeom prst="rect">
            <a:avLst/>
          </a:prstGeom>
          <a:noFill/>
        </p:spPr>
        <p:txBody>
          <a:bodyPr wrap="square">
            <a:spAutoFit/>
          </a:bodyPr>
          <a:lstStyle/>
          <a:p>
            <a:pPr marL="228594" indent="-228594" defTabSz="1219170" fontAlgn="base">
              <a:spcBef>
                <a:spcPct val="0"/>
              </a:spcBef>
              <a:spcAft>
                <a:spcPct val="0"/>
              </a:spcAft>
              <a:buFont typeface="Arial" panose="020B0604020202020204" pitchFamily="34" charset="0"/>
              <a:buChar char="•"/>
            </a:pPr>
            <a:r>
              <a:rPr lang="en-US" altLang="en-FR" sz="1600" dirty="0">
                <a:solidFill>
                  <a:srgbClr val="000000"/>
                </a:solidFill>
                <a:latin typeface="Arial" panose="020B0604020202020204" pitchFamily="34" charset="0"/>
                <a:ea typeface="Osaka" pitchFamily="44" charset="-128"/>
                <a:cs typeface="Arial" panose="020B0604020202020204" pitchFamily="34" charset="0"/>
              </a:rPr>
              <a:t>Longer wavelengths have </a:t>
            </a:r>
            <a:r>
              <a:rPr lang="en-US" altLang="en-FR" sz="1600" b="1" dirty="0">
                <a:solidFill>
                  <a:srgbClr val="000000"/>
                </a:solidFill>
                <a:latin typeface="Arial" panose="020B0604020202020204" pitchFamily="34" charset="0"/>
                <a:ea typeface="Osaka" pitchFamily="44" charset="-128"/>
                <a:cs typeface="Arial" panose="020B0604020202020204" pitchFamily="34" charset="0"/>
              </a:rPr>
              <a:t>larger penetration depth</a:t>
            </a:r>
            <a:r>
              <a:rPr lang="en-US" altLang="en-FR" sz="1600" dirty="0">
                <a:solidFill>
                  <a:srgbClr val="000000"/>
                </a:solidFill>
                <a:latin typeface="Arial" panose="020B0604020202020204" pitchFamily="34" charset="0"/>
                <a:ea typeface="Osaka" pitchFamily="44" charset="-128"/>
                <a:cs typeface="Arial" panose="020B0604020202020204" pitchFamily="34" charset="0"/>
              </a:rPr>
              <a:t>; in very arid places MWs observe a emitting temperature integrated over a few </a:t>
            </a:r>
            <a:r>
              <a:rPr lang="en-US" altLang="en-FR" sz="1600" dirty="0" err="1">
                <a:solidFill>
                  <a:srgbClr val="000000"/>
                </a:solidFill>
                <a:latin typeface="Arial" panose="020B0604020202020204" pitchFamily="34" charset="0"/>
                <a:ea typeface="Osaka" pitchFamily="44" charset="-128"/>
                <a:cs typeface="Arial" panose="020B0604020202020204" pitchFamily="34" charset="0"/>
              </a:rPr>
              <a:t>cms</a:t>
            </a:r>
            <a:r>
              <a:rPr lang="en-US" altLang="en-FR" sz="1600" dirty="0">
                <a:solidFill>
                  <a:srgbClr val="000000"/>
                </a:solidFill>
                <a:latin typeface="Arial" panose="020B0604020202020204" pitchFamily="34" charset="0"/>
                <a:ea typeface="Osaka" pitchFamily="44" charset="-128"/>
                <a:cs typeface="Arial" panose="020B0604020202020204" pitchFamily="34" charset="0"/>
              </a:rPr>
              <a:t> below the surface, differing from the </a:t>
            </a:r>
            <a:r>
              <a:rPr lang="en-US" altLang="en-FR" sz="1600" b="1" dirty="0">
                <a:solidFill>
                  <a:srgbClr val="000000"/>
                </a:solidFill>
                <a:latin typeface="Arial" panose="020B0604020202020204" pitchFamily="34" charset="0"/>
                <a:ea typeface="Osaka" pitchFamily="44" charset="-128"/>
                <a:cs typeface="Arial" panose="020B0604020202020204" pitchFamily="34" charset="0"/>
              </a:rPr>
              <a:t>skin temperature </a:t>
            </a:r>
            <a:r>
              <a:rPr lang="en-US" altLang="en-FR" sz="1600" dirty="0">
                <a:solidFill>
                  <a:srgbClr val="000000"/>
                </a:solidFill>
                <a:latin typeface="Arial" panose="020B0604020202020204" pitchFamily="34" charset="0"/>
                <a:ea typeface="Osaka" pitchFamily="44" charset="-128"/>
                <a:cs typeface="Arial" panose="020B0604020202020204" pitchFamily="34" charset="0"/>
              </a:rPr>
              <a:t>measured in the IR.</a:t>
            </a:r>
            <a:endParaRPr lang="en-GB" sz="1600"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10" name="TextBox 9">
            <a:extLst>
              <a:ext uri="{FF2B5EF4-FFF2-40B4-BE49-F238E27FC236}">
                <a16:creationId xmlns:a16="http://schemas.microsoft.com/office/drawing/2014/main" id="{7961D2E3-66FB-8DB1-77FA-F1603CCE3FE8}"/>
              </a:ext>
            </a:extLst>
          </p:cNvPr>
          <p:cNvSpPr txBox="1"/>
          <p:nvPr/>
        </p:nvSpPr>
        <p:spPr>
          <a:xfrm>
            <a:off x="2761806" y="1913232"/>
            <a:ext cx="3879809" cy="338554"/>
          </a:xfrm>
          <a:prstGeom prst="rect">
            <a:avLst/>
          </a:prstGeom>
          <a:noFill/>
        </p:spPr>
        <p:txBody>
          <a:bodyPr wrap="square">
            <a:spAutoFit/>
          </a:bodyPr>
          <a:lstStyle/>
          <a:p>
            <a:pPr algn="ctr" defTabSz="1219170" fontAlgn="base">
              <a:spcBef>
                <a:spcPct val="0"/>
              </a:spcBef>
              <a:spcAft>
                <a:spcPct val="0"/>
              </a:spcAft>
            </a:pPr>
            <a:r>
              <a:rPr lang="en-US" altLang="en-FR" sz="1600" dirty="0">
                <a:solidFill>
                  <a:srgbClr val="E37222"/>
                </a:solidFill>
                <a:latin typeface="Arial" panose="020B0604020202020204" pitchFamily="34" charset="0"/>
                <a:ea typeface="Osaka" pitchFamily="44" charset="-128"/>
                <a:cs typeface="Arial" panose="020B0604020202020204" pitchFamily="34" charset="0"/>
              </a:rPr>
              <a:t> emitting depth at 18 GHz</a:t>
            </a:r>
            <a:endParaRPr lang="en-GB" sz="1600" baseline="30000" dirty="0">
              <a:solidFill>
                <a:srgbClr val="E37222"/>
              </a:solidFill>
              <a:latin typeface="Arial" panose="020B0604020202020204" pitchFamily="34" charset="0"/>
              <a:ea typeface="MS PGothic" pitchFamily="34" charset="-128"/>
              <a:cs typeface="Arial" panose="020B0604020202020204" pitchFamily="34" charset="0"/>
            </a:endParaRPr>
          </a:p>
        </p:txBody>
      </p:sp>
      <p:sp>
        <p:nvSpPr>
          <p:cNvPr id="4" name="TextBox 3">
            <a:extLst>
              <a:ext uri="{FF2B5EF4-FFF2-40B4-BE49-F238E27FC236}">
                <a16:creationId xmlns:a16="http://schemas.microsoft.com/office/drawing/2014/main" id="{6EF38E14-5C6F-BCF9-D27D-6DBC12A99321}"/>
              </a:ext>
            </a:extLst>
          </p:cNvPr>
          <p:cNvSpPr txBox="1"/>
          <p:nvPr/>
        </p:nvSpPr>
        <p:spPr>
          <a:xfrm>
            <a:off x="1800541" y="5104655"/>
            <a:ext cx="4373313" cy="256545"/>
          </a:xfrm>
          <a:prstGeom prst="rect">
            <a:avLst/>
          </a:prstGeom>
          <a:noFill/>
        </p:spPr>
        <p:txBody>
          <a:bodyPr wrap="none" rtlCol="0">
            <a:spAutoFit/>
          </a:bodyPr>
          <a:lstStyle/>
          <a:p>
            <a:pPr defTabSz="1219170" fontAlgn="base">
              <a:spcBef>
                <a:spcPct val="0"/>
              </a:spcBef>
              <a:spcAft>
                <a:spcPct val="0"/>
              </a:spcAft>
            </a:pPr>
            <a:r>
              <a:rPr lang="en-GB" sz="1067" dirty="0">
                <a:solidFill>
                  <a:srgbClr val="000000"/>
                </a:solidFill>
                <a:latin typeface="Verdana" pitchFamily="34" charset="0"/>
                <a:ea typeface="MS PGothic" pitchFamily="34" charset="-128"/>
              </a:rPr>
              <a:t>Favrichon et al., 2021, ﻿https://</a:t>
            </a:r>
            <a:r>
              <a:rPr lang="en-GB" sz="1067" dirty="0" err="1">
                <a:solidFill>
                  <a:srgbClr val="000000"/>
                </a:solidFill>
                <a:latin typeface="Verdana" pitchFamily="34" charset="0"/>
                <a:ea typeface="MS PGothic" pitchFamily="34" charset="-128"/>
              </a:rPr>
              <a:t>doi.org</a:t>
            </a:r>
            <a:r>
              <a:rPr lang="en-GB" sz="1067" dirty="0">
                <a:solidFill>
                  <a:srgbClr val="000000"/>
                </a:solidFill>
                <a:latin typeface="Verdana" pitchFamily="34" charset="0"/>
                <a:ea typeface="MS PGothic" pitchFamily="34" charset="-128"/>
              </a:rPr>
              <a:t>/10.3390/ rs13071325</a:t>
            </a:r>
          </a:p>
        </p:txBody>
      </p:sp>
    </p:spTree>
    <p:extLst>
      <p:ext uri="{BB962C8B-B14F-4D97-AF65-F5344CB8AC3E}">
        <p14:creationId xmlns:p14="http://schemas.microsoft.com/office/powerpoint/2010/main" val="2956874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86F0190E-C426-0AB4-80C3-18AF9A56AE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49613" y="1075660"/>
            <a:ext cx="6989351" cy="5242013"/>
          </a:xfrm>
          <a:prstGeom prst="rect">
            <a:avLst/>
          </a:prstGeom>
          <a:noFill/>
          <a:extLst>
            <a:ext uri="{909E8E84-426E-40DD-AFC4-6F175D3DCCD1}">
              <a14:hiddenFill xmlns:a14="http://schemas.microsoft.com/office/drawing/2010/main">
                <a:solidFill>
                  <a:srgbClr val="FFFFFF"/>
                </a:solidFill>
              </a14:hiddenFill>
            </a:ext>
          </a:extLst>
        </p:spPr>
      </p:pic>
      <p:sp>
        <p:nvSpPr>
          <p:cNvPr id="6145" name="Title 1"/>
          <p:cNvSpPr>
            <a:spLocks noGrp="1"/>
          </p:cNvSpPr>
          <p:nvPr>
            <p:ph type="title"/>
          </p:nvPr>
        </p:nvSpPr>
        <p:spPr>
          <a:xfrm>
            <a:off x="1032934" y="267643"/>
            <a:ext cx="9275233" cy="461665"/>
          </a:xfrm>
        </p:spPr>
        <p:txBody>
          <a:bodyPr/>
          <a:lstStyle/>
          <a:p>
            <a:pPr eaLnBrk="1" hangingPunct="1"/>
            <a:r>
              <a:rPr lang="en-GB" altLang="fr-FR" sz="2400" dirty="0">
                <a:latin typeface="Verdana" pitchFamily="34" charset="0"/>
              </a:rPr>
              <a:t>Microwave observations            SPATIAL RESOLUTION</a:t>
            </a:r>
          </a:p>
        </p:txBody>
      </p:sp>
      <p:sp>
        <p:nvSpPr>
          <p:cNvPr id="2" name="TextBox 1">
            <a:extLst>
              <a:ext uri="{FF2B5EF4-FFF2-40B4-BE49-F238E27FC236}">
                <a16:creationId xmlns:a16="http://schemas.microsoft.com/office/drawing/2014/main" id="{2B885F11-AC23-B99A-8A7D-4F196D22907A}"/>
              </a:ext>
            </a:extLst>
          </p:cNvPr>
          <p:cNvSpPr txBox="1"/>
          <p:nvPr/>
        </p:nvSpPr>
        <p:spPr>
          <a:xfrm>
            <a:off x="628288" y="1456896"/>
            <a:ext cx="5467712" cy="830997"/>
          </a:xfrm>
          <a:prstGeom prst="rect">
            <a:avLst/>
          </a:prstGeom>
          <a:noFill/>
        </p:spPr>
        <p:txBody>
          <a:bodyPr wrap="square">
            <a:spAutoFit/>
          </a:bodyPr>
          <a:lstStyle/>
          <a:p>
            <a:pPr marL="228594" indent="-228594" defTabSz="1219170" fontAlgn="base">
              <a:spcBef>
                <a:spcPct val="0"/>
              </a:spcBef>
              <a:spcAft>
                <a:spcPct val="0"/>
              </a:spcAft>
              <a:buFont typeface="Arial" panose="020B0604020202020204" pitchFamily="34" charset="0"/>
              <a:buChar char="•"/>
            </a:pPr>
            <a:r>
              <a:rPr lang="en-US" altLang="en-FR" sz="1600" dirty="0">
                <a:solidFill>
                  <a:srgbClr val="000000"/>
                </a:solidFill>
                <a:latin typeface="Arial" panose="020B0604020202020204" pitchFamily="34" charset="0"/>
                <a:ea typeface="Osaka" pitchFamily="44" charset="-128"/>
                <a:cs typeface="Arial" panose="020B0604020202020204" pitchFamily="34" charset="0"/>
              </a:rPr>
              <a:t>Weaker emission and longer wavelengths require large antennas, resulting in relatively</a:t>
            </a:r>
            <a:r>
              <a:rPr lang="en-US" altLang="en-FR" sz="1600" b="1" dirty="0">
                <a:solidFill>
                  <a:srgbClr val="000000"/>
                </a:solidFill>
                <a:latin typeface="Arial" panose="020B0604020202020204" pitchFamily="34" charset="0"/>
                <a:ea typeface="Osaka" pitchFamily="44" charset="-128"/>
                <a:cs typeface="Arial" panose="020B0604020202020204" pitchFamily="34" charset="0"/>
              </a:rPr>
              <a:t> large measurement footprints</a:t>
            </a:r>
            <a:r>
              <a:rPr lang="en-US" altLang="en-FR" sz="1600" dirty="0">
                <a:solidFill>
                  <a:srgbClr val="000000"/>
                </a:solidFill>
                <a:latin typeface="Arial" panose="020B0604020202020204" pitchFamily="34" charset="0"/>
                <a:ea typeface="Osaka" pitchFamily="44" charset="-128"/>
                <a:cs typeface="Arial" panose="020B0604020202020204" pitchFamily="34" charset="0"/>
              </a:rPr>
              <a:t> on the ground, in the order of tens of kms. </a:t>
            </a:r>
            <a:endParaRPr lang="en-GB" sz="1600" dirty="0">
              <a:solidFill>
                <a:srgbClr val="000000"/>
              </a:solidFill>
              <a:latin typeface="Arial" panose="020B0604020202020204" pitchFamily="34" charset="0"/>
              <a:ea typeface="MS PGothic" pitchFamily="34" charset="-128"/>
              <a:cs typeface="Arial" panose="020B0604020202020204" pitchFamily="34" charset="0"/>
            </a:endParaRPr>
          </a:p>
        </p:txBody>
      </p:sp>
      <p:cxnSp>
        <p:nvCxnSpPr>
          <p:cNvPr id="4" name="Straight Arrow Connector 3">
            <a:extLst>
              <a:ext uri="{FF2B5EF4-FFF2-40B4-BE49-F238E27FC236}">
                <a16:creationId xmlns:a16="http://schemas.microsoft.com/office/drawing/2014/main" id="{3F8E9E75-3777-19B5-943D-F9AA8C2D878B}"/>
              </a:ext>
            </a:extLst>
          </p:cNvPr>
          <p:cNvCxnSpPr>
            <a:cxnSpLocks/>
          </p:cNvCxnSpPr>
          <p:nvPr/>
        </p:nvCxnSpPr>
        <p:spPr>
          <a:xfrm>
            <a:off x="8843249" y="4885256"/>
            <a:ext cx="332023" cy="358504"/>
          </a:xfrm>
          <a:prstGeom prst="straightConnector1">
            <a:avLst/>
          </a:prstGeom>
          <a:ln>
            <a:solidFill>
              <a:srgbClr val="E3722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FD7D7C3-3E74-72EC-D046-2B6FC22D3B87}"/>
              </a:ext>
            </a:extLst>
          </p:cNvPr>
          <p:cNvSpPr txBox="1"/>
          <p:nvPr/>
        </p:nvSpPr>
        <p:spPr>
          <a:xfrm>
            <a:off x="7984496" y="4522640"/>
            <a:ext cx="1409512" cy="379656"/>
          </a:xfrm>
          <a:prstGeom prst="rect">
            <a:avLst/>
          </a:prstGeom>
          <a:noFill/>
        </p:spPr>
        <p:txBody>
          <a:bodyPr wrap="square">
            <a:spAutoFit/>
          </a:bodyPr>
          <a:lstStyle/>
          <a:p>
            <a:pPr defTabSz="1219170" fontAlgn="base">
              <a:spcBef>
                <a:spcPct val="0"/>
              </a:spcBef>
              <a:spcAft>
                <a:spcPct val="0"/>
              </a:spcAft>
            </a:pPr>
            <a:r>
              <a:rPr lang="en-US" altLang="en-FR" sz="1867" dirty="0">
                <a:solidFill>
                  <a:srgbClr val="E37222"/>
                </a:solidFill>
                <a:latin typeface="Arial" panose="020B0604020202020204" pitchFamily="34" charset="0"/>
                <a:ea typeface="Osaka" pitchFamily="44" charset="-128"/>
                <a:cs typeface="Arial" panose="020B0604020202020204" pitchFamily="34" charset="0"/>
              </a:rPr>
              <a:t> ~25 km</a:t>
            </a:r>
            <a:endParaRPr lang="en-GB" sz="1867" baseline="30000" dirty="0">
              <a:solidFill>
                <a:srgbClr val="E37222"/>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3831179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err="1">
                <a:latin typeface="Verdana" pitchFamily="34" charset="0"/>
              </a:rPr>
              <a:t>Microwave</a:t>
            </a:r>
            <a:r>
              <a:rPr lang="fr-FR" altLang="fr-FR" sz="2400" dirty="0">
                <a:latin typeface="Verdana" pitchFamily="34" charset="0"/>
              </a:rPr>
              <a:t> observations                   CLOUDS</a:t>
            </a:r>
          </a:p>
        </p:txBody>
      </p:sp>
      <p:pic>
        <p:nvPicPr>
          <p:cNvPr id="3078" name="Picture 6">
            <a:extLst>
              <a:ext uri="{FF2B5EF4-FFF2-40B4-BE49-F238E27FC236}">
                <a16:creationId xmlns:a16="http://schemas.microsoft.com/office/drawing/2014/main" id="{136FD344-4FA3-5732-F18F-29D2AF92FE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3439" y="2063218"/>
            <a:ext cx="7085776" cy="39871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BFFD30D-03BE-C67A-5CB8-0B8092486424}"/>
              </a:ext>
            </a:extLst>
          </p:cNvPr>
          <p:cNvSpPr txBox="1"/>
          <p:nvPr/>
        </p:nvSpPr>
        <p:spPr>
          <a:xfrm>
            <a:off x="453217" y="1201443"/>
            <a:ext cx="10679012" cy="584775"/>
          </a:xfrm>
          <a:prstGeom prst="rect">
            <a:avLst/>
          </a:prstGeom>
          <a:noFill/>
        </p:spPr>
        <p:txBody>
          <a:bodyPr wrap="square">
            <a:spAutoFit/>
          </a:bodyPr>
          <a:lstStyle/>
          <a:p>
            <a:pPr marL="228594" indent="-228594" defTabSz="1219170" fontAlgn="base">
              <a:spcBef>
                <a:spcPct val="0"/>
              </a:spcBef>
              <a:spcAft>
                <a:spcPct val="0"/>
              </a:spcAft>
              <a:buFont typeface="Arial" panose="020B0604020202020204" pitchFamily="34" charset="0"/>
              <a:buChar char="•"/>
            </a:pPr>
            <a:r>
              <a:rPr lang="en-US" altLang="en-FR" sz="1600" dirty="0">
                <a:solidFill>
                  <a:srgbClr val="000000"/>
                </a:solidFill>
                <a:latin typeface="Arial" panose="020B0604020202020204" pitchFamily="34" charset="0"/>
                <a:ea typeface="Osaka" pitchFamily="44" charset="-128"/>
                <a:cs typeface="Arial" panose="020B0604020202020204" pitchFamily="34" charset="0"/>
              </a:rPr>
              <a:t>At the observing MW window channels the land surface emission traverses most of the clouds, therefore LST can be estimated for most weather conditions and does not suffer from the </a:t>
            </a:r>
            <a:r>
              <a:rPr lang="en-US" altLang="en-FR" sz="1600" u="sng" dirty="0">
                <a:solidFill>
                  <a:srgbClr val="000000"/>
                </a:solidFill>
                <a:latin typeface="Arial" panose="020B0604020202020204" pitchFamily="34" charset="0"/>
                <a:ea typeface="Osaka" pitchFamily="44" charset="-128"/>
                <a:cs typeface="Arial" panose="020B0604020202020204" pitchFamily="34" charset="0"/>
              </a:rPr>
              <a:t>“clear-sky bias</a:t>
            </a:r>
            <a:r>
              <a:rPr lang="en-US" altLang="en-FR" sz="1600" dirty="0">
                <a:solidFill>
                  <a:srgbClr val="000000"/>
                </a:solidFill>
                <a:latin typeface="Arial" panose="020B0604020202020204" pitchFamily="34" charset="0"/>
                <a:ea typeface="Osaka" pitchFamily="44" charset="-128"/>
                <a:cs typeface="Arial" panose="020B0604020202020204" pitchFamily="34" charset="0"/>
              </a:rPr>
              <a:t>” of the IR measurements.  </a:t>
            </a:r>
            <a:endParaRPr lang="en-GB" sz="1600" dirty="0">
              <a:solidFill>
                <a:srgbClr val="000000"/>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578597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4"/>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SENSORS</a:t>
            </a:r>
          </a:p>
        </p:txBody>
      </p:sp>
      <p:graphicFrame>
        <p:nvGraphicFramePr>
          <p:cNvPr id="2" name="Table 1">
            <a:extLst>
              <a:ext uri="{FF2B5EF4-FFF2-40B4-BE49-F238E27FC236}">
                <a16:creationId xmlns:a16="http://schemas.microsoft.com/office/drawing/2014/main" id="{6C824912-921F-B421-EAC6-4B5FA763543A}"/>
              </a:ext>
            </a:extLst>
          </p:cNvPr>
          <p:cNvGraphicFramePr>
            <a:graphicFrameLocks noGrp="1"/>
          </p:cNvGraphicFramePr>
          <p:nvPr/>
        </p:nvGraphicFramePr>
        <p:xfrm>
          <a:off x="5371631" y="1596983"/>
          <a:ext cx="6621696" cy="4404419"/>
        </p:xfrm>
        <a:graphic>
          <a:graphicData uri="http://schemas.openxmlformats.org/drawingml/2006/table">
            <a:tbl>
              <a:tblPr firstRow="1" firstCol="1" bandRow="1">
                <a:tableStyleId>{0660B408-B3CF-4A94-85FC-2B1E0A45F4A2}</a:tableStyleId>
              </a:tblPr>
              <a:tblGrid>
                <a:gridCol w="1655424">
                  <a:extLst>
                    <a:ext uri="{9D8B030D-6E8A-4147-A177-3AD203B41FA5}">
                      <a16:colId xmlns:a16="http://schemas.microsoft.com/office/drawing/2014/main" val="2961085148"/>
                    </a:ext>
                  </a:extLst>
                </a:gridCol>
                <a:gridCol w="1655424">
                  <a:extLst>
                    <a:ext uri="{9D8B030D-6E8A-4147-A177-3AD203B41FA5}">
                      <a16:colId xmlns:a16="http://schemas.microsoft.com/office/drawing/2014/main" val="245454312"/>
                    </a:ext>
                  </a:extLst>
                </a:gridCol>
                <a:gridCol w="1655424">
                  <a:extLst>
                    <a:ext uri="{9D8B030D-6E8A-4147-A177-3AD203B41FA5}">
                      <a16:colId xmlns:a16="http://schemas.microsoft.com/office/drawing/2014/main" val="1319782821"/>
                    </a:ext>
                  </a:extLst>
                </a:gridCol>
                <a:gridCol w="1655424">
                  <a:extLst>
                    <a:ext uri="{9D8B030D-6E8A-4147-A177-3AD203B41FA5}">
                      <a16:colId xmlns:a16="http://schemas.microsoft.com/office/drawing/2014/main" val="2954792718"/>
                    </a:ext>
                  </a:extLst>
                </a:gridCol>
              </a:tblGrid>
              <a:tr h="195600">
                <a:tc>
                  <a:txBody>
                    <a:bodyPr/>
                    <a:lstStyle/>
                    <a:p>
                      <a:pPr algn="ctr"/>
                      <a:r>
                        <a:rPr lang="en-GB" sz="1200" dirty="0">
                          <a:solidFill>
                            <a:schemeClr val="tx1"/>
                          </a:solidFill>
                          <a:effectLst/>
                        </a:rPr>
                        <a:t>SSM/I</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solidFill>
                      <a:srgbClr val="FDC82F"/>
                    </a:solidFill>
                  </a:tcPr>
                </a:tc>
                <a:tc>
                  <a:txBody>
                    <a:bodyPr/>
                    <a:lstStyle/>
                    <a:p>
                      <a:pPr algn="ctr"/>
                      <a:r>
                        <a:rPr lang="en-GB" sz="1200" dirty="0">
                          <a:solidFill>
                            <a:schemeClr val="tx1"/>
                          </a:solidFill>
                          <a:effectLst/>
                        </a:rPr>
                        <a:t>SSMIS</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solidFill>
                      <a:srgbClr val="FDC82F"/>
                    </a:solidFill>
                  </a:tcPr>
                </a:tc>
                <a:tc>
                  <a:txBody>
                    <a:bodyPr/>
                    <a:lstStyle/>
                    <a:p>
                      <a:pPr algn="ctr"/>
                      <a:r>
                        <a:rPr lang="en-GB" sz="1200" dirty="0">
                          <a:solidFill>
                            <a:schemeClr val="tx1"/>
                          </a:solidFill>
                          <a:effectLst/>
                        </a:rPr>
                        <a:t>AMSR-E</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solidFill>
                      <a:srgbClr val="FDC82F"/>
                    </a:solidFill>
                  </a:tcPr>
                </a:tc>
                <a:tc>
                  <a:txBody>
                    <a:bodyPr/>
                    <a:lstStyle/>
                    <a:p>
                      <a:pPr algn="ctr"/>
                      <a:r>
                        <a:rPr lang="en-GB" sz="1200" dirty="0">
                          <a:solidFill>
                            <a:schemeClr val="tx1"/>
                          </a:solidFill>
                          <a:effectLst/>
                        </a:rPr>
                        <a:t>AMSR2</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solidFill>
                      <a:srgbClr val="FDC82F"/>
                    </a:solidFill>
                  </a:tcPr>
                </a:tc>
                <a:extLst>
                  <a:ext uri="{0D108BD9-81ED-4DB2-BD59-A6C34878D82A}">
                    <a16:rowId xmlns:a16="http://schemas.microsoft.com/office/drawing/2014/main" val="38889221"/>
                  </a:ext>
                </a:extLst>
              </a:tr>
              <a:tr h="294083">
                <a:tc gridSpan="4">
                  <a:txBody>
                    <a:bodyPr/>
                    <a:lstStyle/>
                    <a:p>
                      <a:pPr algn="ctr"/>
                      <a:r>
                        <a:rPr lang="en-GB" sz="1200" dirty="0">
                          <a:solidFill>
                            <a:schemeClr val="tx1"/>
                          </a:solidFill>
                          <a:effectLst/>
                        </a:rPr>
                        <a:t>Frequency &amp; Resolution</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111204" marR="111204" marT="55601" marB="556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57751687"/>
                  </a:ext>
                </a:extLst>
              </a:tr>
              <a:tr h="391201">
                <a:tc>
                  <a:txBody>
                    <a:bodyPr/>
                    <a:lstStyle/>
                    <a:p>
                      <a:pPr algn="ctr"/>
                      <a:r>
                        <a:rPr lang="en-GB" sz="1200" b="0" dirty="0">
                          <a:solidFill>
                            <a:schemeClr val="tx1"/>
                          </a:solidFill>
                          <a:effectLst/>
                        </a:rPr>
                        <a:t>19.35 GHz</a:t>
                      </a:r>
                      <a:endParaRPr lang="en-FR" sz="1200" b="0" dirty="0">
                        <a:solidFill>
                          <a:schemeClr val="tx1"/>
                        </a:solidFill>
                        <a:effectLst/>
                      </a:endParaRPr>
                    </a:p>
                    <a:p>
                      <a:pPr algn="ctr"/>
                      <a:r>
                        <a:rPr lang="en-GB" sz="1200" b="0" dirty="0">
                          <a:solidFill>
                            <a:schemeClr val="tx1"/>
                          </a:solidFill>
                          <a:effectLst/>
                        </a:rPr>
                        <a:t>(69x43 km)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19.35 GHz</a:t>
                      </a:r>
                      <a:endParaRPr lang="en-FR" sz="1200">
                        <a:solidFill>
                          <a:schemeClr val="tx1"/>
                        </a:solidFill>
                        <a:effectLst/>
                      </a:endParaRPr>
                    </a:p>
                    <a:p>
                      <a:pPr algn="ctr"/>
                      <a:r>
                        <a:rPr lang="en-GB" sz="1200">
                          <a:solidFill>
                            <a:schemeClr val="tx1"/>
                          </a:solidFill>
                          <a:effectLst/>
                        </a:rPr>
                        <a:t>(73x47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18.7 GHz</a:t>
                      </a:r>
                      <a:endParaRPr lang="en-FR" sz="1200">
                        <a:solidFill>
                          <a:schemeClr val="tx1"/>
                        </a:solidFill>
                        <a:effectLst/>
                      </a:endParaRPr>
                    </a:p>
                    <a:p>
                      <a:pPr algn="ctr"/>
                      <a:r>
                        <a:rPr lang="en-GB" sz="1200">
                          <a:solidFill>
                            <a:schemeClr val="tx1"/>
                          </a:solidFill>
                          <a:effectLst/>
                        </a:rPr>
                        <a:t>(27x16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18.7 GHz</a:t>
                      </a:r>
                      <a:endParaRPr lang="en-FR" sz="1200">
                        <a:solidFill>
                          <a:schemeClr val="tx1"/>
                        </a:solidFill>
                        <a:effectLst/>
                      </a:endParaRPr>
                    </a:p>
                    <a:p>
                      <a:pPr algn="ctr"/>
                      <a:r>
                        <a:rPr lang="en-GB" sz="1200">
                          <a:solidFill>
                            <a:schemeClr val="tx1"/>
                          </a:solidFill>
                          <a:effectLst/>
                        </a:rPr>
                        <a:t>(14x22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4223623846"/>
                  </a:ext>
                </a:extLst>
              </a:tr>
              <a:tr h="391201">
                <a:tc>
                  <a:txBody>
                    <a:bodyPr/>
                    <a:lstStyle/>
                    <a:p>
                      <a:pPr algn="ctr"/>
                      <a:r>
                        <a:rPr lang="en-GB" sz="1200" b="0" dirty="0">
                          <a:solidFill>
                            <a:schemeClr val="tx1"/>
                          </a:solidFill>
                          <a:effectLst/>
                        </a:rPr>
                        <a:t>23.235 GHz</a:t>
                      </a:r>
                      <a:endParaRPr lang="en-FR" sz="1200" b="0" dirty="0">
                        <a:solidFill>
                          <a:schemeClr val="tx1"/>
                        </a:solidFill>
                        <a:effectLst/>
                      </a:endParaRPr>
                    </a:p>
                    <a:p>
                      <a:pPr algn="ctr"/>
                      <a:r>
                        <a:rPr lang="en-GB" sz="1200" b="0" dirty="0">
                          <a:solidFill>
                            <a:schemeClr val="tx1"/>
                          </a:solidFill>
                          <a:effectLst/>
                        </a:rPr>
                        <a:t>(50x40 km)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23.235 GHz</a:t>
                      </a:r>
                      <a:endParaRPr lang="en-FR" sz="1200">
                        <a:solidFill>
                          <a:schemeClr val="tx1"/>
                        </a:solidFill>
                        <a:effectLst/>
                      </a:endParaRPr>
                    </a:p>
                    <a:p>
                      <a:pPr algn="ctr"/>
                      <a:r>
                        <a:rPr lang="en-GB" sz="1200">
                          <a:solidFill>
                            <a:schemeClr val="tx1"/>
                          </a:solidFill>
                          <a:effectLst/>
                        </a:rPr>
                        <a:t>(73x47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23.8 GHz</a:t>
                      </a:r>
                      <a:endParaRPr lang="en-FR" sz="1200">
                        <a:solidFill>
                          <a:schemeClr val="tx1"/>
                        </a:solidFill>
                        <a:effectLst/>
                      </a:endParaRPr>
                    </a:p>
                    <a:p>
                      <a:pPr algn="ctr"/>
                      <a:r>
                        <a:rPr lang="en-GB" sz="1200">
                          <a:solidFill>
                            <a:schemeClr val="tx1"/>
                          </a:solidFill>
                          <a:effectLst/>
                        </a:rPr>
                        <a:t>(32x18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23.8 GHz</a:t>
                      </a:r>
                      <a:endParaRPr lang="en-FR" sz="1200">
                        <a:solidFill>
                          <a:schemeClr val="tx1"/>
                        </a:solidFill>
                        <a:effectLst/>
                      </a:endParaRPr>
                    </a:p>
                    <a:p>
                      <a:pPr algn="ctr"/>
                      <a:r>
                        <a:rPr lang="en-GB" sz="1200">
                          <a:solidFill>
                            <a:schemeClr val="tx1"/>
                          </a:solidFill>
                          <a:effectLst/>
                        </a:rPr>
                        <a:t>(15x26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1092422886"/>
                  </a:ext>
                </a:extLst>
              </a:tr>
              <a:tr h="391201">
                <a:tc>
                  <a:txBody>
                    <a:bodyPr/>
                    <a:lstStyle/>
                    <a:p>
                      <a:pPr algn="ctr"/>
                      <a:r>
                        <a:rPr lang="en-GB" sz="1200" b="0" dirty="0">
                          <a:solidFill>
                            <a:schemeClr val="tx1"/>
                          </a:solidFill>
                          <a:effectLst/>
                        </a:rPr>
                        <a:t>37.0 GHz</a:t>
                      </a:r>
                      <a:endParaRPr lang="en-FR" sz="1200" b="0" dirty="0">
                        <a:solidFill>
                          <a:schemeClr val="tx1"/>
                        </a:solidFill>
                        <a:effectLst/>
                      </a:endParaRPr>
                    </a:p>
                    <a:p>
                      <a:pPr algn="ctr"/>
                      <a:r>
                        <a:rPr lang="en-GB" sz="1200" b="0" dirty="0">
                          <a:solidFill>
                            <a:schemeClr val="tx1"/>
                          </a:solidFill>
                          <a:effectLst/>
                        </a:rPr>
                        <a:t>(37x28 km)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37.0 GHz</a:t>
                      </a:r>
                      <a:endParaRPr lang="en-FR" sz="1200">
                        <a:solidFill>
                          <a:schemeClr val="tx1"/>
                        </a:solidFill>
                        <a:effectLst/>
                      </a:endParaRPr>
                    </a:p>
                    <a:p>
                      <a:pPr algn="ctr"/>
                      <a:r>
                        <a:rPr lang="en-GB" sz="1200">
                          <a:solidFill>
                            <a:schemeClr val="tx1"/>
                          </a:solidFill>
                          <a:effectLst/>
                        </a:rPr>
                        <a:t>(41x31 km) </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36.5 GHz</a:t>
                      </a:r>
                      <a:endParaRPr lang="en-FR" sz="1200">
                        <a:solidFill>
                          <a:schemeClr val="tx1"/>
                        </a:solidFill>
                        <a:effectLst/>
                      </a:endParaRPr>
                    </a:p>
                    <a:p>
                      <a:pPr algn="ctr"/>
                      <a:r>
                        <a:rPr lang="en-GB" sz="1200">
                          <a:solidFill>
                            <a:schemeClr val="tx1"/>
                          </a:solidFill>
                          <a:effectLst/>
                        </a:rPr>
                        <a:t>(14x8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36.5 GHz</a:t>
                      </a:r>
                      <a:endParaRPr lang="en-FR" sz="1200">
                        <a:solidFill>
                          <a:schemeClr val="tx1"/>
                        </a:solidFill>
                        <a:effectLst/>
                      </a:endParaRPr>
                    </a:p>
                    <a:p>
                      <a:pPr algn="ctr"/>
                      <a:r>
                        <a:rPr lang="en-GB" sz="1200">
                          <a:solidFill>
                            <a:schemeClr val="tx1"/>
                          </a:solidFill>
                          <a:effectLst/>
                        </a:rPr>
                        <a:t>(7x12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4136735019"/>
                  </a:ext>
                </a:extLst>
              </a:tr>
              <a:tr h="391201">
                <a:tc>
                  <a:txBody>
                    <a:bodyPr/>
                    <a:lstStyle/>
                    <a:p>
                      <a:pPr algn="ctr"/>
                      <a:r>
                        <a:rPr lang="en-GB" sz="1200" b="0" dirty="0">
                          <a:solidFill>
                            <a:schemeClr val="tx1"/>
                          </a:solidFill>
                          <a:effectLst/>
                        </a:rPr>
                        <a:t>85.5 GHz</a:t>
                      </a:r>
                      <a:endParaRPr lang="en-FR" sz="1200" b="0" dirty="0">
                        <a:solidFill>
                          <a:schemeClr val="tx1"/>
                        </a:solidFill>
                        <a:effectLst/>
                      </a:endParaRPr>
                    </a:p>
                    <a:p>
                      <a:pPr algn="ctr"/>
                      <a:r>
                        <a:rPr lang="en-GB" sz="1200" b="0" dirty="0">
                          <a:solidFill>
                            <a:schemeClr val="tx1"/>
                          </a:solidFill>
                          <a:effectLst/>
                        </a:rPr>
                        <a:t>(15x13 km)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dirty="0">
                          <a:solidFill>
                            <a:schemeClr val="tx1"/>
                          </a:solidFill>
                          <a:effectLst/>
                        </a:rPr>
                        <a:t>91.5 GHz</a:t>
                      </a:r>
                      <a:endParaRPr lang="en-FR" sz="1200" dirty="0">
                        <a:solidFill>
                          <a:schemeClr val="tx1"/>
                        </a:solidFill>
                        <a:effectLst/>
                      </a:endParaRPr>
                    </a:p>
                    <a:p>
                      <a:pPr algn="ctr"/>
                      <a:r>
                        <a:rPr lang="en-GB" sz="1200" dirty="0">
                          <a:solidFill>
                            <a:schemeClr val="tx1"/>
                          </a:solidFill>
                          <a:effectLst/>
                        </a:rPr>
                        <a:t>(14x13 km)</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89.0 GHz</a:t>
                      </a:r>
                      <a:endParaRPr lang="en-FR" sz="1200">
                        <a:solidFill>
                          <a:schemeClr val="tx1"/>
                        </a:solidFill>
                        <a:effectLst/>
                      </a:endParaRPr>
                    </a:p>
                    <a:p>
                      <a:pPr algn="ctr"/>
                      <a:r>
                        <a:rPr lang="en-GB" sz="1200">
                          <a:solidFill>
                            <a:schemeClr val="tx1"/>
                          </a:solidFill>
                          <a:effectLst/>
                        </a:rPr>
                        <a:t>(6x4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89.0 GHz</a:t>
                      </a:r>
                      <a:endParaRPr lang="en-FR" sz="1200">
                        <a:solidFill>
                          <a:schemeClr val="tx1"/>
                        </a:solidFill>
                        <a:effectLst/>
                      </a:endParaRPr>
                    </a:p>
                    <a:p>
                      <a:pPr algn="ctr"/>
                      <a:r>
                        <a:rPr lang="en-GB" sz="1200">
                          <a:solidFill>
                            <a:schemeClr val="tx1"/>
                          </a:solidFill>
                          <a:effectLst/>
                        </a:rPr>
                        <a:t>(3x5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2426865317"/>
                  </a:ext>
                </a:extLst>
              </a:tr>
              <a:tr h="294083">
                <a:tc gridSpan="4">
                  <a:txBody>
                    <a:bodyPr/>
                    <a:lstStyle/>
                    <a:p>
                      <a:pPr algn="ctr"/>
                      <a:r>
                        <a:rPr lang="en-GB" sz="1200" dirty="0">
                          <a:solidFill>
                            <a:schemeClr val="tx1"/>
                          </a:solidFill>
                          <a:effectLst/>
                        </a:rPr>
                        <a:t>Nominal Incident Angle</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111204" marR="111204" marT="55601" marB="556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4216415"/>
                  </a:ext>
                </a:extLst>
              </a:tr>
              <a:tr h="195600">
                <a:tc>
                  <a:txBody>
                    <a:bodyPr/>
                    <a:lstStyle/>
                    <a:p>
                      <a:pPr algn="ctr"/>
                      <a:r>
                        <a:rPr lang="en-GB" sz="1200" b="0" dirty="0">
                          <a:solidFill>
                            <a:schemeClr val="tx1"/>
                          </a:solidFill>
                          <a:effectLst/>
                        </a:rPr>
                        <a:t>53</a:t>
                      </a:r>
                      <a:r>
                        <a:rPr lang="en-GB" sz="1200" b="0" baseline="30000" dirty="0">
                          <a:solidFill>
                            <a:schemeClr val="tx1"/>
                          </a:solidFill>
                          <a:effectLst/>
                        </a:rPr>
                        <a:t>o</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dirty="0">
                          <a:solidFill>
                            <a:schemeClr val="tx1"/>
                          </a:solidFill>
                          <a:effectLst/>
                        </a:rPr>
                        <a:t>53</a:t>
                      </a:r>
                      <a:r>
                        <a:rPr lang="en-GB" sz="1200" baseline="30000" dirty="0">
                          <a:solidFill>
                            <a:schemeClr val="tx1"/>
                          </a:solidFill>
                          <a:effectLst/>
                        </a:rPr>
                        <a:t>o</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55</a:t>
                      </a:r>
                      <a:r>
                        <a:rPr lang="en-GB" sz="1200" baseline="30000">
                          <a:solidFill>
                            <a:schemeClr val="tx1"/>
                          </a:solidFill>
                          <a:effectLst/>
                        </a:rPr>
                        <a:t>o</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55</a:t>
                      </a:r>
                      <a:r>
                        <a:rPr lang="en-GB" sz="1200" baseline="30000">
                          <a:solidFill>
                            <a:schemeClr val="tx1"/>
                          </a:solidFill>
                          <a:effectLst/>
                        </a:rPr>
                        <a:t>o</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1078811958"/>
                  </a:ext>
                </a:extLst>
              </a:tr>
              <a:tr h="294083">
                <a:tc gridSpan="4">
                  <a:txBody>
                    <a:bodyPr/>
                    <a:lstStyle/>
                    <a:p>
                      <a:pPr algn="ctr"/>
                      <a:r>
                        <a:rPr lang="en-GB" sz="1200" dirty="0">
                          <a:solidFill>
                            <a:schemeClr val="tx1"/>
                          </a:solidFill>
                          <a:effectLst/>
                        </a:rPr>
                        <a:t>Swath width</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111204" marR="111204" marT="55601" marB="556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33473277"/>
                  </a:ext>
                </a:extLst>
              </a:tr>
              <a:tr h="195600">
                <a:tc>
                  <a:txBody>
                    <a:bodyPr/>
                    <a:lstStyle/>
                    <a:p>
                      <a:pPr algn="ctr"/>
                      <a:r>
                        <a:rPr lang="en-GB" sz="1200" b="0" dirty="0">
                          <a:solidFill>
                            <a:schemeClr val="tx1"/>
                          </a:solidFill>
                          <a:effectLst/>
                        </a:rPr>
                        <a:t>1400 km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1700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1450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1450 km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3037328577"/>
                  </a:ext>
                </a:extLst>
              </a:tr>
              <a:tr h="294083">
                <a:tc gridSpan="4">
                  <a:txBody>
                    <a:bodyPr/>
                    <a:lstStyle/>
                    <a:p>
                      <a:pPr algn="ctr"/>
                      <a:r>
                        <a:rPr lang="en-GB" sz="1200">
                          <a:solidFill>
                            <a:schemeClr val="tx1"/>
                          </a:solidFill>
                          <a:effectLst/>
                        </a:rPr>
                        <a:t>Nominal Equator Crossing Local Time</a:t>
                      </a:r>
                      <a:endParaRPr lang="en-FR" sz="1200">
                        <a:solidFill>
                          <a:schemeClr val="tx1"/>
                        </a:solidFill>
                        <a:effectLst/>
                        <a:latin typeface="Times New Roman" panose="02020603050405020304" pitchFamily="18" charset="0"/>
                        <a:ea typeface="Times New Roman" panose="02020603050405020304" pitchFamily="18" charset="0"/>
                      </a:endParaRPr>
                    </a:p>
                  </a:txBody>
                  <a:tcPr marL="111204" marR="111204" marT="55601" marB="556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49939098"/>
                  </a:ext>
                </a:extLst>
              </a:tr>
              <a:tr h="195600">
                <a:tc>
                  <a:txBody>
                    <a:bodyPr/>
                    <a:lstStyle/>
                    <a:p>
                      <a:pPr algn="ctr"/>
                      <a:r>
                        <a:rPr lang="en-GB" sz="1200" b="0" dirty="0">
                          <a:solidFill>
                            <a:schemeClr val="tx1"/>
                          </a:solidFill>
                          <a:effectLst/>
                        </a:rPr>
                        <a:t>6 am/pm</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6 am/pm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1.30 am/pm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1.30 am/pm</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2608672143"/>
                  </a:ext>
                </a:extLst>
              </a:tr>
              <a:tr h="294083">
                <a:tc gridSpan="4">
                  <a:txBody>
                    <a:bodyPr/>
                    <a:lstStyle/>
                    <a:p>
                      <a:pPr algn="ctr"/>
                      <a:r>
                        <a:rPr lang="en-GB" sz="1200" dirty="0">
                          <a:solidFill>
                            <a:schemeClr val="tx1"/>
                          </a:solidFill>
                          <a:effectLst/>
                        </a:rPr>
                        <a:t>Satellite Platform</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111204" marR="111204" marT="55601" marB="556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42023975"/>
                  </a:ext>
                </a:extLst>
              </a:tr>
              <a:tr h="195600">
                <a:tc>
                  <a:txBody>
                    <a:bodyPr/>
                    <a:lstStyle/>
                    <a:p>
                      <a:pPr algn="ctr"/>
                      <a:r>
                        <a:rPr lang="en-GB" sz="1200" b="0" dirty="0">
                          <a:solidFill>
                            <a:schemeClr val="tx1"/>
                          </a:solidFill>
                          <a:effectLst/>
                        </a:rPr>
                        <a:t>DMSP F13</a:t>
                      </a:r>
                      <a:endParaRPr lang="en-FR" sz="1200" b="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DMSP F17</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r>
                        <a:rPr lang="en-GB" sz="1200">
                          <a:solidFill>
                            <a:schemeClr val="tx1"/>
                          </a:solidFill>
                          <a:effectLst/>
                        </a:rPr>
                        <a:t>Aqua</a:t>
                      </a:r>
                      <a:endParaRPr lang="en-FR" sz="1200">
                        <a:solidFill>
                          <a:schemeClr val="tx1"/>
                        </a:solidFill>
                        <a:effectLst/>
                        <a:latin typeface="Times New Roman" panose="02020603050405020304" pitchFamily="18" charset="0"/>
                        <a:ea typeface="Times New Roman" panose="02020603050405020304" pitchFamily="18" charset="0"/>
                      </a:endParaRPr>
                    </a:p>
                  </a:txBody>
                  <a:tcPr marL="65131" marR="65131" marT="0" marB="0"/>
                </a:tc>
                <a:tc>
                  <a:txBody>
                    <a:bodyPr/>
                    <a:lstStyle/>
                    <a:p>
                      <a:pPr algn="ctr">
                        <a:spcAft>
                          <a:spcPts val="600"/>
                        </a:spcAft>
                      </a:pPr>
                      <a:r>
                        <a:rPr lang="en-GB" sz="1200" dirty="0">
                          <a:solidFill>
                            <a:schemeClr val="tx1"/>
                          </a:solidFill>
                          <a:effectLst/>
                        </a:rPr>
                        <a:t>GCOM-W1</a:t>
                      </a:r>
                      <a:endParaRPr lang="en-FR" sz="1200" dirty="0">
                        <a:solidFill>
                          <a:schemeClr val="tx1"/>
                        </a:solidFill>
                        <a:effectLst/>
                        <a:latin typeface="Times New Roman" panose="02020603050405020304" pitchFamily="18" charset="0"/>
                        <a:ea typeface="Times New Roman" panose="02020603050405020304" pitchFamily="18" charset="0"/>
                      </a:endParaRPr>
                    </a:p>
                  </a:txBody>
                  <a:tcPr marL="65131" marR="65131" marT="0" marB="0"/>
                </a:tc>
                <a:extLst>
                  <a:ext uri="{0D108BD9-81ED-4DB2-BD59-A6C34878D82A}">
                    <a16:rowId xmlns:a16="http://schemas.microsoft.com/office/drawing/2014/main" val="1547398844"/>
                  </a:ext>
                </a:extLst>
              </a:tr>
              <a:tr h="195600">
                <a:tc gridSpan="4">
                  <a:txBody>
                    <a:bodyPr/>
                    <a:lstStyle/>
                    <a:p>
                      <a:pPr algn="ctr"/>
                      <a:r>
                        <a:rPr lang="en-FR" sz="1200" b="1" dirty="0">
                          <a:solidFill>
                            <a:schemeClr val="tx1"/>
                          </a:solidFill>
                          <a:effectLst/>
                          <a:latin typeface="+mn-lt"/>
                          <a:ea typeface="Times New Roman" panose="02020603050405020304" pitchFamily="18" charset="0"/>
                        </a:rPr>
                        <a:t>Period</a:t>
                      </a:r>
                    </a:p>
                  </a:txBody>
                  <a:tcPr marL="91253" marR="91253" marT="0" marB="0"/>
                </a:tc>
                <a:tc hMerge="1">
                  <a:txBody>
                    <a:bodyPr/>
                    <a:lstStyle/>
                    <a:p>
                      <a:pPr algn="ctr"/>
                      <a:endParaRPr lang="en-FR" sz="1300" dirty="0">
                        <a:solidFill>
                          <a:schemeClr val="tx1"/>
                        </a:solidFill>
                        <a:effectLst/>
                        <a:latin typeface="Times New Roman" panose="02020603050405020304" pitchFamily="18" charset="0"/>
                        <a:ea typeface="Times New Roman" panose="02020603050405020304" pitchFamily="18" charset="0"/>
                      </a:endParaRPr>
                    </a:p>
                  </a:txBody>
                  <a:tcPr marL="75035" marR="75035" marT="0" marB="0"/>
                </a:tc>
                <a:tc hMerge="1">
                  <a:txBody>
                    <a:bodyPr/>
                    <a:lstStyle/>
                    <a:p>
                      <a:pPr algn="ctr"/>
                      <a:endParaRPr lang="en-FR" sz="1300">
                        <a:solidFill>
                          <a:schemeClr val="tx1"/>
                        </a:solidFill>
                        <a:effectLst/>
                        <a:latin typeface="Times New Roman" panose="02020603050405020304" pitchFamily="18" charset="0"/>
                        <a:ea typeface="Times New Roman" panose="02020603050405020304" pitchFamily="18" charset="0"/>
                      </a:endParaRPr>
                    </a:p>
                  </a:txBody>
                  <a:tcPr marL="75035" marR="75035" marT="0" marB="0"/>
                </a:tc>
                <a:tc hMerge="1">
                  <a:txBody>
                    <a:bodyPr/>
                    <a:lstStyle/>
                    <a:p>
                      <a:pPr algn="ctr">
                        <a:spcAft>
                          <a:spcPts val="600"/>
                        </a:spcAft>
                      </a:pPr>
                      <a:endParaRPr lang="en-FR" sz="1300" dirty="0">
                        <a:solidFill>
                          <a:schemeClr val="tx1"/>
                        </a:solidFill>
                        <a:effectLst/>
                        <a:latin typeface="Times New Roman" panose="02020603050405020304" pitchFamily="18" charset="0"/>
                        <a:ea typeface="Times New Roman" panose="02020603050405020304" pitchFamily="18" charset="0"/>
                      </a:endParaRPr>
                    </a:p>
                  </a:txBody>
                  <a:tcPr marL="75035" marR="75035" marT="0" marB="0"/>
                </a:tc>
                <a:extLst>
                  <a:ext uri="{0D108BD9-81ED-4DB2-BD59-A6C34878D82A}">
                    <a16:rowId xmlns:a16="http://schemas.microsoft.com/office/drawing/2014/main" val="2650726342"/>
                  </a:ext>
                </a:extLst>
              </a:tr>
              <a:tr h="195600">
                <a:tc>
                  <a:txBody>
                    <a:bodyPr/>
                    <a:lstStyle/>
                    <a:p>
                      <a:pPr algn="ctr"/>
                      <a:r>
                        <a:rPr lang="en-FR" sz="1200" b="0" dirty="0">
                          <a:solidFill>
                            <a:schemeClr val="tx1"/>
                          </a:solidFill>
                          <a:effectLst/>
                          <a:latin typeface="+mn-lt"/>
                          <a:ea typeface="Times New Roman" panose="02020603050405020304" pitchFamily="18" charset="0"/>
                        </a:rPr>
                        <a:t>1996-2008</a:t>
                      </a:r>
                    </a:p>
                  </a:txBody>
                  <a:tcPr marL="65131" marR="65131" marT="0" marB="0"/>
                </a:tc>
                <a:tc>
                  <a:txBody>
                    <a:bodyPr/>
                    <a:lstStyle/>
                    <a:p>
                      <a:pPr algn="ctr"/>
                      <a:r>
                        <a:rPr lang="en-FR" sz="1200" b="0" dirty="0">
                          <a:solidFill>
                            <a:schemeClr val="tx1"/>
                          </a:solidFill>
                          <a:effectLst/>
                          <a:latin typeface="+mn-lt"/>
                          <a:ea typeface="Times New Roman" panose="02020603050405020304" pitchFamily="18" charset="0"/>
                        </a:rPr>
                        <a:t>2008-2024</a:t>
                      </a:r>
                    </a:p>
                  </a:txBody>
                  <a:tcPr marL="65131" marR="65131" marT="0" marB="0"/>
                </a:tc>
                <a:tc>
                  <a:txBody>
                    <a:bodyPr/>
                    <a:lstStyle/>
                    <a:p>
                      <a:pPr algn="ctr"/>
                      <a:r>
                        <a:rPr lang="en-FR" sz="1200" b="0" dirty="0">
                          <a:solidFill>
                            <a:schemeClr val="tx1"/>
                          </a:solidFill>
                          <a:effectLst/>
                          <a:latin typeface="+mn-lt"/>
                          <a:ea typeface="Times New Roman" panose="02020603050405020304" pitchFamily="18" charset="0"/>
                        </a:rPr>
                        <a:t>2003-2011</a:t>
                      </a:r>
                    </a:p>
                  </a:txBody>
                  <a:tcPr marL="65131" marR="65131" marT="0" marB="0"/>
                </a:tc>
                <a:tc>
                  <a:txBody>
                    <a:bodyPr/>
                    <a:lstStyle/>
                    <a:p>
                      <a:pPr algn="ctr"/>
                      <a:r>
                        <a:rPr lang="en-FR" sz="1200" b="0" dirty="0">
                          <a:solidFill>
                            <a:schemeClr val="tx1"/>
                          </a:solidFill>
                          <a:effectLst/>
                          <a:latin typeface="+mn-lt"/>
                          <a:ea typeface="Times New Roman" panose="02020603050405020304" pitchFamily="18" charset="0"/>
                        </a:rPr>
                        <a:t>2013-2024</a:t>
                      </a:r>
                    </a:p>
                  </a:txBody>
                  <a:tcPr marL="65131" marR="65131" marT="0" marB="0"/>
                </a:tc>
                <a:extLst>
                  <a:ext uri="{0D108BD9-81ED-4DB2-BD59-A6C34878D82A}">
                    <a16:rowId xmlns:a16="http://schemas.microsoft.com/office/drawing/2014/main" val="2298738926"/>
                  </a:ext>
                </a:extLst>
              </a:tr>
            </a:tbl>
          </a:graphicData>
        </a:graphic>
      </p:graphicFrame>
      <p:sp>
        <p:nvSpPr>
          <p:cNvPr id="6" name="TextBox 5">
            <a:extLst>
              <a:ext uri="{FF2B5EF4-FFF2-40B4-BE49-F238E27FC236}">
                <a16:creationId xmlns:a16="http://schemas.microsoft.com/office/drawing/2014/main" id="{AE1124DC-3F52-DA6D-D839-305A710B825D}"/>
              </a:ext>
            </a:extLst>
          </p:cNvPr>
          <p:cNvSpPr txBox="1"/>
          <p:nvPr/>
        </p:nvSpPr>
        <p:spPr>
          <a:xfrm>
            <a:off x="198674" y="2987566"/>
            <a:ext cx="4386069" cy="2554545"/>
          </a:xfrm>
          <a:prstGeom prst="rect">
            <a:avLst/>
          </a:prstGeom>
          <a:noFill/>
        </p:spPr>
        <p:txBody>
          <a:bodyPr wrap="square">
            <a:spAutoFit/>
          </a:bodyPr>
          <a:lstStyle/>
          <a:p>
            <a:pPr marL="228594" indent="-228594" defTabSz="1219170" fontAlgn="base">
              <a:spcBef>
                <a:spcPct val="0"/>
              </a:spcBef>
              <a:spcAft>
                <a:spcPct val="0"/>
              </a:spcAft>
              <a:buFont typeface="Arial" panose="020B0604020202020204" pitchFamily="34" charset="0"/>
              <a:buChar char="•"/>
            </a:pPr>
            <a:r>
              <a:rPr lang="en-US" sz="1600" dirty="0">
                <a:solidFill>
                  <a:srgbClr val="000000"/>
                </a:solidFill>
                <a:latin typeface="Arial" panose="020B0604020202020204" pitchFamily="34" charset="0"/>
                <a:ea typeface="Osaka" pitchFamily="44" charset="-128"/>
                <a:cs typeface="Arial" panose="020B0604020202020204" pitchFamily="34" charset="0"/>
              </a:rPr>
              <a:t>SSM/I and SSMIS radiances sourced from the </a:t>
            </a:r>
            <a:r>
              <a:rPr lang="en-GB" sz="1600" dirty="0">
                <a:solidFill>
                  <a:srgbClr val="000000"/>
                </a:solidFill>
                <a:latin typeface="Arial" panose="020B0604020202020204" pitchFamily="34" charset="0"/>
                <a:ea typeface="Osaka" pitchFamily="44" charset="-128"/>
                <a:cs typeface="Arial" panose="020B0604020202020204" pitchFamily="34" charset="0"/>
              </a:rPr>
              <a:t>Satellite Application Facility on Climate Monitoring</a:t>
            </a:r>
            <a:r>
              <a:rPr lang="en-US" sz="1600" dirty="0">
                <a:solidFill>
                  <a:srgbClr val="000000"/>
                </a:solidFill>
                <a:latin typeface="Arial" panose="020B0604020202020204" pitchFamily="34" charset="0"/>
                <a:ea typeface="Osaka" pitchFamily="44" charset="-128"/>
                <a:cs typeface="Arial" panose="020B0604020202020204" pitchFamily="34" charset="0"/>
              </a:rPr>
              <a:t> (</a:t>
            </a:r>
            <a:r>
              <a:rPr lang="en-US" sz="1600" b="1" dirty="0">
                <a:solidFill>
                  <a:srgbClr val="000000"/>
                </a:solidFill>
                <a:latin typeface="Arial" panose="020B0604020202020204" pitchFamily="34" charset="0"/>
                <a:ea typeface="Osaka" pitchFamily="44" charset="-128"/>
                <a:cs typeface="Arial" panose="020B0604020202020204" pitchFamily="34" charset="0"/>
              </a:rPr>
              <a:t>CM-SAF</a:t>
            </a:r>
            <a:r>
              <a:rPr lang="en-US" sz="1600" dirty="0">
                <a:solidFill>
                  <a:srgbClr val="000000"/>
                </a:solidFill>
                <a:latin typeface="Arial" panose="020B0604020202020204" pitchFamily="34" charset="0"/>
                <a:ea typeface="Osaka" pitchFamily="44" charset="-128"/>
                <a:cs typeface="Arial" panose="020B0604020202020204" pitchFamily="34" charset="0"/>
              </a:rPr>
              <a:t>) FCDR</a:t>
            </a:r>
            <a:r>
              <a:rPr lang="en-US" sz="1600" b="1" dirty="0">
                <a:solidFill>
                  <a:srgbClr val="000000"/>
                </a:solidFill>
                <a:latin typeface="Arial" panose="020B0604020202020204" pitchFamily="34" charset="0"/>
                <a:ea typeface="Osaka" pitchFamily="44" charset="-128"/>
                <a:cs typeface="Arial" panose="020B0604020202020204" pitchFamily="34" charset="0"/>
              </a:rPr>
              <a:t> </a:t>
            </a:r>
            <a:r>
              <a:rPr lang="en-US" sz="1600" dirty="0">
                <a:solidFill>
                  <a:srgbClr val="000000"/>
                </a:solidFill>
                <a:latin typeface="Arial" panose="020B0604020202020204" pitchFamily="34" charset="0"/>
                <a:ea typeface="Osaka" pitchFamily="44" charset="-128"/>
                <a:cs typeface="Arial" panose="020B0604020202020204" pitchFamily="34" charset="0"/>
              </a:rPr>
              <a:t>of inter-calibrated brightness temperatures</a:t>
            </a:r>
          </a:p>
          <a:p>
            <a:pPr marL="228594" indent="-228594" defTabSz="1219170" fontAlgn="base">
              <a:spcBef>
                <a:spcPct val="0"/>
              </a:spcBef>
              <a:spcAft>
                <a:spcPct val="0"/>
              </a:spcAft>
              <a:buFont typeface="Arial" panose="020B0604020202020204" pitchFamily="34" charset="0"/>
              <a:buChar char="•"/>
            </a:pPr>
            <a:endParaRPr lang="en-US" sz="1600" dirty="0">
              <a:solidFill>
                <a:srgbClr val="000000"/>
              </a:solidFill>
              <a:latin typeface="Arial" panose="020B0604020202020204" pitchFamily="34" charset="0"/>
              <a:ea typeface="Osaka" pitchFamily="44" charset="-128"/>
              <a:cs typeface="Arial" panose="020B0604020202020204" pitchFamily="34" charset="0"/>
            </a:endParaRPr>
          </a:p>
          <a:p>
            <a:pPr marL="228594" indent="-228594" defTabSz="1219170" fontAlgn="base">
              <a:spcBef>
                <a:spcPct val="0"/>
              </a:spcBef>
              <a:spcAft>
                <a:spcPct val="0"/>
              </a:spcAft>
              <a:buFont typeface="Arial" panose="020B0604020202020204" pitchFamily="34" charset="0"/>
              <a:buChar char="•"/>
            </a:pPr>
            <a:endParaRPr lang="en-US" sz="1600" dirty="0">
              <a:solidFill>
                <a:srgbClr val="000000"/>
              </a:solidFill>
              <a:latin typeface="Arial" panose="020B0604020202020204" pitchFamily="34" charset="0"/>
              <a:ea typeface="Osaka" pitchFamily="44" charset="-128"/>
              <a:cs typeface="Arial" panose="020B0604020202020204" pitchFamily="34" charset="0"/>
            </a:endParaRPr>
          </a:p>
          <a:p>
            <a:pPr marL="228594" indent="-228594" defTabSz="1219170" fontAlgn="base">
              <a:spcBef>
                <a:spcPct val="0"/>
              </a:spcBef>
              <a:spcAft>
                <a:spcPct val="0"/>
              </a:spcAft>
              <a:buFont typeface="Arial" panose="020B0604020202020204" pitchFamily="34" charset="0"/>
              <a:buChar char="•"/>
            </a:pPr>
            <a:endParaRPr lang="en-US" sz="1600" dirty="0">
              <a:solidFill>
                <a:srgbClr val="000000"/>
              </a:solidFill>
              <a:latin typeface="Arial" panose="020B0604020202020204" pitchFamily="34" charset="0"/>
              <a:ea typeface="Osaka" pitchFamily="44" charset="-128"/>
              <a:cs typeface="Arial" panose="020B0604020202020204" pitchFamily="34" charset="0"/>
            </a:endParaRPr>
          </a:p>
          <a:p>
            <a:pPr marL="228594" indent="-228594" defTabSz="1219170" fontAlgn="base">
              <a:spcBef>
                <a:spcPct val="0"/>
              </a:spcBef>
              <a:spcAft>
                <a:spcPct val="0"/>
              </a:spcAft>
              <a:buFont typeface="Arial" panose="020B0604020202020204" pitchFamily="34" charset="0"/>
              <a:buChar char="•"/>
            </a:pPr>
            <a:endParaRPr lang="en-US" sz="1600" dirty="0">
              <a:solidFill>
                <a:srgbClr val="000000"/>
              </a:solidFill>
              <a:latin typeface="Arial" panose="020B0604020202020204" pitchFamily="34" charset="0"/>
              <a:ea typeface="Osaka" pitchFamily="44" charset="-128"/>
              <a:cs typeface="Arial" panose="020B0604020202020204" pitchFamily="34" charset="0"/>
            </a:endParaRPr>
          </a:p>
          <a:p>
            <a:pPr marL="228594" indent="-228594" defTabSz="1219170" fontAlgn="base">
              <a:spcBef>
                <a:spcPct val="0"/>
              </a:spcBef>
              <a:spcAft>
                <a:spcPct val="0"/>
              </a:spcAft>
              <a:buFont typeface="Arial" panose="020B0604020202020204" pitchFamily="34" charset="0"/>
              <a:buChar char="•"/>
            </a:pPr>
            <a:r>
              <a:rPr lang="en-US" sz="1600" dirty="0">
                <a:solidFill>
                  <a:srgbClr val="000000"/>
                </a:solidFill>
                <a:latin typeface="Arial" panose="020B0604020202020204" pitchFamily="34" charset="0"/>
                <a:ea typeface="Osaka" pitchFamily="44" charset="-128"/>
                <a:cs typeface="Arial" panose="020B0604020202020204" pitchFamily="34" charset="0"/>
              </a:rPr>
              <a:t>AMSR-E and AMSR2 from the Precipitation Processing System (</a:t>
            </a:r>
            <a:r>
              <a:rPr lang="en-US" sz="1600" b="1" dirty="0">
                <a:solidFill>
                  <a:srgbClr val="000000"/>
                </a:solidFill>
                <a:latin typeface="Arial" panose="020B0604020202020204" pitchFamily="34" charset="0"/>
                <a:ea typeface="Osaka" pitchFamily="44" charset="-128"/>
                <a:cs typeface="Arial" panose="020B0604020202020204" pitchFamily="34" charset="0"/>
              </a:rPr>
              <a:t>PPS</a:t>
            </a:r>
            <a:r>
              <a:rPr lang="en-US" sz="1600" dirty="0">
                <a:solidFill>
                  <a:srgbClr val="000000"/>
                </a:solidFill>
                <a:latin typeface="Arial" panose="020B0604020202020204" pitchFamily="34" charset="0"/>
                <a:ea typeface="Osaka" pitchFamily="44" charset="-128"/>
                <a:cs typeface="Arial" panose="020B0604020202020204" pitchFamily="34" charset="0"/>
              </a:rPr>
              <a:t>) Public Archive </a:t>
            </a:r>
          </a:p>
        </p:txBody>
      </p:sp>
      <p:sp>
        <p:nvSpPr>
          <p:cNvPr id="3" name="TextBox 2">
            <a:extLst>
              <a:ext uri="{FF2B5EF4-FFF2-40B4-BE49-F238E27FC236}">
                <a16:creationId xmlns:a16="http://schemas.microsoft.com/office/drawing/2014/main" id="{01FA570B-009A-284E-68CE-8525C1F7C57C}"/>
              </a:ext>
            </a:extLst>
          </p:cNvPr>
          <p:cNvSpPr txBox="1"/>
          <p:nvPr/>
        </p:nvSpPr>
        <p:spPr>
          <a:xfrm>
            <a:off x="2245023" y="5562558"/>
            <a:ext cx="2073003" cy="297454"/>
          </a:xfrm>
          <a:prstGeom prst="rect">
            <a:avLst/>
          </a:prstGeom>
          <a:noFill/>
        </p:spPr>
        <p:txBody>
          <a:bodyPr wrap="none" rtlCol="0">
            <a:spAutoFit/>
          </a:bodyPr>
          <a:lstStyle/>
          <a:p>
            <a:pPr defTabSz="1219170" fontAlgn="base">
              <a:spcBef>
                <a:spcPct val="0"/>
              </a:spcBef>
              <a:spcAft>
                <a:spcPct val="0"/>
              </a:spcAft>
            </a:pPr>
            <a:r>
              <a:rPr lang="en-GB" sz="1333" dirty="0">
                <a:solidFill>
                  <a:srgbClr val="000000"/>
                </a:solidFill>
                <a:latin typeface="Arial" panose="020B0604020202020204" pitchFamily="34" charset="0"/>
                <a:ea typeface="MS PGothic" pitchFamily="34" charset="-128"/>
              </a:rPr>
              <a:t>https://</a:t>
            </a:r>
            <a:r>
              <a:rPr lang="en-GB" sz="1333" dirty="0" err="1">
                <a:solidFill>
                  <a:srgbClr val="000000"/>
                </a:solidFill>
                <a:latin typeface="Arial" panose="020B0604020202020204" pitchFamily="34" charset="0"/>
                <a:ea typeface="MS PGothic" pitchFamily="34" charset="-128"/>
              </a:rPr>
              <a:t>pps.gsfc.nasa.gov</a:t>
            </a:r>
            <a:endParaRPr lang="en-GB" sz="1333" dirty="0">
              <a:solidFill>
                <a:srgbClr val="000000"/>
              </a:solidFill>
              <a:latin typeface="Arial" panose="020B0604020202020204" pitchFamily="34" charset="0"/>
              <a:ea typeface="MS PGothic" pitchFamily="34" charset="-128"/>
            </a:endParaRPr>
          </a:p>
        </p:txBody>
      </p:sp>
      <p:sp>
        <p:nvSpPr>
          <p:cNvPr id="4" name="TextBox 3">
            <a:extLst>
              <a:ext uri="{FF2B5EF4-FFF2-40B4-BE49-F238E27FC236}">
                <a16:creationId xmlns:a16="http://schemas.microsoft.com/office/drawing/2014/main" id="{6551BF84-CE4E-D74C-45CA-17646D71CBD4}"/>
              </a:ext>
            </a:extLst>
          </p:cNvPr>
          <p:cNvSpPr txBox="1"/>
          <p:nvPr/>
        </p:nvSpPr>
        <p:spPr>
          <a:xfrm>
            <a:off x="1539700" y="4137324"/>
            <a:ext cx="3006136" cy="502573"/>
          </a:xfrm>
          <a:prstGeom prst="rect">
            <a:avLst/>
          </a:prstGeom>
          <a:noFill/>
        </p:spPr>
        <p:txBody>
          <a:bodyPr wrap="square" rtlCol="0">
            <a:spAutoFit/>
          </a:bodyPr>
          <a:lstStyle/>
          <a:p>
            <a:pPr defTabSz="1219170" fontAlgn="base">
              <a:spcBef>
                <a:spcPct val="0"/>
              </a:spcBef>
              <a:spcAft>
                <a:spcPct val="0"/>
              </a:spcAft>
            </a:pPr>
            <a:r>
              <a:rPr lang="en-GB" sz="1333" dirty="0">
                <a:solidFill>
                  <a:srgbClr val="000000"/>
                </a:solidFill>
                <a:latin typeface="Arial" panose="020B0604020202020204" pitchFamily="34" charset="0"/>
                <a:ea typeface="MS PGothic" pitchFamily="34" charset="-128"/>
              </a:rPr>
              <a:t>https://</a:t>
            </a:r>
            <a:r>
              <a:rPr lang="en-GB" sz="1333" dirty="0" err="1">
                <a:solidFill>
                  <a:srgbClr val="000000"/>
                </a:solidFill>
                <a:latin typeface="Arial" panose="020B0604020202020204" pitchFamily="34" charset="0"/>
                <a:ea typeface="MS PGothic" pitchFamily="34" charset="-128"/>
              </a:rPr>
              <a:t>www.cmsaf.eu</a:t>
            </a:r>
            <a:r>
              <a:rPr lang="en-GB" sz="1333" dirty="0">
                <a:solidFill>
                  <a:srgbClr val="000000"/>
                </a:solidFill>
                <a:latin typeface="Arial" panose="020B0604020202020204" pitchFamily="34" charset="0"/>
                <a:ea typeface="MS PGothic" pitchFamily="34" charset="-128"/>
              </a:rPr>
              <a:t>/EN/Overview/</a:t>
            </a:r>
            <a:r>
              <a:rPr lang="en-GB" sz="1333" dirty="0" err="1">
                <a:solidFill>
                  <a:srgbClr val="000000"/>
                </a:solidFill>
                <a:latin typeface="Arial" panose="020B0604020202020204" pitchFamily="34" charset="0"/>
                <a:ea typeface="MS PGothic" pitchFamily="34" charset="-128"/>
              </a:rPr>
              <a:t>OurProducts</a:t>
            </a:r>
            <a:r>
              <a:rPr lang="en-GB" sz="1333" dirty="0">
                <a:solidFill>
                  <a:srgbClr val="000000"/>
                </a:solidFill>
                <a:latin typeface="Arial" panose="020B0604020202020204" pitchFamily="34" charset="0"/>
                <a:ea typeface="MS PGothic" pitchFamily="34" charset="-128"/>
              </a:rPr>
              <a:t>/FCDR/</a:t>
            </a:r>
            <a:r>
              <a:rPr lang="en-GB" sz="1333" dirty="0" err="1">
                <a:solidFill>
                  <a:srgbClr val="000000"/>
                </a:solidFill>
                <a:latin typeface="Arial" panose="020B0604020202020204" pitchFamily="34" charset="0"/>
                <a:ea typeface="MS PGothic" pitchFamily="34" charset="-128"/>
              </a:rPr>
              <a:t>FCDR_node</a:t>
            </a:r>
            <a:endParaRPr lang="en-GB" sz="1333" dirty="0">
              <a:solidFill>
                <a:srgbClr val="000000"/>
              </a:solidFill>
              <a:latin typeface="Arial" panose="020B0604020202020204" pitchFamily="34" charset="0"/>
              <a:ea typeface="MS PGothic" pitchFamily="34" charset="-128"/>
            </a:endParaRPr>
          </a:p>
        </p:txBody>
      </p:sp>
    </p:spTree>
    <p:extLst>
      <p:ext uri="{BB962C8B-B14F-4D97-AF65-F5344CB8AC3E}">
        <p14:creationId xmlns:p14="http://schemas.microsoft.com/office/powerpoint/2010/main" val="1573185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2541024" y="2089444"/>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3701447"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4831641"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5246439"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5532536"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9113079"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547451" y="247401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~25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2543081" y="2393335"/>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2298384" y="2089443"/>
            <a:ext cx="0" cy="3749347"/>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2018459" y="5652412"/>
            <a:ext cx="763524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9355352" y="2089443"/>
            <a:ext cx="0" cy="3749347"/>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992629" y="1625246"/>
            <a:ext cx="2382412" cy="379656"/>
          </a:xfrm>
          <a:prstGeom prst="rect">
            <a:avLst/>
          </a:prstGeom>
          <a:noFill/>
          <a:ln>
            <a:noFill/>
          </a:ln>
        </p:spPr>
        <p:txBody>
          <a:bodyPr wrap="square">
            <a:spAutoFit/>
          </a:bodyPr>
          <a:lstStyle/>
          <a:p>
            <a:pPr algn="ctr" defTabSz="1219170" fontAlgn="base">
              <a:spcBef>
                <a:spcPct val="0"/>
              </a:spcBef>
              <a:spcAft>
                <a:spcPct val="0"/>
              </a:spcAft>
            </a:pPr>
            <a:r>
              <a:rPr lang="en-US" altLang="en-FR" sz="1867"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867" b="1" baseline="300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8357300" y="16213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Time of day</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4747344" y="59350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C00000"/>
                </a:solidFill>
                <a:latin typeface="Arial" panose="020B0604020202020204" pitchFamily="34" charset="0"/>
                <a:ea typeface="Osaka" pitchFamily="44" charset="-128"/>
                <a:cs typeface="Arial" panose="020B0604020202020204" pitchFamily="34" charset="0"/>
              </a:rPr>
              <a:t>Years</a:t>
            </a:r>
            <a:endParaRPr lang="en-GB" sz="1867" b="1"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2172639" y="572587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1996</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8714721" y="5707358"/>
            <a:ext cx="731316" cy="297454"/>
          </a:xfrm>
          <a:prstGeom prst="rect">
            <a:avLst/>
          </a:prstGeom>
          <a:noFill/>
          <a:ln>
            <a:noFill/>
          </a:ln>
        </p:spPr>
        <p:txBody>
          <a:bodyPr wrap="square">
            <a:spAutoFit/>
          </a:bodyPr>
          <a:lstStyle/>
          <a:p>
            <a:pPr marL="8466"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2024</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3412718" y="5707359"/>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4377963" y="571989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2008</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4830086" y="57113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2011</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5169725" y="57102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4833696" y="2393333"/>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3704012" y="3615481"/>
            <a:ext cx="1547265" cy="379656"/>
          </a:xfrm>
          <a:prstGeom prst="rect">
            <a:avLst/>
          </a:prstGeom>
          <a:solidFill>
            <a:srgbClr val="FDC82F"/>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AMSR-E</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5527701" y="3594057"/>
            <a:ext cx="3576977" cy="379656"/>
          </a:xfrm>
          <a:prstGeom prst="rect">
            <a:avLst/>
          </a:prstGeom>
          <a:solidFill>
            <a:srgbClr val="E3722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5527701" y="4555711"/>
            <a:ext cx="3593780" cy="379656"/>
          </a:xfrm>
          <a:prstGeom prst="rect">
            <a:avLst/>
          </a:prstGeom>
          <a:solidFill>
            <a:srgbClr val="008542">
              <a:alpha val="52559"/>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5537374" y="5015296"/>
            <a:ext cx="3576977" cy="379656"/>
          </a:xfrm>
          <a:prstGeom prst="rect">
            <a:avLst/>
          </a:prstGeom>
          <a:solidFill>
            <a:srgbClr val="E37222">
              <a:alpha val="53000"/>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502148" y="3501637"/>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~12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513452" y="480323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45557" y="2719797"/>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77456" y="3769422"/>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101128" y="5043525"/>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2554837" y="2838359"/>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4845452" y="2838357"/>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9890625" y="2397757"/>
            <a:ext cx="2210688"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9485096" y="2842781"/>
            <a:ext cx="2666597"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corrected to 6AM/PM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9920012" y="3599913"/>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~1.30 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9807933" y="4788091"/>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9113075" y="2583161"/>
            <a:ext cx="777550"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9124831" y="3028185"/>
            <a:ext cx="360265"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9104678" y="3783885"/>
            <a:ext cx="815334" cy="58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flipV="1">
            <a:off x="9101329" y="4977919"/>
            <a:ext cx="706604" cy="1535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4664648" y="4817353"/>
            <a:ext cx="1501553"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000000"/>
                </a:solidFill>
                <a:latin typeface="Arial" panose="020B0604020202020204" pitchFamily="34" charset="0"/>
                <a:ea typeface="Osaka" pitchFamily="44" charset="-128"/>
                <a:cs typeface="Arial" panose="020B0604020202020204" pitchFamily="34" charset="0"/>
              </a:rPr>
              <a:t>PROTOTYPE</a:t>
            </a:r>
            <a:endParaRPr lang="en-GB" sz="1333" dirty="0">
              <a:solidFill>
                <a:srgbClr val="000000"/>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2320723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2541024" y="2089444"/>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3701447"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4831641"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5246439"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5532536"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9113079"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547451" y="247401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~25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2543081" y="2393335"/>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2298384" y="2089443"/>
            <a:ext cx="0" cy="3749347"/>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2018459" y="5652412"/>
            <a:ext cx="763524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9355352" y="2089443"/>
            <a:ext cx="0" cy="3749347"/>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992629" y="1625246"/>
            <a:ext cx="2382412" cy="379656"/>
          </a:xfrm>
          <a:prstGeom prst="rect">
            <a:avLst/>
          </a:prstGeom>
          <a:noFill/>
          <a:ln>
            <a:noFill/>
          </a:ln>
        </p:spPr>
        <p:txBody>
          <a:bodyPr wrap="square">
            <a:spAutoFit/>
          </a:bodyPr>
          <a:lstStyle/>
          <a:p>
            <a:pPr algn="ctr" defTabSz="1219170" fontAlgn="base">
              <a:spcBef>
                <a:spcPct val="0"/>
              </a:spcBef>
              <a:spcAft>
                <a:spcPct val="0"/>
              </a:spcAft>
            </a:pPr>
            <a:r>
              <a:rPr lang="en-US" altLang="en-FR" sz="1867"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867" b="1" baseline="300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8357300" y="16213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Time of day</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4747344" y="59350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C00000"/>
                </a:solidFill>
                <a:latin typeface="Arial" panose="020B0604020202020204" pitchFamily="34" charset="0"/>
                <a:ea typeface="Osaka" pitchFamily="44" charset="-128"/>
                <a:cs typeface="Arial" panose="020B0604020202020204" pitchFamily="34" charset="0"/>
              </a:rPr>
              <a:t>Years</a:t>
            </a:r>
            <a:endParaRPr lang="en-GB" sz="1867" b="1"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2172639" y="572587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1996</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8714721" y="5707358"/>
            <a:ext cx="731316" cy="297454"/>
          </a:xfrm>
          <a:prstGeom prst="rect">
            <a:avLst/>
          </a:prstGeom>
          <a:noFill/>
          <a:ln>
            <a:noFill/>
          </a:ln>
        </p:spPr>
        <p:txBody>
          <a:bodyPr wrap="square">
            <a:spAutoFit/>
          </a:bodyPr>
          <a:lstStyle/>
          <a:p>
            <a:pPr marL="8466"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2024</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3412718" y="5707359"/>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4377963" y="571989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2008</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4830086" y="57113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2011</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5169725" y="57102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4833696" y="2393333"/>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3704012" y="3615481"/>
            <a:ext cx="1547265" cy="379656"/>
          </a:xfrm>
          <a:prstGeom prst="rect">
            <a:avLst/>
          </a:prstGeom>
          <a:solidFill>
            <a:srgbClr val="FDC82F"/>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AMSR-E</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5527701" y="3594057"/>
            <a:ext cx="3576977" cy="379656"/>
          </a:xfrm>
          <a:prstGeom prst="rect">
            <a:avLst/>
          </a:prstGeom>
          <a:solidFill>
            <a:srgbClr val="E3722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5527701" y="4555711"/>
            <a:ext cx="3593780" cy="379656"/>
          </a:xfrm>
          <a:prstGeom prst="rect">
            <a:avLst/>
          </a:prstGeom>
          <a:solidFill>
            <a:srgbClr val="008542">
              <a:alpha val="52559"/>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5537374" y="5015296"/>
            <a:ext cx="3576977" cy="379656"/>
          </a:xfrm>
          <a:prstGeom prst="rect">
            <a:avLst/>
          </a:prstGeom>
          <a:solidFill>
            <a:srgbClr val="E37222">
              <a:alpha val="53000"/>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502148" y="3501637"/>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~12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513452" y="480323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45557" y="2719797"/>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77456" y="3769422"/>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101128" y="5043525"/>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2554837" y="2838359"/>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4845452" y="2838357"/>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9890625" y="2397757"/>
            <a:ext cx="2210688"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9485096" y="2842781"/>
            <a:ext cx="2666597"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corrected to 6AM/PM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9920012" y="3599913"/>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~1.30 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9807933" y="4788091"/>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9113075" y="2583161"/>
            <a:ext cx="777550"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9124831" y="3028185"/>
            <a:ext cx="360265"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9104678" y="3783885"/>
            <a:ext cx="815334" cy="58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flipV="1">
            <a:off x="9101329" y="4977919"/>
            <a:ext cx="706604" cy="1535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4664648" y="4817353"/>
            <a:ext cx="1501553"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000000"/>
                </a:solidFill>
                <a:latin typeface="Arial" panose="020B0604020202020204" pitchFamily="34" charset="0"/>
                <a:ea typeface="Osaka" pitchFamily="44" charset="-128"/>
                <a:cs typeface="Arial" panose="020B0604020202020204" pitchFamily="34" charset="0"/>
              </a:rPr>
              <a:t>PROTOTYPE</a:t>
            </a:r>
            <a:endParaRPr lang="en-GB" sz="1333"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6148" name="Rectangle 6147">
            <a:extLst>
              <a:ext uri="{FF2B5EF4-FFF2-40B4-BE49-F238E27FC236}">
                <a16:creationId xmlns:a16="http://schemas.microsoft.com/office/drawing/2014/main" id="{8039760C-250C-921D-1029-CE83486BE55C}"/>
              </a:ext>
            </a:extLst>
          </p:cNvPr>
          <p:cNvSpPr/>
          <p:nvPr/>
        </p:nvSpPr>
        <p:spPr>
          <a:xfrm>
            <a:off x="8048977" y="1478844"/>
            <a:ext cx="2777067" cy="610595"/>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30137876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TEMPORAL RESOLUTION</a:t>
            </a:r>
          </a:p>
        </p:txBody>
      </p:sp>
      <p:grpSp>
        <p:nvGrpSpPr>
          <p:cNvPr id="12" name="Group 11">
            <a:extLst>
              <a:ext uri="{FF2B5EF4-FFF2-40B4-BE49-F238E27FC236}">
                <a16:creationId xmlns:a16="http://schemas.microsoft.com/office/drawing/2014/main" id="{DCE3D6AF-3A2A-F9B9-CE1D-D03A047AADD5}"/>
              </a:ext>
            </a:extLst>
          </p:cNvPr>
          <p:cNvGrpSpPr/>
          <p:nvPr/>
        </p:nvGrpSpPr>
        <p:grpSpPr>
          <a:xfrm>
            <a:off x="142676" y="2388347"/>
            <a:ext cx="5493076" cy="3408843"/>
            <a:chOff x="651644" y="879046"/>
            <a:chExt cx="3812530" cy="2240706"/>
          </a:xfrm>
        </p:grpSpPr>
        <p:grpSp>
          <p:nvGrpSpPr>
            <p:cNvPr id="3" name="Group 2">
              <a:extLst>
                <a:ext uri="{FF2B5EF4-FFF2-40B4-BE49-F238E27FC236}">
                  <a16:creationId xmlns:a16="http://schemas.microsoft.com/office/drawing/2014/main" id="{D595B284-A446-332B-AC65-41567FED9B95}"/>
                </a:ext>
              </a:extLst>
            </p:cNvPr>
            <p:cNvGrpSpPr/>
            <p:nvPr/>
          </p:nvGrpSpPr>
          <p:grpSpPr>
            <a:xfrm>
              <a:off x="651644" y="1065300"/>
              <a:ext cx="3812530" cy="2054452"/>
              <a:chOff x="4483815" y="980728"/>
              <a:chExt cx="3812530" cy="2054452"/>
            </a:xfrm>
          </p:grpSpPr>
          <p:pic>
            <p:nvPicPr>
              <p:cNvPr id="7" name="Picture 6">
                <a:extLst>
                  <a:ext uri="{FF2B5EF4-FFF2-40B4-BE49-F238E27FC236}">
                    <a16:creationId xmlns:a16="http://schemas.microsoft.com/office/drawing/2014/main" id="{08AF6820-35EA-9870-D9CE-2C3334CBD4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1480" y="980728"/>
                <a:ext cx="3326904" cy="1678574"/>
              </a:xfrm>
              <a:prstGeom prst="rect">
                <a:avLst/>
              </a:prstGeom>
            </p:spPr>
          </p:pic>
          <p:pic>
            <p:nvPicPr>
              <p:cNvPr id="9" name="Picture 8">
                <a:extLst>
                  <a:ext uri="{FF2B5EF4-FFF2-40B4-BE49-F238E27FC236}">
                    <a16:creationId xmlns:a16="http://schemas.microsoft.com/office/drawing/2014/main" id="{203031D0-BC86-A8AA-9413-1FC6B4FCF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3815" y="2487178"/>
                <a:ext cx="3812530" cy="548002"/>
              </a:xfrm>
              <a:prstGeom prst="rect">
                <a:avLst/>
              </a:prstGeom>
            </p:spPr>
          </p:pic>
        </p:grpSp>
        <p:sp>
          <p:nvSpPr>
            <p:cNvPr id="4" name="TextBox 3">
              <a:extLst>
                <a:ext uri="{FF2B5EF4-FFF2-40B4-BE49-F238E27FC236}">
                  <a16:creationId xmlns:a16="http://schemas.microsoft.com/office/drawing/2014/main" id="{68898521-9071-05AF-6F60-7952A0288A3D}"/>
                </a:ext>
              </a:extLst>
            </p:cNvPr>
            <p:cNvSpPr txBox="1"/>
            <p:nvPr/>
          </p:nvSpPr>
          <p:spPr>
            <a:xfrm>
              <a:off x="3036900" y="879046"/>
              <a:ext cx="1125043" cy="249556"/>
            </a:xfrm>
            <a:prstGeom prst="rect">
              <a:avLst/>
            </a:prstGeom>
            <a:noFill/>
          </p:spPr>
          <p:txBody>
            <a:bodyPr wrap="non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2006/06/06</a:t>
              </a:r>
            </a:p>
          </p:txBody>
        </p:sp>
        <p:sp>
          <p:nvSpPr>
            <p:cNvPr id="5" name="TextBox 4">
              <a:extLst>
                <a:ext uri="{FF2B5EF4-FFF2-40B4-BE49-F238E27FC236}">
                  <a16:creationId xmlns:a16="http://schemas.microsoft.com/office/drawing/2014/main" id="{94ED4ADD-614D-432E-C2FA-A25C020C7CCC}"/>
                </a:ext>
              </a:extLst>
            </p:cNvPr>
            <p:cNvSpPr txBox="1"/>
            <p:nvPr/>
          </p:nvSpPr>
          <p:spPr>
            <a:xfrm rot="16200000">
              <a:off x="295585" y="1712547"/>
              <a:ext cx="1469930" cy="234977"/>
            </a:xfrm>
            <a:prstGeom prst="rect">
              <a:avLst/>
            </a:prstGeom>
            <a:solidFill>
              <a:schemeClr val="bg1"/>
            </a:solidFill>
            <a:ln>
              <a:solidFill>
                <a:schemeClr val="tx1"/>
              </a:solidFill>
            </a:ln>
          </p:spPr>
          <p:txBody>
            <a:bodyPr wrap="square" rtlCol="0">
              <a:spAutoFit/>
            </a:bodyPr>
            <a:lstStyle/>
            <a:p>
              <a:pPr algn="ctr" defTabSz="1219170" fontAlgn="base">
                <a:spcBef>
                  <a:spcPct val="0"/>
                </a:spcBef>
                <a:spcAft>
                  <a:spcPct val="0"/>
                </a:spcAft>
              </a:pPr>
              <a:r>
                <a:rPr lang="en-GB" sz="1600" b="1" dirty="0">
                  <a:solidFill>
                    <a:srgbClr val="000000"/>
                  </a:solidFill>
                  <a:latin typeface="Verdana" pitchFamily="34" charset="0"/>
                  <a:ea typeface="MS PGothic" pitchFamily="34" charset="-128"/>
                </a:rPr>
                <a:t>SSM/I ~6AM</a:t>
              </a:r>
            </a:p>
          </p:txBody>
        </p:sp>
      </p:grpSp>
      <p:sp>
        <p:nvSpPr>
          <p:cNvPr id="13" name="Text Box 3">
            <a:extLst>
              <a:ext uri="{FF2B5EF4-FFF2-40B4-BE49-F238E27FC236}">
                <a16:creationId xmlns:a16="http://schemas.microsoft.com/office/drawing/2014/main" id="{0E5503AD-B2C0-DD23-44EB-1A0FFD6D6225}"/>
              </a:ext>
            </a:extLst>
          </p:cNvPr>
          <p:cNvSpPr txBox="1">
            <a:spLocks noChangeArrowheads="1"/>
          </p:cNvSpPr>
          <p:nvPr/>
        </p:nvSpPr>
        <p:spPr bwMode="auto">
          <a:xfrm>
            <a:off x="266235" y="1348379"/>
            <a:ext cx="489314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lnSpc>
                <a:spcPct val="60000"/>
              </a:lnSpc>
              <a:spcBef>
                <a:spcPct val="0"/>
              </a:spcBef>
              <a:spcAft>
                <a:spcPct val="0"/>
              </a:spcAft>
            </a:pPr>
            <a:endParaRPr lang="en-US" altLang="en-FR" b="0" dirty="0">
              <a:solidFill>
                <a:srgbClr val="000000"/>
              </a:solidFill>
              <a:ea typeface="Osaka" pitchFamily="44" charset="-128"/>
            </a:endParaRPr>
          </a:p>
          <a:p>
            <a:pPr defTabSz="1219170" fontAlgn="base">
              <a:spcBef>
                <a:spcPct val="0"/>
              </a:spcBef>
              <a:spcAft>
                <a:spcPct val="0"/>
              </a:spcAft>
              <a:buClr>
                <a:srgbClr val="000000"/>
              </a:buClr>
            </a:pPr>
            <a:r>
              <a:rPr lang="en-US" altLang="en-FR" b="0" dirty="0">
                <a:solidFill>
                  <a:srgbClr val="000000"/>
                </a:solidFill>
                <a:ea typeface="Osaka" pitchFamily="44" charset="-128"/>
              </a:rPr>
              <a:t>- FX polar satellites, so twice per day, with a sensor swath of ~ 1400 – 1700 km.</a:t>
            </a:r>
          </a:p>
        </p:txBody>
      </p:sp>
      <p:sp>
        <p:nvSpPr>
          <p:cNvPr id="8" name="Text Box 3">
            <a:extLst>
              <a:ext uri="{FF2B5EF4-FFF2-40B4-BE49-F238E27FC236}">
                <a16:creationId xmlns:a16="http://schemas.microsoft.com/office/drawing/2014/main" id="{1D53E06C-273D-ECFF-6F3D-215CB1C15DC8}"/>
              </a:ext>
            </a:extLst>
          </p:cNvPr>
          <p:cNvSpPr txBox="1">
            <a:spLocks noChangeArrowheads="1"/>
          </p:cNvSpPr>
          <p:nvPr/>
        </p:nvSpPr>
        <p:spPr bwMode="auto">
          <a:xfrm>
            <a:off x="6564005" y="972970"/>
            <a:ext cx="460813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228594" indent="-228594" defTabSz="1219170" fontAlgn="base">
              <a:lnSpc>
                <a:spcPct val="60000"/>
              </a:lnSpc>
              <a:spcBef>
                <a:spcPct val="0"/>
              </a:spcBef>
              <a:spcAft>
                <a:spcPct val="0"/>
              </a:spcAft>
              <a:buFont typeface="Arial" panose="020B0604020202020204" pitchFamily="34" charset="0"/>
              <a:buChar char="•"/>
            </a:pPr>
            <a:endParaRPr lang="en-US" altLang="en-FR" b="0" dirty="0">
              <a:solidFill>
                <a:srgbClr val="000000"/>
              </a:solidFill>
              <a:ea typeface="Osaka" pitchFamily="44" charset="-128"/>
            </a:endParaRPr>
          </a:p>
          <a:p>
            <a:pPr marL="228594" indent="-228594" defTabSz="1219170" fontAlgn="base">
              <a:spcBef>
                <a:spcPct val="0"/>
              </a:spcBef>
              <a:spcAft>
                <a:spcPct val="0"/>
              </a:spcAft>
              <a:buClr>
                <a:srgbClr val="000000"/>
              </a:buClr>
              <a:buFont typeface="Arial" panose="020B0604020202020204" pitchFamily="34" charset="0"/>
              <a:buChar char="•"/>
            </a:pPr>
            <a:r>
              <a:rPr lang="en-US" altLang="en-FR" b="0" dirty="0">
                <a:solidFill>
                  <a:srgbClr val="000000"/>
                </a:solidFill>
                <a:ea typeface="Osaka" pitchFamily="44" charset="-128"/>
              </a:rPr>
              <a:t>By processing SSM/I, SSMIS, AMSR-E and AMSR2 the data record can sample the LST diurnal cycle 4 times per day. </a:t>
            </a:r>
          </a:p>
        </p:txBody>
      </p:sp>
      <p:pic>
        <p:nvPicPr>
          <p:cNvPr id="10" name="Picture 9">
            <a:extLst>
              <a:ext uri="{FF2B5EF4-FFF2-40B4-BE49-F238E27FC236}">
                <a16:creationId xmlns:a16="http://schemas.microsoft.com/office/drawing/2014/main" id="{31EA2AD9-0D8B-27AE-BA98-47C30A2827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987" y="2111664"/>
            <a:ext cx="3875292" cy="3837531"/>
          </a:xfrm>
          <a:prstGeom prst="rect">
            <a:avLst/>
          </a:prstGeom>
        </p:spPr>
      </p:pic>
    </p:spTree>
    <p:extLst>
      <p:ext uri="{BB962C8B-B14F-4D97-AF65-F5344CB8AC3E}">
        <p14:creationId xmlns:p14="http://schemas.microsoft.com/office/powerpoint/2010/main" val="1951923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094747B-08FC-7BE1-AFD4-70F345BF6C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2930" y="1211523"/>
            <a:ext cx="3052751" cy="2032772"/>
          </a:xfrm>
          <a:prstGeom prst="rect">
            <a:avLst/>
          </a:prstGeom>
        </p:spPr>
      </p:pic>
      <p:sp>
        <p:nvSpPr>
          <p:cNvPr id="6145" name="Title 1"/>
          <p:cNvSpPr>
            <a:spLocks noGrp="1"/>
          </p:cNvSpPr>
          <p:nvPr>
            <p:ph type="title"/>
          </p:nvPr>
        </p:nvSpPr>
        <p:spPr>
          <a:xfrm>
            <a:off x="908599" y="277638"/>
            <a:ext cx="9443651"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TEMPORAL COVERAGE</a:t>
            </a:r>
          </a:p>
        </p:txBody>
      </p:sp>
      <p:pic>
        <p:nvPicPr>
          <p:cNvPr id="11" name="Picture 10">
            <a:extLst>
              <a:ext uri="{FF2B5EF4-FFF2-40B4-BE49-F238E27FC236}">
                <a16:creationId xmlns:a16="http://schemas.microsoft.com/office/drawing/2014/main" id="{1266BF07-DC2B-2CE4-C950-14D08A97B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735" y="2471344"/>
            <a:ext cx="5832572" cy="3883805"/>
          </a:xfrm>
          <a:prstGeom prst="rect">
            <a:avLst/>
          </a:prstGeom>
        </p:spPr>
      </p:pic>
      <p:sp>
        <p:nvSpPr>
          <p:cNvPr id="13" name="Text Box 3">
            <a:extLst>
              <a:ext uri="{FF2B5EF4-FFF2-40B4-BE49-F238E27FC236}">
                <a16:creationId xmlns:a16="http://schemas.microsoft.com/office/drawing/2014/main" id="{0E5503AD-B2C0-DD23-44EB-1A0FFD6D6225}"/>
              </a:ext>
            </a:extLst>
          </p:cNvPr>
          <p:cNvSpPr txBox="1">
            <a:spLocks noChangeArrowheads="1"/>
          </p:cNvSpPr>
          <p:nvPr/>
        </p:nvSpPr>
        <p:spPr bwMode="auto">
          <a:xfrm>
            <a:off x="611747" y="1316237"/>
            <a:ext cx="4341295" cy="90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lnSpc>
                <a:spcPct val="60000"/>
              </a:lnSpc>
              <a:spcBef>
                <a:spcPct val="0"/>
              </a:spcBef>
              <a:spcAft>
                <a:spcPct val="0"/>
              </a:spcAft>
            </a:pPr>
            <a:endParaRPr lang="en-US" altLang="en-FR" sz="1467" b="0" dirty="0">
              <a:solidFill>
                <a:srgbClr val="000000"/>
              </a:solidFill>
              <a:ea typeface="Osaka" pitchFamily="44" charset="-128"/>
            </a:endParaRPr>
          </a:p>
          <a:p>
            <a:pPr defTabSz="1219170" fontAlgn="base">
              <a:spcBef>
                <a:spcPct val="0"/>
              </a:spcBef>
              <a:spcAft>
                <a:spcPct val="0"/>
              </a:spcAft>
              <a:buClr>
                <a:srgbClr val="000000"/>
              </a:buClr>
            </a:pPr>
            <a:r>
              <a:rPr lang="en-US" altLang="en-FR" sz="1467" b="0" dirty="0">
                <a:solidFill>
                  <a:srgbClr val="000000"/>
                </a:solidFill>
                <a:ea typeface="Osaka" pitchFamily="44" charset="-128"/>
              </a:rPr>
              <a:t>- Swath width resulting in </a:t>
            </a:r>
            <a:r>
              <a:rPr lang="en-US" altLang="en-FR" sz="1467" dirty="0">
                <a:solidFill>
                  <a:srgbClr val="000000"/>
                </a:solidFill>
                <a:ea typeface="Osaka" pitchFamily="44" charset="-128"/>
              </a:rPr>
              <a:t>coverage </a:t>
            </a:r>
            <a:r>
              <a:rPr lang="en-US" altLang="en-FR" sz="1467" b="0" dirty="0">
                <a:solidFill>
                  <a:srgbClr val="000000"/>
                </a:solidFill>
                <a:ea typeface="Osaka" pitchFamily="44" charset="-128"/>
              </a:rPr>
              <a:t>of ~50% at the equator (due to the ~2 days revisiting time), increasing toward the poles (overlapping swaths).</a:t>
            </a:r>
          </a:p>
        </p:txBody>
      </p:sp>
      <p:sp>
        <p:nvSpPr>
          <p:cNvPr id="2" name="TextBox 1">
            <a:extLst>
              <a:ext uri="{FF2B5EF4-FFF2-40B4-BE49-F238E27FC236}">
                <a16:creationId xmlns:a16="http://schemas.microsoft.com/office/drawing/2014/main" id="{14BB394B-3ADC-2DE8-84EE-D77963D4AC42}"/>
              </a:ext>
            </a:extLst>
          </p:cNvPr>
          <p:cNvSpPr txBox="1"/>
          <p:nvPr/>
        </p:nvSpPr>
        <p:spPr>
          <a:xfrm>
            <a:off x="5203614" y="1020734"/>
            <a:ext cx="2861969" cy="338554"/>
          </a:xfrm>
          <a:prstGeom prst="rect">
            <a:avLst/>
          </a:prstGeom>
          <a:solidFill>
            <a:schemeClr val="bg1"/>
          </a:solidFill>
        </p:spPr>
        <p:txBody>
          <a:bodyPr wrap="square">
            <a:spAutoFit/>
          </a:bodyPr>
          <a:lstStyle/>
          <a:p>
            <a:pPr algn="ctr" defTabSz="1219170" fontAlgn="base">
              <a:spcBef>
                <a:spcPct val="0"/>
              </a:spcBef>
              <a:spcAft>
                <a:spcPct val="0"/>
              </a:spcAft>
            </a:pPr>
            <a:r>
              <a:rPr lang="en-US" altLang="en-FR" sz="1600" dirty="0">
                <a:solidFill>
                  <a:srgbClr val="000000"/>
                </a:solidFill>
                <a:latin typeface="Arial" panose="020B0604020202020204" pitchFamily="34" charset="0"/>
                <a:ea typeface="Osaka" pitchFamily="44" charset="-128"/>
                <a:cs typeface="Arial" panose="020B0604020202020204" pitchFamily="34" charset="0"/>
              </a:rPr>
              <a:t> </a:t>
            </a:r>
            <a:r>
              <a:rPr lang="en-US" altLang="en-FR" sz="1600" dirty="0">
                <a:solidFill>
                  <a:srgbClr val="FF9449"/>
                </a:solidFill>
                <a:latin typeface="Arial" panose="020B0604020202020204" pitchFamily="34" charset="0"/>
                <a:ea typeface="Osaka" pitchFamily="44" charset="-128"/>
                <a:cs typeface="Arial" panose="020B0604020202020204" pitchFamily="34" charset="0"/>
              </a:rPr>
              <a:t>MODIS 1.30AM coverage</a:t>
            </a:r>
            <a:endParaRPr lang="en-GB" sz="1600" baseline="30000"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6" name="TextBox 5">
            <a:extLst>
              <a:ext uri="{FF2B5EF4-FFF2-40B4-BE49-F238E27FC236}">
                <a16:creationId xmlns:a16="http://schemas.microsoft.com/office/drawing/2014/main" id="{52048EEE-BECD-B327-2C01-B6637C99915F}"/>
              </a:ext>
            </a:extLst>
          </p:cNvPr>
          <p:cNvSpPr txBox="1"/>
          <p:nvPr/>
        </p:nvSpPr>
        <p:spPr>
          <a:xfrm>
            <a:off x="827991" y="2315050"/>
            <a:ext cx="3287060" cy="338554"/>
          </a:xfrm>
          <a:prstGeom prst="rect">
            <a:avLst/>
          </a:prstGeom>
          <a:solidFill>
            <a:schemeClr val="bg1"/>
          </a:solidFill>
        </p:spPr>
        <p:txBody>
          <a:bodyPr wrap="square">
            <a:spAutoFit/>
          </a:bodyPr>
          <a:lstStyle/>
          <a:p>
            <a:pPr algn="ctr" defTabSz="1219170" fontAlgn="base">
              <a:spcBef>
                <a:spcPct val="0"/>
              </a:spcBef>
              <a:spcAft>
                <a:spcPct val="0"/>
              </a:spcAft>
            </a:pPr>
            <a:r>
              <a:rPr lang="en-US" altLang="en-FR" sz="1600" dirty="0">
                <a:solidFill>
                  <a:srgbClr val="000000"/>
                </a:solidFill>
                <a:latin typeface="Arial" panose="020B0604020202020204" pitchFamily="34" charset="0"/>
                <a:ea typeface="Osaka" pitchFamily="44" charset="-128"/>
                <a:cs typeface="Arial" panose="020B0604020202020204" pitchFamily="34" charset="0"/>
              </a:rPr>
              <a:t> </a:t>
            </a:r>
            <a:r>
              <a:rPr lang="en-US" altLang="en-FR" sz="1600" dirty="0">
                <a:solidFill>
                  <a:srgbClr val="FF9449"/>
                </a:solidFill>
                <a:latin typeface="Arial" panose="020B0604020202020204" pitchFamily="34" charset="0"/>
                <a:ea typeface="Osaka" pitchFamily="44" charset="-128"/>
                <a:cs typeface="Arial" panose="020B0604020202020204" pitchFamily="34" charset="0"/>
              </a:rPr>
              <a:t>SSMIS 6AM coverage</a:t>
            </a:r>
            <a:endParaRPr lang="en-GB" sz="1600" baseline="30000" dirty="0">
              <a:solidFill>
                <a:srgbClr val="000000"/>
              </a:solidFill>
              <a:latin typeface="Arial" panose="020B0604020202020204" pitchFamily="34" charset="0"/>
              <a:ea typeface="MS PGothic" pitchFamily="34" charset="-128"/>
              <a:cs typeface="Arial" panose="020B0604020202020204" pitchFamily="34" charset="0"/>
            </a:endParaRPr>
          </a:p>
        </p:txBody>
      </p:sp>
      <p:pic>
        <p:nvPicPr>
          <p:cNvPr id="3" name="Picture 4" descr="AMSR-E 89 GHz vertical polarization image over the US Midwest">
            <a:extLst>
              <a:ext uri="{FF2B5EF4-FFF2-40B4-BE49-F238E27FC236}">
                <a16:creationId xmlns:a16="http://schemas.microsoft.com/office/drawing/2014/main" id="{B6D4A909-0C3B-4FF9-DDFD-BB2E71FE40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3581" y="3315015"/>
            <a:ext cx="3343663" cy="3004288"/>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a:extLst>
              <a:ext uri="{FF2B5EF4-FFF2-40B4-BE49-F238E27FC236}">
                <a16:creationId xmlns:a16="http://schemas.microsoft.com/office/drawing/2014/main" id="{EBBCF1FC-0F9B-7A63-6145-C5A95D22FDBC}"/>
              </a:ext>
            </a:extLst>
          </p:cNvPr>
          <p:cNvSpPr txBox="1">
            <a:spLocks noChangeArrowheads="1"/>
          </p:cNvSpPr>
          <p:nvPr/>
        </p:nvSpPr>
        <p:spPr bwMode="auto">
          <a:xfrm>
            <a:off x="5921490" y="4700911"/>
            <a:ext cx="2954356" cy="144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spcBef>
                <a:spcPct val="0"/>
              </a:spcBef>
              <a:spcAft>
                <a:spcPct val="0"/>
              </a:spcAft>
              <a:buClr>
                <a:srgbClr val="000000"/>
              </a:buClr>
            </a:pPr>
            <a:r>
              <a:rPr lang="en-US" altLang="en-FR" sz="1467" b="0" dirty="0">
                <a:solidFill>
                  <a:srgbClr val="000000"/>
                </a:solidFill>
                <a:ea typeface="Osaka" pitchFamily="44" charset="-128"/>
              </a:rPr>
              <a:t>- LST available under most cloudy conditions, but deep</a:t>
            </a:r>
            <a:r>
              <a:rPr lang="en-US" altLang="en-FR" sz="1467" dirty="0">
                <a:solidFill>
                  <a:srgbClr val="000000"/>
                </a:solidFill>
                <a:ea typeface="Osaka" pitchFamily="44" charset="-128"/>
              </a:rPr>
              <a:t> convective clouds</a:t>
            </a:r>
            <a:r>
              <a:rPr lang="en-US" altLang="en-FR" sz="1467" b="0" dirty="0">
                <a:solidFill>
                  <a:srgbClr val="000000"/>
                </a:solidFill>
                <a:ea typeface="Osaka" pitchFamily="44" charset="-128"/>
              </a:rPr>
              <a:t> identified and LST flagged out (surface radiation scattered away by ice cloud particles at 37 GHz).  </a:t>
            </a:r>
          </a:p>
        </p:txBody>
      </p:sp>
      <p:sp>
        <p:nvSpPr>
          <p:cNvPr id="8" name="Oval 7">
            <a:extLst>
              <a:ext uri="{FF2B5EF4-FFF2-40B4-BE49-F238E27FC236}">
                <a16:creationId xmlns:a16="http://schemas.microsoft.com/office/drawing/2014/main" id="{6D57B493-8ADC-F10B-7640-2F8899C6228E}"/>
              </a:ext>
            </a:extLst>
          </p:cNvPr>
          <p:cNvSpPr/>
          <p:nvPr/>
        </p:nvSpPr>
        <p:spPr>
          <a:xfrm rot="1115868">
            <a:off x="9152458" y="5205652"/>
            <a:ext cx="478117" cy="920376"/>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 name="Oval 8">
            <a:extLst>
              <a:ext uri="{FF2B5EF4-FFF2-40B4-BE49-F238E27FC236}">
                <a16:creationId xmlns:a16="http://schemas.microsoft.com/office/drawing/2014/main" id="{30EAFC96-865D-4E28-1AF2-058BA9770905}"/>
              </a:ext>
            </a:extLst>
          </p:cNvPr>
          <p:cNvSpPr/>
          <p:nvPr/>
        </p:nvSpPr>
        <p:spPr>
          <a:xfrm rot="1115868">
            <a:off x="9830215" y="4578129"/>
            <a:ext cx="478117" cy="920376"/>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9927102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4"/>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UNCERTAINTY</a:t>
            </a:r>
          </a:p>
        </p:txBody>
      </p:sp>
      <p:pic>
        <p:nvPicPr>
          <p:cNvPr id="11" name="Content Placeholder 10">
            <a:extLst>
              <a:ext uri="{FF2B5EF4-FFF2-40B4-BE49-F238E27FC236}">
                <a16:creationId xmlns:a16="http://schemas.microsoft.com/office/drawing/2014/main" id="{5AA456BD-4862-E77E-63C0-FB9D73F4DD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3918" y="2279732"/>
            <a:ext cx="5797877" cy="3506595"/>
          </a:xfrm>
        </p:spPr>
      </p:pic>
      <p:grpSp>
        <p:nvGrpSpPr>
          <p:cNvPr id="2" name="Group 1">
            <a:extLst>
              <a:ext uri="{FF2B5EF4-FFF2-40B4-BE49-F238E27FC236}">
                <a16:creationId xmlns:a16="http://schemas.microsoft.com/office/drawing/2014/main" id="{8E1008AC-32A6-31A7-678B-2963BC6FACAB}"/>
              </a:ext>
            </a:extLst>
          </p:cNvPr>
          <p:cNvGrpSpPr/>
          <p:nvPr/>
        </p:nvGrpSpPr>
        <p:grpSpPr>
          <a:xfrm>
            <a:off x="6863119" y="2191228"/>
            <a:ext cx="4456292" cy="3974467"/>
            <a:chOff x="4791572" y="1504340"/>
            <a:chExt cx="3366292" cy="3209177"/>
          </a:xfrm>
        </p:grpSpPr>
        <p:grpSp>
          <p:nvGrpSpPr>
            <p:cNvPr id="3" name="Group 2">
              <a:extLst>
                <a:ext uri="{FF2B5EF4-FFF2-40B4-BE49-F238E27FC236}">
                  <a16:creationId xmlns:a16="http://schemas.microsoft.com/office/drawing/2014/main" id="{7401CAEA-6CCC-FDCE-18F0-EFD1C6D44FBC}"/>
                </a:ext>
              </a:extLst>
            </p:cNvPr>
            <p:cNvGrpSpPr/>
            <p:nvPr/>
          </p:nvGrpSpPr>
          <p:grpSpPr>
            <a:xfrm>
              <a:off x="5020614" y="1504340"/>
              <a:ext cx="3137250" cy="3090238"/>
              <a:chOff x="632643" y="1268760"/>
              <a:chExt cx="4212853" cy="4149725"/>
            </a:xfrm>
          </p:grpSpPr>
          <p:grpSp>
            <p:nvGrpSpPr>
              <p:cNvPr id="6" name="Group 11">
                <a:extLst>
                  <a:ext uri="{FF2B5EF4-FFF2-40B4-BE49-F238E27FC236}">
                    <a16:creationId xmlns:a16="http://schemas.microsoft.com/office/drawing/2014/main" id="{62A1E06C-038C-CD1D-2AB9-2C5693F9BA2B}"/>
                  </a:ext>
                </a:extLst>
              </p:cNvPr>
              <p:cNvGrpSpPr>
                <a:grpSpLocks/>
              </p:cNvGrpSpPr>
              <p:nvPr/>
            </p:nvGrpSpPr>
            <p:grpSpPr bwMode="auto">
              <a:xfrm>
                <a:off x="632643" y="1268760"/>
                <a:ext cx="4212853" cy="4149725"/>
                <a:chOff x="143774" y="1628800"/>
                <a:chExt cx="4572242" cy="4454731"/>
              </a:xfrm>
            </p:grpSpPr>
            <p:pic>
              <p:nvPicPr>
                <p:cNvPr id="8" name="Picture 7">
                  <a:extLst>
                    <a:ext uri="{FF2B5EF4-FFF2-40B4-BE49-F238E27FC236}">
                      <a16:creationId xmlns:a16="http://schemas.microsoft.com/office/drawing/2014/main" id="{DE50D76A-8D3D-9F27-1453-6114A0540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74" y="1628800"/>
                  <a:ext cx="4572242" cy="445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52D6A136-5D0E-CC4E-809B-A671101058C8}"/>
                    </a:ext>
                  </a:extLst>
                </p:cNvPr>
                <p:cNvSpPr txBox="1">
                  <a:spLocks noChangeArrowheads="1"/>
                </p:cNvSpPr>
                <p:nvPr/>
              </p:nvSpPr>
              <p:spPr bwMode="auto">
                <a:xfrm rot="19617598">
                  <a:off x="2312181" y="2949441"/>
                  <a:ext cx="1782790" cy="64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fontAlgn="base">
                    <a:lnSpc>
                      <a:spcPct val="93000"/>
                    </a:lnSpc>
                    <a:spcBef>
                      <a:spcPct val="0"/>
                    </a:spcBef>
                    <a:spcAft>
                      <a:spcPct val="0"/>
                    </a:spcAft>
                    <a:buClr>
                      <a:srgbClr val="000000"/>
                    </a:buClr>
                    <a:buSzPct val="100000"/>
                  </a:pPr>
                  <a:r>
                    <a:rPr lang="en-GB" altLang="en-FR" sz="3200" b="1" dirty="0">
                      <a:solidFill>
                        <a:srgbClr val="FFFF00"/>
                      </a:solidFill>
                      <a:latin typeface="Verdana" pitchFamily="34" charset="0"/>
                      <a:ea typeface="MS PGothic" pitchFamily="34" charset="-128"/>
                    </a:rPr>
                    <a:t>12 km</a:t>
                  </a:r>
                </a:p>
              </p:txBody>
            </p:sp>
          </p:grpSp>
          <p:sp>
            <p:nvSpPr>
              <p:cNvPr id="7" name="Oval 6">
                <a:extLst>
                  <a:ext uri="{FF2B5EF4-FFF2-40B4-BE49-F238E27FC236}">
                    <a16:creationId xmlns:a16="http://schemas.microsoft.com/office/drawing/2014/main" id="{E4DDF2BB-36D9-951D-9D93-B268BED7B5C6}"/>
                  </a:ext>
                </a:extLst>
              </p:cNvPr>
              <p:cNvSpPr/>
              <p:nvPr/>
            </p:nvSpPr>
            <p:spPr>
              <a:xfrm>
                <a:off x="2669540" y="3140968"/>
                <a:ext cx="318284" cy="28803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grpSp>
        <p:sp>
          <p:nvSpPr>
            <p:cNvPr id="4" name="TextBox 3">
              <a:extLst>
                <a:ext uri="{FF2B5EF4-FFF2-40B4-BE49-F238E27FC236}">
                  <a16:creationId xmlns:a16="http://schemas.microsoft.com/office/drawing/2014/main" id="{E6DCC327-D887-EB5D-450B-D651AD5646A5}"/>
                </a:ext>
              </a:extLst>
            </p:cNvPr>
            <p:cNvSpPr txBox="1"/>
            <p:nvPr/>
          </p:nvSpPr>
          <p:spPr>
            <a:xfrm rot="16200000">
              <a:off x="3604472" y="2922131"/>
              <a:ext cx="2614494" cy="240293"/>
            </a:xfrm>
            <a:prstGeom prst="rect">
              <a:avLst/>
            </a:prstGeom>
            <a:solidFill>
              <a:schemeClr val="bg1"/>
            </a:solidFill>
            <a:ln>
              <a:solidFill>
                <a:schemeClr val="tx1"/>
              </a:solidFill>
            </a:ln>
          </p:spPr>
          <p:txBody>
            <a:bodyPr wrap="square" rtlCol="0">
              <a:spAutoFit/>
            </a:bodyPr>
            <a:lstStyle/>
            <a:p>
              <a:pPr defTabSz="1219170" fontAlgn="base">
                <a:spcBef>
                  <a:spcPct val="0"/>
                </a:spcBef>
                <a:spcAft>
                  <a:spcPct val="0"/>
                </a:spcAft>
              </a:pPr>
              <a:r>
                <a:rPr lang="en-GB" sz="1467" b="1" dirty="0">
                  <a:solidFill>
                    <a:srgbClr val="000000"/>
                  </a:solidFill>
                  <a:latin typeface="Verdana" pitchFamily="34" charset="0"/>
                  <a:ea typeface="MS PGothic" pitchFamily="34" charset="-128"/>
                </a:rPr>
                <a:t>simulated SSM/I footprint</a:t>
              </a:r>
            </a:p>
          </p:txBody>
        </p:sp>
        <p:sp>
          <p:nvSpPr>
            <p:cNvPr id="5" name="TextBox 4">
              <a:extLst>
                <a:ext uri="{FF2B5EF4-FFF2-40B4-BE49-F238E27FC236}">
                  <a16:creationId xmlns:a16="http://schemas.microsoft.com/office/drawing/2014/main" id="{A2FA4D3D-0E50-8195-433B-D0F69CB2FD6C}"/>
                </a:ext>
              </a:extLst>
            </p:cNvPr>
            <p:cNvSpPr txBox="1"/>
            <p:nvPr/>
          </p:nvSpPr>
          <p:spPr>
            <a:xfrm>
              <a:off x="5721673" y="4456668"/>
              <a:ext cx="1868595" cy="256849"/>
            </a:xfrm>
            <a:prstGeom prst="rect">
              <a:avLst/>
            </a:prstGeom>
            <a:solidFill>
              <a:schemeClr val="bg1"/>
            </a:solidFill>
            <a:ln>
              <a:solidFill>
                <a:schemeClr val="tx1"/>
              </a:solidFill>
            </a:ln>
          </p:spPr>
          <p:txBody>
            <a:bodyPr wrap="square" rtlCol="0">
              <a:spAutoFit/>
            </a:bodyPr>
            <a:lstStyle/>
            <a:p>
              <a:pPr algn="r" defTabSz="1219170" fontAlgn="base">
                <a:spcBef>
                  <a:spcPct val="0"/>
                </a:spcBef>
                <a:spcAft>
                  <a:spcPct val="0"/>
                </a:spcAft>
              </a:pPr>
              <a:r>
                <a:rPr lang="en-GB" sz="1467" b="1" dirty="0">
                  <a:solidFill>
                    <a:srgbClr val="000000"/>
                  </a:solidFill>
                  <a:latin typeface="Verdana" pitchFamily="34" charset="0"/>
                  <a:ea typeface="MS PGothic" pitchFamily="34" charset="-128"/>
                </a:rPr>
                <a:t>Evora LST station</a:t>
              </a:r>
            </a:p>
          </p:txBody>
        </p:sp>
      </p:grpSp>
      <p:sp>
        <p:nvSpPr>
          <p:cNvPr id="12" name="Text Box 3">
            <a:extLst>
              <a:ext uri="{FF2B5EF4-FFF2-40B4-BE49-F238E27FC236}">
                <a16:creationId xmlns:a16="http://schemas.microsoft.com/office/drawing/2014/main" id="{7FEDB05E-DE78-A0FA-798C-9DA00467F7DA}"/>
              </a:ext>
            </a:extLst>
          </p:cNvPr>
          <p:cNvSpPr txBox="1">
            <a:spLocks noChangeArrowheads="1"/>
          </p:cNvSpPr>
          <p:nvPr/>
        </p:nvSpPr>
        <p:spPr bwMode="auto">
          <a:xfrm>
            <a:off x="231226" y="1158086"/>
            <a:ext cx="579787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lnSpc>
                <a:spcPct val="60000"/>
              </a:lnSpc>
              <a:spcBef>
                <a:spcPct val="0"/>
              </a:spcBef>
              <a:spcAft>
                <a:spcPct val="0"/>
              </a:spcAft>
            </a:pPr>
            <a:endParaRPr lang="en-US" altLang="en-FR" b="0" dirty="0">
              <a:solidFill>
                <a:srgbClr val="000000"/>
              </a:solidFill>
              <a:ea typeface="Osaka" pitchFamily="44" charset="-128"/>
            </a:endParaRPr>
          </a:p>
          <a:p>
            <a:pPr marL="228594" indent="-228594" defTabSz="1219170" fontAlgn="base">
              <a:spcBef>
                <a:spcPct val="0"/>
              </a:spcBef>
              <a:spcAft>
                <a:spcPct val="0"/>
              </a:spcAft>
              <a:buClr>
                <a:srgbClr val="000000"/>
              </a:buClr>
              <a:buFont typeface="Arial" panose="020B0604020202020204" pitchFamily="34" charset="0"/>
              <a:buChar char="•"/>
            </a:pPr>
            <a:r>
              <a:rPr lang="en-US" altLang="en-FR" b="0" dirty="0">
                <a:solidFill>
                  <a:srgbClr val="000000"/>
                </a:solidFill>
                <a:ea typeface="Osaka" pitchFamily="44" charset="-128"/>
              </a:rPr>
              <a:t>Larger than for the IR LST due to the more varying emissivity, with estimated uncertainty in the order of </a:t>
            </a:r>
            <a:r>
              <a:rPr lang="en-US" altLang="en-FR" dirty="0">
                <a:solidFill>
                  <a:srgbClr val="000000"/>
                </a:solidFill>
                <a:ea typeface="Osaka" pitchFamily="44" charset="-128"/>
              </a:rPr>
              <a:t>2-4K</a:t>
            </a:r>
            <a:r>
              <a:rPr lang="en-US" altLang="en-FR" b="0" dirty="0">
                <a:solidFill>
                  <a:srgbClr val="000000"/>
                </a:solidFill>
                <a:ea typeface="Osaka" pitchFamily="44" charset="-128"/>
              </a:rPr>
              <a:t>. </a:t>
            </a:r>
          </a:p>
        </p:txBody>
      </p:sp>
      <p:sp>
        <p:nvSpPr>
          <p:cNvPr id="13" name="Text Box 3">
            <a:extLst>
              <a:ext uri="{FF2B5EF4-FFF2-40B4-BE49-F238E27FC236}">
                <a16:creationId xmlns:a16="http://schemas.microsoft.com/office/drawing/2014/main" id="{CAFA474E-972C-F72A-C96A-ACC0FC8C9AF2}"/>
              </a:ext>
            </a:extLst>
          </p:cNvPr>
          <p:cNvSpPr txBox="1">
            <a:spLocks noChangeArrowheads="1"/>
          </p:cNvSpPr>
          <p:nvPr/>
        </p:nvSpPr>
        <p:spPr bwMode="auto">
          <a:xfrm>
            <a:off x="5962182" y="1205226"/>
            <a:ext cx="6229817"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228594" indent="-228594" defTabSz="1219170" fontAlgn="base">
              <a:lnSpc>
                <a:spcPct val="60000"/>
              </a:lnSpc>
              <a:spcBef>
                <a:spcPct val="0"/>
              </a:spcBef>
              <a:spcAft>
                <a:spcPct val="0"/>
              </a:spcAft>
              <a:buFont typeface="Arial" panose="020B0604020202020204" pitchFamily="34" charset="0"/>
              <a:buChar char="•"/>
            </a:pPr>
            <a:endParaRPr lang="en-US" altLang="en-FR" b="0" dirty="0">
              <a:solidFill>
                <a:srgbClr val="000000"/>
              </a:solidFill>
              <a:ea typeface="Osaka" pitchFamily="44" charset="-128"/>
            </a:endParaRPr>
          </a:p>
          <a:p>
            <a:pPr marL="228594" indent="-228594" defTabSz="1219170" fontAlgn="base">
              <a:spcBef>
                <a:spcPct val="0"/>
              </a:spcBef>
              <a:spcAft>
                <a:spcPct val="0"/>
              </a:spcAft>
              <a:buClr>
                <a:srgbClr val="000000"/>
              </a:buClr>
              <a:buFont typeface="Arial" panose="020B0604020202020204" pitchFamily="34" charset="0"/>
              <a:buChar char="•"/>
            </a:pPr>
            <a:r>
              <a:rPr lang="en-US" altLang="en-FR" b="0" dirty="0">
                <a:solidFill>
                  <a:srgbClr val="000000"/>
                </a:solidFill>
                <a:ea typeface="Osaka" pitchFamily="44" charset="-128"/>
              </a:rPr>
              <a:t>Comparison with </a:t>
            </a:r>
            <a:r>
              <a:rPr lang="en-US" altLang="en-FR" dirty="0">
                <a:solidFill>
                  <a:srgbClr val="000000"/>
                </a:solidFill>
                <a:ea typeface="Osaka" pitchFamily="44" charset="-128"/>
              </a:rPr>
              <a:t>station data </a:t>
            </a:r>
            <a:r>
              <a:rPr lang="en-US" altLang="en-FR" b="0" dirty="0">
                <a:solidFill>
                  <a:srgbClr val="000000"/>
                </a:solidFill>
                <a:ea typeface="Osaka" pitchFamily="44" charset="-128"/>
              </a:rPr>
              <a:t>can show larger differences, partly due to the terrain inhomogeneity at the ~25km resolution.</a:t>
            </a:r>
          </a:p>
        </p:txBody>
      </p:sp>
      <p:sp>
        <p:nvSpPr>
          <p:cNvPr id="14" name="TextBox 13">
            <a:extLst>
              <a:ext uri="{FF2B5EF4-FFF2-40B4-BE49-F238E27FC236}">
                <a16:creationId xmlns:a16="http://schemas.microsoft.com/office/drawing/2014/main" id="{9C49F75B-A2EA-1A3D-7FCF-CD37669019E2}"/>
              </a:ext>
            </a:extLst>
          </p:cNvPr>
          <p:cNvSpPr txBox="1"/>
          <p:nvPr/>
        </p:nvSpPr>
        <p:spPr>
          <a:xfrm>
            <a:off x="1506669" y="1997069"/>
            <a:ext cx="3287060" cy="338554"/>
          </a:xfrm>
          <a:prstGeom prst="rect">
            <a:avLst/>
          </a:prstGeom>
          <a:solidFill>
            <a:schemeClr val="bg1"/>
          </a:solidFill>
        </p:spPr>
        <p:txBody>
          <a:bodyPr wrap="square">
            <a:spAutoFit/>
          </a:bodyPr>
          <a:lstStyle/>
          <a:p>
            <a:pPr algn="ctr" defTabSz="1219170" fontAlgn="base">
              <a:spcBef>
                <a:spcPct val="0"/>
              </a:spcBef>
              <a:spcAft>
                <a:spcPct val="0"/>
              </a:spcAft>
            </a:pPr>
            <a:r>
              <a:rPr lang="en-US" altLang="en-FR" sz="1600" dirty="0">
                <a:solidFill>
                  <a:srgbClr val="000000"/>
                </a:solidFill>
                <a:latin typeface="Arial" panose="020B0604020202020204" pitchFamily="34" charset="0"/>
                <a:ea typeface="Osaka" pitchFamily="44" charset="-128"/>
                <a:cs typeface="Arial" panose="020B0604020202020204" pitchFamily="34" charset="0"/>
              </a:rPr>
              <a:t> </a:t>
            </a:r>
            <a:r>
              <a:rPr lang="en-US" altLang="en-FR" sz="1600" dirty="0">
                <a:solidFill>
                  <a:srgbClr val="FF9449"/>
                </a:solidFill>
                <a:latin typeface="Arial" panose="020B0604020202020204" pitchFamily="34" charset="0"/>
                <a:ea typeface="Osaka" pitchFamily="44" charset="-128"/>
                <a:cs typeface="Arial" panose="020B0604020202020204" pitchFamily="34" charset="0"/>
              </a:rPr>
              <a:t>Uncertainty 2010/01/01 6AM (K)</a:t>
            </a:r>
            <a:endParaRPr lang="en-GB" sz="1600" baseline="30000" dirty="0">
              <a:solidFill>
                <a:srgbClr val="000000"/>
              </a:solidFill>
              <a:latin typeface="Arial" panose="020B0604020202020204" pitchFamily="34" charset="0"/>
              <a:ea typeface="MS PGothic" pitchFamily="34" charset="-128"/>
              <a:cs typeface="Arial" panose="020B0604020202020204" pitchFamily="34" charset="0"/>
            </a:endParaRPr>
          </a:p>
        </p:txBody>
      </p:sp>
    </p:spTree>
    <p:extLst>
      <p:ext uri="{BB962C8B-B14F-4D97-AF65-F5344CB8AC3E}">
        <p14:creationId xmlns:p14="http://schemas.microsoft.com/office/powerpoint/2010/main" val="3072924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2541024" y="2089444"/>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3701447"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4831641"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5246439"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5532536"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9113079"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547451" y="247401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~25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2543081" y="2393335"/>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2298384" y="2089443"/>
            <a:ext cx="0" cy="3749347"/>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2018459" y="5652412"/>
            <a:ext cx="763524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9355352" y="2089443"/>
            <a:ext cx="0" cy="3749347"/>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992629" y="1625246"/>
            <a:ext cx="2382412" cy="379656"/>
          </a:xfrm>
          <a:prstGeom prst="rect">
            <a:avLst/>
          </a:prstGeom>
          <a:noFill/>
          <a:ln>
            <a:noFill/>
          </a:ln>
        </p:spPr>
        <p:txBody>
          <a:bodyPr wrap="square">
            <a:spAutoFit/>
          </a:bodyPr>
          <a:lstStyle/>
          <a:p>
            <a:pPr algn="ctr" defTabSz="1219170" fontAlgn="base">
              <a:spcBef>
                <a:spcPct val="0"/>
              </a:spcBef>
              <a:spcAft>
                <a:spcPct val="0"/>
              </a:spcAft>
            </a:pPr>
            <a:r>
              <a:rPr lang="en-US" altLang="en-FR" sz="1867"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867" b="1" baseline="300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8357300" y="16213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Time of day</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4747344" y="59350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C00000"/>
                </a:solidFill>
                <a:latin typeface="Arial" panose="020B0604020202020204" pitchFamily="34" charset="0"/>
                <a:ea typeface="Osaka" pitchFamily="44" charset="-128"/>
                <a:cs typeface="Arial" panose="020B0604020202020204" pitchFamily="34" charset="0"/>
              </a:rPr>
              <a:t>Years</a:t>
            </a:r>
            <a:endParaRPr lang="en-GB" sz="1867" b="1"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2172639" y="572587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1996</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8714721" y="5707358"/>
            <a:ext cx="731316" cy="297454"/>
          </a:xfrm>
          <a:prstGeom prst="rect">
            <a:avLst/>
          </a:prstGeom>
          <a:noFill/>
          <a:ln>
            <a:noFill/>
          </a:ln>
        </p:spPr>
        <p:txBody>
          <a:bodyPr wrap="square">
            <a:spAutoFit/>
          </a:bodyPr>
          <a:lstStyle/>
          <a:p>
            <a:pPr marL="8466"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2024</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3412718" y="5707359"/>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4377963" y="571989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2008</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4830086" y="57113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2011</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5169725" y="57102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4833696" y="2393333"/>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3704012" y="3615481"/>
            <a:ext cx="1547265" cy="379656"/>
          </a:xfrm>
          <a:prstGeom prst="rect">
            <a:avLst/>
          </a:prstGeom>
          <a:solidFill>
            <a:srgbClr val="FDC82F"/>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AMSR-E</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5527701" y="3594057"/>
            <a:ext cx="3576977" cy="379656"/>
          </a:xfrm>
          <a:prstGeom prst="rect">
            <a:avLst/>
          </a:prstGeom>
          <a:solidFill>
            <a:srgbClr val="E3722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5527701" y="4555711"/>
            <a:ext cx="3593780" cy="379656"/>
          </a:xfrm>
          <a:prstGeom prst="rect">
            <a:avLst/>
          </a:prstGeom>
          <a:solidFill>
            <a:srgbClr val="008542">
              <a:alpha val="52559"/>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5537374" y="5015296"/>
            <a:ext cx="3576977" cy="379656"/>
          </a:xfrm>
          <a:prstGeom prst="rect">
            <a:avLst/>
          </a:prstGeom>
          <a:solidFill>
            <a:srgbClr val="E37222">
              <a:alpha val="53000"/>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502148" y="3501637"/>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~12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513452" y="480323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45557" y="2719797"/>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77456" y="3769422"/>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101128" y="5043525"/>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2554837" y="2838359"/>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4845452" y="2838357"/>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9890625" y="2397757"/>
            <a:ext cx="2210688"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9485096" y="2842781"/>
            <a:ext cx="2666597"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corrected to 6AM/PM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9920012" y="3599913"/>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~1.30 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9807933" y="4788091"/>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9113075" y="2583161"/>
            <a:ext cx="777550"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9124831" y="3028185"/>
            <a:ext cx="360265"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9104678" y="3783885"/>
            <a:ext cx="815334" cy="58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flipV="1">
            <a:off x="9101329" y="4977919"/>
            <a:ext cx="706604" cy="1535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4664648" y="4817353"/>
            <a:ext cx="1501553"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000000"/>
                </a:solidFill>
                <a:latin typeface="Arial" panose="020B0604020202020204" pitchFamily="34" charset="0"/>
                <a:ea typeface="Osaka" pitchFamily="44" charset="-128"/>
                <a:cs typeface="Arial" panose="020B0604020202020204" pitchFamily="34" charset="0"/>
              </a:rPr>
              <a:t>PROTOTYPE</a:t>
            </a:r>
            <a:endParaRPr lang="en-GB" sz="1333"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2" name="Rectangle 1">
            <a:extLst>
              <a:ext uri="{FF2B5EF4-FFF2-40B4-BE49-F238E27FC236}">
                <a16:creationId xmlns:a16="http://schemas.microsoft.com/office/drawing/2014/main" id="{DE472E57-3194-048F-D4BC-C5063A5FB642}"/>
              </a:ext>
            </a:extLst>
          </p:cNvPr>
          <p:cNvSpPr/>
          <p:nvPr/>
        </p:nvSpPr>
        <p:spPr>
          <a:xfrm>
            <a:off x="9496847" y="2743377"/>
            <a:ext cx="2654845" cy="610595"/>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4216154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err="1">
                <a:latin typeface="Verdana" pitchFamily="34" charset="0"/>
              </a:rPr>
              <a:t>Emissivity</a:t>
            </a:r>
            <a:r>
              <a:rPr lang="fr-FR" altLang="fr-FR" dirty="0">
                <a:latin typeface="Verdana" pitchFamily="34" charset="0"/>
              </a:rPr>
              <a:t> inputs to high-</a:t>
            </a:r>
            <a:r>
              <a:rPr lang="fr-FR" altLang="fr-FR" dirty="0" err="1">
                <a:latin typeface="Verdana" pitchFamily="34" charset="0"/>
              </a:rPr>
              <a:t>res</a:t>
            </a:r>
            <a:r>
              <a:rPr lang="fr-FR" altLang="fr-FR" dirty="0">
                <a:latin typeface="Verdana" pitchFamily="34" charset="0"/>
              </a:rPr>
              <a:t> </a:t>
            </a:r>
            <a:r>
              <a:rPr lang="fr-FR" altLang="fr-FR" dirty="0" err="1">
                <a:latin typeface="Verdana" pitchFamily="34" charset="0"/>
              </a:rPr>
              <a:t>algorithms</a:t>
            </a:r>
            <a:endParaRPr lang="fr-FR" altLang="fr-FR" dirty="0">
              <a:latin typeface="Verdana" pitchFamily="34" charset="0"/>
            </a:endParaRPr>
          </a:p>
        </p:txBody>
      </p:sp>
      <p:sp>
        <p:nvSpPr>
          <p:cNvPr id="6146" name="Content Placeholder 2"/>
          <p:cNvSpPr>
            <a:spLocks noGrp="1"/>
          </p:cNvSpPr>
          <p:nvPr>
            <p:ph idx="1"/>
          </p:nvPr>
        </p:nvSpPr>
        <p:spPr>
          <a:xfrm>
            <a:off x="9341549" y="1006800"/>
            <a:ext cx="2850452" cy="5099049"/>
          </a:xfrm>
        </p:spPr>
        <p:txBody>
          <a:bodyPr/>
          <a:lstStyle/>
          <a:p>
            <a:pPr indent="-457189"/>
            <a:r>
              <a:rPr lang="fr-FR" altLang="fr-FR" dirty="0">
                <a:latin typeface="Verdana" pitchFamily="34" charset="0"/>
              </a:rPr>
              <a:t>As inputs </a:t>
            </a:r>
            <a:r>
              <a:rPr lang="fr-FR" altLang="fr-FR" dirty="0" err="1">
                <a:latin typeface="Verdana" pitchFamily="34" charset="0"/>
              </a:rPr>
              <a:t>into</a:t>
            </a:r>
            <a:r>
              <a:rPr lang="fr-FR" altLang="fr-FR" dirty="0">
                <a:latin typeface="Verdana" pitchFamily="34" charset="0"/>
              </a:rPr>
              <a:t> </a:t>
            </a:r>
            <a:r>
              <a:rPr lang="fr-FR" altLang="fr-FR" dirty="0" err="1">
                <a:latin typeface="Verdana" pitchFamily="34" charset="0"/>
              </a:rPr>
              <a:t>our</a:t>
            </a:r>
            <a:r>
              <a:rPr lang="fr-FR" altLang="fr-FR" dirty="0">
                <a:latin typeface="Verdana" pitchFamily="34" charset="0"/>
              </a:rPr>
              <a:t> high-</a:t>
            </a:r>
            <a:r>
              <a:rPr lang="fr-FR" altLang="fr-FR" dirty="0" err="1">
                <a:latin typeface="Verdana" pitchFamily="34" charset="0"/>
              </a:rPr>
              <a:t>res</a:t>
            </a:r>
            <a:r>
              <a:rPr lang="fr-FR" altLang="fr-FR" dirty="0">
                <a:latin typeface="Verdana" pitchFamily="34" charset="0"/>
              </a:rPr>
              <a:t> LST </a:t>
            </a:r>
            <a:r>
              <a:rPr lang="fr-FR" altLang="fr-FR" dirty="0" err="1">
                <a:latin typeface="Verdana" pitchFamily="34" charset="0"/>
              </a:rPr>
              <a:t>products</a:t>
            </a:r>
            <a:r>
              <a:rPr lang="fr-FR" altLang="fr-FR" dirty="0">
                <a:latin typeface="Verdana" pitchFamily="34" charset="0"/>
              </a:rPr>
              <a:t> </a:t>
            </a:r>
            <a:r>
              <a:rPr lang="fr-FR" altLang="fr-FR" dirty="0" err="1">
                <a:latin typeface="Verdana" pitchFamily="34" charset="0"/>
              </a:rPr>
              <a:t>we</a:t>
            </a:r>
            <a:r>
              <a:rPr lang="fr-FR" altLang="fr-FR" dirty="0">
                <a:latin typeface="Verdana" pitchFamily="34" charset="0"/>
              </a:rPr>
              <a:t> </a:t>
            </a:r>
            <a:r>
              <a:rPr lang="fr-FR" altLang="fr-FR" dirty="0" err="1">
                <a:latin typeface="Verdana" pitchFamily="34" charset="0"/>
              </a:rPr>
              <a:t>create</a:t>
            </a:r>
            <a:r>
              <a:rPr lang="fr-FR" altLang="fr-FR" dirty="0">
                <a:latin typeface="Verdana" pitchFamily="34" charset="0"/>
              </a:rPr>
              <a:t> a </a:t>
            </a:r>
            <a:r>
              <a:rPr lang="en-GB" dirty="0"/>
              <a:t>100m classification scheme based on thermal properties of observed land. This leads to improved emissivity values – especially across urban areas</a:t>
            </a:r>
            <a:endParaRPr lang="fr-FR" altLang="fr-FR" dirty="0">
              <a:latin typeface="Verdana" pitchFamily="34" charset="0"/>
            </a:endParaRPr>
          </a:p>
        </p:txBody>
      </p:sp>
      <p:pic>
        <p:nvPicPr>
          <p:cNvPr id="5" name="Picture 4">
            <a:extLst>
              <a:ext uri="{FF2B5EF4-FFF2-40B4-BE49-F238E27FC236}">
                <a16:creationId xmlns:a16="http://schemas.microsoft.com/office/drawing/2014/main" id="{44A99AEF-F2A1-4173-B6A2-37BB3982953A}"/>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98450" y="1221953"/>
            <a:ext cx="4277113" cy="3460185"/>
          </a:xfrm>
          <a:prstGeom prst="rect">
            <a:avLst/>
          </a:prstGeom>
        </p:spPr>
      </p:pic>
      <p:pic>
        <p:nvPicPr>
          <p:cNvPr id="7" name="Picture 6">
            <a:extLst>
              <a:ext uri="{FF2B5EF4-FFF2-40B4-BE49-F238E27FC236}">
                <a16:creationId xmlns:a16="http://schemas.microsoft.com/office/drawing/2014/main" id="{947805E9-5206-414F-B452-DD72E0D4BEBD}"/>
              </a:ext>
            </a:extLst>
          </p:cNvPr>
          <p:cNvPicPr/>
          <p:nvPr/>
        </p:nvPicPr>
        <p:blipFill rotWithShape="1">
          <a:blip r:embed="rId3">
            <a:extLst>
              <a:ext uri="{28A0092B-C50C-407E-A947-70E740481C1C}">
                <a14:useLocalDpi xmlns:a14="http://schemas.microsoft.com/office/drawing/2010/main" val="0"/>
              </a:ext>
            </a:extLst>
          </a:blip>
          <a:srcRect l="2849" t="34718" r="53513" b="32972"/>
          <a:stretch/>
        </p:blipFill>
        <p:spPr>
          <a:xfrm>
            <a:off x="4575563" y="1221952"/>
            <a:ext cx="4630911" cy="3729317"/>
          </a:xfrm>
          <a:prstGeom prst="rect">
            <a:avLst/>
          </a:prstGeom>
        </p:spPr>
      </p:pic>
      <p:pic>
        <p:nvPicPr>
          <p:cNvPr id="8" name="Picture 7">
            <a:extLst>
              <a:ext uri="{FF2B5EF4-FFF2-40B4-BE49-F238E27FC236}">
                <a16:creationId xmlns:a16="http://schemas.microsoft.com/office/drawing/2014/main" id="{55C79AC0-41E7-49DF-A239-3EE200AD92A7}"/>
              </a:ext>
            </a:extLst>
          </p:cNvPr>
          <p:cNvPicPr/>
          <p:nvPr/>
        </p:nvPicPr>
        <p:blipFill rotWithShape="1">
          <a:blip r:embed="rId3">
            <a:extLst>
              <a:ext uri="{28A0092B-C50C-407E-A947-70E740481C1C}">
                <a14:useLocalDpi xmlns:a14="http://schemas.microsoft.com/office/drawing/2010/main" val="0"/>
              </a:ext>
            </a:extLst>
          </a:blip>
          <a:srcRect l="90413" b="35419"/>
          <a:stretch/>
        </p:blipFill>
        <p:spPr>
          <a:xfrm rot="5400000">
            <a:off x="6966956" y="3215191"/>
            <a:ext cx="497705" cy="3847789"/>
          </a:xfrm>
          <a:prstGeom prst="rect">
            <a:avLst/>
          </a:prstGeom>
        </p:spPr>
      </p:pic>
      <p:pic>
        <p:nvPicPr>
          <p:cNvPr id="3" name="Picture 2">
            <a:extLst>
              <a:ext uri="{FF2B5EF4-FFF2-40B4-BE49-F238E27FC236}">
                <a16:creationId xmlns:a16="http://schemas.microsoft.com/office/drawing/2014/main" id="{7B7ED5B9-56E5-4CDE-AE86-751AE7E1811D}"/>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421394" y="4539163"/>
            <a:ext cx="2353217" cy="1697551"/>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94AC275-1462-33EA-249C-36414B5E0E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8173" y="2005669"/>
            <a:ext cx="7384831" cy="4852332"/>
          </a:xfrm>
          <a:prstGeom prst="rect">
            <a:avLst/>
          </a:prstGeom>
          <a:noFill/>
          <a:extLst>
            <a:ext uri="{909E8E84-426E-40DD-AFC4-6F175D3DCCD1}">
              <a14:hiddenFill xmlns:a14="http://schemas.microsoft.com/office/drawing/2010/main">
                <a:solidFill>
                  <a:srgbClr val="FFFFFF"/>
                </a:solidFill>
              </a14:hiddenFill>
            </a:ext>
          </a:extLst>
        </p:spPr>
      </p:pic>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TEMPORAL CORRECTION</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1370321" y="1021352"/>
            <a:ext cx="9451359" cy="90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lnSpc>
                <a:spcPct val="60000"/>
              </a:lnSpc>
              <a:spcBef>
                <a:spcPct val="0"/>
              </a:spcBef>
              <a:spcAft>
                <a:spcPct val="0"/>
              </a:spcAft>
            </a:pPr>
            <a:endParaRPr lang="en-US" altLang="en-FR" sz="1467" b="0" dirty="0">
              <a:solidFill>
                <a:srgbClr val="000000"/>
              </a:solidFill>
              <a:ea typeface="Osaka" pitchFamily="44" charset="-128"/>
            </a:endParaRPr>
          </a:p>
          <a:p>
            <a:pPr defTabSz="1219170" fontAlgn="base">
              <a:spcBef>
                <a:spcPct val="0"/>
              </a:spcBef>
              <a:spcAft>
                <a:spcPct val="0"/>
              </a:spcAft>
              <a:buClr>
                <a:srgbClr val="000000"/>
              </a:buClr>
              <a:buFont typeface="Wingdings" pitchFamily="2" charset="2"/>
              <a:buChar char="§"/>
            </a:pPr>
            <a:r>
              <a:rPr lang="en-US" altLang="en-FR" sz="1467" dirty="0">
                <a:solidFill>
                  <a:srgbClr val="FF9449"/>
                </a:solidFill>
                <a:ea typeface="Osaka" pitchFamily="44" charset="-128"/>
              </a:rPr>
              <a:t> </a:t>
            </a:r>
            <a:r>
              <a:rPr lang="en-US" altLang="en-FR" sz="1467" b="0" dirty="0">
                <a:solidFill>
                  <a:srgbClr val="000000"/>
                </a:solidFill>
                <a:ea typeface="Osaka" pitchFamily="44" charset="-128"/>
              </a:rPr>
              <a:t>The FX satellites do not have a system to stabilize their orbits, so orbit injection and orbital drift affect the </a:t>
            </a:r>
            <a:r>
              <a:rPr lang="en-US" altLang="en-FR" sz="1467" dirty="0">
                <a:solidFill>
                  <a:srgbClr val="000000"/>
                </a:solidFill>
                <a:ea typeface="Osaka" pitchFamily="44" charset="-128"/>
              </a:rPr>
              <a:t>observing local time</a:t>
            </a:r>
            <a:r>
              <a:rPr lang="en-US" altLang="en-FR" sz="1467" b="0" dirty="0">
                <a:solidFill>
                  <a:srgbClr val="000000"/>
                </a:solidFill>
                <a:ea typeface="Osaka" pitchFamily="44" charset="-128"/>
              </a:rPr>
              <a:t>. F13 and F17 are selected to minimize the change in observing local time, and an optional  </a:t>
            </a:r>
            <a:r>
              <a:rPr lang="en-US" altLang="en-FR" sz="1467" dirty="0">
                <a:solidFill>
                  <a:srgbClr val="000000"/>
                </a:solidFill>
                <a:ea typeface="Osaka" pitchFamily="44" charset="-128"/>
              </a:rPr>
              <a:t>LST correction</a:t>
            </a:r>
            <a:r>
              <a:rPr lang="en-US" altLang="en-FR" sz="1467" b="0" dirty="0">
                <a:solidFill>
                  <a:srgbClr val="000000"/>
                </a:solidFill>
                <a:ea typeface="Osaka" pitchFamily="44" charset="-128"/>
              </a:rPr>
              <a:t> to homogenize the record to a 6AM/PM overpass is also provided. </a:t>
            </a:r>
          </a:p>
        </p:txBody>
      </p:sp>
      <p:sp>
        <p:nvSpPr>
          <p:cNvPr id="6" name="Oval 5">
            <a:extLst>
              <a:ext uri="{FF2B5EF4-FFF2-40B4-BE49-F238E27FC236}">
                <a16:creationId xmlns:a16="http://schemas.microsoft.com/office/drawing/2014/main" id="{4E247C71-1F69-6F9A-2542-2A4AE6EE4EC3}"/>
              </a:ext>
            </a:extLst>
          </p:cNvPr>
          <p:cNvSpPr/>
          <p:nvPr/>
        </p:nvSpPr>
        <p:spPr>
          <a:xfrm>
            <a:off x="4362924" y="4333965"/>
            <a:ext cx="483649" cy="450273"/>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 name="Oval 6">
            <a:extLst>
              <a:ext uri="{FF2B5EF4-FFF2-40B4-BE49-F238E27FC236}">
                <a16:creationId xmlns:a16="http://schemas.microsoft.com/office/drawing/2014/main" id="{574844D8-589D-2486-B638-20B1196DFBE1}"/>
              </a:ext>
            </a:extLst>
          </p:cNvPr>
          <p:cNvSpPr/>
          <p:nvPr/>
        </p:nvSpPr>
        <p:spPr>
          <a:xfrm>
            <a:off x="6317674" y="4431834"/>
            <a:ext cx="483649" cy="450273"/>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 name="Oval 7">
            <a:extLst>
              <a:ext uri="{FF2B5EF4-FFF2-40B4-BE49-F238E27FC236}">
                <a16:creationId xmlns:a16="http://schemas.microsoft.com/office/drawing/2014/main" id="{7578A910-A0ED-D67A-6620-312DC157F0B3}"/>
              </a:ext>
            </a:extLst>
          </p:cNvPr>
          <p:cNvSpPr/>
          <p:nvPr/>
        </p:nvSpPr>
        <p:spPr>
          <a:xfrm>
            <a:off x="5388420" y="5823972"/>
            <a:ext cx="888949" cy="450273"/>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 name="Oval 8">
            <a:extLst>
              <a:ext uri="{FF2B5EF4-FFF2-40B4-BE49-F238E27FC236}">
                <a16:creationId xmlns:a16="http://schemas.microsoft.com/office/drawing/2014/main" id="{1E653264-B0AF-8760-63A2-54C0C179A877}"/>
              </a:ext>
            </a:extLst>
          </p:cNvPr>
          <p:cNvSpPr/>
          <p:nvPr/>
        </p:nvSpPr>
        <p:spPr>
          <a:xfrm>
            <a:off x="7052644" y="5523370"/>
            <a:ext cx="888949" cy="450273"/>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11578346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TEMPORAL CORRECTION</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337147" y="1177933"/>
            <a:ext cx="6324167" cy="90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lnSpc>
                <a:spcPct val="60000"/>
              </a:lnSpc>
              <a:spcBef>
                <a:spcPct val="0"/>
              </a:spcBef>
              <a:spcAft>
                <a:spcPct val="0"/>
              </a:spcAft>
            </a:pPr>
            <a:endParaRPr lang="en-US" altLang="en-FR" sz="1467" b="0" dirty="0">
              <a:solidFill>
                <a:srgbClr val="000000"/>
              </a:solidFill>
              <a:ea typeface="Osaka" pitchFamily="44" charset="-128"/>
            </a:endParaRPr>
          </a:p>
          <a:p>
            <a:pPr defTabSz="1219170" fontAlgn="base">
              <a:spcBef>
                <a:spcPct val="0"/>
              </a:spcBef>
              <a:spcAft>
                <a:spcPct val="0"/>
              </a:spcAft>
              <a:buClr>
                <a:srgbClr val="000000"/>
              </a:buClr>
              <a:buFont typeface="Wingdings" pitchFamily="2" charset="2"/>
              <a:buChar char="§"/>
            </a:pPr>
            <a:r>
              <a:rPr lang="en-US" altLang="en-FR" sz="1467" dirty="0">
                <a:solidFill>
                  <a:srgbClr val="FF9449"/>
                </a:solidFill>
                <a:ea typeface="Osaka" pitchFamily="44" charset="-128"/>
              </a:rPr>
              <a:t> </a:t>
            </a:r>
            <a:r>
              <a:rPr lang="en-US" altLang="en-FR" sz="1467" b="0" dirty="0">
                <a:solidFill>
                  <a:srgbClr val="000000"/>
                </a:solidFill>
                <a:ea typeface="Osaka" pitchFamily="44" charset="-128"/>
              </a:rPr>
              <a:t>No correction for AMSR-E and AMSR2 needed, no “drift” as for SSMI, but notice that for all LEO sensors there is always a “modulation” of the observing local time due to the observation swath and orbit particularities. </a:t>
            </a:r>
          </a:p>
        </p:txBody>
      </p:sp>
      <p:pic>
        <p:nvPicPr>
          <p:cNvPr id="15" name="Picture 14">
            <a:extLst>
              <a:ext uri="{FF2B5EF4-FFF2-40B4-BE49-F238E27FC236}">
                <a16:creationId xmlns:a16="http://schemas.microsoft.com/office/drawing/2014/main" id="{882964FD-3DBA-26D4-11DF-B1801D418A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7633" y="2518944"/>
            <a:ext cx="5423505" cy="3781624"/>
          </a:xfrm>
          <a:prstGeom prst="rect">
            <a:avLst/>
          </a:prstGeom>
        </p:spPr>
      </p:pic>
      <p:pic>
        <p:nvPicPr>
          <p:cNvPr id="13" name="Picture 12">
            <a:extLst>
              <a:ext uri="{FF2B5EF4-FFF2-40B4-BE49-F238E27FC236}">
                <a16:creationId xmlns:a16="http://schemas.microsoft.com/office/drawing/2014/main" id="{D3C49C38-A691-A801-BE4C-13006220C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2649" y="1463098"/>
            <a:ext cx="4953179" cy="3905732"/>
          </a:xfrm>
          <a:prstGeom prst="rect">
            <a:avLst/>
          </a:prstGeom>
        </p:spPr>
      </p:pic>
      <p:sp>
        <p:nvSpPr>
          <p:cNvPr id="16" name="TextBox 15">
            <a:extLst>
              <a:ext uri="{FF2B5EF4-FFF2-40B4-BE49-F238E27FC236}">
                <a16:creationId xmlns:a16="http://schemas.microsoft.com/office/drawing/2014/main" id="{CAC551E6-D580-D01F-C2AD-7E730A2022C0}"/>
              </a:ext>
            </a:extLst>
          </p:cNvPr>
          <p:cNvSpPr txBox="1"/>
          <p:nvPr/>
        </p:nvSpPr>
        <p:spPr>
          <a:xfrm>
            <a:off x="9261210" y="4048514"/>
            <a:ext cx="902811" cy="338554"/>
          </a:xfrm>
          <a:prstGeom prst="rect">
            <a:avLst/>
          </a:prstGeom>
          <a:noFill/>
        </p:spPr>
        <p:txBody>
          <a:bodyPr wrap="none" rtlCol="0">
            <a:spAutoFit/>
          </a:bodyPr>
          <a:lstStyle/>
          <a:p>
            <a:pPr defTabSz="1219170" fontAlgn="base">
              <a:spcBef>
                <a:spcPct val="0"/>
              </a:spcBef>
              <a:spcAft>
                <a:spcPct val="0"/>
              </a:spcAft>
            </a:pPr>
            <a:r>
              <a:rPr lang="en-GB" sz="1600" b="1" dirty="0">
                <a:solidFill>
                  <a:srgbClr val="000000"/>
                </a:solidFill>
                <a:latin typeface="Arial" panose="020B0604020202020204" pitchFamily="34" charset="0"/>
                <a:ea typeface="MS PGothic" pitchFamily="34" charset="-128"/>
                <a:cs typeface="Arial" panose="020B0604020202020204" pitchFamily="34" charset="0"/>
              </a:rPr>
              <a:t>1.30AM</a:t>
            </a:r>
          </a:p>
        </p:txBody>
      </p:sp>
      <p:cxnSp>
        <p:nvCxnSpPr>
          <p:cNvPr id="18" name="Straight Arrow Connector 17">
            <a:extLst>
              <a:ext uri="{FF2B5EF4-FFF2-40B4-BE49-F238E27FC236}">
                <a16:creationId xmlns:a16="http://schemas.microsoft.com/office/drawing/2014/main" id="{7483C76A-B188-800D-8CBA-944DA24A67D3}"/>
              </a:ext>
            </a:extLst>
          </p:cNvPr>
          <p:cNvCxnSpPr/>
          <p:nvPr/>
        </p:nvCxnSpPr>
        <p:spPr>
          <a:xfrm flipH="1" flipV="1">
            <a:off x="8582684" y="3516634"/>
            <a:ext cx="678525" cy="681317"/>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EBAD1E3-2950-F31D-F4B5-61B180727641}"/>
              </a:ext>
            </a:extLst>
          </p:cNvPr>
          <p:cNvCxnSpPr/>
          <p:nvPr/>
        </p:nvCxnSpPr>
        <p:spPr>
          <a:xfrm>
            <a:off x="2867937" y="4135167"/>
            <a:ext cx="2370979"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30D6004-6DD1-0D2B-A591-CC35D08EB7B9}"/>
              </a:ext>
            </a:extLst>
          </p:cNvPr>
          <p:cNvSpPr txBox="1"/>
          <p:nvPr/>
        </p:nvSpPr>
        <p:spPr>
          <a:xfrm>
            <a:off x="3095626" y="3788495"/>
            <a:ext cx="1877437" cy="338554"/>
          </a:xfrm>
          <a:prstGeom prst="rect">
            <a:avLst/>
          </a:prstGeom>
          <a:noFill/>
        </p:spPr>
        <p:txBody>
          <a:bodyPr wrap="none" rtlCol="0">
            <a:spAutoFit/>
          </a:bodyPr>
          <a:lstStyle/>
          <a:p>
            <a:pPr defTabSz="1219170" fontAlgn="base">
              <a:spcBef>
                <a:spcPct val="0"/>
              </a:spcBef>
              <a:spcAft>
                <a:spcPct val="0"/>
              </a:spcAft>
            </a:pPr>
            <a:r>
              <a:rPr lang="en-GB" sz="1600" dirty="0">
                <a:solidFill>
                  <a:srgbClr val="FFFFFF"/>
                </a:solidFill>
                <a:latin typeface="Arial" panose="020B0604020202020204" pitchFamily="34" charset="0"/>
                <a:ea typeface="MS PGothic" pitchFamily="34" charset="-128"/>
                <a:cs typeface="Arial" panose="020B0604020202020204" pitchFamily="34" charset="0"/>
              </a:rPr>
              <a:t>~20</a:t>
            </a:r>
            <a:r>
              <a:rPr lang="en-GB" sz="1600" baseline="30000" dirty="0">
                <a:solidFill>
                  <a:srgbClr val="FFFFFF"/>
                </a:solidFill>
                <a:latin typeface="Arial" panose="020B0604020202020204" pitchFamily="34" charset="0"/>
                <a:ea typeface="MS PGothic" pitchFamily="34" charset="-128"/>
                <a:cs typeface="Arial" panose="020B0604020202020204" pitchFamily="34" charset="0"/>
              </a:rPr>
              <a:t>o</a:t>
            </a:r>
            <a:r>
              <a:rPr lang="en-GB" sz="1600" dirty="0">
                <a:solidFill>
                  <a:srgbClr val="FFFFFF"/>
                </a:solidFill>
                <a:latin typeface="Arial" panose="020B0604020202020204" pitchFamily="34" charset="0"/>
                <a:ea typeface="MS PGothic" pitchFamily="34" charset="-128"/>
                <a:cs typeface="Arial" panose="020B0604020202020204" pitchFamily="34" charset="0"/>
              </a:rPr>
              <a:t> ~= 1 ½ hours</a:t>
            </a:r>
          </a:p>
        </p:txBody>
      </p:sp>
    </p:spTree>
    <p:extLst>
      <p:ext uri="{BB962C8B-B14F-4D97-AF65-F5344CB8AC3E}">
        <p14:creationId xmlns:p14="http://schemas.microsoft.com/office/powerpoint/2010/main" val="2579430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STABILITY ASSESMENT</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602397" y="1215398"/>
            <a:ext cx="66523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spcBef>
                <a:spcPct val="0"/>
              </a:spcBef>
              <a:spcAft>
                <a:spcPct val="0"/>
              </a:spcAft>
              <a:buClr>
                <a:srgbClr val="000000"/>
              </a:buClr>
              <a:buFont typeface="Wingdings" pitchFamily="2" charset="2"/>
              <a:buChar char="§"/>
            </a:pPr>
            <a:r>
              <a:rPr lang="en-US" altLang="en-FR" dirty="0">
                <a:solidFill>
                  <a:srgbClr val="FF9449"/>
                </a:solidFill>
                <a:ea typeface="Osaka" pitchFamily="44" charset="-128"/>
              </a:rPr>
              <a:t> </a:t>
            </a:r>
            <a:r>
              <a:rPr lang="en-US" altLang="en-FR" b="0" dirty="0">
                <a:solidFill>
                  <a:srgbClr val="000000"/>
                </a:solidFill>
                <a:ea typeface="Osaka" pitchFamily="44" charset="-128"/>
              </a:rPr>
              <a:t>Testing data record stability by differences in monthly time anomalies between </a:t>
            </a:r>
            <a:r>
              <a:rPr lang="en-US" altLang="en-FR" dirty="0">
                <a:solidFill>
                  <a:srgbClr val="000000"/>
                </a:solidFill>
                <a:ea typeface="Osaka" pitchFamily="44" charset="-128"/>
              </a:rPr>
              <a:t>CRUTEM</a:t>
            </a:r>
            <a:r>
              <a:rPr lang="en-US" altLang="en-FR" b="0" dirty="0">
                <a:solidFill>
                  <a:srgbClr val="000000"/>
                </a:solidFill>
                <a:ea typeface="Osaka" pitchFamily="44" charset="-128"/>
              </a:rPr>
              <a:t> land-surface air temperature and the MW LST</a:t>
            </a:r>
          </a:p>
        </p:txBody>
      </p:sp>
      <p:pic>
        <p:nvPicPr>
          <p:cNvPr id="3" name="Picture 2">
            <a:extLst>
              <a:ext uri="{FF2B5EF4-FFF2-40B4-BE49-F238E27FC236}">
                <a16:creationId xmlns:a16="http://schemas.microsoft.com/office/drawing/2014/main" id="{939E983B-A0CC-E860-9792-C61555270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9529" y="2250736"/>
            <a:ext cx="11012863" cy="4127395"/>
          </a:xfrm>
          <a:prstGeom prst="rect">
            <a:avLst/>
          </a:prstGeom>
        </p:spPr>
      </p:pic>
      <p:grpSp>
        <p:nvGrpSpPr>
          <p:cNvPr id="10" name="Group 9">
            <a:extLst>
              <a:ext uri="{FF2B5EF4-FFF2-40B4-BE49-F238E27FC236}">
                <a16:creationId xmlns:a16="http://schemas.microsoft.com/office/drawing/2014/main" id="{EF35976E-60CE-80B8-07B1-72F4201B2795}"/>
              </a:ext>
            </a:extLst>
          </p:cNvPr>
          <p:cNvGrpSpPr/>
          <p:nvPr/>
        </p:nvGrpSpPr>
        <p:grpSpPr>
          <a:xfrm>
            <a:off x="8698678" y="1401195"/>
            <a:ext cx="3422791" cy="778904"/>
            <a:chOff x="5690439" y="1125454"/>
            <a:chExt cx="3096085" cy="704558"/>
          </a:xfrm>
        </p:grpSpPr>
        <p:pic>
          <p:nvPicPr>
            <p:cNvPr id="9" name="Picture 8">
              <a:extLst>
                <a:ext uri="{FF2B5EF4-FFF2-40B4-BE49-F238E27FC236}">
                  <a16:creationId xmlns:a16="http://schemas.microsoft.com/office/drawing/2014/main" id="{C25D72EA-9C24-97EE-CA71-0F74ADA2E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162" y="1363571"/>
              <a:ext cx="3075805" cy="466441"/>
            </a:xfrm>
            <a:prstGeom prst="rect">
              <a:avLst/>
            </a:prstGeom>
          </p:spPr>
        </p:pic>
        <p:pic>
          <p:nvPicPr>
            <p:cNvPr id="7" name="Picture 6">
              <a:extLst>
                <a:ext uri="{FF2B5EF4-FFF2-40B4-BE49-F238E27FC236}">
                  <a16:creationId xmlns:a16="http://schemas.microsoft.com/office/drawing/2014/main" id="{386FA6E1-97A7-93F1-A694-AC191E429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439" y="1125454"/>
              <a:ext cx="3096085" cy="283921"/>
            </a:xfrm>
            <a:prstGeom prst="rect">
              <a:avLst/>
            </a:prstGeom>
          </p:spPr>
        </p:pic>
      </p:grpSp>
      <p:sp>
        <p:nvSpPr>
          <p:cNvPr id="12" name="Text Box 3">
            <a:extLst>
              <a:ext uri="{FF2B5EF4-FFF2-40B4-BE49-F238E27FC236}">
                <a16:creationId xmlns:a16="http://schemas.microsoft.com/office/drawing/2014/main" id="{142D3F58-453F-838C-1161-8048D759ADC8}"/>
              </a:ext>
            </a:extLst>
          </p:cNvPr>
          <p:cNvSpPr txBox="1">
            <a:spLocks noChangeArrowheads="1"/>
          </p:cNvSpPr>
          <p:nvPr/>
        </p:nvSpPr>
        <p:spPr bwMode="auto">
          <a:xfrm>
            <a:off x="8712743" y="1090064"/>
            <a:ext cx="3400371" cy="297454"/>
          </a:xfrm>
          <a:prstGeom prst="rect">
            <a:avLst/>
          </a:prstGeom>
          <a:solidFill>
            <a:schemeClr val="bg1"/>
          </a:solidFill>
          <a:ln>
            <a:noFill/>
          </a:ln>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gn="ctr" defTabSz="1219170" fontAlgn="base">
              <a:spcBef>
                <a:spcPct val="0"/>
              </a:spcBef>
              <a:spcAft>
                <a:spcPct val="0"/>
              </a:spcAft>
              <a:buClr>
                <a:srgbClr val="000000"/>
              </a:buClr>
            </a:pPr>
            <a:r>
              <a:rPr lang="en-US" altLang="en-FR" sz="1333" b="0" dirty="0">
                <a:solidFill>
                  <a:srgbClr val="000000"/>
                </a:solidFill>
                <a:ea typeface="Osaka" pitchFamily="44" charset="-128"/>
              </a:rPr>
              <a:t>GCOS LST requirements</a:t>
            </a:r>
          </a:p>
        </p:txBody>
      </p:sp>
      <p:pic>
        <p:nvPicPr>
          <p:cNvPr id="15" name="Picture 14">
            <a:extLst>
              <a:ext uri="{FF2B5EF4-FFF2-40B4-BE49-F238E27FC236}">
                <a16:creationId xmlns:a16="http://schemas.microsoft.com/office/drawing/2014/main" id="{6CC3532A-BAE9-786F-C348-7F144CB9B1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9399" y="2250737"/>
            <a:ext cx="10982992" cy="4116200"/>
          </a:xfrm>
          <a:prstGeom prst="rect">
            <a:avLst/>
          </a:prstGeom>
        </p:spPr>
      </p:pic>
    </p:spTree>
    <p:extLst>
      <p:ext uri="{BB962C8B-B14F-4D97-AF65-F5344CB8AC3E}">
        <p14:creationId xmlns:p14="http://schemas.microsoft.com/office/powerpoint/2010/main" val="994377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STABILITY ASSESMENT</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602397" y="1215398"/>
            <a:ext cx="66523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defTabSz="1219170" fontAlgn="base">
              <a:spcBef>
                <a:spcPct val="0"/>
              </a:spcBef>
              <a:spcAft>
                <a:spcPct val="0"/>
              </a:spcAft>
              <a:buClr>
                <a:srgbClr val="000000"/>
              </a:buClr>
              <a:buFont typeface="Wingdings" pitchFamily="2" charset="2"/>
              <a:buChar char="§"/>
            </a:pPr>
            <a:r>
              <a:rPr lang="en-US" altLang="en-FR" dirty="0">
                <a:solidFill>
                  <a:srgbClr val="FF9449"/>
                </a:solidFill>
                <a:ea typeface="Osaka" pitchFamily="44" charset="-128"/>
              </a:rPr>
              <a:t> </a:t>
            </a:r>
            <a:r>
              <a:rPr lang="en-US" altLang="en-FR" b="0" dirty="0">
                <a:solidFill>
                  <a:srgbClr val="000000"/>
                </a:solidFill>
                <a:ea typeface="Osaka" pitchFamily="44" charset="-128"/>
              </a:rPr>
              <a:t>Testing data record stability by differences in monthly time anomalies between </a:t>
            </a:r>
            <a:r>
              <a:rPr lang="en-US" altLang="en-FR" dirty="0">
                <a:solidFill>
                  <a:srgbClr val="000000"/>
                </a:solidFill>
                <a:ea typeface="Osaka" pitchFamily="44" charset="-128"/>
              </a:rPr>
              <a:t>CRUTEM</a:t>
            </a:r>
            <a:r>
              <a:rPr lang="en-US" altLang="en-FR" b="0" dirty="0">
                <a:solidFill>
                  <a:srgbClr val="000000"/>
                </a:solidFill>
                <a:ea typeface="Osaka" pitchFamily="44" charset="-128"/>
              </a:rPr>
              <a:t> land-surface air temperature and the MW LST</a:t>
            </a:r>
          </a:p>
        </p:txBody>
      </p:sp>
      <p:pic>
        <p:nvPicPr>
          <p:cNvPr id="3" name="Picture 2">
            <a:extLst>
              <a:ext uri="{FF2B5EF4-FFF2-40B4-BE49-F238E27FC236}">
                <a16:creationId xmlns:a16="http://schemas.microsoft.com/office/drawing/2014/main" id="{939E983B-A0CC-E860-9792-C61555270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9529" y="2250736"/>
            <a:ext cx="11012863" cy="4127395"/>
          </a:xfrm>
          <a:prstGeom prst="rect">
            <a:avLst/>
          </a:prstGeom>
        </p:spPr>
      </p:pic>
      <p:grpSp>
        <p:nvGrpSpPr>
          <p:cNvPr id="10" name="Group 9">
            <a:extLst>
              <a:ext uri="{FF2B5EF4-FFF2-40B4-BE49-F238E27FC236}">
                <a16:creationId xmlns:a16="http://schemas.microsoft.com/office/drawing/2014/main" id="{EF35976E-60CE-80B8-07B1-72F4201B2795}"/>
              </a:ext>
            </a:extLst>
          </p:cNvPr>
          <p:cNvGrpSpPr/>
          <p:nvPr/>
        </p:nvGrpSpPr>
        <p:grpSpPr>
          <a:xfrm>
            <a:off x="8698678" y="1401195"/>
            <a:ext cx="3422791" cy="778904"/>
            <a:chOff x="5690439" y="1125454"/>
            <a:chExt cx="3096085" cy="704558"/>
          </a:xfrm>
        </p:grpSpPr>
        <p:pic>
          <p:nvPicPr>
            <p:cNvPr id="9" name="Picture 8">
              <a:extLst>
                <a:ext uri="{FF2B5EF4-FFF2-40B4-BE49-F238E27FC236}">
                  <a16:creationId xmlns:a16="http://schemas.microsoft.com/office/drawing/2014/main" id="{C25D72EA-9C24-97EE-CA71-0F74ADA2E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162" y="1363571"/>
              <a:ext cx="3075805" cy="466441"/>
            </a:xfrm>
            <a:prstGeom prst="rect">
              <a:avLst/>
            </a:prstGeom>
          </p:spPr>
        </p:pic>
        <p:pic>
          <p:nvPicPr>
            <p:cNvPr id="7" name="Picture 6">
              <a:extLst>
                <a:ext uri="{FF2B5EF4-FFF2-40B4-BE49-F238E27FC236}">
                  <a16:creationId xmlns:a16="http://schemas.microsoft.com/office/drawing/2014/main" id="{386FA6E1-97A7-93F1-A694-AC191E429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439" y="1125454"/>
              <a:ext cx="3096085" cy="283921"/>
            </a:xfrm>
            <a:prstGeom prst="rect">
              <a:avLst/>
            </a:prstGeom>
          </p:spPr>
        </p:pic>
      </p:grpSp>
      <p:sp>
        <p:nvSpPr>
          <p:cNvPr id="12" name="Text Box 3">
            <a:extLst>
              <a:ext uri="{FF2B5EF4-FFF2-40B4-BE49-F238E27FC236}">
                <a16:creationId xmlns:a16="http://schemas.microsoft.com/office/drawing/2014/main" id="{142D3F58-453F-838C-1161-8048D759ADC8}"/>
              </a:ext>
            </a:extLst>
          </p:cNvPr>
          <p:cNvSpPr txBox="1">
            <a:spLocks noChangeArrowheads="1"/>
          </p:cNvSpPr>
          <p:nvPr/>
        </p:nvSpPr>
        <p:spPr bwMode="auto">
          <a:xfrm>
            <a:off x="8712743" y="1090064"/>
            <a:ext cx="3400371" cy="297454"/>
          </a:xfrm>
          <a:prstGeom prst="rect">
            <a:avLst/>
          </a:prstGeom>
          <a:solidFill>
            <a:schemeClr val="bg1"/>
          </a:solidFill>
          <a:ln>
            <a:noFill/>
          </a:ln>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gn="ctr" defTabSz="1219170" fontAlgn="base">
              <a:spcBef>
                <a:spcPct val="0"/>
              </a:spcBef>
              <a:spcAft>
                <a:spcPct val="0"/>
              </a:spcAft>
              <a:buClr>
                <a:srgbClr val="000000"/>
              </a:buClr>
            </a:pPr>
            <a:r>
              <a:rPr lang="en-US" altLang="en-FR" sz="1333" b="0" dirty="0">
                <a:solidFill>
                  <a:srgbClr val="000000"/>
                </a:solidFill>
                <a:ea typeface="Osaka" pitchFamily="44" charset="-128"/>
              </a:rPr>
              <a:t>GCOS LST requirements</a:t>
            </a:r>
          </a:p>
        </p:txBody>
      </p:sp>
    </p:spTree>
    <p:extLst>
      <p:ext uri="{BB962C8B-B14F-4D97-AF65-F5344CB8AC3E}">
        <p14:creationId xmlns:p14="http://schemas.microsoft.com/office/powerpoint/2010/main" val="11326956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2541024" y="2089444"/>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3701447"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4831641"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5246439"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5532536"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9113079"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547451" y="247401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~25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2543081" y="2393335"/>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2298384" y="2089443"/>
            <a:ext cx="0" cy="3749347"/>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2018459" y="5652412"/>
            <a:ext cx="763524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9355352" y="2089443"/>
            <a:ext cx="0" cy="3749347"/>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992629" y="1625246"/>
            <a:ext cx="2382412" cy="379656"/>
          </a:xfrm>
          <a:prstGeom prst="rect">
            <a:avLst/>
          </a:prstGeom>
          <a:noFill/>
          <a:ln>
            <a:noFill/>
          </a:ln>
        </p:spPr>
        <p:txBody>
          <a:bodyPr wrap="square">
            <a:spAutoFit/>
          </a:bodyPr>
          <a:lstStyle/>
          <a:p>
            <a:pPr algn="ctr" defTabSz="1219170" fontAlgn="base">
              <a:spcBef>
                <a:spcPct val="0"/>
              </a:spcBef>
              <a:spcAft>
                <a:spcPct val="0"/>
              </a:spcAft>
            </a:pPr>
            <a:r>
              <a:rPr lang="en-US" altLang="en-FR" sz="1867"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867" b="1" baseline="300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8357300" y="16213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Time of day</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4747344" y="59350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C00000"/>
                </a:solidFill>
                <a:latin typeface="Arial" panose="020B0604020202020204" pitchFamily="34" charset="0"/>
                <a:ea typeface="Osaka" pitchFamily="44" charset="-128"/>
                <a:cs typeface="Arial" panose="020B0604020202020204" pitchFamily="34" charset="0"/>
              </a:rPr>
              <a:t>Years</a:t>
            </a:r>
            <a:endParaRPr lang="en-GB" sz="1867" b="1"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2172639" y="572587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1996</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8714721" y="5707358"/>
            <a:ext cx="731316" cy="297454"/>
          </a:xfrm>
          <a:prstGeom prst="rect">
            <a:avLst/>
          </a:prstGeom>
          <a:noFill/>
          <a:ln>
            <a:noFill/>
          </a:ln>
        </p:spPr>
        <p:txBody>
          <a:bodyPr wrap="square">
            <a:spAutoFit/>
          </a:bodyPr>
          <a:lstStyle/>
          <a:p>
            <a:pPr marL="8466"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2024</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3412718" y="5707359"/>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4377963" y="571989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2008</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4830086" y="57113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2011</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5169725" y="57102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4833696" y="2393333"/>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3704012" y="3615481"/>
            <a:ext cx="1547265" cy="379656"/>
          </a:xfrm>
          <a:prstGeom prst="rect">
            <a:avLst/>
          </a:prstGeom>
          <a:solidFill>
            <a:srgbClr val="FDC82F"/>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AMSR-E</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5527701" y="3594057"/>
            <a:ext cx="3576977" cy="379656"/>
          </a:xfrm>
          <a:prstGeom prst="rect">
            <a:avLst/>
          </a:prstGeom>
          <a:solidFill>
            <a:srgbClr val="E3722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5527701" y="4555711"/>
            <a:ext cx="3593780" cy="379656"/>
          </a:xfrm>
          <a:prstGeom prst="rect">
            <a:avLst/>
          </a:prstGeom>
          <a:solidFill>
            <a:srgbClr val="008542">
              <a:alpha val="52559"/>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5537374" y="5015296"/>
            <a:ext cx="3576977" cy="379656"/>
          </a:xfrm>
          <a:prstGeom prst="rect">
            <a:avLst/>
          </a:prstGeom>
          <a:solidFill>
            <a:srgbClr val="E37222">
              <a:alpha val="53000"/>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502148" y="3501637"/>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~12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513452" y="480323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45557" y="2719797"/>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77456" y="3769422"/>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101128" y="5043525"/>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2554837" y="2838359"/>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4845452" y="2838357"/>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9890625" y="2397757"/>
            <a:ext cx="2210688"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9485096" y="2842781"/>
            <a:ext cx="2666597"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corrected to 6AM/PM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9920012" y="3599913"/>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~1.30 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9807933" y="4788091"/>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9113075" y="2583161"/>
            <a:ext cx="777550"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9124831" y="3028185"/>
            <a:ext cx="360265"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9104678" y="3783885"/>
            <a:ext cx="815334" cy="58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flipV="1">
            <a:off x="9101329" y="4977919"/>
            <a:ext cx="706604" cy="1535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4664648" y="4817353"/>
            <a:ext cx="1501553"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000000"/>
                </a:solidFill>
                <a:latin typeface="Arial" panose="020B0604020202020204" pitchFamily="34" charset="0"/>
                <a:ea typeface="Osaka" pitchFamily="44" charset="-128"/>
                <a:cs typeface="Arial" panose="020B0604020202020204" pitchFamily="34" charset="0"/>
              </a:rPr>
              <a:t>PROTOTYPE</a:t>
            </a:r>
            <a:endParaRPr lang="en-GB" sz="1333"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2" name="Rectangle 1">
            <a:extLst>
              <a:ext uri="{FF2B5EF4-FFF2-40B4-BE49-F238E27FC236}">
                <a16:creationId xmlns:a16="http://schemas.microsoft.com/office/drawing/2014/main" id="{147E9A97-7890-289D-A4DB-895F406AF68D}"/>
              </a:ext>
            </a:extLst>
          </p:cNvPr>
          <p:cNvSpPr/>
          <p:nvPr/>
        </p:nvSpPr>
        <p:spPr>
          <a:xfrm>
            <a:off x="5003927" y="4231174"/>
            <a:ext cx="716052" cy="1344397"/>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445956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1032934" y="267643"/>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DOWNSCALED LST</a:t>
            </a:r>
          </a:p>
        </p:txBody>
      </p:sp>
      <p:sp>
        <p:nvSpPr>
          <p:cNvPr id="4" name="Text Box 3">
            <a:extLst>
              <a:ext uri="{FF2B5EF4-FFF2-40B4-BE49-F238E27FC236}">
                <a16:creationId xmlns:a16="http://schemas.microsoft.com/office/drawing/2014/main" id="{A7B90D1E-D0DB-3045-F226-292E7EA97B43}"/>
              </a:ext>
            </a:extLst>
          </p:cNvPr>
          <p:cNvSpPr txBox="1">
            <a:spLocks noChangeArrowheads="1"/>
          </p:cNvSpPr>
          <p:nvPr/>
        </p:nvSpPr>
        <p:spPr bwMode="auto">
          <a:xfrm>
            <a:off x="464115" y="1075146"/>
            <a:ext cx="510066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228594" indent="-228594" defTabSz="1219170" fontAlgn="base">
              <a:lnSpc>
                <a:spcPct val="60000"/>
              </a:lnSpc>
              <a:spcBef>
                <a:spcPct val="0"/>
              </a:spcBef>
              <a:spcAft>
                <a:spcPct val="0"/>
              </a:spcAft>
              <a:buFont typeface="Arial" panose="020B0604020202020204" pitchFamily="34" charset="0"/>
              <a:buChar char="•"/>
            </a:pPr>
            <a:endParaRPr lang="en-US" altLang="en-FR" b="0" dirty="0">
              <a:solidFill>
                <a:srgbClr val="000000"/>
              </a:solidFill>
              <a:ea typeface="Osaka" pitchFamily="44" charset="-128"/>
            </a:endParaRPr>
          </a:p>
          <a:p>
            <a:pPr marL="228594" indent="-228594" defTabSz="1219170" fontAlgn="base">
              <a:spcBef>
                <a:spcPct val="0"/>
              </a:spcBef>
              <a:spcAft>
                <a:spcPct val="0"/>
              </a:spcAft>
              <a:buClr>
                <a:srgbClr val="000000"/>
              </a:buClr>
              <a:buFont typeface="Arial" panose="020B0604020202020204" pitchFamily="34" charset="0"/>
              <a:buChar char="•"/>
            </a:pPr>
            <a:r>
              <a:rPr lang="en-US" altLang="en-FR" b="0" dirty="0">
                <a:solidFill>
                  <a:srgbClr val="000000"/>
                </a:solidFill>
                <a:ea typeface="Osaka" pitchFamily="44" charset="-128"/>
              </a:rPr>
              <a:t>Downscaling method to offer a MW LST product at 5km resolution, prototype completed.</a:t>
            </a:r>
          </a:p>
        </p:txBody>
      </p:sp>
      <p:grpSp>
        <p:nvGrpSpPr>
          <p:cNvPr id="5" name="Groupe 28">
            <a:extLst>
              <a:ext uri="{FF2B5EF4-FFF2-40B4-BE49-F238E27FC236}">
                <a16:creationId xmlns:a16="http://schemas.microsoft.com/office/drawing/2014/main" id="{4A99B1CE-4FCA-B7A4-6F68-70C0CA842730}"/>
              </a:ext>
            </a:extLst>
          </p:cNvPr>
          <p:cNvGrpSpPr/>
          <p:nvPr/>
        </p:nvGrpSpPr>
        <p:grpSpPr>
          <a:xfrm>
            <a:off x="1815197" y="2352533"/>
            <a:ext cx="2987073" cy="2612291"/>
            <a:chOff x="253583" y="3251317"/>
            <a:chExt cx="3706621" cy="3241558"/>
          </a:xfrm>
        </p:grpSpPr>
        <p:pic>
          <p:nvPicPr>
            <p:cNvPr id="6" name="Image 5">
              <a:extLst>
                <a:ext uri="{FF2B5EF4-FFF2-40B4-BE49-F238E27FC236}">
                  <a16:creationId xmlns:a16="http://schemas.microsoft.com/office/drawing/2014/main" id="{F42EE645-3757-6310-F0CB-617FBF881E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583" y="3251317"/>
              <a:ext cx="3706621" cy="3241558"/>
            </a:xfrm>
            <a:prstGeom prst="rect">
              <a:avLst/>
            </a:prstGeom>
          </p:spPr>
        </p:pic>
        <p:sp>
          <p:nvSpPr>
            <p:cNvPr id="7" name="Rectangle 6">
              <a:extLst>
                <a:ext uri="{FF2B5EF4-FFF2-40B4-BE49-F238E27FC236}">
                  <a16:creationId xmlns:a16="http://schemas.microsoft.com/office/drawing/2014/main" id="{52575BB2-2D01-8068-476E-6AB4977F4AD4}"/>
                </a:ext>
              </a:extLst>
            </p:cNvPr>
            <p:cNvSpPr/>
            <p:nvPr/>
          </p:nvSpPr>
          <p:spPr>
            <a:xfrm>
              <a:off x="1223082" y="4359969"/>
              <a:ext cx="1638846" cy="162806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grpSp>
      <p:pic>
        <p:nvPicPr>
          <p:cNvPr id="11" name="Image 10">
            <a:extLst>
              <a:ext uri="{FF2B5EF4-FFF2-40B4-BE49-F238E27FC236}">
                <a16:creationId xmlns:a16="http://schemas.microsoft.com/office/drawing/2014/main" id="{353C5A58-29EB-597B-B00C-F253573A9156}"/>
              </a:ext>
            </a:extLst>
          </p:cNvPr>
          <p:cNvPicPr>
            <a:picLocks noChangeAspect="1"/>
          </p:cNvPicPr>
          <p:nvPr/>
        </p:nvPicPr>
        <p:blipFill>
          <a:blip r:embed="rId3"/>
          <a:srcRect t="75557" r="24633"/>
          <a:stretch>
            <a:fillRect/>
          </a:stretch>
        </p:blipFill>
        <p:spPr>
          <a:xfrm>
            <a:off x="6821663" y="2828318"/>
            <a:ext cx="5233087" cy="1331231"/>
          </a:xfrm>
          <a:prstGeom prst="rect">
            <a:avLst/>
          </a:prstGeom>
        </p:spPr>
      </p:pic>
      <p:pic>
        <p:nvPicPr>
          <p:cNvPr id="13" name="Image 11">
            <a:extLst>
              <a:ext uri="{FF2B5EF4-FFF2-40B4-BE49-F238E27FC236}">
                <a16:creationId xmlns:a16="http://schemas.microsoft.com/office/drawing/2014/main" id="{EAEFA3ED-A2FA-A2F1-31ED-A05A919EC3E4}"/>
              </a:ext>
            </a:extLst>
          </p:cNvPr>
          <p:cNvPicPr>
            <a:picLocks noChangeAspect="1"/>
          </p:cNvPicPr>
          <p:nvPr/>
        </p:nvPicPr>
        <p:blipFill>
          <a:blip r:embed="rId3"/>
          <a:srcRect t="50120" r="24633" b="24308"/>
          <a:stretch>
            <a:fillRect/>
          </a:stretch>
        </p:blipFill>
        <p:spPr>
          <a:xfrm>
            <a:off x="6809053" y="1435768"/>
            <a:ext cx="5233087" cy="1392707"/>
          </a:xfrm>
          <a:prstGeom prst="rect">
            <a:avLst/>
          </a:prstGeom>
        </p:spPr>
      </p:pic>
      <p:sp>
        <p:nvSpPr>
          <p:cNvPr id="15" name="Flèche courbée vers la droite 12">
            <a:extLst>
              <a:ext uri="{FF2B5EF4-FFF2-40B4-BE49-F238E27FC236}">
                <a16:creationId xmlns:a16="http://schemas.microsoft.com/office/drawing/2014/main" id="{CFBAC359-53B1-9A58-346D-3DAD0470AB36}"/>
              </a:ext>
            </a:extLst>
          </p:cNvPr>
          <p:cNvSpPr/>
          <p:nvPr/>
        </p:nvSpPr>
        <p:spPr>
          <a:xfrm>
            <a:off x="6441865" y="2344365"/>
            <a:ext cx="336361" cy="1261353"/>
          </a:xfrm>
          <a:prstGeom prst="curvedRightArrow">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000000"/>
              </a:solidFill>
              <a:latin typeface="Verdana"/>
            </a:endParaRPr>
          </a:p>
        </p:txBody>
      </p:sp>
      <p:pic>
        <p:nvPicPr>
          <p:cNvPr id="19" name="Image 16">
            <a:extLst>
              <a:ext uri="{FF2B5EF4-FFF2-40B4-BE49-F238E27FC236}">
                <a16:creationId xmlns:a16="http://schemas.microsoft.com/office/drawing/2014/main" id="{06416B01-633F-48E3-61B4-9B21F792268A}"/>
              </a:ext>
            </a:extLst>
          </p:cNvPr>
          <p:cNvPicPr>
            <a:picLocks noChangeAspect="1"/>
          </p:cNvPicPr>
          <p:nvPr/>
        </p:nvPicPr>
        <p:blipFill>
          <a:blip r:embed="rId3"/>
          <a:srcRect l="642" t="27790" r="23991" b="49614"/>
          <a:stretch>
            <a:fillRect/>
          </a:stretch>
        </p:blipFill>
        <p:spPr>
          <a:xfrm>
            <a:off x="6898533" y="5627368"/>
            <a:ext cx="5233087" cy="1230632"/>
          </a:xfrm>
          <a:prstGeom prst="rect">
            <a:avLst/>
          </a:prstGeom>
        </p:spPr>
      </p:pic>
      <p:sp>
        <p:nvSpPr>
          <p:cNvPr id="22" name="ZoneTexte 20">
            <a:extLst>
              <a:ext uri="{FF2B5EF4-FFF2-40B4-BE49-F238E27FC236}">
                <a16:creationId xmlns:a16="http://schemas.microsoft.com/office/drawing/2014/main" id="{6B55CCFE-FDEA-4A89-BAD4-CE0579B23377}"/>
              </a:ext>
            </a:extLst>
          </p:cNvPr>
          <p:cNvSpPr txBox="1"/>
          <p:nvPr/>
        </p:nvSpPr>
        <p:spPr>
          <a:xfrm>
            <a:off x="7010651" y="5444846"/>
            <a:ext cx="1274551" cy="256545"/>
          </a:xfrm>
          <a:prstGeom prst="rect">
            <a:avLst/>
          </a:prstGeom>
          <a:solidFill>
            <a:schemeClr val="bg1"/>
          </a:solidFill>
        </p:spPr>
        <p:txBody>
          <a:bodyPr wrap="square" rtlCol="0">
            <a:spAutoFit/>
          </a:bodyPr>
          <a:lstStyle/>
          <a:p>
            <a:pPr defTabSz="1219170" fontAlgn="base">
              <a:spcBef>
                <a:spcPct val="0"/>
              </a:spcBef>
              <a:spcAft>
                <a:spcPct val="0"/>
              </a:spcAft>
            </a:pPr>
            <a:endParaRPr lang="en-GB" sz="1067" dirty="0">
              <a:solidFill>
                <a:srgbClr val="000000"/>
              </a:solidFill>
              <a:latin typeface="Verdana" pitchFamily="34" charset="0"/>
              <a:ea typeface="MS PGothic" pitchFamily="34" charset="-128"/>
            </a:endParaRPr>
          </a:p>
        </p:txBody>
      </p:sp>
      <p:sp>
        <p:nvSpPr>
          <p:cNvPr id="23" name="ZoneTexte 21">
            <a:extLst>
              <a:ext uri="{FF2B5EF4-FFF2-40B4-BE49-F238E27FC236}">
                <a16:creationId xmlns:a16="http://schemas.microsoft.com/office/drawing/2014/main" id="{3D02EE1D-5862-9C1E-62EE-87B5EFE67C02}"/>
              </a:ext>
            </a:extLst>
          </p:cNvPr>
          <p:cNvSpPr txBox="1"/>
          <p:nvPr/>
        </p:nvSpPr>
        <p:spPr>
          <a:xfrm>
            <a:off x="8800931" y="5444846"/>
            <a:ext cx="1274551" cy="256545"/>
          </a:xfrm>
          <a:prstGeom prst="rect">
            <a:avLst/>
          </a:prstGeom>
          <a:solidFill>
            <a:schemeClr val="bg1"/>
          </a:solidFill>
        </p:spPr>
        <p:txBody>
          <a:bodyPr wrap="square" rtlCol="0">
            <a:spAutoFit/>
          </a:bodyPr>
          <a:lstStyle/>
          <a:p>
            <a:pPr defTabSz="1219170" fontAlgn="base">
              <a:spcBef>
                <a:spcPct val="0"/>
              </a:spcBef>
              <a:spcAft>
                <a:spcPct val="0"/>
              </a:spcAft>
            </a:pPr>
            <a:endParaRPr lang="en-GB" sz="1067" dirty="0">
              <a:solidFill>
                <a:srgbClr val="000000"/>
              </a:solidFill>
              <a:latin typeface="Verdana" pitchFamily="34" charset="0"/>
              <a:ea typeface="MS PGothic" pitchFamily="34" charset="-128"/>
            </a:endParaRPr>
          </a:p>
        </p:txBody>
      </p:sp>
      <p:pic>
        <p:nvPicPr>
          <p:cNvPr id="24" name="Image 19">
            <a:extLst>
              <a:ext uri="{FF2B5EF4-FFF2-40B4-BE49-F238E27FC236}">
                <a16:creationId xmlns:a16="http://schemas.microsoft.com/office/drawing/2014/main" id="{F3FC8AFB-B7CE-B75E-3B58-2AED57247192}"/>
              </a:ext>
            </a:extLst>
          </p:cNvPr>
          <p:cNvPicPr>
            <a:picLocks noChangeAspect="1"/>
          </p:cNvPicPr>
          <p:nvPr/>
        </p:nvPicPr>
        <p:blipFill>
          <a:blip r:embed="rId3"/>
          <a:srcRect l="642" t="25944" r="23991" b="72951"/>
          <a:stretch>
            <a:fillRect/>
          </a:stretch>
        </p:blipFill>
        <p:spPr>
          <a:xfrm>
            <a:off x="6898533" y="5551943"/>
            <a:ext cx="5233087" cy="60196"/>
          </a:xfrm>
          <a:prstGeom prst="rect">
            <a:avLst/>
          </a:prstGeom>
        </p:spPr>
      </p:pic>
      <p:pic>
        <p:nvPicPr>
          <p:cNvPr id="25" name="Image 14">
            <a:extLst>
              <a:ext uri="{FF2B5EF4-FFF2-40B4-BE49-F238E27FC236}">
                <a16:creationId xmlns:a16="http://schemas.microsoft.com/office/drawing/2014/main" id="{0980B75E-A8EA-5439-8788-BF6D3BBC9FA9}"/>
              </a:ext>
            </a:extLst>
          </p:cNvPr>
          <p:cNvPicPr>
            <a:picLocks noChangeAspect="1"/>
          </p:cNvPicPr>
          <p:nvPr/>
        </p:nvPicPr>
        <p:blipFill>
          <a:blip r:embed="rId3"/>
          <a:srcRect t="1486" r="24633" b="74071"/>
          <a:stretch>
            <a:fillRect/>
          </a:stretch>
        </p:blipFill>
        <p:spPr>
          <a:xfrm>
            <a:off x="6821663" y="4184281"/>
            <a:ext cx="5233087" cy="1331231"/>
          </a:xfrm>
          <a:prstGeom prst="rect">
            <a:avLst/>
          </a:prstGeom>
        </p:spPr>
      </p:pic>
      <p:sp>
        <p:nvSpPr>
          <p:cNvPr id="27" name="TextBox 26">
            <a:extLst>
              <a:ext uri="{FF2B5EF4-FFF2-40B4-BE49-F238E27FC236}">
                <a16:creationId xmlns:a16="http://schemas.microsoft.com/office/drawing/2014/main" id="{F76712BF-DF00-AA42-2EB9-98D987461DC5}"/>
              </a:ext>
            </a:extLst>
          </p:cNvPr>
          <p:cNvSpPr txBox="1"/>
          <p:nvPr/>
        </p:nvSpPr>
        <p:spPr>
          <a:xfrm rot="16200000">
            <a:off x="5098977" y="2754093"/>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downscaling</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31" name="TextBox 30">
            <a:extLst>
              <a:ext uri="{FF2B5EF4-FFF2-40B4-BE49-F238E27FC236}">
                <a16:creationId xmlns:a16="http://schemas.microsoft.com/office/drawing/2014/main" id="{7BD5C2DF-D418-F8FC-452B-5C1195AE4E0D}"/>
              </a:ext>
            </a:extLst>
          </p:cNvPr>
          <p:cNvSpPr txBox="1"/>
          <p:nvPr/>
        </p:nvSpPr>
        <p:spPr>
          <a:xfrm>
            <a:off x="6898532" y="1355969"/>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AMSR2 1AM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2" name="TextBox 31">
            <a:extLst>
              <a:ext uri="{FF2B5EF4-FFF2-40B4-BE49-F238E27FC236}">
                <a16:creationId xmlns:a16="http://schemas.microsoft.com/office/drawing/2014/main" id="{7ABC9AC7-1434-91D2-65F3-D2BEE83B2D41}"/>
              </a:ext>
            </a:extLst>
          </p:cNvPr>
          <p:cNvSpPr txBox="1"/>
          <p:nvPr/>
        </p:nvSpPr>
        <p:spPr>
          <a:xfrm>
            <a:off x="8662303" y="1356941"/>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AMSR2 1PM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3" name="TextBox 32">
            <a:extLst>
              <a:ext uri="{FF2B5EF4-FFF2-40B4-BE49-F238E27FC236}">
                <a16:creationId xmlns:a16="http://schemas.microsoft.com/office/drawing/2014/main" id="{019B67E1-4A16-2B23-9CD1-CAD139D82EB0}"/>
              </a:ext>
            </a:extLst>
          </p:cNvPr>
          <p:cNvSpPr txBox="1"/>
          <p:nvPr/>
        </p:nvSpPr>
        <p:spPr>
          <a:xfrm>
            <a:off x="10416160" y="1346958"/>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SSMI 6AM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4" name="TextBox 33">
            <a:extLst>
              <a:ext uri="{FF2B5EF4-FFF2-40B4-BE49-F238E27FC236}">
                <a16:creationId xmlns:a16="http://schemas.microsoft.com/office/drawing/2014/main" id="{DF6420EE-68BF-B023-44C5-05439397EB28}"/>
              </a:ext>
            </a:extLst>
          </p:cNvPr>
          <p:cNvSpPr txBox="1"/>
          <p:nvPr/>
        </p:nvSpPr>
        <p:spPr>
          <a:xfrm>
            <a:off x="6891566" y="4032658"/>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SEVIRI 1AM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5" name="TextBox 34">
            <a:extLst>
              <a:ext uri="{FF2B5EF4-FFF2-40B4-BE49-F238E27FC236}">
                <a16:creationId xmlns:a16="http://schemas.microsoft.com/office/drawing/2014/main" id="{B28B23BA-B353-95FD-4667-CD9E0F1E87B8}"/>
              </a:ext>
            </a:extLst>
          </p:cNvPr>
          <p:cNvSpPr txBox="1"/>
          <p:nvPr/>
        </p:nvSpPr>
        <p:spPr>
          <a:xfrm>
            <a:off x="8655336" y="4033630"/>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SEVIRI 1PM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6" name="TextBox 35">
            <a:extLst>
              <a:ext uri="{FF2B5EF4-FFF2-40B4-BE49-F238E27FC236}">
                <a16:creationId xmlns:a16="http://schemas.microsoft.com/office/drawing/2014/main" id="{49267F7F-E623-8FD5-D30D-7CDE2D5BC3F2}"/>
              </a:ext>
            </a:extLst>
          </p:cNvPr>
          <p:cNvSpPr txBox="1"/>
          <p:nvPr/>
        </p:nvSpPr>
        <p:spPr>
          <a:xfrm>
            <a:off x="10409194" y="4023648"/>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SEVIRI 6AM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7" name="TextBox 36">
            <a:extLst>
              <a:ext uri="{FF2B5EF4-FFF2-40B4-BE49-F238E27FC236}">
                <a16:creationId xmlns:a16="http://schemas.microsoft.com/office/drawing/2014/main" id="{7F156986-949B-786A-2F90-C1369A1D4CFE}"/>
              </a:ext>
            </a:extLst>
          </p:cNvPr>
          <p:cNvSpPr txBox="1"/>
          <p:nvPr/>
        </p:nvSpPr>
        <p:spPr>
          <a:xfrm>
            <a:off x="6925042" y="5406808"/>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MODIS 1AM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C8B6C948-2420-545F-DFE4-7323F410F0FD}"/>
              </a:ext>
            </a:extLst>
          </p:cNvPr>
          <p:cNvSpPr txBox="1"/>
          <p:nvPr/>
        </p:nvSpPr>
        <p:spPr>
          <a:xfrm>
            <a:off x="8688812" y="5407780"/>
            <a:ext cx="1386669"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MODIS 1PM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BB463A61-FD9B-EC5F-B75B-C3784E631422}"/>
              </a:ext>
            </a:extLst>
          </p:cNvPr>
          <p:cNvSpPr txBox="1"/>
          <p:nvPr/>
        </p:nvSpPr>
        <p:spPr>
          <a:xfrm>
            <a:off x="7468471" y="1055540"/>
            <a:ext cx="3483427"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Original 25km – 12.5km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D9B48671-16ED-7C2B-ADE0-B64A5ABA4D13}"/>
              </a:ext>
            </a:extLst>
          </p:cNvPr>
          <p:cNvSpPr txBox="1"/>
          <p:nvPr/>
        </p:nvSpPr>
        <p:spPr>
          <a:xfrm>
            <a:off x="6925042" y="2735318"/>
            <a:ext cx="4870821" cy="297454"/>
          </a:xfrm>
          <a:prstGeom prst="rect">
            <a:avLst/>
          </a:prstGeom>
          <a:solidFill>
            <a:schemeClr val="bg1"/>
          </a:solidFill>
          <a:ln>
            <a:solidFill>
              <a:schemeClr val="tx2"/>
            </a:solidFill>
          </a:ln>
        </p:spPr>
        <p:txBody>
          <a:bodyPr wrap="square">
            <a:spAutoFit/>
          </a:bodyPr>
          <a:lstStyle/>
          <a:p>
            <a:pPr algn="ctr" defTabSz="1219170" fontAlgn="base">
              <a:spcBef>
                <a:spcPct val="0"/>
              </a:spcBef>
              <a:spcAft>
                <a:spcPct val="0"/>
              </a:spcAft>
            </a:pPr>
            <a:r>
              <a:rPr lang="en-US" sz="1333" b="1" dirty="0">
                <a:solidFill>
                  <a:srgbClr val="000000"/>
                </a:solidFill>
                <a:latin typeface="Arial" panose="020B0604020202020204" pitchFamily="34" charset="0"/>
                <a:ea typeface="Osaka" pitchFamily="44" charset="-128"/>
                <a:cs typeface="Arial" panose="020B0604020202020204" pitchFamily="34" charset="0"/>
              </a:rPr>
              <a:t>Downscaled 5km</a:t>
            </a:r>
            <a:endParaRPr lang="en-GB" sz="1333" b="1"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49E5DC8-092C-8F2F-1EC3-DADBD7F0BCFF}"/>
              </a:ext>
            </a:extLst>
          </p:cNvPr>
          <p:cNvSpPr txBox="1"/>
          <p:nvPr/>
        </p:nvSpPr>
        <p:spPr>
          <a:xfrm rot="16200000">
            <a:off x="5542493" y="5259860"/>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evaluating</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9" name="TextBox 8">
            <a:extLst>
              <a:ext uri="{FF2B5EF4-FFF2-40B4-BE49-F238E27FC236}">
                <a16:creationId xmlns:a16="http://schemas.microsoft.com/office/drawing/2014/main" id="{4E4227C4-3925-C883-5A46-7A1B80E5D2A1}"/>
              </a:ext>
            </a:extLst>
          </p:cNvPr>
          <p:cNvSpPr txBox="1"/>
          <p:nvPr/>
        </p:nvSpPr>
        <p:spPr>
          <a:xfrm>
            <a:off x="1364883" y="2087855"/>
            <a:ext cx="3783919" cy="318100"/>
          </a:xfrm>
          <a:prstGeom prst="rect">
            <a:avLst/>
          </a:prstGeom>
          <a:solidFill>
            <a:schemeClr val="bg1"/>
          </a:solidFill>
          <a:ln>
            <a:solidFill>
              <a:schemeClr val="tx1"/>
            </a:solidFill>
          </a:ln>
        </p:spPr>
        <p:txBody>
          <a:bodyPr wrap="square">
            <a:spAutoFit/>
          </a:bodyPr>
          <a:lstStyle/>
          <a:p>
            <a:pPr algn="ctr" defTabSz="1219170" fontAlgn="base">
              <a:spcBef>
                <a:spcPct val="0"/>
              </a:spcBef>
              <a:spcAft>
                <a:spcPct val="0"/>
              </a:spcAft>
            </a:pPr>
            <a:r>
              <a:rPr lang="en-US" altLang="en-FR" sz="1467" dirty="0">
                <a:solidFill>
                  <a:srgbClr val="000000"/>
                </a:solidFill>
                <a:latin typeface="Arial" panose="020B0604020202020204" pitchFamily="34" charset="0"/>
                <a:ea typeface="Osaka" pitchFamily="44" charset="-128"/>
                <a:cs typeface="Arial" panose="020B0604020202020204" pitchFamily="34" charset="0"/>
              </a:rPr>
              <a:t> </a:t>
            </a:r>
            <a:r>
              <a:rPr lang="en-US" altLang="en-FR" sz="1467" dirty="0">
                <a:solidFill>
                  <a:srgbClr val="FF9449"/>
                </a:solidFill>
                <a:latin typeface="Arial" panose="020B0604020202020204" pitchFamily="34" charset="0"/>
                <a:ea typeface="Osaka" pitchFamily="44" charset="-128"/>
                <a:cs typeface="Arial" panose="020B0604020202020204" pitchFamily="34" charset="0"/>
              </a:rPr>
              <a:t>example in Southern Ethiopia</a:t>
            </a:r>
            <a:endParaRPr lang="en-GB" sz="1467" baseline="30000"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4DC6E299-7C03-E402-B296-1C5DBE7960D3}"/>
              </a:ext>
            </a:extLst>
          </p:cNvPr>
          <p:cNvSpPr txBox="1"/>
          <p:nvPr/>
        </p:nvSpPr>
        <p:spPr>
          <a:xfrm>
            <a:off x="1631154" y="5263177"/>
            <a:ext cx="4351375" cy="584968"/>
          </a:xfrm>
          <a:prstGeom prst="rect">
            <a:avLst/>
          </a:prstGeom>
          <a:noFill/>
        </p:spPr>
        <p:txBody>
          <a:bodyPr wrap="square">
            <a:spAutoFit/>
          </a:bodyPr>
          <a:lstStyle/>
          <a:p>
            <a:pPr defTabSz="1219170" fontAlgn="base">
              <a:spcBef>
                <a:spcPct val="0"/>
              </a:spcBef>
              <a:spcAft>
                <a:spcPct val="0"/>
              </a:spcAft>
            </a:pPr>
            <a:r>
              <a:rPr lang="en-GB" sz="1067" dirty="0">
                <a:solidFill>
                  <a:srgbClr val="141413"/>
                </a:solidFill>
                <a:latin typeface="Helvetica" pitchFamily="2" charset="0"/>
                <a:ea typeface="MS PGothic" pitchFamily="34" charset="-128"/>
              </a:rPr>
              <a:t>- based on Favrichon et al. A method to downscale satellite microwave land-surface temperature. Remote Sens., 13(7):1325, 2021, paper with updated </a:t>
            </a:r>
            <a:r>
              <a:rPr lang="en-GB" sz="1067" dirty="0" err="1">
                <a:solidFill>
                  <a:srgbClr val="141413"/>
                </a:solidFill>
                <a:latin typeface="Helvetica" pitchFamily="2" charset="0"/>
                <a:ea typeface="MS PGothic" pitchFamily="34" charset="-128"/>
              </a:rPr>
              <a:t>methodolgy</a:t>
            </a:r>
            <a:r>
              <a:rPr lang="en-GB" sz="1067" dirty="0">
                <a:solidFill>
                  <a:srgbClr val="141413"/>
                </a:solidFill>
                <a:latin typeface="Helvetica" pitchFamily="2" charset="0"/>
                <a:ea typeface="MS PGothic" pitchFamily="34" charset="-128"/>
              </a:rPr>
              <a:t> an evaluation on their way.</a:t>
            </a:r>
          </a:p>
        </p:txBody>
      </p:sp>
    </p:spTree>
    <p:extLst>
      <p:ext uri="{BB962C8B-B14F-4D97-AF65-F5344CB8AC3E}">
        <p14:creationId xmlns:p14="http://schemas.microsoft.com/office/powerpoint/2010/main" val="16101711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2541024" y="2089444"/>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3701447"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4831641"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5246439"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5532536" y="2089441"/>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9113079" y="2089440"/>
            <a:ext cx="0" cy="3562969"/>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1032934" y="267644"/>
            <a:ext cx="9275233" cy="461665"/>
          </a:xfrm>
        </p:spPr>
        <p:txBody>
          <a:bodyPr/>
          <a:lstStyle/>
          <a:p>
            <a:pPr eaLnBrk="1" hangingPunct="1"/>
            <a:r>
              <a:rPr lang="fr-FR" altLang="fr-FR" sz="2400" dirty="0">
                <a:latin typeface="Verdana" pitchFamily="34" charset="0"/>
              </a:rPr>
              <a:t>MW LST </a:t>
            </a:r>
            <a:r>
              <a:rPr lang="fr-FR" altLang="fr-FR" sz="2400" dirty="0" err="1">
                <a:latin typeface="Verdana" pitchFamily="34" charset="0"/>
              </a:rPr>
              <a:t>product</a:t>
            </a:r>
            <a:r>
              <a:rPr lang="fr-FR" altLang="fr-FR" sz="2400" dirty="0">
                <a:latin typeface="Verdana" pitchFamily="34" charset="0"/>
              </a:rPr>
              <a:t>                  SUMMARY</a:t>
            </a:r>
          </a:p>
        </p:txBody>
      </p:sp>
      <p:sp>
        <p:nvSpPr>
          <p:cNvPr id="11" name="TextBox 10">
            <a:extLst>
              <a:ext uri="{FF2B5EF4-FFF2-40B4-BE49-F238E27FC236}">
                <a16:creationId xmlns:a16="http://schemas.microsoft.com/office/drawing/2014/main" id="{482EB262-F916-CD7D-4136-8F0114FB5B77}"/>
              </a:ext>
            </a:extLst>
          </p:cNvPr>
          <p:cNvSpPr txBox="1"/>
          <p:nvPr/>
        </p:nvSpPr>
        <p:spPr>
          <a:xfrm>
            <a:off x="547451" y="247401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~25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2543081" y="2393335"/>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2298384" y="2089443"/>
            <a:ext cx="0" cy="3749347"/>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2018459" y="5652412"/>
            <a:ext cx="7635244"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9355352" y="2089443"/>
            <a:ext cx="0" cy="3749347"/>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992629" y="1625246"/>
            <a:ext cx="2382412" cy="379656"/>
          </a:xfrm>
          <a:prstGeom prst="rect">
            <a:avLst/>
          </a:prstGeom>
          <a:noFill/>
          <a:ln>
            <a:noFill/>
          </a:ln>
        </p:spPr>
        <p:txBody>
          <a:bodyPr wrap="square">
            <a:spAutoFit/>
          </a:bodyPr>
          <a:lstStyle/>
          <a:p>
            <a:pPr algn="ctr" defTabSz="1219170" fontAlgn="base">
              <a:spcBef>
                <a:spcPct val="0"/>
              </a:spcBef>
              <a:spcAft>
                <a:spcPct val="0"/>
              </a:spcAft>
            </a:pPr>
            <a:r>
              <a:rPr lang="en-US" altLang="en-FR" sz="1867"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867" b="1" baseline="300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8357300" y="16213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Time of day</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4747344" y="5935071"/>
            <a:ext cx="2177472" cy="379656"/>
          </a:xfrm>
          <a:prstGeom prst="rect">
            <a:avLst/>
          </a:prstGeom>
          <a:noFill/>
          <a:ln>
            <a:noFill/>
          </a:ln>
        </p:spPr>
        <p:txBody>
          <a:bodyPr wrap="square">
            <a:spAutoFit/>
          </a:bodyPr>
          <a:lstStyle/>
          <a:p>
            <a:pPr algn="ctr" defTabSz="1219170" fontAlgn="base">
              <a:spcBef>
                <a:spcPct val="0"/>
              </a:spcBef>
              <a:spcAft>
                <a:spcPct val="0"/>
              </a:spcAft>
            </a:pPr>
            <a:r>
              <a:rPr lang="en-US" sz="1867" b="1" dirty="0">
                <a:solidFill>
                  <a:srgbClr val="C00000"/>
                </a:solidFill>
                <a:latin typeface="Arial" panose="020B0604020202020204" pitchFamily="34" charset="0"/>
                <a:ea typeface="Osaka" pitchFamily="44" charset="-128"/>
                <a:cs typeface="Arial" panose="020B0604020202020204" pitchFamily="34" charset="0"/>
              </a:rPr>
              <a:t>Years</a:t>
            </a:r>
            <a:endParaRPr lang="en-GB" sz="1867" b="1"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2172639" y="572587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1996</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8714721" y="5707358"/>
            <a:ext cx="731316" cy="297454"/>
          </a:xfrm>
          <a:prstGeom prst="rect">
            <a:avLst/>
          </a:prstGeom>
          <a:noFill/>
          <a:ln>
            <a:noFill/>
          </a:ln>
        </p:spPr>
        <p:txBody>
          <a:bodyPr wrap="square">
            <a:spAutoFit/>
          </a:bodyPr>
          <a:lstStyle/>
          <a:p>
            <a:pPr marL="8466"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2024</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3412718" y="5707359"/>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4377963" y="5719890"/>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2008</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4830086" y="57113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2011</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5169725" y="5710214"/>
            <a:ext cx="731316"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C00000"/>
                </a:solidFill>
                <a:latin typeface="Arial" panose="020B0604020202020204" pitchFamily="34" charset="0"/>
                <a:ea typeface="Osaka" pitchFamily="44" charset="-128"/>
                <a:cs typeface="Arial" panose="020B0604020202020204" pitchFamily="34" charset="0"/>
              </a:rPr>
              <a:t>2013</a:t>
            </a:r>
            <a:endParaRPr lang="en-GB" sz="1333" dirty="0">
              <a:solidFill>
                <a:srgbClr val="C00000"/>
              </a:solidFill>
              <a:latin typeface="Arial" panose="020B0604020202020204" pitchFamily="34" charset="0"/>
              <a:ea typeface="MS PGothic" pitchFamily="34" charset="-128"/>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4833696" y="2393333"/>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3704012" y="3615481"/>
            <a:ext cx="1547265" cy="379656"/>
          </a:xfrm>
          <a:prstGeom prst="rect">
            <a:avLst/>
          </a:prstGeom>
          <a:solidFill>
            <a:srgbClr val="FDC82F"/>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AMSR-E</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5527701" y="3594057"/>
            <a:ext cx="3576977" cy="379656"/>
          </a:xfrm>
          <a:prstGeom prst="rect">
            <a:avLst/>
          </a:prstGeom>
          <a:solidFill>
            <a:srgbClr val="E3722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5527701" y="4555711"/>
            <a:ext cx="3593780" cy="379656"/>
          </a:xfrm>
          <a:prstGeom prst="rect">
            <a:avLst/>
          </a:prstGeom>
          <a:solidFill>
            <a:srgbClr val="008542">
              <a:alpha val="52559"/>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5537374" y="5015296"/>
            <a:ext cx="3576977" cy="379656"/>
          </a:xfrm>
          <a:prstGeom prst="rect">
            <a:avLst/>
          </a:prstGeom>
          <a:solidFill>
            <a:srgbClr val="E37222">
              <a:alpha val="53000"/>
            </a:srgbClr>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AMSR2</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502148" y="3501637"/>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~12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513452" y="4803236"/>
            <a:ext cx="2177472"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70C0"/>
                </a:solidFill>
                <a:latin typeface="Arial" panose="020B0604020202020204" pitchFamily="34" charset="0"/>
                <a:ea typeface="Osaka" pitchFamily="44" charset="-128"/>
                <a:cs typeface="Arial" panose="020B0604020202020204" pitchFamily="34" charset="0"/>
              </a:rPr>
              <a:t>~5 km</a:t>
            </a:r>
            <a:endParaRPr lang="en-GB" sz="1867" b="1"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45557" y="2719797"/>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77456" y="3769422"/>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101128" y="5043525"/>
            <a:ext cx="2177472" cy="338554"/>
          </a:xfrm>
          <a:prstGeom prst="rect">
            <a:avLst/>
          </a:prstGeom>
          <a:noFill/>
        </p:spPr>
        <p:txBody>
          <a:bodyPr wrap="square">
            <a:spAutoFit/>
          </a:bodyPr>
          <a:lstStyle/>
          <a:p>
            <a:pPr algn="ctr" defTabSz="1219170" fontAlgn="base">
              <a:spcBef>
                <a:spcPct val="0"/>
              </a:spcBef>
              <a:spcAft>
                <a:spcPct val="0"/>
              </a:spcAft>
            </a:pPr>
            <a:r>
              <a:rPr lang="en-US" sz="16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6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600" dirty="0">
                <a:solidFill>
                  <a:srgbClr val="0070C0"/>
                </a:solidFill>
                <a:latin typeface="Arial" panose="020B0604020202020204" pitchFamily="34" charset="0"/>
                <a:ea typeface="Osaka" pitchFamily="44" charset="-128"/>
                <a:cs typeface="Arial" panose="020B0604020202020204" pitchFamily="34" charset="0"/>
              </a:rPr>
              <a:t>] </a:t>
            </a:r>
            <a:endParaRPr lang="en-GB" sz="1600" dirty="0">
              <a:solidFill>
                <a:srgbClr val="0070C0"/>
              </a:solidFill>
              <a:latin typeface="Arial" panose="020B0604020202020204" pitchFamily="34" charset="0"/>
              <a:ea typeface="MS PGothic" pitchFamily="34" charset="-128"/>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2554837" y="2838359"/>
            <a:ext cx="2288559" cy="379656"/>
          </a:xfrm>
          <a:prstGeom prst="rect">
            <a:avLst/>
          </a:prstGeom>
          <a:solidFill>
            <a:srgbClr val="00B050"/>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4845452" y="2838357"/>
            <a:ext cx="4279379" cy="379656"/>
          </a:xfrm>
          <a:prstGeom prst="rect">
            <a:avLst/>
          </a:prstGeom>
          <a:solidFill>
            <a:srgbClr val="008542"/>
          </a:solidFill>
        </p:spPr>
        <p:txBody>
          <a:bodyPr wrap="square">
            <a:spAutoFit/>
          </a:bodyPr>
          <a:lstStyle/>
          <a:p>
            <a:pPr algn="ctr" defTabSz="1219170" fontAlgn="base">
              <a:spcBef>
                <a:spcPct val="0"/>
              </a:spcBef>
              <a:spcAft>
                <a:spcPct val="0"/>
              </a:spcAft>
            </a:pPr>
            <a:r>
              <a:rPr lang="en-US" sz="1867" dirty="0">
                <a:solidFill>
                  <a:srgbClr val="FFFFFF"/>
                </a:solidFill>
                <a:latin typeface="Arial" panose="020B0604020202020204" pitchFamily="34" charset="0"/>
                <a:ea typeface="Osaka" pitchFamily="44" charset="-128"/>
                <a:cs typeface="Arial" panose="020B0604020202020204" pitchFamily="34" charset="0"/>
              </a:rPr>
              <a:t>SSMIS</a:t>
            </a:r>
            <a:endParaRPr lang="en-GB" sz="1867" dirty="0">
              <a:solidFill>
                <a:srgbClr val="FFFFFF"/>
              </a:solidFill>
              <a:latin typeface="Arial" panose="020B0604020202020204" pitchFamily="34" charset="0"/>
              <a:ea typeface="MS PGothic" pitchFamily="34" charset="-128"/>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9890625" y="2397757"/>
            <a:ext cx="2210688"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9485096" y="2842781"/>
            <a:ext cx="2666597"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corrected to 6AM/PM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9920012" y="3599913"/>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~1.30 AM/PM</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9807933" y="4788091"/>
            <a:ext cx="2376073" cy="379656"/>
          </a:xfrm>
          <a:prstGeom prst="rect">
            <a:avLst/>
          </a:prstGeom>
          <a:noFill/>
        </p:spPr>
        <p:txBody>
          <a:bodyPr wrap="square">
            <a:spAutoFit/>
          </a:bodyPr>
          <a:lstStyle/>
          <a:p>
            <a:pPr algn="ctr" defTabSz="1219170" fontAlgn="base">
              <a:spcBef>
                <a:spcPct val="0"/>
              </a:spcBef>
              <a:spcAft>
                <a:spcPct val="0"/>
              </a:spcAft>
            </a:pPr>
            <a:r>
              <a:rPr lang="en-US" sz="1867" b="1" dirty="0">
                <a:solidFill>
                  <a:srgbClr val="000000">
                    <a:lumMod val="50000"/>
                    <a:lumOff val="50000"/>
                  </a:srgbClr>
                </a:solidFill>
                <a:latin typeface="Arial" panose="020B0604020202020204" pitchFamily="34" charset="0"/>
                <a:ea typeface="Osaka" pitchFamily="44" charset="-128"/>
                <a:cs typeface="Arial" panose="020B0604020202020204" pitchFamily="34" charset="0"/>
              </a:rPr>
              <a:t>at observing time</a:t>
            </a:r>
            <a:endParaRPr lang="en-GB" sz="1867" b="1" dirty="0">
              <a:solidFill>
                <a:srgbClr val="000000">
                  <a:lumMod val="50000"/>
                  <a:lumOff val="50000"/>
                </a:srgbClr>
              </a:solidFill>
              <a:latin typeface="Arial" panose="020B0604020202020204" pitchFamily="34" charset="0"/>
              <a:ea typeface="MS PGothic" pitchFamily="34" charset="-128"/>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9113075" y="2583161"/>
            <a:ext cx="777550"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9124831" y="3028185"/>
            <a:ext cx="360265" cy="442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9104678" y="3783885"/>
            <a:ext cx="815334" cy="5856"/>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flipV="1">
            <a:off x="9101329" y="4977919"/>
            <a:ext cx="706604" cy="1535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4664648" y="4817353"/>
            <a:ext cx="1501553" cy="297454"/>
          </a:xfrm>
          <a:prstGeom prst="rect">
            <a:avLst/>
          </a:prstGeom>
          <a:noFill/>
          <a:ln>
            <a:noFill/>
          </a:ln>
        </p:spPr>
        <p:txBody>
          <a:bodyPr wrap="square">
            <a:spAutoFit/>
          </a:bodyPr>
          <a:lstStyle/>
          <a:p>
            <a:pPr algn="ctr" defTabSz="1219170" fontAlgn="base">
              <a:spcBef>
                <a:spcPct val="0"/>
              </a:spcBef>
              <a:spcAft>
                <a:spcPct val="0"/>
              </a:spcAft>
            </a:pPr>
            <a:r>
              <a:rPr lang="en-US" sz="1333" dirty="0">
                <a:solidFill>
                  <a:srgbClr val="000000"/>
                </a:solidFill>
                <a:latin typeface="Arial" panose="020B0604020202020204" pitchFamily="34" charset="0"/>
                <a:ea typeface="Osaka" pitchFamily="44" charset="-128"/>
                <a:cs typeface="Arial" panose="020B0604020202020204" pitchFamily="34" charset="0"/>
              </a:rPr>
              <a:t>PROTOTYPE</a:t>
            </a:r>
            <a:endParaRPr lang="en-GB" sz="1333" dirty="0">
              <a:solidFill>
                <a:srgbClr val="000000"/>
              </a:solidFill>
              <a:latin typeface="Arial" panose="020B0604020202020204" pitchFamily="34" charset="0"/>
              <a:ea typeface="MS PGothic" pitchFamily="34" charset="-128"/>
              <a:cs typeface="Arial" panose="020B0604020202020204" pitchFamily="34" charset="0"/>
            </a:endParaRPr>
          </a:p>
        </p:txBody>
      </p:sp>
      <p:sp>
        <p:nvSpPr>
          <p:cNvPr id="2" name="Text Box 3">
            <a:extLst>
              <a:ext uri="{FF2B5EF4-FFF2-40B4-BE49-F238E27FC236}">
                <a16:creationId xmlns:a16="http://schemas.microsoft.com/office/drawing/2014/main" id="{ABC8CB86-FCE5-447B-FA49-DBC8BC2CED35}"/>
              </a:ext>
            </a:extLst>
          </p:cNvPr>
          <p:cNvSpPr txBox="1">
            <a:spLocks noChangeArrowheads="1"/>
          </p:cNvSpPr>
          <p:nvPr/>
        </p:nvSpPr>
        <p:spPr bwMode="auto">
          <a:xfrm>
            <a:off x="458608" y="991487"/>
            <a:ext cx="10697219"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228594" indent="-228594" defTabSz="1219170" fontAlgn="base">
              <a:lnSpc>
                <a:spcPct val="60000"/>
              </a:lnSpc>
              <a:spcBef>
                <a:spcPct val="0"/>
              </a:spcBef>
              <a:spcAft>
                <a:spcPct val="0"/>
              </a:spcAft>
              <a:buFont typeface="Arial" panose="020B0604020202020204" pitchFamily="34" charset="0"/>
              <a:buChar char="•"/>
            </a:pPr>
            <a:endParaRPr lang="en-US" altLang="en-FR" b="0" dirty="0">
              <a:solidFill>
                <a:srgbClr val="000000"/>
              </a:solidFill>
              <a:ea typeface="Osaka" pitchFamily="44" charset="-128"/>
            </a:endParaRPr>
          </a:p>
          <a:p>
            <a:pPr marL="228594" indent="-228594" defTabSz="1219170" fontAlgn="base">
              <a:spcBef>
                <a:spcPct val="0"/>
              </a:spcBef>
              <a:spcAft>
                <a:spcPct val="0"/>
              </a:spcAft>
              <a:buClr>
                <a:srgbClr val="000000"/>
              </a:buClr>
              <a:buFont typeface="Arial" panose="020B0604020202020204" pitchFamily="34" charset="0"/>
              <a:buChar char="•"/>
            </a:pPr>
            <a:r>
              <a:rPr lang="en-US" altLang="en-FR" b="0" dirty="0">
                <a:solidFill>
                  <a:srgbClr val="000000"/>
                </a:solidFill>
                <a:ea typeface="Osaka" pitchFamily="44" charset="-128"/>
              </a:rPr>
              <a:t>Newest </a:t>
            </a:r>
            <a:r>
              <a:rPr lang="en-US" altLang="en-FR" dirty="0">
                <a:solidFill>
                  <a:srgbClr val="000000"/>
                </a:solidFill>
                <a:ea typeface="Osaka" pitchFamily="44" charset="-128"/>
              </a:rPr>
              <a:t>version 6.01 </a:t>
            </a:r>
            <a:r>
              <a:rPr lang="en-US" altLang="en-FR" b="0" dirty="0">
                <a:solidFill>
                  <a:srgbClr val="000000"/>
                </a:solidFill>
                <a:ea typeface="Osaka" pitchFamily="44" charset="-128"/>
              </a:rPr>
              <a:t>including SSMIX and AMSRX LST about to be made publicly available at the CEDA archive.</a:t>
            </a:r>
          </a:p>
        </p:txBody>
      </p:sp>
    </p:spTree>
    <p:extLst>
      <p:ext uri="{BB962C8B-B14F-4D97-AF65-F5344CB8AC3E}">
        <p14:creationId xmlns:p14="http://schemas.microsoft.com/office/powerpoint/2010/main" val="41464276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513975" y="1909643"/>
            <a:ext cx="11337367" cy="181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a:defRPr/>
            </a:pPr>
            <a:r>
              <a:rPr lang="en-GB" sz="3733" dirty="0">
                <a:solidFill>
                  <a:schemeClr val="bg1">
                    <a:lumMod val="95000"/>
                  </a:schemeClr>
                </a:solidFill>
                <a:latin typeface="Verdana"/>
                <a:ea typeface="+mj-ea"/>
                <a:cs typeface="Verdana"/>
              </a:rPr>
              <a:t>A New High-Resolution Clear-Sky </a:t>
            </a:r>
          </a:p>
          <a:p>
            <a:pPr>
              <a:defRPr/>
            </a:pPr>
            <a:r>
              <a:rPr lang="en-GB" sz="3733" dirty="0">
                <a:solidFill>
                  <a:schemeClr val="bg1">
                    <a:lumMod val="95000"/>
                  </a:schemeClr>
                </a:solidFill>
                <a:latin typeface="Verdana"/>
                <a:ea typeface="+mj-ea"/>
                <a:cs typeface="Verdana"/>
              </a:rPr>
              <a:t>Merged Land Surface Temperature </a:t>
            </a:r>
          </a:p>
          <a:p>
            <a:pPr>
              <a:defRPr/>
            </a:pPr>
            <a:r>
              <a:rPr lang="en-GB" sz="3733" dirty="0">
                <a:solidFill>
                  <a:schemeClr val="bg1">
                    <a:lumMod val="95000"/>
                  </a:schemeClr>
                </a:solidFill>
                <a:latin typeface="Verdana"/>
                <a:ea typeface="+mj-ea"/>
                <a:cs typeface="Verdana"/>
              </a:rPr>
              <a:t>Climate Data Record </a:t>
            </a:r>
          </a:p>
        </p:txBody>
      </p:sp>
      <p:sp>
        <p:nvSpPr>
          <p:cNvPr id="5122" name="Text Box 24"/>
          <p:cNvSpPr txBox="1">
            <a:spLocks noChangeArrowheads="1"/>
          </p:cNvSpPr>
          <p:nvPr/>
        </p:nvSpPr>
        <p:spPr bwMode="auto">
          <a:xfrm>
            <a:off x="821267" y="3725334"/>
            <a:ext cx="3284660"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dirty="0">
                <a:solidFill>
                  <a:schemeClr val="bg1"/>
                </a:solidFill>
              </a:rPr>
              <a:t>Dr Abigail Waring    </a:t>
            </a:r>
          </a:p>
        </p:txBody>
      </p:sp>
      <p:sp>
        <p:nvSpPr>
          <p:cNvPr id="5123" name="Text Box 25"/>
          <p:cNvSpPr txBox="1">
            <a:spLocks noChangeArrowheads="1"/>
          </p:cNvSpPr>
          <p:nvPr/>
        </p:nvSpPr>
        <p:spPr bwMode="auto">
          <a:xfrm>
            <a:off x="821267" y="4349752"/>
            <a:ext cx="3222549"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fr-FR" altLang="fr-FR" dirty="0">
                <a:solidFill>
                  <a:schemeClr val="bg1"/>
                </a:solidFill>
              </a:rPr>
              <a:t>U.Leicester &amp; NCEO</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The Significance of LST</a:t>
            </a:r>
          </a:p>
        </p:txBody>
      </p:sp>
      <p:graphicFrame>
        <p:nvGraphicFramePr>
          <p:cNvPr id="4" name="TextBox 24">
            <a:extLst>
              <a:ext uri="{FF2B5EF4-FFF2-40B4-BE49-F238E27FC236}">
                <a16:creationId xmlns:a16="http://schemas.microsoft.com/office/drawing/2014/main" id="{3251D96D-B31F-4B34-B867-3C5E9E1DA46E}"/>
              </a:ext>
            </a:extLst>
          </p:cNvPr>
          <p:cNvGraphicFramePr/>
          <p:nvPr/>
        </p:nvGraphicFramePr>
        <p:xfrm>
          <a:off x="6553247" y="2196354"/>
          <a:ext cx="5167991" cy="36881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Rounded Corners 4">
            <a:extLst>
              <a:ext uri="{FF2B5EF4-FFF2-40B4-BE49-F238E27FC236}">
                <a16:creationId xmlns:a16="http://schemas.microsoft.com/office/drawing/2014/main" id="{A6856DDE-C8F7-4A85-9059-6B6FF0CFE1B3}"/>
              </a:ext>
            </a:extLst>
          </p:cNvPr>
          <p:cNvSpPr/>
          <p:nvPr/>
        </p:nvSpPr>
        <p:spPr>
          <a:xfrm>
            <a:off x="6096000" y="1371723"/>
            <a:ext cx="5024331" cy="726141"/>
          </a:xfrm>
          <a:prstGeom prst="roundRect">
            <a:avLst/>
          </a:prstGeom>
          <a:solidFill>
            <a:srgbClr val="FFFFFF"/>
          </a:solidFill>
          <a:ln w="12700" cap="flat" cmpd="sng" algn="ctr">
            <a:solidFill>
              <a:srgbClr val="2B3890">
                <a:lumMod val="40000"/>
                <a:lumOff val="60000"/>
              </a:srgbClr>
            </a:solidFill>
            <a:prstDash val="solid"/>
            <a:miter lim="800000"/>
          </a:ln>
          <a:effectLst/>
        </p:spPr>
        <p:txBody>
          <a:bodyPr lIns="121920" tIns="60960" rIns="121920" bIns="60960"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76198" algn="ctr" defTabSz="1219170">
              <a:lnSpc>
                <a:spcPct val="90000"/>
              </a:lnSpc>
              <a:spcAft>
                <a:spcPts val="800"/>
              </a:spcAft>
              <a:defRPr/>
            </a:pPr>
            <a:r>
              <a:rPr lang="en-US" sz="2133" b="1" dirty="0">
                <a:solidFill>
                  <a:srgbClr val="2B3459"/>
                </a:solidFill>
                <a:latin typeface="Calibri Light"/>
                <a:cs typeface="Calibri Light"/>
              </a:rPr>
              <a:t>LST is defined as the skin temperature of the Earth’s surface</a:t>
            </a:r>
            <a:endParaRPr lang="en-US" sz="2133" b="1" dirty="0">
              <a:solidFill>
                <a:srgbClr val="2B3459"/>
              </a:solidFill>
              <a:latin typeface="Calibri Light"/>
              <a:ea typeface="+mn-lt"/>
              <a:cs typeface="Calibri" panose="020F0502020204030204"/>
            </a:endParaRPr>
          </a:p>
        </p:txBody>
      </p:sp>
      <p:pic>
        <p:nvPicPr>
          <p:cNvPr id="6" name="Picture 5">
            <a:extLst>
              <a:ext uri="{FF2B5EF4-FFF2-40B4-BE49-F238E27FC236}">
                <a16:creationId xmlns:a16="http://schemas.microsoft.com/office/drawing/2014/main" id="{055B662F-538C-471A-9A26-5B705A6517A3}"/>
              </a:ext>
            </a:extLst>
          </p:cNvPr>
          <p:cNvPicPr>
            <a:picLocks noChangeAspect="1"/>
          </p:cNvPicPr>
          <p:nvPr/>
        </p:nvPicPr>
        <p:blipFill>
          <a:blip r:embed="rId8"/>
          <a:stretch>
            <a:fillRect/>
          </a:stretch>
        </p:blipFill>
        <p:spPr>
          <a:xfrm>
            <a:off x="470764" y="1219429"/>
            <a:ext cx="5526625" cy="4665031"/>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7C2A7-6B00-486A-B750-025970D3529D}"/>
              </a:ext>
            </a:extLst>
          </p:cNvPr>
          <p:cNvSpPr>
            <a:spLocks noGrp="1"/>
          </p:cNvSpPr>
          <p:nvPr>
            <p:ph type="title"/>
          </p:nvPr>
        </p:nvSpPr>
        <p:spPr/>
        <p:txBody>
          <a:bodyPr/>
          <a:lstStyle/>
          <a:p>
            <a:r>
              <a:rPr lang="en-GB" dirty="0"/>
              <a:t>The Clear-Sky Bias Problem</a:t>
            </a:r>
          </a:p>
        </p:txBody>
      </p:sp>
      <p:pic>
        <p:nvPicPr>
          <p:cNvPr id="4" name="Picture 3" descr="A map of united kingdom with different colors&#10;&#10;Description automatically generated">
            <a:extLst>
              <a:ext uri="{FF2B5EF4-FFF2-40B4-BE49-F238E27FC236}">
                <a16:creationId xmlns:a16="http://schemas.microsoft.com/office/drawing/2014/main" id="{41F5E6D0-5F2E-4A2B-893B-7195F5C84FB2}"/>
              </a:ext>
            </a:extLst>
          </p:cNvPr>
          <p:cNvPicPr>
            <a:picLocks noChangeAspect="1"/>
          </p:cNvPicPr>
          <p:nvPr/>
        </p:nvPicPr>
        <p:blipFill rotWithShape="1">
          <a:blip r:embed="rId3"/>
          <a:srcRect l="24312" t="2192" r="27217" b="822"/>
          <a:stretch/>
        </p:blipFill>
        <p:spPr>
          <a:xfrm>
            <a:off x="546361" y="1242893"/>
            <a:ext cx="4212759" cy="4712767"/>
          </a:xfrm>
          <a:prstGeom prst="rect">
            <a:avLst/>
          </a:prstGeom>
        </p:spPr>
      </p:pic>
      <p:sp>
        <p:nvSpPr>
          <p:cNvPr id="5" name="Content Placeholder 8">
            <a:extLst>
              <a:ext uri="{FF2B5EF4-FFF2-40B4-BE49-F238E27FC236}">
                <a16:creationId xmlns:a16="http://schemas.microsoft.com/office/drawing/2014/main" id="{2AED14A6-79B2-4CE1-BD08-2317C422206A}"/>
              </a:ext>
            </a:extLst>
          </p:cNvPr>
          <p:cNvSpPr>
            <a:spLocks noGrp="1"/>
          </p:cNvSpPr>
          <p:nvPr/>
        </p:nvSpPr>
        <p:spPr>
          <a:xfrm>
            <a:off x="5326584" y="1149855"/>
            <a:ext cx="6319056" cy="4783587"/>
          </a:xfrm>
          <a:prstGeom prst="rect">
            <a:avLst/>
          </a:prstGeom>
        </p:spPr>
        <p:txBody>
          <a:bodyPr vert="horz" lIns="121920" tIns="60960" rIns="121920" bIns="60960" rtlCol="0" anchor="t">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9170">
              <a:spcBef>
                <a:spcPts val="1333"/>
              </a:spcBef>
              <a:buNone/>
              <a:defRPr/>
            </a:pPr>
            <a:r>
              <a:rPr lang="en-GB" sz="2133" i="1" dirty="0">
                <a:solidFill>
                  <a:srgbClr val="2B3459"/>
                </a:solidFill>
                <a:latin typeface="Calibri" panose="020F0502020204030204"/>
                <a:cs typeface="Calibri"/>
              </a:rPr>
              <a:t>Benefits of thermal infrared LST data:</a:t>
            </a:r>
          </a:p>
          <a:p>
            <a:pPr>
              <a:defRPr/>
            </a:pPr>
            <a:r>
              <a:rPr lang="en-GB" sz="2133" dirty="0">
                <a:solidFill>
                  <a:srgbClr val="2B3459"/>
                </a:solidFill>
                <a:latin typeface="Calibri" panose="020F0502020204030204"/>
                <a:cs typeface="Calibri"/>
              </a:rPr>
              <a:t>High-resolution </a:t>
            </a:r>
          </a:p>
          <a:p>
            <a:pPr>
              <a:defRPr/>
            </a:pPr>
            <a:r>
              <a:rPr lang="en-GB" sz="2133" dirty="0">
                <a:solidFill>
                  <a:srgbClr val="2B3459"/>
                </a:solidFill>
                <a:latin typeface="Calibri" panose="020F0502020204030204"/>
                <a:cs typeface="Calibri"/>
              </a:rPr>
              <a:t>Low uncertainties </a:t>
            </a:r>
          </a:p>
          <a:p>
            <a:pPr marL="0" indent="0">
              <a:buNone/>
              <a:defRPr/>
            </a:pPr>
            <a:endParaRPr lang="en-GB" sz="2133" dirty="0">
              <a:solidFill>
                <a:srgbClr val="2B3459"/>
              </a:solidFill>
              <a:latin typeface="Calibri" panose="020F0502020204030204"/>
              <a:cs typeface="Calibri"/>
            </a:endParaRPr>
          </a:p>
          <a:p>
            <a:pPr marL="0" indent="0" defTabSz="1219170">
              <a:spcBef>
                <a:spcPts val="1333"/>
              </a:spcBef>
              <a:buNone/>
              <a:defRPr/>
            </a:pPr>
            <a:r>
              <a:rPr lang="en-GB" sz="2133" i="1" dirty="0">
                <a:solidFill>
                  <a:srgbClr val="2B3459"/>
                </a:solidFill>
                <a:latin typeface="Calibri" panose="020F0502020204030204"/>
                <a:cs typeface="Calibri"/>
              </a:rPr>
              <a:t>The problem:</a:t>
            </a:r>
          </a:p>
          <a:p>
            <a:pPr marL="304792" indent="-304792" defTabSz="1219170">
              <a:spcBef>
                <a:spcPts val="1333"/>
              </a:spcBef>
              <a:defRPr/>
            </a:pPr>
            <a:r>
              <a:rPr lang="en-GB" sz="2133" dirty="0">
                <a:solidFill>
                  <a:srgbClr val="2B3459"/>
                </a:solidFill>
                <a:latin typeface="Calibri" panose="020F0502020204030204"/>
                <a:cs typeface="Calibri"/>
              </a:rPr>
              <a:t>Infrared signal is blocked by clouds</a:t>
            </a:r>
            <a:endParaRPr lang="en-GB" sz="2133" dirty="0">
              <a:solidFill>
                <a:srgbClr val="2B3459"/>
              </a:solidFill>
              <a:latin typeface="Calibri" panose="020F0502020204030204"/>
            </a:endParaRPr>
          </a:p>
          <a:p>
            <a:pPr marL="304792" indent="-304792" defTabSz="1219170">
              <a:spcBef>
                <a:spcPts val="1333"/>
              </a:spcBef>
              <a:defRPr/>
            </a:pPr>
            <a:r>
              <a:rPr lang="en-GB" sz="2133" dirty="0">
                <a:solidFill>
                  <a:srgbClr val="2B3459"/>
                </a:solidFill>
                <a:latin typeface="Calibri" panose="020F0502020204030204"/>
                <a:cs typeface="Calibri"/>
              </a:rPr>
              <a:t>Huge data gaps means our weather &amp; climate trends are only indicative of a clear sky </a:t>
            </a:r>
          </a:p>
          <a:p>
            <a:pPr marL="304792" indent="-304792" defTabSz="1219170">
              <a:spcBef>
                <a:spcPts val="1333"/>
              </a:spcBef>
              <a:defRPr/>
            </a:pPr>
            <a:endParaRPr lang="en-GB" sz="2133" dirty="0">
              <a:solidFill>
                <a:srgbClr val="2B3459"/>
              </a:solidFill>
              <a:latin typeface="Calibri" panose="020F0502020204030204"/>
              <a:cs typeface="Calibri"/>
            </a:endParaRPr>
          </a:p>
          <a:p>
            <a:pPr marL="0" indent="0" defTabSz="1219170">
              <a:spcBef>
                <a:spcPts val="1333"/>
              </a:spcBef>
              <a:buNone/>
              <a:defRPr/>
            </a:pPr>
            <a:r>
              <a:rPr lang="en-GB" sz="2133" i="1" dirty="0">
                <a:solidFill>
                  <a:srgbClr val="2B3459"/>
                </a:solidFill>
                <a:latin typeface="Calibri" panose="020F0502020204030204"/>
                <a:cs typeface="Calibri"/>
              </a:rPr>
              <a:t>Why is this important?:</a:t>
            </a:r>
          </a:p>
          <a:p>
            <a:pPr marL="304792" indent="-304792" defTabSz="1219170">
              <a:spcBef>
                <a:spcPts val="1333"/>
              </a:spcBef>
              <a:defRPr/>
            </a:pPr>
            <a:r>
              <a:rPr lang="en-GB" sz="2133" dirty="0">
                <a:solidFill>
                  <a:srgbClr val="2B3459"/>
                </a:solidFill>
                <a:latin typeface="Calibri" panose="020F0502020204030204"/>
                <a:cs typeface="Calibri"/>
              </a:rPr>
              <a:t>Lack of data == higher uncertainty of the Earth's total energy budget</a:t>
            </a:r>
          </a:p>
          <a:p>
            <a:pPr marL="0" indent="0" defTabSz="1219170">
              <a:spcBef>
                <a:spcPts val="1333"/>
              </a:spcBef>
              <a:buNone/>
              <a:defRPr/>
            </a:pPr>
            <a:endParaRPr lang="en-GB" sz="2133" dirty="0">
              <a:solidFill>
                <a:srgbClr val="2B3459"/>
              </a:solidFill>
              <a:latin typeface="Calibri" panose="020F0502020204030204"/>
              <a:cs typeface="Calibri"/>
            </a:endParaRPr>
          </a:p>
          <a:p>
            <a:pPr marL="0" indent="0" defTabSz="1219170">
              <a:spcBef>
                <a:spcPts val="1333"/>
              </a:spcBef>
              <a:buNone/>
              <a:defRPr/>
            </a:pPr>
            <a:r>
              <a:rPr lang="en-GB" sz="2133" i="1" dirty="0">
                <a:solidFill>
                  <a:srgbClr val="2B3459"/>
                </a:solidFill>
                <a:latin typeface="Calibri" panose="020F0502020204030204"/>
                <a:cs typeface="Calibri"/>
              </a:rPr>
              <a:t>What now?:</a:t>
            </a:r>
          </a:p>
          <a:p>
            <a:pPr marL="304792" indent="-304792" defTabSz="1219170">
              <a:spcBef>
                <a:spcPts val="1333"/>
              </a:spcBef>
              <a:defRPr/>
            </a:pPr>
            <a:r>
              <a:rPr lang="en-GB" sz="2133" dirty="0">
                <a:solidFill>
                  <a:srgbClr val="2B3459"/>
                </a:solidFill>
                <a:latin typeface="Calibri" panose="020F0502020204030204"/>
                <a:cs typeface="Calibri"/>
              </a:rPr>
              <a:t>We build a clear-sky LST dataset that merges TIR LST with complimentary passive microwave LST</a:t>
            </a:r>
          </a:p>
        </p:txBody>
      </p:sp>
    </p:spTree>
    <p:extLst>
      <p:ext uri="{BB962C8B-B14F-4D97-AF65-F5344CB8AC3E}">
        <p14:creationId xmlns:p14="http://schemas.microsoft.com/office/powerpoint/2010/main" val="3877203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D990-BD9D-4087-9F8B-204CAAA1B089}"/>
              </a:ext>
            </a:extLst>
          </p:cNvPr>
          <p:cNvSpPr>
            <a:spLocks noGrp="1"/>
          </p:cNvSpPr>
          <p:nvPr>
            <p:ph type="title"/>
          </p:nvPr>
        </p:nvSpPr>
        <p:spPr/>
        <p:txBody>
          <a:bodyPr/>
          <a:lstStyle/>
          <a:p>
            <a:r>
              <a:rPr lang="en-GB" dirty="0"/>
              <a:t>Landsat Native High-res product</a:t>
            </a:r>
          </a:p>
        </p:txBody>
      </p:sp>
      <p:pic>
        <p:nvPicPr>
          <p:cNvPr id="4" name="Content Placeholder 3">
            <a:extLst>
              <a:ext uri="{FF2B5EF4-FFF2-40B4-BE49-F238E27FC236}">
                <a16:creationId xmlns:a16="http://schemas.microsoft.com/office/drawing/2014/main" id="{E7D92927-E45C-4C2C-95FE-2549A7993B58}"/>
              </a:ext>
            </a:extLst>
          </p:cNvPr>
          <p:cNvPicPr>
            <a:picLocks noGrp="1"/>
          </p:cNvPicPr>
          <p:nvPr>
            <p:ph idx="1"/>
          </p:nvPr>
        </p:nvPicPr>
        <p:blipFill>
          <a:blip r:embed="rId3" cstate="print">
            <a:extLst>
              <a:ext uri="{28A0092B-C50C-407E-A947-70E740481C1C}">
                <a14:useLocalDpi xmlns:a14="http://schemas.microsoft.com/office/drawing/2010/main" val="0"/>
              </a:ext>
            </a:extLst>
          </a:blip>
          <a:stretch>
            <a:fillRect/>
          </a:stretch>
        </p:blipFill>
        <p:spPr>
          <a:xfrm>
            <a:off x="781063" y="1325801"/>
            <a:ext cx="8265604" cy="4391120"/>
          </a:xfrm>
          <a:prstGeom prst="rect">
            <a:avLst/>
          </a:prstGeom>
        </p:spPr>
      </p:pic>
      <p:sp>
        <p:nvSpPr>
          <p:cNvPr id="5" name="Content Placeholder 2">
            <a:extLst>
              <a:ext uri="{FF2B5EF4-FFF2-40B4-BE49-F238E27FC236}">
                <a16:creationId xmlns:a16="http://schemas.microsoft.com/office/drawing/2014/main" id="{6EC3F159-2956-401D-B698-AEFF10EB9C23}"/>
              </a:ext>
            </a:extLst>
          </p:cNvPr>
          <p:cNvSpPr txBox="1">
            <a:spLocks/>
          </p:cNvSpPr>
          <p:nvPr/>
        </p:nvSpPr>
        <p:spPr bwMode="auto">
          <a:xfrm>
            <a:off x="9239094" y="1929428"/>
            <a:ext cx="2850452" cy="2999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914377" defTabSz="1219170">
              <a:buClr>
                <a:srgbClr val="0098DB"/>
              </a:buClr>
            </a:pPr>
            <a:r>
              <a:rPr lang="en-GB" sz="2133" dirty="0">
                <a:solidFill>
                  <a:srgbClr val="4D4F53"/>
                </a:solidFill>
              </a:rPr>
              <a:t>Calculated emissivities are input as priors into a split window retrieval to get Land surface temperatures</a:t>
            </a:r>
          </a:p>
        </p:txBody>
      </p:sp>
    </p:spTree>
    <p:extLst>
      <p:ext uri="{BB962C8B-B14F-4D97-AF65-F5344CB8AC3E}">
        <p14:creationId xmlns:p14="http://schemas.microsoft.com/office/powerpoint/2010/main" val="9445323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282A3-D917-4191-8824-7CBEB9BFBF98}"/>
              </a:ext>
            </a:extLst>
          </p:cNvPr>
          <p:cNvSpPr>
            <a:spLocks noGrp="1"/>
          </p:cNvSpPr>
          <p:nvPr>
            <p:ph type="title"/>
          </p:nvPr>
        </p:nvSpPr>
        <p:spPr/>
        <p:txBody>
          <a:bodyPr/>
          <a:lstStyle/>
          <a:p>
            <a:r>
              <a:rPr lang="en-GB" dirty="0"/>
              <a:t>LST Data </a:t>
            </a:r>
          </a:p>
        </p:txBody>
      </p:sp>
      <p:pic>
        <p:nvPicPr>
          <p:cNvPr id="4" name="Picture 3">
            <a:extLst>
              <a:ext uri="{FF2B5EF4-FFF2-40B4-BE49-F238E27FC236}">
                <a16:creationId xmlns:a16="http://schemas.microsoft.com/office/drawing/2014/main" id="{FB84201B-D787-46C8-922B-087581AF83F4}"/>
              </a:ext>
            </a:extLst>
          </p:cNvPr>
          <p:cNvPicPr>
            <a:picLocks noChangeAspect="1"/>
          </p:cNvPicPr>
          <p:nvPr/>
        </p:nvPicPr>
        <p:blipFill rotWithShape="1">
          <a:blip r:embed="rId3"/>
          <a:srcRect r="4073" b="569"/>
          <a:stretch/>
        </p:blipFill>
        <p:spPr>
          <a:xfrm>
            <a:off x="1" y="1860561"/>
            <a:ext cx="8425983" cy="3479348"/>
          </a:xfrm>
          <a:prstGeom prst="rect">
            <a:avLst/>
          </a:prstGeom>
        </p:spPr>
      </p:pic>
      <p:sp>
        <p:nvSpPr>
          <p:cNvPr id="5" name="TextBox 4">
            <a:extLst>
              <a:ext uri="{FF2B5EF4-FFF2-40B4-BE49-F238E27FC236}">
                <a16:creationId xmlns:a16="http://schemas.microsoft.com/office/drawing/2014/main" id="{6D283D2E-7987-44B6-B7B4-02DEAE7375D4}"/>
              </a:ext>
            </a:extLst>
          </p:cNvPr>
          <p:cNvSpPr txBox="1"/>
          <p:nvPr/>
        </p:nvSpPr>
        <p:spPr>
          <a:xfrm>
            <a:off x="8668678" y="1753574"/>
            <a:ext cx="3098020" cy="1816266"/>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867" kern="0" dirty="0">
                <a:solidFill>
                  <a:srgbClr val="2B3459"/>
                </a:solidFill>
                <a:latin typeface="Calibri" panose="020F0502020204030204"/>
              </a:rPr>
              <a:t>Data: 2003-2021</a:t>
            </a:r>
          </a:p>
          <a:p>
            <a:pPr marL="228594" indent="-228594" defTabSz="1219170">
              <a:buFont typeface="Arial" panose="020B0604020202020204" pitchFamily="34" charset="0"/>
              <a:buChar char="•"/>
              <a:defRPr/>
            </a:pPr>
            <a:r>
              <a:rPr lang="en-GB" sz="1867" kern="0" dirty="0">
                <a:solidFill>
                  <a:srgbClr val="2B3459"/>
                </a:solidFill>
                <a:latin typeface="Calibri" panose="020F0502020204030204"/>
              </a:rPr>
              <a:t>NASA’s Aqua satellite </a:t>
            </a:r>
          </a:p>
          <a:p>
            <a:pPr marL="838179" lvl="1" indent="-228594">
              <a:buFont typeface="Arial" panose="020B0604020202020204" pitchFamily="34" charset="0"/>
              <a:buChar char="•"/>
              <a:defRPr/>
            </a:pPr>
            <a:r>
              <a:rPr lang="en-GB" sz="1867" kern="0" dirty="0">
                <a:solidFill>
                  <a:srgbClr val="2B3459"/>
                </a:solidFill>
                <a:latin typeface="Calibri" panose="020F0502020204030204"/>
              </a:rPr>
              <a:t>MODIS TIR </a:t>
            </a:r>
          </a:p>
          <a:p>
            <a:pPr marL="838179" lvl="1" indent="-228594">
              <a:buFont typeface="Arial" panose="020B0604020202020204" pitchFamily="34" charset="0"/>
              <a:buChar char="•"/>
              <a:defRPr/>
            </a:pPr>
            <a:r>
              <a:rPr lang="en-GB" sz="1867" kern="0" dirty="0">
                <a:solidFill>
                  <a:srgbClr val="2B3459"/>
                </a:solidFill>
                <a:latin typeface="Calibri" panose="020F0502020204030204"/>
              </a:rPr>
              <a:t>AMSR-E PMW</a:t>
            </a:r>
          </a:p>
          <a:p>
            <a:pPr marL="228594" indent="-228594">
              <a:buFont typeface="Arial" panose="020B0604020202020204" pitchFamily="34" charset="0"/>
              <a:buChar char="•"/>
              <a:defRPr/>
            </a:pPr>
            <a:r>
              <a:rPr lang="en-GB" sz="1867" kern="0" dirty="0">
                <a:solidFill>
                  <a:srgbClr val="2B3459"/>
                </a:solidFill>
                <a:latin typeface="Calibri" panose="020F0502020204030204"/>
              </a:rPr>
              <a:t>GCOM-W Satellite</a:t>
            </a:r>
          </a:p>
          <a:p>
            <a:pPr marL="838179" lvl="1" indent="-228594">
              <a:buFont typeface="Arial" panose="020B0604020202020204" pitchFamily="34" charset="0"/>
              <a:buChar char="•"/>
              <a:defRPr/>
            </a:pPr>
            <a:r>
              <a:rPr lang="en-GB" sz="1867" kern="0" dirty="0">
                <a:solidFill>
                  <a:srgbClr val="2B3459"/>
                </a:solidFill>
                <a:latin typeface="Calibri" panose="020F0502020204030204"/>
              </a:rPr>
              <a:t>AMSR2 </a:t>
            </a:r>
          </a:p>
        </p:txBody>
      </p:sp>
      <p:sp>
        <p:nvSpPr>
          <p:cNvPr id="6" name="TextBox 5">
            <a:extLst>
              <a:ext uri="{FF2B5EF4-FFF2-40B4-BE49-F238E27FC236}">
                <a16:creationId xmlns:a16="http://schemas.microsoft.com/office/drawing/2014/main" id="{1D4F4ABD-0F86-4A96-9FED-71601DEC3AD8}"/>
              </a:ext>
            </a:extLst>
          </p:cNvPr>
          <p:cNvSpPr txBox="1"/>
          <p:nvPr/>
        </p:nvSpPr>
        <p:spPr>
          <a:xfrm>
            <a:off x="8668678" y="3788822"/>
            <a:ext cx="3098020" cy="1528945"/>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867" kern="0" dirty="0">
                <a:solidFill>
                  <a:srgbClr val="2B3459"/>
                </a:solidFill>
                <a:latin typeface="Calibri" panose="020F0502020204030204"/>
              </a:rPr>
              <a:t>TIR is clear-sky as highly affected by all cloud cover </a:t>
            </a:r>
          </a:p>
          <a:p>
            <a:pPr marL="228594" indent="-228594" defTabSz="1219170">
              <a:buFont typeface="Arial" panose="020B0604020202020204" pitchFamily="34" charset="0"/>
              <a:buChar char="•"/>
              <a:defRPr/>
            </a:pPr>
            <a:r>
              <a:rPr lang="en-GB" sz="1867" kern="0" dirty="0">
                <a:solidFill>
                  <a:srgbClr val="2B3459"/>
                </a:solidFill>
                <a:latin typeface="Calibri" panose="020F0502020204030204"/>
              </a:rPr>
              <a:t>PMW is considered all-sky as only affected by deep convective clouds</a:t>
            </a:r>
          </a:p>
        </p:txBody>
      </p:sp>
    </p:spTree>
    <p:extLst>
      <p:ext uri="{BB962C8B-B14F-4D97-AF65-F5344CB8AC3E}">
        <p14:creationId xmlns:p14="http://schemas.microsoft.com/office/powerpoint/2010/main" val="1929799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C1ED7E32-AC8F-4814-AF67-19EAC84C98CB}"/>
              </a:ext>
            </a:extLst>
          </p:cNvPr>
          <p:cNvSpPr txBox="1">
            <a:spLocks/>
          </p:cNvSpPr>
          <p:nvPr/>
        </p:nvSpPr>
        <p:spPr>
          <a:xfrm>
            <a:off x="1083734" y="2747316"/>
            <a:ext cx="10024533" cy="1363369"/>
          </a:xfrm>
          <a:prstGeom prst="rect">
            <a:avLst/>
          </a:prstGeom>
        </p:spPr>
        <p:txBody>
          <a:bodyPr/>
          <a:lstStyle>
            <a:lvl1pPr algn="l" defTabSz="914400" rtl="0" eaLnBrk="1" latinLnBrk="0" hangingPunct="1">
              <a:lnSpc>
                <a:spcPct val="90000"/>
              </a:lnSpc>
              <a:spcBef>
                <a:spcPct val="0"/>
              </a:spcBef>
              <a:buNone/>
              <a:defRPr sz="4000" b="1" kern="1200">
                <a:solidFill>
                  <a:schemeClr val="tx1">
                    <a:lumMod val="65000"/>
                    <a:lumOff val="35000"/>
                  </a:schemeClr>
                </a:solidFill>
                <a:latin typeface="Calibri" panose="020F0502020204030204" pitchFamily="34" charset="0"/>
                <a:ea typeface="+mj-ea"/>
                <a:cs typeface="Calibri" panose="020F0502020204030204" pitchFamily="34" charset="0"/>
              </a:defRPr>
            </a:lvl1pPr>
          </a:lstStyle>
          <a:p>
            <a:pPr algn="ctr"/>
            <a:r>
              <a:rPr lang="en-GB" sz="4267" dirty="0">
                <a:cs typeface="Calibri"/>
              </a:rPr>
              <a:t>Machine Learning to Downscale </a:t>
            </a:r>
          </a:p>
          <a:p>
            <a:pPr algn="ctr"/>
            <a:r>
              <a:rPr lang="en-GB" sz="4267" dirty="0">
                <a:cs typeface="Calibri"/>
              </a:rPr>
              <a:t>Microwave Surface Temperatures</a:t>
            </a:r>
          </a:p>
        </p:txBody>
      </p:sp>
    </p:spTree>
    <p:extLst>
      <p:ext uri="{BB962C8B-B14F-4D97-AF65-F5344CB8AC3E}">
        <p14:creationId xmlns:p14="http://schemas.microsoft.com/office/powerpoint/2010/main" val="32525572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8DB56-548F-4A6B-803D-5754C334C7E0}"/>
              </a:ext>
            </a:extLst>
          </p:cNvPr>
          <p:cNvSpPr>
            <a:spLocks noGrp="1"/>
          </p:cNvSpPr>
          <p:nvPr>
            <p:ph type="title"/>
          </p:nvPr>
        </p:nvSpPr>
        <p:spPr/>
        <p:txBody>
          <a:bodyPr/>
          <a:lstStyle/>
          <a:p>
            <a:r>
              <a:rPr lang="en-GB" dirty="0"/>
              <a:t>Main Aims </a:t>
            </a:r>
          </a:p>
        </p:txBody>
      </p:sp>
      <p:sp>
        <p:nvSpPr>
          <p:cNvPr id="4" name="Content Placeholder 8">
            <a:extLst>
              <a:ext uri="{FF2B5EF4-FFF2-40B4-BE49-F238E27FC236}">
                <a16:creationId xmlns:a16="http://schemas.microsoft.com/office/drawing/2014/main" id="{6FD52F7E-01EF-4592-9926-B955F9B9478C}"/>
              </a:ext>
            </a:extLst>
          </p:cNvPr>
          <p:cNvSpPr>
            <a:spLocks noGrp="1"/>
          </p:cNvSpPr>
          <p:nvPr/>
        </p:nvSpPr>
        <p:spPr>
          <a:xfrm>
            <a:off x="678538" y="2660247"/>
            <a:ext cx="4604663" cy="1537504"/>
          </a:xfrm>
          <a:prstGeom prst="rect">
            <a:avLst/>
          </a:prstGeom>
          <a:ln w="38100"/>
        </p:spPr>
        <p:style>
          <a:lnRef idx="2">
            <a:schemeClr val="accent2"/>
          </a:lnRef>
          <a:fillRef idx="1">
            <a:schemeClr val="lt1"/>
          </a:fillRef>
          <a:effectRef idx="0">
            <a:schemeClr val="accent2"/>
          </a:effectRef>
          <a:fontRef idx="minor">
            <a:schemeClr val="dk1"/>
          </a:fontRef>
        </p:style>
        <p:txBody>
          <a:bodyPr vert="horz" lIns="121920" tIns="60960" rIns="121920" bIns="6096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1219170">
              <a:spcBef>
                <a:spcPts val="1333"/>
              </a:spcBef>
              <a:buNone/>
              <a:defRPr/>
            </a:pPr>
            <a:r>
              <a:rPr lang="en-GB" sz="2133" i="1" dirty="0">
                <a:solidFill>
                  <a:srgbClr val="2B3459"/>
                </a:solidFill>
                <a:latin typeface="Calibri" panose="020F0502020204030204"/>
                <a:cs typeface="Calibri"/>
              </a:rPr>
              <a:t>Aim:</a:t>
            </a:r>
          </a:p>
          <a:p>
            <a:pPr marL="0" indent="0" algn="ctr" defTabSz="1219170">
              <a:spcBef>
                <a:spcPts val="1333"/>
              </a:spcBef>
              <a:buNone/>
              <a:defRPr/>
            </a:pPr>
            <a:r>
              <a:rPr lang="en-GB" sz="2133" dirty="0">
                <a:solidFill>
                  <a:srgbClr val="2B3459"/>
                </a:solidFill>
                <a:latin typeface="Calibri" panose="020F0502020204030204"/>
                <a:cs typeface="Calibri"/>
              </a:rPr>
              <a:t>To develop and evaluate a clear-sky LST product that combines the all-weather capability of PMW sensors with the high spatial resolution of TIR sensors.</a:t>
            </a:r>
          </a:p>
        </p:txBody>
      </p:sp>
      <p:sp>
        <p:nvSpPr>
          <p:cNvPr id="5" name="TextBox 4">
            <a:extLst>
              <a:ext uri="{FF2B5EF4-FFF2-40B4-BE49-F238E27FC236}">
                <a16:creationId xmlns:a16="http://schemas.microsoft.com/office/drawing/2014/main" id="{C62CE1A8-E5D5-448D-BB9A-87B91FA9F7CE}"/>
              </a:ext>
            </a:extLst>
          </p:cNvPr>
          <p:cNvSpPr txBox="1"/>
          <p:nvPr/>
        </p:nvSpPr>
        <p:spPr>
          <a:xfrm>
            <a:off x="6908799" y="1862074"/>
            <a:ext cx="4869296" cy="3086551"/>
          </a:xfrm>
          <a:prstGeom prst="rect">
            <a:avLst/>
          </a:prstGeom>
          <a:solidFill>
            <a:schemeClr val="accent2">
              <a:lumMod val="60000"/>
              <a:lumOff val="4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pPr defTabSz="1219170">
              <a:lnSpc>
                <a:spcPct val="90000"/>
              </a:lnSpc>
              <a:spcBef>
                <a:spcPts val="1333"/>
              </a:spcBef>
              <a:defRPr/>
            </a:pPr>
            <a:r>
              <a:rPr lang="en-GB" sz="1867" i="1" dirty="0">
                <a:solidFill>
                  <a:srgbClr val="2B3459"/>
                </a:solidFill>
                <a:latin typeface="Calibri" panose="020F0502020204030204"/>
                <a:cs typeface="Calibri"/>
              </a:rPr>
              <a:t>The merged product is expected to:</a:t>
            </a:r>
          </a:p>
          <a:p>
            <a:pPr defTabSz="1219170">
              <a:lnSpc>
                <a:spcPct val="90000"/>
              </a:lnSpc>
              <a:spcBef>
                <a:spcPts val="1333"/>
              </a:spcBef>
              <a:defRPr/>
            </a:pPr>
            <a:r>
              <a:rPr lang="en-GB" sz="1867" dirty="0">
                <a:solidFill>
                  <a:srgbClr val="2B3459"/>
                </a:solidFill>
                <a:latin typeface="Calibri" panose="020F0502020204030204"/>
                <a:cs typeface="Calibri"/>
              </a:rPr>
              <a:t>1. Integrate complementary LST datasets</a:t>
            </a:r>
          </a:p>
          <a:p>
            <a:pPr defTabSz="1219170">
              <a:lnSpc>
                <a:spcPct val="90000"/>
              </a:lnSpc>
              <a:spcBef>
                <a:spcPts val="1333"/>
              </a:spcBef>
              <a:defRPr/>
            </a:pPr>
            <a:r>
              <a:rPr lang="en-GB" sz="1867" dirty="0">
                <a:solidFill>
                  <a:srgbClr val="2B3459"/>
                </a:solidFill>
                <a:latin typeface="Calibri" panose="020F0502020204030204"/>
                <a:cs typeface="Calibri"/>
              </a:rPr>
              <a:t>2. Mitigate cloud-related data gaps that limit the usability of TIR-based LST products</a:t>
            </a:r>
          </a:p>
          <a:p>
            <a:pPr defTabSz="1219170">
              <a:lnSpc>
                <a:spcPct val="90000"/>
              </a:lnSpc>
              <a:spcBef>
                <a:spcPts val="1333"/>
              </a:spcBef>
              <a:defRPr/>
            </a:pPr>
            <a:r>
              <a:rPr lang="en-GB" sz="1867" dirty="0">
                <a:solidFill>
                  <a:srgbClr val="2B3459"/>
                </a:solidFill>
                <a:latin typeface="Calibri" panose="020F0502020204030204"/>
                <a:cs typeface="Calibri"/>
              </a:rPr>
              <a:t>3. Enhance the spatial resolution of MW-derived LSTs for finer-scale analysis</a:t>
            </a:r>
          </a:p>
          <a:p>
            <a:pPr defTabSz="1219170">
              <a:lnSpc>
                <a:spcPct val="90000"/>
              </a:lnSpc>
              <a:spcBef>
                <a:spcPts val="1333"/>
              </a:spcBef>
              <a:defRPr/>
            </a:pPr>
            <a:r>
              <a:rPr lang="en-GB" sz="1867" dirty="0">
                <a:solidFill>
                  <a:srgbClr val="2B3459"/>
                </a:solidFill>
                <a:latin typeface="Calibri" panose="020F0502020204030204"/>
                <a:cs typeface="Calibri"/>
              </a:rPr>
              <a:t>5. Produce a dataset with the potential to add value to the end-user for climate research and services.</a:t>
            </a:r>
          </a:p>
        </p:txBody>
      </p:sp>
      <p:sp>
        <p:nvSpPr>
          <p:cNvPr id="6" name="Arrow: Right 5">
            <a:extLst>
              <a:ext uri="{FF2B5EF4-FFF2-40B4-BE49-F238E27FC236}">
                <a16:creationId xmlns:a16="http://schemas.microsoft.com/office/drawing/2014/main" id="{800C30DB-D1BE-441F-9A09-2E665FE92DD0}"/>
              </a:ext>
            </a:extLst>
          </p:cNvPr>
          <p:cNvSpPr/>
          <p:nvPr/>
        </p:nvSpPr>
        <p:spPr>
          <a:xfrm>
            <a:off x="5732625" y="3240658"/>
            <a:ext cx="726751" cy="37667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3389514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162C3-AA40-4158-85DE-761254A528B7}"/>
              </a:ext>
            </a:extLst>
          </p:cNvPr>
          <p:cNvSpPr>
            <a:spLocks noGrp="1"/>
          </p:cNvSpPr>
          <p:nvPr>
            <p:ph type="title"/>
          </p:nvPr>
        </p:nvSpPr>
        <p:spPr/>
        <p:txBody>
          <a:bodyPr/>
          <a:lstStyle/>
          <a:p>
            <a:r>
              <a:rPr lang="en-GB" dirty="0"/>
              <a:t>Regression U-Net for Downscaling</a:t>
            </a:r>
          </a:p>
        </p:txBody>
      </p:sp>
      <p:pic>
        <p:nvPicPr>
          <p:cNvPr id="4" name="Picture 3">
            <a:extLst>
              <a:ext uri="{FF2B5EF4-FFF2-40B4-BE49-F238E27FC236}">
                <a16:creationId xmlns:a16="http://schemas.microsoft.com/office/drawing/2014/main" id="{16C921BF-74AE-466A-AA42-53D69F301096}"/>
              </a:ext>
            </a:extLst>
          </p:cNvPr>
          <p:cNvPicPr>
            <a:picLocks noChangeAspect="1"/>
          </p:cNvPicPr>
          <p:nvPr/>
        </p:nvPicPr>
        <p:blipFill rotWithShape="1">
          <a:blip r:embed="rId3">
            <a:extLst>
              <a:ext uri="{28A0092B-C50C-407E-A947-70E740481C1C}">
                <a14:useLocalDpi xmlns:a14="http://schemas.microsoft.com/office/drawing/2010/main" val="0"/>
              </a:ext>
            </a:extLst>
          </a:blip>
          <a:srcRect t="25183"/>
          <a:stretch/>
        </p:blipFill>
        <p:spPr>
          <a:xfrm>
            <a:off x="1" y="1414769"/>
            <a:ext cx="6757776" cy="4085808"/>
          </a:xfrm>
          <a:prstGeom prst="rect">
            <a:avLst/>
          </a:prstGeom>
        </p:spPr>
      </p:pic>
      <p:pic>
        <p:nvPicPr>
          <p:cNvPr id="5" name="Picture 4">
            <a:extLst>
              <a:ext uri="{FF2B5EF4-FFF2-40B4-BE49-F238E27FC236}">
                <a16:creationId xmlns:a16="http://schemas.microsoft.com/office/drawing/2014/main" id="{C6774525-93D5-4B0B-9F54-655F4143C4DE}"/>
              </a:ext>
            </a:extLst>
          </p:cNvPr>
          <p:cNvPicPr>
            <a:picLocks noChangeAspect="1"/>
          </p:cNvPicPr>
          <p:nvPr/>
        </p:nvPicPr>
        <p:blipFill>
          <a:blip r:embed="rId4"/>
          <a:stretch>
            <a:fillRect/>
          </a:stretch>
        </p:blipFill>
        <p:spPr>
          <a:xfrm>
            <a:off x="7173433" y="1053325"/>
            <a:ext cx="4932299" cy="2014897"/>
          </a:xfrm>
          <a:prstGeom prst="rect">
            <a:avLst/>
          </a:prstGeom>
        </p:spPr>
      </p:pic>
      <p:sp>
        <p:nvSpPr>
          <p:cNvPr id="6" name="Content Placeholder 8">
            <a:extLst>
              <a:ext uri="{FF2B5EF4-FFF2-40B4-BE49-F238E27FC236}">
                <a16:creationId xmlns:a16="http://schemas.microsoft.com/office/drawing/2014/main" id="{7365D8B7-1DB9-4AD5-B593-397D80D5E469}"/>
              </a:ext>
            </a:extLst>
          </p:cNvPr>
          <p:cNvSpPr>
            <a:spLocks noGrp="1"/>
          </p:cNvSpPr>
          <p:nvPr/>
        </p:nvSpPr>
        <p:spPr>
          <a:xfrm>
            <a:off x="5969876" y="3205727"/>
            <a:ext cx="5983097" cy="2924336"/>
          </a:xfrm>
          <a:prstGeom prst="rect">
            <a:avLst/>
          </a:prstGeom>
        </p:spPr>
        <p:style>
          <a:lnRef idx="2">
            <a:schemeClr val="accent2"/>
          </a:lnRef>
          <a:fillRef idx="1">
            <a:schemeClr val="lt1"/>
          </a:fillRef>
          <a:effectRef idx="0">
            <a:schemeClr val="accent2"/>
          </a:effectRef>
          <a:fontRef idx="minor">
            <a:schemeClr val="dk1"/>
          </a:fontRef>
        </p:style>
        <p:txBody>
          <a:bodyPr vert="horz" lIns="121920" tIns="60960" rIns="121920" bIns="6096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067" b="1" dirty="0"/>
              <a:t>U-Net Architecture</a:t>
            </a:r>
          </a:p>
          <a:p>
            <a:r>
              <a:rPr lang="en-GB" sz="1067" dirty="0"/>
              <a:t>Encoder learns spatial patterns from TIR reference data while extracting information from coarse PMW inputs through </a:t>
            </a:r>
            <a:r>
              <a:rPr lang="en-GB" sz="1067" dirty="0" err="1"/>
              <a:t>downsampling</a:t>
            </a:r>
            <a:r>
              <a:rPr lang="en-GB" sz="1067" dirty="0"/>
              <a:t> </a:t>
            </a:r>
          </a:p>
          <a:p>
            <a:r>
              <a:rPr lang="en-GB" sz="1067" dirty="0"/>
              <a:t>Decoder reconstructs PMW towards TIR-like spatial detail using </a:t>
            </a:r>
            <a:r>
              <a:rPr lang="en-GB" sz="1067" dirty="0" err="1"/>
              <a:t>upsampling</a:t>
            </a:r>
            <a:r>
              <a:rPr lang="en-GB" sz="1067" dirty="0"/>
              <a:t> </a:t>
            </a:r>
          </a:p>
          <a:p>
            <a:r>
              <a:rPr lang="en-GB" sz="1067" dirty="0"/>
              <a:t>Final three-layer refinement head improves spatial coherence and reduces reconstruction artefacts before LST prediction </a:t>
            </a:r>
          </a:p>
          <a:p>
            <a:r>
              <a:rPr lang="en-GB" sz="1067" b="1" dirty="0"/>
              <a:t>Novelty</a:t>
            </a:r>
          </a:p>
          <a:p>
            <a:r>
              <a:rPr lang="en-GB" sz="1067" dirty="0"/>
              <a:t>First application of U-Net for LST regression/downscaling </a:t>
            </a:r>
          </a:p>
          <a:p>
            <a:r>
              <a:rPr lang="en-GB" sz="1067" dirty="0"/>
              <a:t>Architecture specifically calibrated and optimised for PMW downscaling </a:t>
            </a:r>
          </a:p>
          <a:p>
            <a:r>
              <a:rPr lang="en-GB" sz="1067" dirty="0"/>
              <a:t>Upscaling and refinement separated through an additional output-head refinement stage before final prediction</a:t>
            </a:r>
          </a:p>
        </p:txBody>
      </p:sp>
      <p:pic>
        <p:nvPicPr>
          <p:cNvPr id="7" name="Picture 6">
            <a:extLst>
              <a:ext uri="{FF2B5EF4-FFF2-40B4-BE49-F238E27FC236}">
                <a16:creationId xmlns:a16="http://schemas.microsoft.com/office/drawing/2014/main" id="{DFCCB5E4-02F1-4782-B27A-307E64BE9CB6}"/>
              </a:ext>
            </a:extLst>
          </p:cNvPr>
          <p:cNvPicPr>
            <a:picLocks noChangeAspect="1"/>
          </p:cNvPicPr>
          <p:nvPr/>
        </p:nvPicPr>
        <p:blipFill rotWithShape="1">
          <a:blip r:embed="rId5"/>
          <a:srcRect r="76619" b="76394"/>
          <a:stretch/>
        </p:blipFill>
        <p:spPr>
          <a:xfrm>
            <a:off x="1" y="4543586"/>
            <a:ext cx="1852428" cy="1574383"/>
          </a:xfrm>
          <a:prstGeom prst="rect">
            <a:avLst/>
          </a:prstGeom>
        </p:spPr>
      </p:pic>
      <p:grpSp>
        <p:nvGrpSpPr>
          <p:cNvPr id="8" name="Group 7">
            <a:extLst>
              <a:ext uri="{FF2B5EF4-FFF2-40B4-BE49-F238E27FC236}">
                <a16:creationId xmlns:a16="http://schemas.microsoft.com/office/drawing/2014/main" id="{77CFD128-B984-4CBA-BC18-3D6E0CEE9FC4}"/>
              </a:ext>
            </a:extLst>
          </p:cNvPr>
          <p:cNvGrpSpPr/>
          <p:nvPr/>
        </p:nvGrpSpPr>
        <p:grpSpPr>
          <a:xfrm>
            <a:off x="6273211" y="1338493"/>
            <a:ext cx="900223" cy="1336009"/>
            <a:chOff x="5276850" y="4222750"/>
            <a:chExt cx="1342527" cy="285750"/>
          </a:xfrm>
        </p:grpSpPr>
        <p:sp>
          <p:nvSpPr>
            <p:cNvPr id="9" name="Rectangle 8">
              <a:extLst>
                <a:ext uri="{FF2B5EF4-FFF2-40B4-BE49-F238E27FC236}">
                  <a16:creationId xmlns:a16="http://schemas.microsoft.com/office/drawing/2014/main" id="{80D05B3C-C18F-4E37-8ECC-84C009C01EB4}"/>
                </a:ext>
              </a:extLst>
            </p:cNvPr>
            <p:cNvSpPr/>
            <p:nvPr/>
          </p:nvSpPr>
          <p:spPr>
            <a:xfrm>
              <a:off x="5276850" y="4222750"/>
              <a:ext cx="241300" cy="285750"/>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cxnSp>
          <p:nvCxnSpPr>
            <p:cNvPr id="10" name="Straight Arrow Connector 9">
              <a:extLst>
                <a:ext uri="{FF2B5EF4-FFF2-40B4-BE49-F238E27FC236}">
                  <a16:creationId xmlns:a16="http://schemas.microsoft.com/office/drawing/2014/main" id="{96A40FBA-01C7-453F-BD54-D5B667142EA3}"/>
                </a:ext>
              </a:extLst>
            </p:cNvPr>
            <p:cNvCxnSpPr/>
            <p:nvPr/>
          </p:nvCxnSpPr>
          <p:spPr>
            <a:xfrm>
              <a:off x="5572624" y="4387850"/>
              <a:ext cx="1046753" cy="0"/>
            </a:xfrm>
            <a:prstGeom prst="straightConnector1">
              <a:avLst/>
            </a:prstGeom>
            <a:ln w="12700">
              <a:solidFill>
                <a:srgbClr val="C00000"/>
              </a:solidFill>
              <a:tailEnd type="triangle"/>
            </a:ln>
          </p:spPr>
          <p:style>
            <a:lnRef idx="1">
              <a:schemeClr val="dk1"/>
            </a:lnRef>
            <a:fillRef idx="0">
              <a:schemeClr val="dk1"/>
            </a:fillRef>
            <a:effectRef idx="0">
              <a:schemeClr val="dk1"/>
            </a:effectRef>
            <a:fontRef idx="minor">
              <a:schemeClr val="tx1"/>
            </a:fontRef>
          </p:style>
        </p:cxnSp>
      </p:grpSp>
      <p:sp>
        <p:nvSpPr>
          <p:cNvPr id="11" name="TextBox 10">
            <a:extLst>
              <a:ext uri="{FF2B5EF4-FFF2-40B4-BE49-F238E27FC236}">
                <a16:creationId xmlns:a16="http://schemas.microsoft.com/office/drawing/2014/main" id="{2AA95311-8BAD-458E-B64C-C3C5E6A8A32E}"/>
              </a:ext>
            </a:extLst>
          </p:cNvPr>
          <p:cNvSpPr txBox="1"/>
          <p:nvPr/>
        </p:nvSpPr>
        <p:spPr>
          <a:xfrm>
            <a:off x="39013" y="963364"/>
            <a:ext cx="1542410" cy="420564"/>
          </a:xfrm>
          <a:prstGeom prst="rect">
            <a:avLst/>
          </a:prstGeom>
          <a:noFill/>
        </p:spPr>
        <p:txBody>
          <a:bodyPr wrap="none" rtlCol="0">
            <a:spAutoFit/>
          </a:bodyPr>
          <a:lstStyle/>
          <a:p>
            <a:r>
              <a:rPr lang="en-GB" sz="2133" dirty="0">
                <a:solidFill>
                  <a:srgbClr val="FF0000"/>
                </a:solidFill>
              </a:rPr>
              <a:t>ENCODER</a:t>
            </a:r>
          </a:p>
        </p:txBody>
      </p:sp>
      <p:sp>
        <p:nvSpPr>
          <p:cNvPr id="12" name="TextBox 11">
            <a:extLst>
              <a:ext uri="{FF2B5EF4-FFF2-40B4-BE49-F238E27FC236}">
                <a16:creationId xmlns:a16="http://schemas.microsoft.com/office/drawing/2014/main" id="{078138E4-680A-4873-A292-8A57F238CC46}"/>
              </a:ext>
            </a:extLst>
          </p:cNvPr>
          <p:cNvSpPr txBox="1"/>
          <p:nvPr/>
        </p:nvSpPr>
        <p:spPr>
          <a:xfrm>
            <a:off x="5290010" y="963364"/>
            <a:ext cx="1547218" cy="420564"/>
          </a:xfrm>
          <a:prstGeom prst="rect">
            <a:avLst/>
          </a:prstGeom>
          <a:noFill/>
        </p:spPr>
        <p:txBody>
          <a:bodyPr wrap="none" rtlCol="0">
            <a:spAutoFit/>
          </a:bodyPr>
          <a:lstStyle/>
          <a:p>
            <a:r>
              <a:rPr lang="en-GB" sz="2133" dirty="0">
                <a:solidFill>
                  <a:srgbClr val="FF0000"/>
                </a:solidFill>
              </a:rPr>
              <a:t>DECODER</a:t>
            </a:r>
          </a:p>
        </p:txBody>
      </p:sp>
    </p:spTree>
    <p:extLst>
      <p:ext uri="{BB962C8B-B14F-4D97-AF65-F5344CB8AC3E}">
        <p14:creationId xmlns:p14="http://schemas.microsoft.com/office/powerpoint/2010/main" val="1801329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extBox 237">
            <a:extLst>
              <a:ext uri="{FF2B5EF4-FFF2-40B4-BE49-F238E27FC236}">
                <a16:creationId xmlns:a16="http://schemas.microsoft.com/office/drawing/2014/main" id="{3EF44019-018C-FB8D-C190-64D63ECB0399}"/>
              </a:ext>
            </a:extLst>
          </p:cNvPr>
          <p:cNvSpPr txBox="1"/>
          <p:nvPr/>
        </p:nvSpPr>
        <p:spPr>
          <a:xfrm>
            <a:off x="295245" y="1729649"/>
            <a:ext cx="5877739" cy="4107208"/>
          </a:xfrm>
          <a:prstGeom prst="rect">
            <a:avLst/>
          </a:prstGeom>
          <a:ln/>
        </p:spPr>
        <p:style>
          <a:lnRef idx="2">
            <a:schemeClr val="accent6"/>
          </a:lnRef>
          <a:fillRef idx="1">
            <a:schemeClr val="lt1"/>
          </a:fillRef>
          <a:effectRef idx="0">
            <a:schemeClr val="accent6"/>
          </a:effectRef>
          <a:fontRef idx="minor">
            <a:schemeClr val="dk1"/>
          </a:fontRef>
        </p:style>
        <p:txBody>
          <a:bodyPr rot="0" spcFirstLastPara="0" vertOverflow="overflow" horzOverflow="overflow" vert="horz" lIns="91440" tIns="45720" rIns="91440" bIns="45720" numCol="1" spcCol="0" rtlCol="0" fromWordArt="0" anchor="ctr" anchorCtr="0" forceAA="0" compatLnSpc="1">
            <a:prstTxWarp prst="textNoShape">
              <a:avLst/>
            </a:prstTxWarp>
            <a:noAutofit/>
          </a:bodyPr>
          <a:lstStyle/>
          <a:p>
            <a:pPr marL="342891" indent="-228594" defTabSz="914377">
              <a:lnSpc>
                <a:spcPct val="90000"/>
              </a:lnSpc>
              <a:spcAft>
                <a:spcPts val="600"/>
              </a:spcAft>
              <a:buFontTx/>
              <a:buAutoNum type="arabicPeriod"/>
              <a:defRPr/>
            </a:pPr>
            <a:r>
              <a:rPr lang="en-US" sz="1333" b="1" dirty="0">
                <a:solidFill>
                  <a:srgbClr val="2B3459"/>
                </a:solidFill>
              </a:rPr>
              <a:t>Convolutional layer</a:t>
            </a:r>
            <a:endParaRPr lang="en-US" sz="1333" b="1" dirty="0">
              <a:solidFill>
                <a:srgbClr val="2B3459"/>
              </a:solidFill>
              <a:cs typeface="Calibri"/>
            </a:endParaRPr>
          </a:p>
          <a:p>
            <a:pPr marL="742932" lvl="1" indent="-228594" defTabSz="914377">
              <a:lnSpc>
                <a:spcPct val="90000"/>
              </a:lnSpc>
              <a:spcAft>
                <a:spcPts val="600"/>
              </a:spcAft>
              <a:buFont typeface="Arial" panose="020B0604020202020204" pitchFamily="34" charset="0"/>
              <a:buChar char="•"/>
              <a:defRPr/>
            </a:pPr>
            <a:r>
              <a:rPr lang="en-US" sz="1333" dirty="0">
                <a:solidFill>
                  <a:srgbClr val="2B3459"/>
                </a:solidFill>
              </a:rPr>
              <a:t>Core building block of the CNN </a:t>
            </a:r>
            <a:endParaRPr lang="en-US" sz="1333" dirty="0">
              <a:solidFill>
                <a:srgbClr val="2B3459"/>
              </a:solidFill>
              <a:cs typeface="Calibri"/>
            </a:endParaRPr>
          </a:p>
          <a:p>
            <a:pPr marL="742932" lvl="1" indent="-228594" defTabSz="914377">
              <a:lnSpc>
                <a:spcPct val="90000"/>
              </a:lnSpc>
              <a:spcAft>
                <a:spcPts val="600"/>
              </a:spcAft>
              <a:buFont typeface="Arial" panose="020B0604020202020204" pitchFamily="34" charset="0"/>
              <a:buChar char="•"/>
              <a:defRPr/>
            </a:pPr>
            <a:r>
              <a:rPr lang="en-US" sz="1333" dirty="0">
                <a:solidFill>
                  <a:srgbClr val="2B3459"/>
                </a:solidFill>
              </a:rPr>
              <a:t>Performs feature extraction from input data using kernels</a:t>
            </a:r>
            <a:endParaRPr lang="en-US" sz="1333" dirty="0">
              <a:solidFill>
                <a:srgbClr val="2B3459"/>
              </a:solidFill>
              <a:cs typeface="Calibri"/>
            </a:endParaRPr>
          </a:p>
          <a:p>
            <a:pPr marL="742932" lvl="1" indent="-228594" defTabSz="914377">
              <a:lnSpc>
                <a:spcPct val="90000"/>
              </a:lnSpc>
              <a:spcAft>
                <a:spcPts val="600"/>
              </a:spcAft>
              <a:buFont typeface="Arial" panose="020B0604020202020204" pitchFamily="34" charset="0"/>
              <a:buChar char="•"/>
              <a:defRPr/>
            </a:pPr>
            <a:r>
              <a:rPr lang="en-US" sz="1333" dirty="0">
                <a:solidFill>
                  <a:srgbClr val="2B3459"/>
                </a:solidFill>
              </a:rPr>
              <a:t>Kernels are small matrices designed to detect specific patterns or features as feature maps</a:t>
            </a:r>
            <a:endParaRPr lang="en-US" sz="1333" dirty="0">
              <a:solidFill>
                <a:srgbClr val="2B3459"/>
              </a:solidFill>
              <a:cs typeface="Calibri"/>
            </a:endParaRPr>
          </a:p>
          <a:p>
            <a:pPr marL="342891" indent="-228594" defTabSz="914377">
              <a:lnSpc>
                <a:spcPct val="90000"/>
              </a:lnSpc>
              <a:spcAft>
                <a:spcPts val="600"/>
              </a:spcAft>
              <a:buFontTx/>
              <a:buAutoNum type="arabicPeriod"/>
              <a:defRPr/>
            </a:pPr>
            <a:r>
              <a:rPr lang="en-US" sz="1333" b="1" dirty="0">
                <a:solidFill>
                  <a:srgbClr val="2B3459"/>
                </a:solidFill>
              </a:rPr>
              <a:t>Pooling layer</a:t>
            </a:r>
            <a:endParaRPr lang="en-US" sz="1333" b="1" dirty="0">
              <a:solidFill>
                <a:srgbClr val="2B3459"/>
              </a:solidFill>
              <a:cs typeface="Calibri"/>
            </a:endParaRPr>
          </a:p>
          <a:p>
            <a:pPr marL="800080" lvl="1" indent="-228594" defTabSz="914377">
              <a:lnSpc>
                <a:spcPct val="90000"/>
              </a:lnSpc>
              <a:spcAft>
                <a:spcPts val="600"/>
              </a:spcAft>
              <a:buFont typeface="Arial" panose="020B0604020202020204" pitchFamily="34" charset="0"/>
              <a:buChar char="•"/>
              <a:defRPr/>
            </a:pPr>
            <a:r>
              <a:rPr lang="en-US" sz="1333" dirty="0">
                <a:solidFill>
                  <a:srgbClr val="2B3459"/>
                </a:solidFill>
              </a:rPr>
              <a:t>Used to reduce spatial dimensions of the feature maps </a:t>
            </a:r>
          </a:p>
          <a:p>
            <a:pPr marL="800080" lvl="1" indent="-228594" defTabSz="914377">
              <a:lnSpc>
                <a:spcPct val="90000"/>
              </a:lnSpc>
              <a:spcAft>
                <a:spcPts val="600"/>
              </a:spcAft>
              <a:buFont typeface="Arial" panose="020B0604020202020204" pitchFamily="34" charset="0"/>
              <a:buChar char="•"/>
              <a:defRPr/>
            </a:pPr>
            <a:r>
              <a:rPr lang="en-US" sz="1333" dirty="0">
                <a:solidFill>
                  <a:srgbClr val="2B3459"/>
                </a:solidFill>
              </a:rPr>
              <a:t>Pooling averages and helps to reduce computational complexity </a:t>
            </a:r>
            <a:endParaRPr lang="en-US" sz="1333" dirty="0">
              <a:solidFill>
                <a:srgbClr val="2B3459"/>
              </a:solidFill>
              <a:cs typeface="Calibri"/>
            </a:endParaRPr>
          </a:p>
          <a:p>
            <a:pPr marL="342891" indent="-228594" defTabSz="914377">
              <a:lnSpc>
                <a:spcPct val="90000"/>
              </a:lnSpc>
              <a:spcAft>
                <a:spcPts val="600"/>
              </a:spcAft>
              <a:buFontTx/>
              <a:buAutoNum type="arabicPeriod"/>
              <a:defRPr/>
            </a:pPr>
            <a:r>
              <a:rPr lang="en-US" sz="1333" b="1" dirty="0">
                <a:solidFill>
                  <a:srgbClr val="2B3459"/>
                </a:solidFill>
              </a:rPr>
              <a:t>Refinement and Backpropagation</a:t>
            </a:r>
          </a:p>
          <a:p>
            <a:pPr marL="800080" lvl="1" indent="-228594" defTabSz="914377">
              <a:lnSpc>
                <a:spcPct val="90000"/>
              </a:lnSpc>
              <a:spcAft>
                <a:spcPts val="600"/>
              </a:spcAft>
              <a:buFont typeface="Arial" panose="020B0604020202020204" pitchFamily="34" charset="0"/>
              <a:buChar char="•"/>
              <a:defRPr/>
            </a:pPr>
            <a:r>
              <a:rPr lang="en-US" sz="1333" dirty="0">
                <a:solidFill>
                  <a:srgbClr val="2B3459"/>
                </a:solidFill>
              </a:rPr>
              <a:t>Predicted </a:t>
            </a:r>
            <a:r>
              <a:rPr lang="en-US" sz="1333" dirty="0" err="1">
                <a:solidFill>
                  <a:srgbClr val="2B3459"/>
                </a:solidFill>
              </a:rPr>
              <a:t>upsampled</a:t>
            </a:r>
            <a:r>
              <a:rPr lang="en-US" sz="1333" dirty="0">
                <a:solidFill>
                  <a:srgbClr val="2B3459"/>
                </a:solidFill>
              </a:rPr>
              <a:t> PMW LST is compared with the reference TIR LST, and backpropagation updates the network to minimise prediction error </a:t>
            </a:r>
          </a:p>
          <a:p>
            <a:pPr marL="800080" lvl="1" indent="-228594" defTabSz="914377">
              <a:lnSpc>
                <a:spcPct val="90000"/>
              </a:lnSpc>
              <a:spcAft>
                <a:spcPts val="600"/>
              </a:spcAft>
              <a:buFont typeface="Arial" panose="020B0604020202020204" pitchFamily="34" charset="0"/>
              <a:buChar char="•"/>
              <a:defRPr/>
            </a:pPr>
            <a:r>
              <a:rPr lang="en-US" sz="1333" dirty="0">
                <a:solidFill>
                  <a:srgbClr val="2B3459"/>
                </a:solidFill>
              </a:rPr>
              <a:t>This continues over epochs under the model converges</a:t>
            </a:r>
          </a:p>
        </p:txBody>
      </p:sp>
      <p:pic>
        <p:nvPicPr>
          <p:cNvPr id="106" name="Picture 105" descr="A white cube with blue squares&#10;&#10;Description automatically generated">
            <a:extLst>
              <a:ext uri="{FF2B5EF4-FFF2-40B4-BE49-F238E27FC236}">
                <a16:creationId xmlns:a16="http://schemas.microsoft.com/office/drawing/2014/main" id="{845A93D2-AF25-62D1-E521-1A4DA00B6A79}"/>
              </a:ext>
            </a:extLst>
          </p:cNvPr>
          <p:cNvPicPr>
            <a:picLocks noChangeAspect="1"/>
          </p:cNvPicPr>
          <p:nvPr/>
        </p:nvPicPr>
        <p:blipFill>
          <a:blip r:embed="rId3"/>
          <a:stretch>
            <a:fillRect/>
          </a:stretch>
        </p:blipFill>
        <p:spPr>
          <a:xfrm>
            <a:off x="6405270" y="2139331"/>
            <a:ext cx="5337061" cy="3883507"/>
          </a:xfrm>
          <a:prstGeom prst="rect">
            <a:avLst/>
          </a:prstGeom>
        </p:spPr>
      </p:pic>
      <p:pic>
        <p:nvPicPr>
          <p:cNvPr id="110" name="Picture 109">
            <a:extLst>
              <a:ext uri="{FF2B5EF4-FFF2-40B4-BE49-F238E27FC236}">
                <a16:creationId xmlns:a16="http://schemas.microsoft.com/office/drawing/2014/main" id="{43DB7D82-18EC-63E7-7D70-3A53A93AA557}"/>
              </a:ext>
            </a:extLst>
          </p:cNvPr>
          <p:cNvPicPr>
            <a:picLocks noChangeAspect="1"/>
          </p:cNvPicPr>
          <p:nvPr/>
        </p:nvPicPr>
        <p:blipFill>
          <a:blip r:embed="rId4"/>
          <a:stretch>
            <a:fillRect/>
          </a:stretch>
        </p:blipFill>
        <p:spPr>
          <a:xfrm>
            <a:off x="6333637" y="2468525"/>
            <a:ext cx="5654291" cy="2781528"/>
          </a:xfrm>
          <a:prstGeom prst="rect">
            <a:avLst/>
          </a:prstGeom>
        </p:spPr>
      </p:pic>
      <p:sp>
        <p:nvSpPr>
          <p:cNvPr id="2" name="TextBox 1">
            <a:extLst>
              <a:ext uri="{FF2B5EF4-FFF2-40B4-BE49-F238E27FC236}">
                <a16:creationId xmlns:a16="http://schemas.microsoft.com/office/drawing/2014/main" id="{562EC433-62C4-AE53-8EB7-A02FA1869867}"/>
              </a:ext>
            </a:extLst>
          </p:cNvPr>
          <p:cNvSpPr txBox="1"/>
          <p:nvPr/>
        </p:nvSpPr>
        <p:spPr>
          <a:xfrm>
            <a:off x="7762876" y="2139741"/>
            <a:ext cx="22574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891" indent="-342891" defTabSz="914377">
              <a:buFontTx/>
              <a:buAutoNum type="arabicPeriod"/>
              <a:defRPr/>
            </a:pPr>
            <a:r>
              <a:rPr lang="en-US" sz="1400" b="1" dirty="0">
                <a:solidFill>
                  <a:srgbClr val="2B3459"/>
                </a:solidFill>
                <a:latin typeface="Calibri" panose="020F0502020204030204"/>
                <a:cs typeface="Calibri"/>
              </a:rPr>
              <a:t>Convolutional layer </a:t>
            </a:r>
            <a:endParaRPr lang="en-US" dirty="0">
              <a:solidFill>
                <a:srgbClr val="2B3459"/>
              </a:solidFill>
              <a:latin typeface="Calibri" panose="020F0502020204030204"/>
              <a:cs typeface="Calibri" panose="020F0502020204030204"/>
            </a:endParaRPr>
          </a:p>
        </p:txBody>
      </p:sp>
      <p:sp>
        <p:nvSpPr>
          <p:cNvPr id="4" name="TextBox 3">
            <a:extLst>
              <a:ext uri="{FF2B5EF4-FFF2-40B4-BE49-F238E27FC236}">
                <a16:creationId xmlns:a16="http://schemas.microsoft.com/office/drawing/2014/main" id="{6BFC490A-A1FF-1209-C4E9-702B63D1E123}"/>
              </a:ext>
            </a:extLst>
          </p:cNvPr>
          <p:cNvSpPr txBox="1"/>
          <p:nvPr/>
        </p:nvSpPr>
        <p:spPr>
          <a:xfrm>
            <a:off x="7762876" y="2141763"/>
            <a:ext cx="22574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377">
              <a:defRPr/>
            </a:pPr>
            <a:r>
              <a:rPr lang="en-US" sz="1400" b="1" dirty="0">
                <a:solidFill>
                  <a:srgbClr val="2B3459"/>
                </a:solidFill>
                <a:latin typeface="Calibri" panose="020F0502020204030204"/>
                <a:cs typeface="Calibri"/>
              </a:rPr>
              <a:t>2. Pooling layer </a:t>
            </a:r>
            <a:endParaRPr lang="en-US" dirty="0">
              <a:solidFill>
                <a:srgbClr val="2B3459"/>
              </a:solidFill>
              <a:latin typeface="Calibri" panose="020F0502020204030204"/>
            </a:endParaRPr>
          </a:p>
        </p:txBody>
      </p:sp>
      <p:sp>
        <p:nvSpPr>
          <p:cNvPr id="6" name="TextBox 5">
            <a:extLst>
              <a:ext uri="{FF2B5EF4-FFF2-40B4-BE49-F238E27FC236}">
                <a16:creationId xmlns:a16="http://schemas.microsoft.com/office/drawing/2014/main" id="{10CAFE94-0F6C-66CE-40C2-898F7ED7A72C}"/>
              </a:ext>
            </a:extLst>
          </p:cNvPr>
          <p:cNvSpPr txBox="1"/>
          <p:nvPr/>
        </p:nvSpPr>
        <p:spPr>
          <a:xfrm>
            <a:off x="7762874" y="2160705"/>
            <a:ext cx="2257425"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914377">
              <a:defRPr/>
            </a:pPr>
            <a:r>
              <a:rPr lang="en-US" sz="1400" b="1" dirty="0">
                <a:solidFill>
                  <a:srgbClr val="2B3459"/>
                </a:solidFill>
                <a:latin typeface="Calibri" panose="020F0502020204030204"/>
                <a:cs typeface="Calibri"/>
              </a:rPr>
              <a:t>3. Back Propagation </a:t>
            </a:r>
            <a:endParaRPr lang="en-US" dirty="0">
              <a:solidFill>
                <a:srgbClr val="2B3459"/>
              </a:solidFill>
              <a:latin typeface="Calibri" panose="020F0502020204030204"/>
            </a:endParaRPr>
          </a:p>
        </p:txBody>
      </p:sp>
      <p:sp>
        <p:nvSpPr>
          <p:cNvPr id="11" name="TextBox 10">
            <a:extLst>
              <a:ext uri="{FF2B5EF4-FFF2-40B4-BE49-F238E27FC236}">
                <a16:creationId xmlns:a16="http://schemas.microsoft.com/office/drawing/2014/main" id="{9570FA46-8439-40A5-8132-D4129264C87E}"/>
              </a:ext>
            </a:extLst>
          </p:cNvPr>
          <p:cNvSpPr txBox="1"/>
          <p:nvPr/>
        </p:nvSpPr>
        <p:spPr>
          <a:xfrm>
            <a:off x="7828957" y="5544819"/>
            <a:ext cx="4145659" cy="341632"/>
          </a:xfrm>
          <a:prstGeom prst="rect">
            <a:avLst/>
          </a:prstGeom>
          <a:noFill/>
        </p:spPr>
        <p:txBody>
          <a:bodyPr wrap="square">
            <a:spAutoFit/>
          </a:bodyPr>
          <a:lstStyle/>
          <a:p>
            <a:pPr marL="114297" defTabSz="914377">
              <a:lnSpc>
                <a:spcPct val="90000"/>
              </a:lnSpc>
              <a:spcAft>
                <a:spcPts val="600"/>
              </a:spcAft>
              <a:defRPr/>
            </a:pPr>
            <a:r>
              <a:rPr lang="en-US" dirty="0">
                <a:solidFill>
                  <a:srgbClr val="2B3459"/>
                </a:solidFill>
                <a:latin typeface="Calibri" panose="020F0502020204030204"/>
                <a:cs typeface="Calibri"/>
              </a:rPr>
              <a:t>U-Net autoencoder-decoder CNN</a:t>
            </a:r>
          </a:p>
        </p:txBody>
      </p:sp>
      <p:sp>
        <p:nvSpPr>
          <p:cNvPr id="12" name="Title 1">
            <a:extLst>
              <a:ext uri="{FF2B5EF4-FFF2-40B4-BE49-F238E27FC236}">
                <a16:creationId xmlns:a16="http://schemas.microsoft.com/office/drawing/2014/main" id="{60660FE1-0484-451D-BC78-980B6BDE8E5A}"/>
              </a:ext>
            </a:extLst>
          </p:cNvPr>
          <p:cNvSpPr>
            <a:spLocks noGrp="1"/>
          </p:cNvSpPr>
          <p:nvPr>
            <p:ph type="title"/>
          </p:nvPr>
        </p:nvSpPr>
        <p:spPr>
          <a:xfrm>
            <a:off x="1032934" y="211668"/>
            <a:ext cx="9275233" cy="573617"/>
          </a:xfrm>
        </p:spPr>
        <p:txBody>
          <a:bodyPr/>
          <a:lstStyle/>
          <a:p>
            <a:r>
              <a:rPr lang="en-GB" dirty="0"/>
              <a:t>How Does A U-Net Learn?</a:t>
            </a:r>
          </a:p>
        </p:txBody>
      </p:sp>
      <p:pic>
        <p:nvPicPr>
          <p:cNvPr id="239" name="Picture 238">
            <a:extLst>
              <a:ext uri="{FF2B5EF4-FFF2-40B4-BE49-F238E27FC236}">
                <a16:creationId xmlns:a16="http://schemas.microsoft.com/office/drawing/2014/main" id="{A21BAB4F-2BC7-5DFB-3771-57D8DE890EE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267417" y="2447107"/>
            <a:ext cx="5786731" cy="3175355"/>
          </a:xfrm>
          <a:prstGeom prst="rect">
            <a:avLst/>
          </a:prstGeom>
        </p:spPr>
      </p:pic>
    </p:spTree>
    <p:extLst>
      <p:ext uri="{BB962C8B-B14F-4D97-AF65-F5344CB8AC3E}">
        <p14:creationId xmlns:p14="http://schemas.microsoft.com/office/powerpoint/2010/main" val="1792311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8">
                                            <p:txEl>
                                              <p:pRg st="4" end="4"/>
                                            </p:txEl>
                                          </p:spTgt>
                                        </p:tgtEl>
                                        <p:attrNameLst>
                                          <p:attrName>style.visibility</p:attrName>
                                        </p:attrNameLst>
                                      </p:cBhvr>
                                      <p:to>
                                        <p:strVal val="visible"/>
                                      </p:to>
                                    </p:set>
                                    <p:animEffect transition="in" filter="fade">
                                      <p:cBhvr>
                                        <p:cTn id="7" dur="500"/>
                                        <p:tgtEl>
                                          <p:spTgt spid="238">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8">
                                            <p:txEl>
                                              <p:pRg st="5" end="5"/>
                                            </p:txEl>
                                          </p:spTgt>
                                        </p:tgtEl>
                                        <p:attrNameLst>
                                          <p:attrName>style.visibility</p:attrName>
                                        </p:attrNameLst>
                                      </p:cBhvr>
                                      <p:to>
                                        <p:strVal val="visible"/>
                                      </p:to>
                                    </p:set>
                                    <p:animEffect transition="in" filter="fade">
                                      <p:cBhvr>
                                        <p:cTn id="10" dur="500"/>
                                        <p:tgtEl>
                                          <p:spTgt spid="238">
                                            <p:txEl>
                                              <p:pRg st="5" end="5"/>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8">
                                            <p:txEl>
                                              <p:pRg st="6" end="6"/>
                                            </p:txEl>
                                          </p:spTgt>
                                        </p:tgtEl>
                                        <p:attrNameLst>
                                          <p:attrName>style.visibility</p:attrName>
                                        </p:attrNameLst>
                                      </p:cBhvr>
                                      <p:to>
                                        <p:strVal val="visible"/>
                                      </p:to>
                                    </p:set>
                                    <p:animEffect transition="in" filter="fade">
                                      <p:cBhvr>
                                        <p:cTn id="13" dur="500"/>
                                        <p:tgtEl>
                                          <p:spTgt spid="238">
                                            <p:txEl>
                                              <p:pRg st="6" end="6"/>
                                            </p:txEl>
                                          </p:spTgt>
                                        </p:tgtEl>
                                      </p:cBhvr>
                                    </p:animEffect>
                                  </p:childTnLst>
                                </p:cTn>
                              </p:par>
                              <p:par>
                                <p:cTn id="14" presetID="10" presetClass="exit" presetSubtype="0" fill="hold" grpId="0" nodeType="with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6"/>
                                        </p:tgtEl>
                                      </p:cBhvr>
                                    </p:animEffect>
                                    <p:set>
                                      <p:cBhvr>
                                        <p:cTn id="19" dur="1" fill="hold">
                                          <p:stCondLst>
                                            <p:cond delay="499"/>
                                          </p:stCondLst>
                                        </p:cTn>
                                        <p:tgtEl>
                                          <p:spTgt spid="106"/>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8">
                                            <p:txEl>
                                              <p:pRg st="7" end="7"/>
                                            </p:txEl>
                                          </p:spTgt>
                                        </p:tgtEl>
                                        <p:attrNameLst>
                                          <p:attrName>style.visibility</p:attrName>
                                        </p:attrNameLst>
                                      </p:cBhvr>
                                      <p:to>
                                        <p:strVal val="visible"/>
                                      </p:to>
                                    </p:set>
                                    <p:animEffect transition="in" filter="fade">
                                      <p:cBhvr>
                                        <p:cTn id="30" dur="500"/>
                                        <p:tgtEl>
                                          <p:spTgt spid="238">
                                            <p:txEl>
                                              <p:pRg st="7" end="7"/>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238">
                                            <p:txEl>
                                              <p:pRg st="8" end="8"/>
                                            </p:txEl>
                                          </p:spTgt>
                                        </p:tgtEl>
                                        <p:attrNameLst>
                                          <p:attrName>style.visibility</p:attrName>
                                        </p:attrNameLst>
                                      </p:cBhvr>
                                      <p:to>
                                        <p:strVal val="visible"/>
                                      </p:to>
                                    </p:set>
                                    <p:animEffect transition="in" filter="fade">
                                      <p:cBhvr>
                                        <p:cTn id="33" dur="500"/>
                                        <p:tgtEl>
                                          <p:spTgt spid="238">
                                            <p:txEl>
                                              <p:pRg st="8" end="8"/>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238">
                                            <p:txEl>
                                              <p:pRg st="9" end="9"/>
                                            </p:txEl>
                                          </p:spTgt>
                                        </p:tgtEl>
                                        <p:attrNameLst>
                                          <p:attrName>style.visibility</p:attrName>
                                        </p:attrNameLst>
                                      </p:cBhvr>
                                      <p:to>
                                        <p:strVal val="visible"/>
                                      </p:to>
                                    </p:set>
                                    <p:animEffect transition="in" filter="fade">
                                      <p:cBhvr>
                                        <p:cTn id="36" dur="500"/>
                                        <p:tgtEl>
                                          <p:spTgt spid="238">
                                            <p:txEl>
                                              <p:pRg st="9" end="9"/>
                                            </p:txEl>
                                          </p:spTgt>
                                        </p:tgtEl>
                                      </p:cBhvr>
                                    </p:animEffect>
                                  </p:childTnLst>
                                </p:cTn>
                              </p:par>
                              <p:par>
                                <p:cTn id="37" presetID="10" presetClass="exit" presetSubtype="0" fill="hold" nodeType="withEffect">
                                  <p:stCondLst>
                                    <p:cond delay="0"/>
                                  </p:stCondLst>
                                  <p:childTnLst>
                                    <p:animEffect transition="out" filter="fade">
                                      <p:cBhvr>
                                        <p:cTn id="38" dur="500"/>
                                        <p:tgtEl>
                                          <p:spTgt spid="110"/>
                                        </p:tgtEl>
                                      </p:cBhvr>
                                    </p:animEffect>
                                    <p:set>
                                      <p:cBhvr>
                                        <p:cTn id="39" dur="1" fill="hold">
                                          <p:stCondLst>
                                            <p:cond delay="499"/>
                                          </p:stCondLst>
                                        </p:cTn>
                                        <p:tgtEl>
                                          <p:spTgt spid="110"/>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4"/>
                                        </p:tgtEl>
                                      </p:cBhvr>
                                    </p:animEffect>
                                    <p:set>
                                      <p:cBhvr>
                                        <p:cTn id="42" dur="1" fill="hold">
                                          <p:stCondLst>
                                            <p:cond delay="499"/>
                                          </p:stCondLst>
                                        </p:cTn>
                                        <p:tgtEl>
                                          <p:spTgt spid="4"/>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239"/>
                                        </p:tgtEl>
                                        <p:attrNameLst>
                                          <p:attrName>style.visibility</p:attrName>
                                        </p:attrNameLst>
                                      </p:cBhvr>
                                      <p:to>
                                        <p:strVal val="visible"/>
                                      </p:to>
                                    </p:set>
                                    <p:animEffect transition="in" filter="fade">
                                      <p:cBhvr>
                                        <p:cTn id="45" dur="500"/>
                                        <p:tgtEl>
                                          <p:spTgt spid="23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4" grpId="1"/>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D81D2-EC64-4692-9E4E-CF3CF0599B1C}"/>
              </a:ext>
            </a:extLst>
          </p:cNvPr>
          <p:cNvSpPr>
            <a:spLocks noGrp="1"/>
          </p:cNvSpPr>
          <p:nvPr>
            <p:ph type="title"/>
          </p:nvPr>
        </p:nvSpPr>
        <p:spPr/>
        <p:txBody>
          <a:bodyPr/>
          <a:lstStyle/>
          <a:p>
            <a:r>
              <a:rPr lang="en-GB" dirty="0"/>
              <a:t>Training vs Prediction </a:t>
            </a:r>
          </a:p>
        </p:txBody>
      </p:sp>
      <p:sp>
        <p:nvSpPr>
          <p:cNvPr id="6" name="TextBox 5">
            <a:extLst>
              <a:ext uri="{FF2B5EF4-FFF2-40B4-BE49-F238E27FC236}">
                <a16:creationId xmlns:a16="http://schemas.microsoft.com/office/drawing/2014/main" id="{1DCD8E75-D142-43E3-AD24-B6D4990EBFF7}"/>
              </a:ext>
            </a:extLst>
          </p:cNvPr>
          <p:cNvSpPr txBox="1"/>
          <p:nvPr/>
        </p:nvSpPr>
        <p:spPr>
          <a:xfrm>
            <a:off x="142109" y="1890112"/>
            <a:ext cx="5528441" cy="3046988"/>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r>
              <a:rPr lang="en-GB" sz="1600" b="1" dirty="0">
                <a:solidFill>
                  <a:schemeClr val="tx1"/>
                </a:solidFill>
              </a:rPr>
              <a:t>Training:</a:t>
            </a:r>
          </a:p>
          <a:p>
            <a:pPr marL="380990" indent="-380990">
              <a:buFont typeface="Arial" panose="020B0604020202020204" pitchFamily="34" charset="0"/>
              <a:buChar char="•"/>
            </a:pPr>
            <a:r>
              <a:rPr lang="en-GB" sz="1600" dirty="0"/>
              <a:t>One model per day and night </a:t>
            </a:r>
          </a:p>
          <a:p>
            <a:pPr marL="380990" indent="-380990">
              <a:buFont typeface="Arial" panose="020B0604020202020204" pitchFamily="34" charset="0"/>
              <a:buChar char="•"/>
            </a:pPr>
            <a:r>
              <a:rPr lang="en-GB" sz="1600" dirty="0"/>
              <a:t>Set U-Net optimisation parameters</a:t>
            </a:r>
          </a:p>
          <a:p>
            <a:pPr marL="990575" lvl="1" indent="-380990">
              <a:buFont typeface="Arial" panose="020B0604020202020204" pitchFamily="34" charset="0"/>
              <a:buChar char="•"/>
            </a:pPr>
            <a:r>
              <a:rPr lang="en-GB" sz="1600" dirty="0" err="1"/>
              <a:t>NaN</a:t>
            </a:r>
            <a:r>
              <a:rPr lang="en-GB" sz="1600" dirty="0"/>
              <a:t> thresholds</a:t>
            </a:r>
          </a:p>
          <a:p>
            <a:pPr marL="990575" lvl="1" indent="-380990">
              <a:buFont typeface="Arial" panose="020B0604020202020204" pitchFamily="34" charset="0"/>
              <a:buChar char="•"/>
            </a:pPr>
            <a:r>
              <a:rPr lang="en-GB" sz="1600" dirty="0"/>
              <a:t>Learning rate </a:t>
            </a:r>
          </a:p>
          <a:p>
            <a:pPr marL="990575" lvl="1" indent="-380990">
              <a:buFont typeface="Arial" panose="020B0604020202020204" pitchFamily="34" charset="0"/>
              <a:buChar char="•"/>
            </a:pPr>
            <a:r>
              <a:rPr lang="en-GB" sz="1600" dirty="0"/>
              <a:t>Training patience </a:t>
            </a:r>
          </a:p>
          <a:p>
            <a:pPr marL="990575" lvl="1" indent="-380990">
              <a:buFont typeface="Arial" panose="020B0604020202020204" pitchFamily="34" charset="0"/>
              <a:buChar char="•"/>
            </a:pPr>
            <a:r>
              <a:rPr lang="en-GB" sz="1600" dirty="0"/>
              <a:t>Augmentation</a:t>
            </a:r>
          </a:p>
          <a:p>
            <a:pPr marL="380990" indent="-380990">
              <a:buFont typeface="Arial" panose="020B0604020202020204" pitchFamily="34" charset="0"/>
              <a:buChar char="•"/>
            </a:pPr>
            <a:r>
              <a:rPr lang="en-GB" sz="1600" dirty="0"/>
              <a:t>Create matching TIR &amp; PMW tiles of the ROI</a:t>
            </a:r>
          </a:p>
          <a:p>
            <a:pPr marL="380990" indent="-380990">
              <a:buFont typeface="Arial" panose="020B0604020202020204" pitchFamily="34" charset="0"/>
              <a:buChar char="•"/>
            </a:pPr>
            <a:r>
              <a:rPr lang="en-GB" sz="1600" dirty="0"/>
              <a:t>Feed the tiles into the U-Net </a:t>
            </a:r>
          </a:p>
          <a:p>
            <a:pPr marL="990575" lvl="1" indent="-380990">
              <a:buFont typeface="Arial" panose="020B0604020202020204" pitchFamily="34" charset="0"/>
              <a:buChar char="•"/>
            </a:pPr>
            <a:r>
              <a:rPr lang="en-GB" sz="1600" dirty="0"/>
              <a:t>Used data from 2003</a:t>
            </a:r>
          </a:p>
          <a:p>
            <a:pPr marL="990575" lvl="1" indent="-380990">
              <a:buFont typeface="Arial" panose="020B0604020202020204" pitchFamily="34" charset="0"/>
              <a:buChar char="•"/>
            </a:pPr>
            <a:r>
              <a:rPr lang="en-GB" sz="1600" dirty="0"/>
              <a:t>Split 70% training, 30% validation </a:t>
            </a:r>
          </a:p>
          <a:p>
            <a:pPr marL="380990" indent="-380990">
              <a:buFont typeface="Arial" panose="020B0604020202020204" pitchFamily="34" charset="0"/>
              <a:buChar char="•"/>
            </a:pPr>
            <a:r>
              <a:rPr lang="en-GB" sz="1600" dirty="0"/>
              <a:t>Model trains until convergence</a:t>
            </a:r>
          </a:p>
        </p:txBody>
      </p:sp>
      <p:grpSp>
        <p:nvGrpSpPr>
          <p:cNvPr id="9" name="Group 8">
            <a:extLst>
              <a:ext uri="{FF2B5EF4-FFF2-40B4-BE49-F238E27FC236}">
                <a16:creationId xmlns:a16="http://schemas.microsoft.com/office/drawing/2014/main" id="{03A2A869-E976-4ADE-AE4B-E5F51EB0DD0F}"/>
              </a:ext>
            </a:extLst>
          </p:cNvPr>
          <p:cNvGrpSpPr/>
          <p:nvPr/>
        </p:nvGrpSpPr>
        <p:grpSpPr>
          <a:xfrm>
            <a:off x="5732625" y="2382555"/>
            <a:ext cx="6317268" cy="2062103"/>
            <a:chOff x="4299468" y="1786916"/>
            <a:chExt cx="4737951" cy="1546577"/>
          </a:xfrm>
        </p:grpSpPr>
        <p:sp>
          <p:nvSpPr>
            <p:cNvPr id="7" name="TextBox 6">
              <a:extLst>
                <a:ext uri="{FF2B5EF4-FFF2-40B4-BE49-F238E27FC236}">
                  <a16:creationId xmlns:a16="http://schemas.microsoft.com/office/drawing/2014/main" id="{A0D859B9-B4D0-4265-8684-D7226916D111}"/>
                </a:ext>
              </a:extLst>
            </p:cNvPr>
            <p:cNvSpPr txBox="1"/>
            <p:nvPr/>
          </p:nvSpPr>
          <p:spPr>
            <a:xfrm>
              <a:off x="4891088" y="1786916"/>
              <a:ext cx="4146331" cy="1546577"/>
            </a:xfrm>
            <a:prstGeom prst="rect">
              <a:avLst/>
            </a:prstGeom>
            <a:ln>
              <a:solidFill>
                <a:srgbClr val="00338D"/>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en-GB" sz="1600" b="1" dirty="0">
                  <a:solidFill>
                    <a:schemeClr val="tx1"/>
                  </a:solidFill>
                </a:rPr>
                <a:t>Prediction:</a:t>
              </a:r>
            </a:p>
            <a:p>
              <a:pPr marL="380990" indent="-380990">
                <a:buFont typeface="Arial" panose="020B0604020202020204" pitchFamily="34" charset="0"/>
                <a:buChar char="•"/>
              </a:pPr>
              <a:r>
                <a:rPr lang="en-GB" sz="1600" dirty="0">
                  <a:solidFill>
                    <a:schemeClr val="tx1"/>
                  </a:solidFill>
                </a:rPr>
                <a:t>Load the trained model</a:t>
              </a:r>
            </a:p>
            <a:p>
              <a:pPr marL="380990" indent="-380990">
                <a:buFont typeface="Arial" panose="020B0604020202020204" pitchFamily="34" charset="0"/>
                <a:buChar char="•"/>
              </a:pPr>
              <a:r>
                <a:rPr lang="en-GB" sz="1600" dirty="0">
                  <a:solidFill>
                    <a:schemeClr val="tx1"/>
                  </a:solidFill>
                </a:rPr>
                <a:t>Input all PMW pixels that weren’t used to train </a:t>
              </a:r>
            </a:p>
            <a:p>
              <a:pPr marL="990575" lvl="1" indent="-380990">
                <a:buFont typeface="Arial" panose="020B0604020202020204" pitchFamily="34" charset="0"/>
                <a:buChar char="•"/>
              </a:pPr>
              <a:r>
                <a:rPr lang="en-GB" sz="1600" dirty="0">
                  <a:solidFill>
                    <a:schemeClr val="tx1"/>
                  </a:solidFill>
                </a:rPr>
                <a:t>2004-2021</a:t>
              </a:r>
            </a:p>
            <a:p>
              <a:pPr marL="380990" indent="-380990">
                <a:buFont typeface="Arial" panose="020B0604020202020204" pitchFamily="34" charset="0"/>
                <a:buChar char="•"/>
              </a:pPr>
              <a:r>
                <a:rPr lang="en-GB" sz="1600" dirty="0">
                  <a:solidFill>
                    <a:schemeClr val="tx1"/>
                  </a:solidFill>
                </a:rPr>
                <a:t>Post-processing steps</a:t>
              </a:r>
            </a:p>
            <a:p>
              <a:pPr marL="990575" lvl="1" indent="-380990">
                <a:buFont typeface="Arial" panose="020B0604020202020204" pitchFamily="34" charset="0"/>
                <a:buChar char="•"/>
              </a:pPr>
              <a:r>
                <a:rPr lang="en-GB" sz="1600" dirty="0">
                  <a:solidFill>
                    <a:schemeClr val="tx1"/>
                  </a:solidFill>
                </a:rPr>
                <a:t>Applying cloud and land mask to remove unwanted pixels </a:t>
              </a:r>
            </a:p>
            <a:p>
              <a:pPr marL="380990" indent="-380990">
                <a:buFont typeface="Arial" panose="020B0604020202020204" pitchFamily="34" charset="0"/>
                <a:buChar char="•"/>
              </a:pPr>
              <a:r>
                <a:rPr lang="en-GB" sz="1600" dirty="0">
                  <a:solidFill>
                    <a:schemeClr val="tx1"/>
                  </a:solidFill>
                </a:rPr>
                <a:t>Send each pixel for merge selection</a:t>
              </a:r>
            </a:p>
          </p:txBody>
        </p:sp>
        <p:sp>
          <p:nvSpPr>
            <p:cNvPr id="8" name="Arrow: Right 7">
              <a:extLst>
                <a:ext uri="{FF2B5EF4-FFF2-40B4-BE49-F238E27FC236}">
                  <a16:creationId xmlns:a16="http://schemas.microsoft.com/office/drawing/2014/main" id="{D1856097-830D-4F0B-92C0-7A95ECB2FCC7}"/>
                </a:ext>
              </a:extLst>
            </p:cNvPr>
            <p:cNvSpPr/>
            <p:nvPr/>
          </p:nvSpPr>
          <p:spPr>
            <a:xfrm>
              <a:off x="4299468" y="2430493"/>
              <a:ext cx="545063" cy="282509"/>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2400"/>
            </a:p>
          </p:txBody>
        </p:sp>
      </p:grpSp>
    </p:spTree>
    <p:extLst>
      <p:ext uri="{BB962C8B-B14F-4D97-AF65-F5344CB8AC3E}">
        <p14:creationId xmlns:p14="http://schemas.microsoft.com/office/powerpoint/2010/main" val="1688442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85808-AF35-4EB9-B50D-36330C4A066B}"/>
              </a:ext>
            </a:extLst>
          </p:cNvPr>
          <p:cNvSpPr>
            <a:spLocks noGrp="1"/>
          </p:cNvSpPr>
          <p:nvPr>
            <p:ph type="title"/>
          </p:nvPr>
        </p:nvSpPr>
        <p:spPr/>
        <p:txBody>
          <a:bodyPr/>
          <a:lstStyle/>
          <a:p>
            <a:r>
              <a:rPr lang="en-GB" dirty="0"/>
              <a:t>Merging Logic</a:t>
            </a:r>
          </a:p>
        </p:txBody>
      </p:sp>
      <p:sp>
        <p:nvSpPr>
          <p:cNvPr id="4" name="Content Placeholder 8">
            <a:extLst>
              <a:ext uri="{FF2B5EF4-FFF2-40B4-BE49-F238E27FC236}">
                <a16:creationId xmlns:a16="http://schemas.microsoft.com/office/drawing/2014/main" id="{228411E7-2E69-4E03-8DE7-E8399817AA42}"/>
              </a:ext>
            </a:extLst>
          </p:cNvPr>
          <p:cNvSpPr>
            <a:spLocks noGrp="1"/>
          </p:cNvSpPr>
          <p:nvPr/>
        </p:nvSpPr>
        <p:spPr>
          <a:xfrm>
            <a:off x="241711" y="1953409"/>
            <a:ext cx="5428839" cy="3581804"/>
          </a:xfrm>
          <a:prstGeom prst="rect">
            <a:avLst/>
          </a:prstGeom>
          <a:ln/>
        </p:spPr>
        <p:style>
          <a:lnRef idx="2">
            <a:schemeClr val="accent6"/>
          </a:lnRef>
          <a:fillRef idx="1">
            <a:schemeClr val="lt1"/>
          </a:fillRef>
          <a:effectRef idx="0">
            <a:schemeClr val="accent6"/>
          </a:effectRef>
          <a:fontRef idx="minor">
            <a:schemeClr val="dk1"/>
          </a:fontRef>
        </p:style>
        <p:txBody>
          <a:bodyPr vert="horz" lIns="121920" tIns="60960" rIns="121920" bIns="6096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1219170">
              <a:spcBef>
                <a:spcPts val="1333"/>
              </a:spcBef>
              <a:buNone/>
              <a:defRPr/>
            </a:pPr>
            <a:r>
              <a:rPr lang="en-GB" sz="1600" i="1" dirty="0">
                <a:solidFill>
                  <a:srgbClr val="2B3890"/>
                </a:solidFill>
                <a:latin typeface="Calibri" panose="020F0502020204030204"/>
                <a:cs typeface="Calibri" panose="020F0502020204030204"/>
              </a:rPr>
              <a:t>Selection of LST data:</a:t>
            </a:r>
            <a:endParaRPr lang="en-US" sz="1600" dirty="0">
              <a:solidFill>
                <a:srgbClr val="2B3890"/>
              </a:solidFill>
              <a:latin typeface="Calibri" panose="020F0502020204030204"/>
              <a:cs typeface="Calibri"/>
            </a:endParaRPr>
          </a:p>
          <a:p>
            <a:pPr marL="304792" indent="-304792" defTabSz="1219170">
              <a:spcBef>
                <a:spcPts val="1333"/>
              </a:spcBef>
              <a:defRPr/>
            </a:pPr>
            <a:r>
              <a:rPr lang="en-GB" sz="1600" dirty="0">
                <a:solidFill>
                  <a:srgbClr val="2B3459"/>
                </a:solidFill>
                <a:latin typeface="Calibri" panose="020F0502020204030204"/>
                <a:cs typeface="Calibri" panose="020F0502020204030204"/>
              </a:rPr>
              <a:t>Where pixel == TIR &amp; MW, favour TIR over MW </a:t>
            </a:r>
          </a:p>
          <a:p>
            <a:pPr marL="914377" lvl="1" indent="-304792" defTabSz="1219170">
              <a:spcBef>
                <a:spcPts val="667"/>
              </a:spcBef>
              <a:defRPr/>
            </a:pPr>
            <a:r>
              <a:rPr lang="en-GB" sz="1600" dirty="0">
                <a:solidFill>
                  <a:srgbClr val="2B3459"/>
                </a:solidFill>
                <a:latin typeface="Calibri" panose="020F0502020204030204"/>
                <a:cs typeface="Calibri" panose="020F0502020204030204"/>
              </a:rPr>
              <a:t>(lower uncertainties)</a:t>
            </a:r>
          </a:p>
          <a:p>
            <a:pPr marL="304792" indent="-304792" defTabSz="1219170">
              <a:spcBef>
                <a:spcPts val="1333"/>
              </a:spcBef>
              <a:defRPr/>
            </a:pPr>
            <a:r>
              <a:rPr lang="en-GB" sz="1600" dirty="0">
                <a:solidFill>
                  <a:srgbClr val="2B3459"/>
                </a:solidFill>
                <a:latin typeface="Calibri" panose="020F0502020204030204"/>
                <a:cs typeface="Calibri" panose="020F0502020204030204"/>
              </a:rPr>
              <a:t>Where pixel == cloud, fill with MW</a:t>
            </a:r>
          </a:p>
          <a:p>
            <a:pPr marL="304792" indent="-304792" defTabSz="1219170">
              <a:spcBef>
                <a:spcPts val="1333"/>
              </a:spcBef>
              <a:defRPr/>
            </a:pPr>
            <a:r>
              <a:rPr lang="en-GB" sz="1600" dirty="0">
                <a:solidFill>
                  <a:srgbClr val="2B3459"/>
                </a:solidFill>
                <a:latin typeface="Calibri" panose="020F0502020204030204"/>
                <a:cs typeface="Calibri" panose="020F0502020204030204"/>
              </a:rPr>
              <a:t>Where TIR &lt; MW, favour MW </a:t>
            </a:r>
          </a:p>
          <a:p>
            <a:pPr marL="914377" lvl="1" indent="-304792" defTabSz="1219170">
              <a:spcBef>
                <a:spcPts val="667"/>
              </a:spcBef>
              <a:defRPr/>
            </a:pPr>
            <a:r>
              <a:rPr lang="en-GB" sz="1600" dirty="0">
                <a:solidFill>
                  <a:srgbClr val="2B3459"/>
                </a:solidFill>
                <a:latin typeface="Calibri" panose="020F0502020204030204"/>
                <a:cs typeface="Calibri" panose="020F0502020204030204"/>
              </a:rPr>
              <a:t>(TIR likely seeing cloud top height not the surface, MW can penetrate the misclassified cloud)</a:t>
            </a:r>
          </a:p>
          <a:p>
            <a:pPr marL="0" indent="0" defTabSz="1219170">
              <a:spcBef>
                <a:spcPts val="1333"/>
              </a:spcBef>
              <a:buNone/>
              <a:defRPr/>
            </a:pPr>
            <a:r>
              <a:rPr lang="en-GB" sz="1600" u="sng" dirty="0">
                <a:solidFill>
                  <a:srgbClr val="2B3459"/>
                </a:solidFill>
                <a:latin typeface="Calibri" panose="020F0502020204030204"/>
                <a:cs typeface="Calibri" panose="020F0502020204030204"/>
              </a:rPr>
              <a:t>End goal:</a:t>
            </a:r>
          </a:p>
          <a:p>
            <a:pPr marL="914377" lvl="1" indent="-304792" defTabSz="1219170">
              <a:spcBef>
                <a:spcPts val="667"/>
              </a:spcBef>
              <a:defRPr/>
            </a:pPr>
            <a:r>
              <a:rPr lang="en-GB" sz="1600" dirty="0">
                <a:solidFill>
                  <a:srgbClr val="2B3459"/>
                </a:solidFill>
                <a:latin typeface="Calibri" panose="020F0502020204030204"/>
                <a:cs typeface="Calibri" panose="020F0502020204030204"/>
              </a:rPr>
              <a:t>A merged all-sky LST for the ROI at 5 km resolution</a:t>
            </a:r>
          </a:p>
        </p:txBody>
      </p:sp>
      <p:pic>
        <p:nvPicPr>
          <p:cNvPr id="5" name="Picture 4" descr="A map of the united kingdom&#10;&#10;Description automatically generated">
            <a:extLst>
              <a:ext uri="{FF2B5EF4-FFF2-40B4-BE49-F238E27FC236}">
                <a16:creationId xmlns:a16="http://schemas.microsoft.com/office/drawing/2014/main" id="{DBD96ABB-941B-4A32-908A-3C909FF5B48D}"/>
              </a:ext>
            </a:extLst>
          </p:cNvPr>
          <p:cNvPicPr>
            <a:picLocks noChangeAspect="1"/>
          </p:cNvPicPr>
          <p:nvPr/>
        </p:nvPicPr>
        <p:blipFill rotWithShape="1">
          <a:blip r:embed="rId3"/>
          <a:srcRect l="4552" t="5405" r="2731" b="9355"/>
          <a:stretch/>
        </p:blipFill>
        <p:spPr>
          <a:xfrm>
            <a:off x="5945029" y="1757451"/>
            <a:ext cx="6127203" cy="3973720"/>
          </a:xfrm>
          <a:prstGeom prst="rect">
            <a:avLst/>
          </a:prstGeom>
        </p:spPr>
      </p:pic>
    </p:spTree>
    <p:extLst>
      <p:ext uri="{BB962C8B-B14F-4D97-AF65-F5344CB8AC3E}">
        <p14:creationId xmlns:p14="http://schemas.microsoft.com/office/powerpoint/2010/main" val="663804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C1ED7E32-AC8F-4814-AF67-19EAC84C98CB}"/>
              </a:ext>
            </a:extLst>
          </p:cNvPr>
          <p:cNvSpPr txBox="1">
            <a:spLocks/>
          </p:cNvSpPr>
          <p:nvPr/>
        </p:nvSpPr>
        <p:spPr>
          <a:xfrm>
            <a:off x="1083734" y="3041605"/>
            <a:ext cx="10024533" cy="1341209"/>
          </a:xfrm>
          <a:prstGeom prst="rect">
            <a:avLst/>
          </a:prstGeom>
        </p:spPr>
        <p:txBody>
          <a:bodyPr/>
          <a:lstStyle>
            <a:lvl1pPr algn="l" defTabSz="914400" rtl="0" eaLnBrk="1" latinLnBrk="0" hangingPunct="1">
              <a:lnSpc>
                <a:spcPct val="90000"/>
              </a:lnSpc>
              <a:spcBef>
                <a:spcPct val="0"/>
              </a:spcBef>
              <a:buNone/>
              <a:defRPr sz="4000" b="1" kern="1200">
                <a:solidFill>
                  <a:schemeClr val="tx1">
                    <a:lumMod val="65000"/>
                    <a:lumOff val="35000"/>
                  </a:schemeClr>
                </a:solidFill>
                <a:latin typeface="Calibri" panose="020F0502020204030204" pitchFamily="34" charset="0"/>
                <a:ea typeface="+mj-ea"/>
                <a:cs typeface="Calibri" panose="020F0502020204030204" pitchFamily="34" charset="0"/>
              </a:defRPr>
            </a:lvl1pPr>
          </a:lstStyle>
          <a:p>
            <a:pPr algn="ctr"/>
            <a:r>
              <a:rPr lang="en-GB" sz="4267" dirty="0">
                <a:cs typeface="Calibri"/>
              </a:rPr>
              <a:t>Results 1:</a:t>
            </a:r>
          </a:p>
          <a:p>
            <a:pPr algn="ctr"/>
            <a:r>
              <a:rPr lang="en-GB" sz="4267" dirty="0">
                <a:cs typeface="Calibri"/>
              </a:rPr>
              <a:t>A 5 km Merged LST Product for the USA</a:t>
            </a:r>
          </a:p>
        </p:txBody>
      </p:sp>
    </p:spTree>
    <p:extLst>
      <p:ext uri="{BB962C8B-B14F-4D97-AF65-F5344CB8AC3E}">
        <p14:creationId xmlns:p14="http://schemas.microsoft.com/office/powerpoint/2010/main" val="9996217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90C35-AE6D-433C-9E1F-721D238AD8DB}"/>
              </a:ext>
            </a:extLst>
          </p:cNvPr>
          <p:cNvSpPr>
            <a:spLocks noGrp="1"/>
          </p:cNvSpPr>
          <p:nvPr>
            <p:ph type="title"/>
          </p:nvPr>
        </p:nvSpPr>
        <p:spPr/>
        <p:txBody>
          <a:bodyPr/>
          <a:lstStyle/>
          <a:p>
            <a:r>
              <a:rPr lang="en-GB" dirty="0"/>
              <a:t>USA Merge Product Trends</a:t>
            </a:r>
          </a:p>
        </p:txBody>
      </p:sp>
      <p:grpSp>
        <p:nvGrpSpPr>
          <p:cNvPr id="7" name="Group 6">
            <a:extLst>
              <a:ext uri="{FF2B5EF4-FFF2-40B4-BE49-F238E27FC236}">
                <a16:creationId xmlns:a16="http://schemas.microsoft.com/office/drawing/2014/main" id="{69539F3B-C03D-47DB-83D6-52F3D7C3C458}"/>
              </a:ext>
            </a:extLst>
          </p:cNvPr>
          <p:cNvGrpSpPr/>
          <p:nvPr/>
        </p:nvGrpSpPr>
        <p:grpSpPr>
          <a:xfrm>
            <a:off x="164992" y="1110703"/>
            <a:ext cx="11862016" cy="5044844"/>
            <a:chOff x="94593" y="416048"/>
            <a:chExt cx="8896512" cy="3783633"/>
          </a:xfrm>
        </p:grpSpPr>
        <p:pic>
          <p:nvPicPr>
            <p:cNvPr id="4" name="Picture 3">
              <a:extLst>
                <a:ext uri="{FF2B5EF4-FFF2-40B4-BE49-F238E27FC236}">
                  <a16:creationId xmlns:a16="http://schemas.microsoft.com/office/drawing/2014/main" id="{FA27136A-96C6-42BC-8FD6-7D0B30273E5B}"/>
                </a:ext>
              </a:extLst>
            </p:cNvPr>
            <p:cNvPicPr>
              <a:picLocks noChangeAspect="1"/>
            </p:cNvPicPr>
            <p:nvPr/>
          </p:nvPicPr>
          <p:blipFill>
            <a:blip r:embed="rId3"/>
            <a:stretch>
              <a:fillRect/>
            </a:stretch>
          </p:blipFill>
          <p:spPr>
            <a:xfrm>
              <a:off x="94593" y="1253612"/>
              <a:ext cx="4419104" cy="2946069"/>
            </a:xfrm>
            <a:prstGeom prst="rect">
              <a:avLst/>
            </a:prstGeom>
          </p:spPr>
        </p:pic>
        <p:pic>
          <p:nvPicPr>
            <p:cNvPr id="5" name="Picture 4">
              <a:extLst>
                <a:ext uri="{FF2B5EF4-FFF2-40B4-BE49-F238E27FC236}">
                  <a16:creationId xmlns:a16="http://schemas.microsoft.com/office/drawing/2014/main" id="{0C221A59-A026-4285-BF57-742332A70E57}"/>
                </a:ext>
              </a:extLst>
            </p:cNvPr>
            <p:cNvPicPr>
              <a:picLocks noChangeAspect="1"/>
            </p:cNvPicPr>
            <p:nvPr/>
          </p:nvPicPr>
          <p:blipFill>
            <a:blip r:embed="rId4"/>
            <a:stretch>
              <a:fillRect/>
            </a:stretch>
          </p:blipFill>
          <p:spPr>
            <a:xfrm>
              <a:off x="4572000" y="1253612"/>
              <a:ext cx="4419105" cy="2946069"/>
            </a:xfrm>
            <a:prstGeom prst="rect">
              <a:avLst/>
            </a:prstGeom>
          </p:spPr>
        </p:pic>
        <p:sp>
          <p:nvSpPr>
            <p:cNvPr id="6" name="TextBox 5">
              <a:extLst>
                <a:ext uri="{FF2B5EF4-FFF2-40B4-BE49-F238E27FC236}">
                  <a16:creationId xmlns:a16="http://schemas.microsoft.com/office/drawing/2014/main" id="{DC41B2C7-098F-4D89-A4AF-588A05D90738}"/>
                </a:ext>
              </a:extLst>
            </p:cNvPr>
            <p:cNvSpPr txBox="1"/>
            <p:nvPr/>
          </p:nvSpPr>
          <p:spPr>
            <a:xfrm>
              <a:off x="3523916" y="416048"/>
              <a:ext cx="2096167" cy="484748"/>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200" kern="0" dirty="0">
                  <a:solidFill>
                    <a:srgbClr val="2B3459"/>
                  </a:solidFill>
                </a:rPr>
                <a:t>Predictions from 2004-2021 for day and night</a:t>
              </a:r>
            </a:p>
            <a:p>
              <a:pPr marL="228594" indent="-228594" defTabSz="1219170">
                <a:buFont typeface="Arial" panose="020B0604020202020204" pitchFamily="34" charset="0"/>
                <a:buChar char="•"/>
                <a:defRPr/>
              </a:pPr>
              <a:r>
                <a:rPr lang="en-GB" sz="1200" kern="0" dirty="0">
                  <a:solidFill>
                    <a:srgbClr val="2B3459"/>
                  </a:solidFill>
                </a:rPr>
                <a:t>Plotting all available pixels  </a:t>
              </a:r>
            </a:p>
          </p:txBody>
        </p:sp>
      </p:grpSp>
      <p:grpSp>
        <p:nvGrpSpPr>
          <p:cNvPr id="30" name="Group 29">
            <a:extLst>
              <a:ext uri="{FF2B5EF4-FFF2-40B4-BE49-F238E27FC236}">
                <a16:creationId xmlns:a16="http://schemas.microsoft.com/office/drawing/2014/main" id="{DEB3E8AF-2A3F-4C20-AE55-7F6AD6298E50}"/>
              </a:ext>
            </a:extLst>
          </p:cNvPr>
          <p:cNvGrpSpPr/>
          <p:nvPr/>
        </p:nvGrpSpPr>
        <p:grpSpPr>
          <a:xfrm>
            <a:off x="505847" y="1532353"/>
            <a:ext cx="3014844" cy="3162507"/>
            <a:chOff x="426888" y="930103"/>
            <a:chExt cx="2261133" cy="2530428"/>
          </a:xfrm>
        </p:grpSpPr>
        <p:sp>
          <p:nvSpPr>
            <p:cNvPr id="8" name="TextBox 7">
              <a:extLst>
                <a:ext uri="{FF2B5EF4-FFF2-40B4-BE49-F238E27FC236}">
                  <a16:creationId xmlns:a16="http://schemas.microsoft.com/office/drawing/2014/main" id="{CEBED5E0-C917-457B-9AC8-5FC2CB83BEC8}"/>
                </a:ext>
              </a:extLst>
            </p:cNvPr>
            <p:cNvSpPr txBox="1"/>
            <p:nvPr/>
          </p:nvSpPr>
          <p:spPr>
            <a:xfrm>
              <a:off x="426888" y="930103"/>
              <a:ext cx="2017987" cy="468053"/>
            </a:xfrm>
            <a:prstGeom prst="rect">
              <a:avLst/>
            </a:prstGeom>
            <a:ln>
              <a:solidFill>
                <a:srgbClr val="E37222"/>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Day-time merge sits well between MODIS and AMSR, or matches MODIS as expected</a:t>
              </a:r>
            </a:p>
          </p:txBody>
        </p:sp>
        <p:cxnSp>
          <p:nvCxnSpPr>
            <p:cNvPr id="10" name="Straight Arrow Connector 9">
              <a:extLst>
                <a:ext uri="{FF2B5EF4-FFF2-40B4-BE49-F238E27FC236}">
                  <a16:creationId xmlns:a16="http://schemas.microsoft.com/office/drawing/2014/main" id="{E01D7DD8-EF51-4014-8D23-B2EC0B5C91E7}"/>
                </a:ext>
              </a:extLst>
            </p:cNvPr>
            <p:cNvCxnSpPr>
              <a:cxnSpLocks/>
            </p:cNvCxnSpPr>
            <p:nvPr/>
          </p:nvCxnSpPr>
          <p:spPr>
            <a:xfrm>
              <a:off x="426888" y="1389685"/>
              <a:ext cx="388551" cy="475619"/>
            </a:xfrm>
            <a:prstGeom prst="straightConnector1">
              <a:avLst/>
            </a:prstGeom>
            <a:ln>
              <a:solidFill>
                <a:srgbClr val="822433"/>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714DB24-604A-4F40-AE45-E0B9D14C03E7}"/>
                </a:ext>
              </a:extLst>
            </p:cNvPr>
            <p:cNvCxnSpPr>
              <a:cxnSpLocks/>
            </p:cNvCxnSpPr>
            <p:nvPr/>
          </p:nvCxnSpPr>
          <p:spPr>
            <a:xfrm>
              <a:off x="426888" y="1389685"/>
              <a:ext cx="2261133" cy="207084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A6D7D771-20CB-4694-B677-9D4F3B98090E}"/>
              </a:ext>
            </a:extLst>
          </p:cNvPr>
          <p:cNvGrpSpPr/>
          <p:nvPr/>
        </p:nvGrpSpPr>
        <p:grpSpPr>
          <a:xfrm>
            <a:off x="3911284" y="1691578"/>
            <a:ext cx="7968053" cy="4152175"/>
            <a:chOff x="1918707" y="1011461"/>
            <a:chExt cx="5976040" cy="3264365"/>
          </a:xfrm>
        </p:grpSpPr>
        <p:sp>
          <p:nvSpPr>
            <p:cNvPr id="9" name="TextBox 8">
              <a:extLst>
                <a:ext uri="{FF2B5EF4-FFF2-40B4-BE49-F238E27FC236}">
                  <a16:creationId xmlns:a16="http://schemas.microsoft.com/office/drawing/2014/main" id="{6AE26377-F210-4E21-8587-68A71F68D497}"/>
                </a:ext>
              </a:extLst>
            </p:cNvPr>
            <p:cNvSpPr txBox="1"/>
            <p:nvPr/>
          </p:nvSpPr>
          <p:spPr>
            <a:xfrm>
              <a:off x="6289291" y="1011461"/>
              <a:ext cx="1605456" cy="330791"/>
            </a:xfrm>
            <a:prstGeom prst="rect">
              <a:avLst/>
            </a:prstGeom>
            <a:ln>
              <a:solidFill>
                <a:srgbClr val="E37222"/>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Resolves and smooths TIR cloud contamination </a:t>
              </a:r>
            </a:p>
          </p:txBody>
        </p:sp>
        <p:cxnSp>
          <p:nvCxnSpPr>
            <p:cNvPr id="15" name="Straight Arrow Connector 14">
              <a:extLst>
                <a:ext uri="{FF2B5EF4-FFF2-40B4-BE49-F238E27FC236}">
                  <a16:creationId xmlns:a16="http://schemas.microsoft.com/office/drawing/2014/main" id="{E449A0FB-D21C-400E-B5EF-E056B3447E48}"/>
                </a:ext>
              </a:extLst>
            </p:cNvPr>
            <p:cNvCxnSpPr>
              <a:cxnSpLocks/>
            </p:cNvCxnSpPr>
            <p:nvPr/>
          </p:nvCxnSpPr>
          <p:spPr>
            <a:xfrm flipH="1">
              <a:off x="1918707" y="1350015"/>
              <a:ext cx="4370584" cy="1459006"/>
            </a:xfrm>
            <a:prstGeom prst="straightConnector1">
              <a:avLst/>
            </a:prstGeom>
            <a:ln>
              <a:solidFill>
                <a:srgbClr val="822433"/>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8CB2B505-614C-42C5-BBE3-92CA918102EE}"/>
                </a:ext>
              </a:extLst>
            </p:cNvPr>
            <p:cNvCxnSpPr>
              <a:cxnSpLocks/>
            </p:cNvCxnSpPr>
            <p:nvPr/>
          </p:nvCxnSpPr>
          <p:spPr>
            <a:xfrm flipH="1">
              <a:off x="4448645" y="1350015"/>
              <a:ext cx="1840646" cy="292581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3062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20EE7-12E5-43C5-B89A-431B5164D10B}"/>
              </a:ext>
            </a:extLst>
          </p:cNvPr>
          <p:cNvSpPr>
            <a:spLocks noGrp="1"/>
          </p:cNvSpPr>
          <p:nvPr>
            <p:ph type="title"/>
          </p:nvPr>
        </p:nvSpPr>
        <p:spPr/>
        <p:txBody>
          <a:bodyPr/>
          <a:lstStyle/>
          <a:p>
            <a:r>
              <a:rPr lang="en-GB" dirty="0"/>
              <a:t>USA Validation</a:t>
            </a:r>
          </a:p>
        </p:txBody>
      </p:sp>
      <p:pic>
        <p:nvPicPr>
          <p:cNvPr id="4" name="Picture 3">
            <a:extLst>
              <a:ext uri="{FF2B5EF4-FFF2-40B4-BE49-F238E27FC236}">
                <a16:creationId xmlns:a16="http://schemas.microsoft.com/office/drawing/2014/main" id="{2EC4D023-127A-4BD0-84CA-DB789F5DC8FD}"/>
              </a:ext>
            </a:extLst>
          </p:cNvPr>
          <p:cNvPicPr>
            <a:picLocks noChangeAspect="1"/>
          </p:cNvPicPr>
          <p:nvPr/>
        </p:nvPicPr>
        <p:blipFill>
          <a:blip r:embed="rId3"/>
          <a:stretch>
            <a:fillRect/>
          </a:stretch>
        </p:blipFill>
        <p:spPr>
          <a:xfrm>
            <a:off x="0" y="1318475"/>
            <a:ext cx="9428928" cy="4714464"/>
          </a:xfrm>
          <a:prstGeom prst="rect">
            <a:avLst/>
          </a:prstGeom>
        </p:spPr>
      </p:pic>
      <p:sp>
        <p:nvSpPr>
          <p:cNvPr id="6" name="TextBox 5">
            <a:extLst>
              <a:ext uri="{FF2B5EF4-FFF2-40B4-BE49-F238E27FC236}">
                <a16:creationId xmlns:a16="http://schemas.microsoft.com/office/drawing/2014/main" id="{F5004A45-D2B7-439C-A024-ECBDE9287C87}"/>
              </a:ext>
            </a:extLst>
          </p:cNvPr>
          <p:cNvSpPr txBox="1"/>
          <p:nvPr/>
        </p:nvSpPr>
        <p:spPr>
          <a:xfrm>
            <a:off x="9428928" y="1773573"/>
            <a:ext cx="2641981" cy="995401"/>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467" kern="0" dirty="0">
                <a:solidFill>
                  <a:srgbClr val="2B3459"/>
                </a:solidFill>
              </a:rPr>
              <a:t>Overall better than AMSR, slightly worse than MODIS as expected</a:t>
            </a:r>
          </a:p>
        </p:txBody>
      </p:sp>
      <p:sp>
        <p:nvSpPr>
          <p:cNvPr id="7" name="TextBox 6">
            <a:extLst>
              <a:ext uri="{FF2B5EF4-FFF2-40B4-BE49-F238E27FC236}">
                <a16:creationId xmlns:a16="http://schemas.microsoft.com/office/drawing/2014/main" id="{20D73D60-4311-4EE4-A431-AABA020F9984}"/>
              </a:ext>
            </a:extLst>
          </p:cNvPr>
          <p:cNvSpPr txBox="1"/>
          <p:nvPr/>
        </p:nvSpPr>
        <p:spPr>
          <a:xfrm>
            <a:off x="9428928" y="3143589"/>
            <a:ext cx="2641981" cy="769634"/>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467" kern="0" dirty="0">
                <a:solidFill>
                  <a:srgbClr val="2B3459"/>
                </a:solidFill>
              </a:rPr>
              <a:t>Plots a, b, d biases are valid reflections of local orography </a:t>
            </a:r>
          </a:p>
        </p:txBody>
      </p:sp>
      <p:sp>
        <p:nvSpPr>
          <p:cNvPr id="8" name="TextBox 7">
            <a:extLst>
              <a:ext uri="{FF2B5EF4-FFF2-40B4-BE49-F238E27FC236}">
                <a16:creationId xmlns:a16="http://schemas.microsoft.com/office/drawing/2014/main" id="{1C4581B5-BF0A-42FA-B1C1-662F7EA94A8A}"/>
              </a:ext>
            </a:extLst>
          </p:cNvPr>
          <p:cNvSpPr txBox="1"/>
          <p:nvPr/>
        </p:nvSpPr>
        <p:spPr>
          <a:xfrm>
            <a:off x="9428928" y="4287900"/>
            <a:ext cx="2641981" cy="1221168"/>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467" kern="0" dirty="0">
                <a:solidFill>
                  <a:srgbClr val="2B3459"/>
                </a:solidFill>
              </a:rPr>
              <a:t>Plots a, c, g, h show over-predictions at lower values showing overestimation of cold biases </a:t>
            </a:r>
          </a:p>
        </p:txBody>
      </p:sp>
    </p:spTree>
    <p:extLst>
      <p:ext uri="{BB962C8B-B14F-4D97-AF65-F5344CB8AC3E}">
        <p14:creationId xmlns:p14="http://schemas.microsoft.com/office/powerpoint/2010/main" val="160147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EF973-478D-4ED5-B00B-7A4A00D9474A}"/>
              </a:ext>
            </a:extLst>
          </p:cNvPr>
          <p:cNvSpPr>
            <a:spLocks noGrp="1"/>
          </p:cNvSpPr>
          <p:nvPr>
            <p:ph type="title"/>
          </p:nvPr>
        </p:nvSpPr>
        <p:spPr/>
        <p:txBody>
          <a:bodyPr/>
          <a:lstStyle/>
          <a:p>
            <a:r>
              <a:rPr lang="en-GB" dirty="0"/>
              <a:t>Downscaling – Why?</a:t>
            </a:r>
          </a:p>
        </p:txBody>
      </p:sp>
      <p:sp>
        <p:nvSpPr>
          <p:cNvPr id="5" name="TextBox 4">
            <a:extLst>
              <a:ext uri="{FF2B5EF4-FFF2-40B4-BE49-F238E27FC236}">
                <a16:creationId xmlns:a16="http://schemas.microsoft.com/office/drawing/2014/main" id="{0E6099FD-2F92-4C9C-A052-21D521CA3C0A}"/>
              </a:ext>
            </a:extLst>
          </p:cNvPr>
          <p:cNvSpPr txBox="1"/>
          <p:nvPr/>
        </p:nvSpPr>
        <p:spPr>
          <a:xfrm>
            <a:off x="131377" y="989727"/>
            <a:ext cx="6779089" cy="5838778"/>
          </a:xfrm>
          <a:prstGeom prst="rect">
            <a:avLst/>
          </a:prstGeom>
          <a:noFill/>
        </p:spPr>
        <p:txBody>
          <a:bodyPr wrap="square" rtlCol="0">
            <a:spAutoFit/>
          </a:bodyPr>
          <a:lstStyle/>
          <a:p>
            <a:pPr defTabSz="1219170" fontAlgn="base">
              <a:spcBef>
                <a:spcPct val="0"/>
              </a:spcBef>
              <a:spcAft>
                <a:spcPct val="0"/>
              </a:spcAft>
            </a:pPr>
            <a:r>
              <a:rPr lang="en-GB" sz="1867" u="sng" dirty="0">
                <a:solidFill>
                  <a:srgbClr val="000000"/>
                </a:solidFill>
                <a:latin typeface="Verdana"/>
                <a:ea typeface="MS PGothic" pitchFamily="34" charset="-128"/>
              </a:rPr>
              <a:t>Medium spatial resolution</a:t>
            </a:r>
          </a:p>
          <a:p>
            <a:pPr marL="380990" indent="-380990" defTabSz="1219170" fontAlgn="base">
              <a:spcBef>
                <a:spcPct val="0"/>
              </a:spcBef>
              <a:spcAft>
                <a:spcPct val="0"/>
              </a:spcAft>
              <a:buFont typeface="Arial" pitchFamily="34" charset="0"/>
              <a:buChar char="•"/>
            </a:pPr>
            <a:r>
              <a:rPr lang="en-GB" sz="1867" b="1" dirty="0">
                <a:solidFill>
                  <a:srgbClr val="00B050"/>
                </a:solidFill>
                <a:latin typeface="Verdana"/>
                <a:ea typeface="MS PGothic" pitchFamily="34" charset="-128"/>
              </a:rPr>
              <a:t>MODIS</a:t>
            </a:r>
            <a:endParaRPr lang="en-GB" sz="1867" dirty="0">
              <a:solidFill>
                <a:srgbClr val="00B050"/>
              </a:solidFill>
              <a:latin typeface="Verdana"/>
              <a:ea typeface="MS PGothic" pitchFamily="34" charset="-128"/>
            </a:endParaRPr>
          </a:p>
          <a:p>
            <a:pPr marL="990575" lvl="1" indent="-380990" defTabSz="1219170" fontAlgn="base">
              <a:spcBef>
                <a:spcPct val="0"/>
              </a:spcBef>
              <a:spcAft>
                <a:spcPct val="0"/>
              </a:spcAft>
              <a:buFont typeface="Wingdings" pitchFamily="2" charset="2"/>
              <a:buChar char="Ø"/>
            </a:pPr>
            <a:r>
              <a:rPr lang="en-GB" sz="1867" dirty="0">
                <a:solidFill>
                  <a:srgbClr val="00B050"/>
                </a:solidFill>
                <a:latin typeface="Verdana"/>
                <a:ea typeface="MS PGothic" pitchFamily="34" charset="-128"/>
              </a:rPr>
              <a:t>1km resolution multi-channel TIR </a:t>
            </a:r>
          </a:p>
          <a:p>
            <a:pPr marL="990575" lvl="1" indent="-380990" defTabSz="1219170" fontAlgn="base">
              <a:spcBef>
                <a:spcPct val="0"/>
              </a:spcBef>
              <a:spcAft>
                <a:spcPct val="0"/>
              </a:spcAft>
              <a:buFont typeface="Wingdings" pitchFamily="2" charset="2"/>
              <a:buChar char="Ø"/>
            </a:pPr>
            <a:r>
              <a:rPr lang="en-GB" sz="1867" dirty="0">
                <a:solidFill>
                  <a:srgbClr val="00B050"/>
                </a:solidFill>
                <a:latin typeface="Verdana"/>
                <a:ea typeface="MS PGothic" pitchFamily="34" charset="-128"/>
              </a:rPr>
              <a:t>2 instruments mounted on two satellites</a:t>
            </a:r>
          </a:p>
          <a:p>
            <a:pPr marL="380990" indent="-380990" defTabSz="1219170" fontAlgn="base">
              <a:spcBef>
                <a:spcPct val="0"/>
              </a:spcBef>
              <a:spcAft>
                <a:spcPct val="0"/>
              </a:spcAft>
              <a:buFont typeface="Arial" pitchFamily="34" charset="0"/>
              <a:buChar char="•"/>
            </a:pPr>
            <a:r>
              <a:rPr lang="en-GB" sz="1867" b="1" dirty="0">
                <a:solidFill>
                  <a:srgbClr val="00B050"/>
                </a:solidFill>
                <a:latin typeface="Verdana"/>
                <a:ea typeface="MS PGothic" pitchFamily="34" charset="-128"/>
              </a:rPr>
              <a:t>SLSTR / AATSR</a:t>
            </a:r>
            <a:endParaRPr lang="en-GB" sz="1867" dirty="0">
              <a:solidFill>
                <a:srgbClr val="00B050"/>
              </a:solidFill>
              <a:latin typeface="Verdana"/>
              <a:ea typeface="MS PGothic" pitchFamily="34" charset="-128"/>
            </a:endParaRPr>
          </a:p>
          <a:p>
            <a:pPr marL="990575" lvl="1" indent="-380990" defTabSz="1219170" fontAlgn="base">
              <a:spcBef>
                <a:spcPct val="0"/>
              </a:spcBef>
              <a:spcAft>
                <a:spcPct val="0"/>
              </a:spcAft>
              <a:buFont typeface="Wingdings" pitchFamily="2" charset="2"/>
              <a:buChar char="Ø"/>
            </a:pPr>
            <a:r>
              <a:rPr lang="en-GB" sz="1867" dirty="0">
                <a:solidFill>
                  <a:srgbClr val="00B050"/>
                </a:solidFill>
                <a:latin typeface="Verdana"/>
                <a:ea typeface="MS PGothic" pitchFamily="34" charset="-128"/>
              </a:rPr>
              <a:t>1km resolution multi-channel TIR </a:t>
            </a:r>
          </a:p>
          <a:p>
            <a:pPr marL="990575" lvl="1" indent="-380990" defTabSz="1219170" fontAlgn="base">
              <a:spcBef>
                <a:spcPct val="0"/>
              </a:spcBef>
              <a:spcAft>
                <a:spcPct val="0"/>
              </a:spcAft>
              <a:buFont typeface="Wingdings" pitchFamily="2" charset="2"/>
              <a:buChar char="Ø"/>
            </a:pPr>
            <a:r>
              <a:rPr lang="en-GB" sz="1867" dirty="0">
                <a:solidFill>
                  <a:srgbClr val="00B050"/>
                </a:solidFill>
                <a:latin typeface="Verdana"/>
                <a:ea typeface="MS PGothic" pitchFamily="34" charset="-128"/>
              </a:rPr>
              <a:t>Highly calibrated</a:t>
            </a:r>
          </a:p>
          <a:p>
            <a:pPr defTabSz="1219170" fontAlgn="base">
              <a:spcBef>
                <a:spcPct val="0"/>
              </a:spcBef>
              <a:spcAft>
                <a:spcPct val="0"/>
              </a:spcAft>
            </a:pPr>
            <a:r>
              <a:rPr lang="en-GB" sz="1867" u="sng" dirty="0">
                <a:solidFill>
                  <a:prstClr val="black"/>
                </a:solidFill>
                <a:latin typeface="Verdana"/>
                <a:ea typeface="MS PGothic" pitchFamily="34" charset="-128"/>
              </a:rPr>
              <a:t>High spatial resolution</a:t>
            </a:r>
          </a:p>
          <a:p>
            <a:pPr marL="380990" indent="-380990" defTabSz="1219170" fontAlgn="base">
              <a:spcBef>
                <a:spcPct val="0"/>
              </a:spcBef>
              <a:spcAft>
                <a:spcPct val="0"/>
              </a:spcAft>
              <a:buFont typeface="Arial" panose="020B0604020202020204" pitchFamily="34" charset="0"/>
              <a:buChar char="•"/>
            </a:pPr>
            <a:r>
              <a:rPr lang="en-GB" sz="1867" b="1" dirty="0">
                <a:solidFill>
                  <a:srgbClr val="FF0000"/>
                </a:solidFill>
                <a:latin typeface="Verdana"/>
                <a:ea typeface="MS PGothic" pitchFamily="34" charset="-128"/>
              </a:rPr>
              <a:t>LANDSAT-8</a:t>
            </a:r>
          </a:p>
          <a:p>
            <a:pPr marL="990575" lvl="1" indent="-380990" defTabSz="1219170" fontAlgn="base">
              <a:spcBef>
                <a:spcPct val="0"/>
              </a:spcBef>
              <a:spcAft>
                <a:spcPct val="0"/>
              </a:spcAft>
              <a:buFont typeface="Wingdings" pitchFamily="2" charset="2"/>
              <a:buChar char="Ø"/>
            </a:pPr>
            <a:r>
              <a:rPr lang="en-GB" sz="1867" dirty="0">
                <a:solidFill>
                  <a:srgbClr val="FF0000"/>
                </a:solidFill>
                <a:latin typeface="Verdana"/>
                <a:ea typeface="MS PGothic" pitchFamily="34" charset="-128"/>
              </a:rPr>
              <a:t>Two channels in thermal infra-red</a:t>
            </a:r>
          </a:p>
          <a:p>
            <a:pPr marL="990575" lvl="1" indent="-380990" defTabSz="1219170" fontAlgn="base">
              <a:spcBef>
                <a:spcPct val="0"/>
              </a:spcBef>
              <a:spcAft>
                <a:spcPct val="0"/>
              </a:spcAft>
              <a:buFont typeface="Wingdings" pitchFamily="2" charset="2"/>
              <a:buChar char="Ø"/>
            </a:pPr>
            <a:r>
              <a:rPr lang="en-GB" sz="1867" dirty="0">
                <a:solidFill>
                  <a:srgbClr val="FF0000"/>
                </a:solidFill>
                <a:latin typeface="Verdana"/>
                <a:ea typeface="MS PGothic" pitchFamily="34" charset="-128"/>
              </a:rPr>
              <a:t>100 m spatial resolution (30 m re-sampled)</a:t>
            </a:r>
          </a:p>
          <a:p>
            <a:pPr marL="990575" lvl="1" indent="-380990" defTabSz="1219170" fontAlgn="base">
              <a:spcBef>
                <a:spcPct val="0"/>
              </a:spcBef>
              <a:spcAft>
                <a:spcPct val="0"/>
              </a:spcAft>
              <a:buFont typeface="Wingdings" pitchFamily="2" charset="2"/>
              <a:buChar char="Ø"/>
            </a:pPr>
            <a:r>
              <a:rPr lang="en-GB" sz="1867" dirty="0">
                <a:solidFill>
                  <a:srgbClr val="FF0000"/>
                </a:solidFill>
                <a:latin typeface="Verdana"/>
                <a:ea typeface="MS PGothic" pitchFamily="34" charset="-128"/>
              </a:rPr>
              <a:t>16 day revisit</a:t>
            </a:r>
          </a:p>
          <a:p>
            <a:pPr marL="990575" lvl="1" indent="-380990" defTabSz="1219170" fontAlgn="base">
              <a:spcBef>
                <a:spcPct val="0"/>
              </a:spcBef>
              <a:spcAft>
                <a:spcPct val="0"/>
              </a:spcAft>
              <a:buFont typeface="Wingdings" pitchFamily="2" charset="2"/>
              <a:buChar char="Ø"/>
            </a:pPr>
            <a:r>
              <a:rPr lang="en-GB" sz="1867" dirty="0">
                <a:solidFill>
                  <a:srgbClr val="FF0000"/>
                </a:solidFill>
                <a:latin typeface="Verdana"/>
                <a:ea typeface="MS PGothic" pitchFamily="34" charset="-128"/>
              </a:rPr>
              <a:t>Accuracies of ~2 K</a:t>
            </a:r>
          </a:p>
          <a:p>
            <a:pPr marL="380990" indent="-380990" defTabSz="1219170" fontAlgn="base">
              <a:spcBef>
                <a:spcPct val="0"/>
              </a:spcBef>
              <a:spcAft>
                <a:spcPct val="0"/>
              </a:spcAft>
              <a:buFont typeface="Arial" panose="020B0604020202020204" pitchFamily="34" charset="0"/>
              <a:buChar char="•"/>
            </a:pPr>
            <a:r>
              <a:rPr lang="en-GB" sz="1867" b="1" dirty="0">
                <a:solidFill>
                  <a:srgbClr val="FFC000"/>
                </a:solidFill>
                <a:latin typeface="Verdana"/>
                <a:ea typeface="MS PGothic" pitchFamily="34" charset="-128"/>
              </a:rPr>
              <a:t>ASTER</a:t>
            </a:r>
          </a:p>
          <a:p>
            <a:pPr marL="990575" lvl="1" indent="-380990" defTabSz="1219170" fontAlgn="base">
              <a:spcBef>
                <a:spcPct val="0"/>
              </a:spcBef>
              <a:spcAft>
                <a:spcPct val="0"/>
              </a:spcAft>
              <a:buFont typeface="Wingdings" pitchFamily="2" charset="2"/>
              <a:buChar char="Ø"/>
            </a:pPr>
            <a:r>
              <a:rPr lang="en-GB" sz="1867" dirty="0">
                <a:solidFill>
                  <a:srgbClr val="FFC000"/>
                </a:solidFill>
                <a:latin typeface="Verdana"/>
                <a:ea typeface="MS PGothic" pitchFamily="34" charset="-128"/>
              </a:rPr>
              <a:t>5 channels in thermal infra-red</a:t>
            </a:r>
          </a:p>
          <a:p>
            <a:pPr marL="990575" lvl="1" indent="-380990" defTabSz="1219170" fontAlgn="base">
              <a:spcBef>
                <a:spcPct val="0"/>
              </a:spcBef>
              <a:spcAft>
                <a:spcPct val="0"/>
              </a:spcAft>
              <a:buFont typeface="Wingdings" pitchFamily="2" charset="2"/>
              <a:buChar char="Ø"/>
            </a:pPr>
            <a:r>
              <a:rPr lang="en-GB" sz="1867" dirty="0">
                <a:solidFill>
                  <a:srgbClr val="FFC000"/>
                </a:solidFill>
                <a:latin typeface="Verdana"/>
                <a:ea typeface="MS PGothic" pitchFamily="34" charset="-128"/>
              </a:rPr>
              <a:t>90 m spatial resolution</a:t>
            </a:r>
          </a:p>
          <a:p>
            <a:pPr marL="990575" lvl="1" indent="-380990" defTabSz="1219170" fontAlgn="base">
              <a:spcBef>
                <a:spcPct val="0"/>
              </a:spcBef>
              <a:spcAft>
                <a:spcPct val="0"/>
              </a:spcAft>
              <a:buFont typeface="Wingdings" pitchFamily="2" charset="2"/>
              <a:buChar char="Ø"/>
            </a:pPr>
            <a:r>
              <a:rPr lang="en-GB" sz="1867" dirty="0">
                <a:solidFill>
                  <a:srgbClr val="FFC000"/>
                </a:solidFill>
                <a:latin typeface="Verdana"/>
                <a:ea typeface="MS PGothic" pitchFamily="34" charset="-128"/>
              </a:rPr>
              <a:t>Tasking so sporadic coverage</a:t>
            </a:r>
          </a:p>
          <a:p>
            <a:pPr marL="990575" lvl="1" indent="-380990" defTabSz="1219170" fontAlgn="base">
              <a:spcBef>
                <a:spcPct val="0"/>
              </a:spcBef>
              <a:spcAft>
                <a:spcPct val="0"/>
              </a:spcAft>
              <a:buFont typeface="Wingdings" pitchFamily="2" charset="2"/>
              <a:buChar char="Ø"/>
            </a:pPr>
            <a:r>
              <a:rPr lang="en-GB" sz="1867" dirty="0">
                <a:solidFill>
                  <a:srgbClr val="FFC000"/>
                </a:solidFill>
                <a:latin typeface="Verdana"/>
                <a:ea typeface="MS PGothic" pitchFamily="34" charset="-128"/>
              </a:rPr>
              <a:t>Allows retrieval of both LST and emissivity</a:t>
            </a:r>
          </a:p>
          <a:p>
            <a:pPr defTabSz="1219170" fontAlgn="base">
              <a:spcBef>
                <a:spcPct val="0"/>
              </a:spcBef>
              <a:spcAft>
                <a:spcPct val="0"/>
              </a:spcAft>
            </a:pPr>
            <a:endParaRPr lang="en-GB" sz="1867" dirty="0">
              <a:solidFill>
                <a:prstClr val="black"/>
              </a:solidFill>
              <a:latin typeface="Verdana"/>
              <a:ea typeface="MS PGothic" pitchFamily="34" charset="-128"/>
            </a:endParaRPr>
          </a:p>
          <a:p>
            <a:pPr marL="609585" lvl="1" defTabSz="1219170" fontAlgn="base">
              <a:spcBef>
                <a:spcPct val="0"/>
              </a:spcBef>
              <a:spcAft>
                <a:spcPct val="0"/>
              </a:spcAft>
            </a:pPr>
            <a:endParaRPr lang="en-GB" sz="1867" dirty="0">
              <a:solidFill>
                <a:prstClr val="black"/>
              </a:solidFill>
              <a:latin typeface="Verdana"/>
              <a:ea typeface="MS PGothic" pitchFamily="34" charset="-128"/>
            </a:endParaRPr>
          </a:p>
        </p:txBody>
      </p:sp>
      <p:pic>
        <p:nvPicPr>
          <p:cNvPr id="17" name="Picture 2" descr="http://www.smhi.se/polopoly_fs/1.11742!image/figur2_modis.jpg_gen/derivatives/fullSizeImage/figur2_modis.jpg">
            <a:extLst>
              <a:ext uri="{FF2B5EF4-FFF2-40B4-BE49-F238E27FC236}">
                <a16:creationId xmlns:a16="http://schemas.microsoft.com/office/drawing/2014/main" id="{ED1ED1AF-D0EE-4D98-B26B-5643A952C2F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8299" y="1196905"/>
            <a:ext cx="2526600" cy="138528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Envisat satellite">
            <a:extLst>
              <a:ext uri="{FF2B5EF4-FFF2-40B4-BE49-F238E27FC236}">
                <a16:creationId xmlns:a16="http://schemas.microsoft.com/office/drawing/2014/main" id="{53107225-5F1C-4ADA-BC49-F39DE84985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38299" y="2667963"/>
            <a:ext cx="2526600" cy="14572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landsat.gsfc.nasa.gov/images/lg_jpg/landsat7_orbit1.jpg">
            <a:extLst>
              <a:ext uri="{FF2B5EF4-FFF2-40B4-BE49-F238E27FC236}">
                <a16:creationId xmlns:a16="http://schemas.microsoft.com/office/drawing/2014/main" id="{62DEE7A8-9107-47D8-BDD4-642CAC9F50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38299" y="4210974"/>
            <a:ext cx="2526600" cy="1853663"/>
          </a:xfrm>
          <a:prstGeom prst="rect">
            <a:avLst/>
          </a:prstGeom>
          <a:noFill/>
          <a:extLst>
            <a:ext uri="{909E8E84-426E-40DD-AFC4-6F175D3DCCD1}">
              <a14:hiddenFill xmlns:a14="http://schemas.microsoft.com/office/drawing/2010/main">
                <a:solidFill>
                  <a:srgbClr val="FFFFFF"/>
                </a:solidFill>
              </a14:hiddenFill>
            </a:ext>
          </a:extLst>
        </p:spPr>
      </p:pic>
      <p:grpSp>
        <p:nvGrpSpPr>
          <p:cNvPr id="31" name="Group 30">
            <a:extLst>
              <a:ext uri="{FF2B5EF4-FFF2-40B4-BE49-F238E27FC236}">
                <a16:creationId xmlns:a16="http://schemas.microsoft.com/office/drawing/2014/main" id="{BC15F3F8-E842-47C1-814E-0152D5797FEE}"/>
              </a:ext>
            </a:extLst>
          </p:cNvPr>
          <p:cNvGrpSpPr/>
          <p:nvPr/>
        </p:nvGrpSpPr>
        <p:grpSpPr>
          <a:xfrm>
            <a:off x="6246583" y="1618414"/>
            <a:ext cx="2284720" cy="4249860"/>
            <a:chOff x="4748733" y="1175659"/>
            <a:chExt cx="1713540" cy="3187395"/>
          </a:xfrm>
        </p:grpSpPr>
        <p:cxnSp>
          <p:nvCxnSpPr>
            <p:cNvPr id="22" name="Elbow Connector 4">
              <a:extLst>
                <a:ext uri="{FF2B5EF4-FFF2-40B4-BE49-F238E27FC236}">
                  <a16:creationId xmlns:a16="http://schemas.microsoft.com/office/drawing/2014/main" id="{9E88F4F1-7894-479A-A13D-610403DE3FDE}"/>
                </a:ext>
              </a:extLst>
            </p:cNvPr>
            <p:cNvCxnSpPr/>
            <p:nvPr/>
          </p:nvCxnSpPr>
          <p:spPr>
            <a:xfrm rot="5400000" flipH="1" flipV="1">
              <a:off x="4560648" y="2461429"/>
              <a:ext cx="2916778" cy="886472"/>
            </a:xfrm>
            <a:prstGeom prst="bentConnector2">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3" name="Elbow Connector 11">
              <a:extLst>
                <a:ext uri="{FF2B5EF4-FFF2-40B4-BE49-F238E27FC236}">
                  <a16:creationId xmlns:a16="http://schemas.microsoft.com/office/drawing/2014/main" id="{2A23BA30-BDEC-4594-9684-A7FAB82382B1}"/>
                </a:ext>
              </a:extLst>
            </p:cNvPr>
            <p:cNvCxnSpPr>
              <a:cxnSpLocks/>
            </p:cNvCxnSpPr>
            <p:nvPr/>
          </p:nvCxnSpPr>
          <p:spPr>
            <a:xfrm>
              <a:off x="4748733" y="1175659"/>
              <a:ext cx="1713538" cy="270617"/>
            </a:xfrm>
            <a:prstGeom prst="bentConnector3">
              <a:avLst>
                <a:gd name="adj1" fmla="val 48407"/>
              </a:avLst>
            </a:prstGeom>
            <a:ln w="38100"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0E1889E5-C13B-4528-A652-453586C7371B}"/>
                </a:ext>
              </a:extLst>
            </p:cNvPr>
            <p:cNvCxnSpPr/>
            <p:nvPr/>
          </p:nvCxnSpPr>
          <p:spPr>
            <a:xfrm flipH="1">
              <a:off x="4842344" y="4363054"/>
              <a:ext cx="733457" cy="0"/>
            </a:xfrm>
            <a:prstGeom prst="line">
              <a:avLst/>
            </a:prstGeom>
            <a:ln w="38100"/>
          </p:spPr>
          <p:style>
            <a:lnRef idx="1">
              <a:schemeClr val="dk1"/>
            </a:lnRef>
            <a:fillRef idx="0">
              <a:schemeClr val="dk1"/>
            </a:fillRef>
            <a:effectRef idx="0">
              <a:schemeClr val="dk1"/>
            </a:effectRef>
            <a:fontRef idx="minor">
              <a:schemeClr val="tx1"/>
            </a:fontRef>
          </p:style>
        </p:cxnSp>
      </p:grpSp>
      <p:cxnSp>
        <p:nvCxnSpPr>
          <p:cNvPr id="33" name="Connector: Elbow 32">
            <a:extLst>
              <a:ext uri="{FF2B5EF4-FFF2-40B4-BE49-F238E27FC236}">
                <a16:creationId xmlns:a16="http://schemas.microsoft.com/office/drawing/2014/main" id="{341A7407-99C0-4FF9-80E0-3746FF754990}"/>
              </a:ext>
            </a:extLst>
          </p:cNvPr>
          <p:cNvCxnSpPr/>
          <p:nvPr/>
        </p:nvCxnSpPr>
        <p:spPr>
          <a:xfrm>
            <a:off x="5670550" y="2582186"/>
            <a:ext cx="3033972" cy="814393"/>
          </a:xfrm>
          <a:prstGeom prst="bentConnector3">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F0447827-A83B-4962-BF9A-ACB51969C0A5}"/>
              </a:ext>
            </a:extLst>
          </p:cNvPr>
          <p:cNvCxnSpPr>
            <a:cxnSpLocks/>
          </p:cNvCxnSpPr>
          <p:nvPr/>
        </p:nvCxnSpPr>
        <p:spPr>
          <a:xfrm>
            <a:off x="6648745" y="3999528"/>
            <a:ext cx="2055777" cy="1193952"/>
          </a:xfrm>
          <a:prstGeom prst="bentConnector3">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96748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32880-738A-43D2-9BC2-151E26A8431B}"/>
              </a:ext>
            </a:extLst>
          </p:cNvPr>
          <p:cNvSpPr>
            <a:spLocks noGrp="1"/>
          </p:cNvSpPr>
          <p:nvPr>
            <p:ph type="title"/>
          </p:nvPr>
        </p:nvSpPr>
        <p:spPr/>
        <p:txBody>
          <a:bodyPr/>
          <a:lstStyle/>
          <a:p>
            <a:r>
              <a:rPr lang="en-GB" dirty="0"/>
              <a:t>Annual Biases: MERGED – MODIS </a:t>
            </a:r>
          </a:p>
        </p:txBody>
      </p:sp>
      <p:pic>
        <p:nvPicPr>
          <p:cNvPr id="4" name="Picture 3">
            <a:extLst>
              <a:ext uri="{FF2B5EF4-FFF2-40B4-BE49-F238E27FC236}">
                <a16:creationId xmlns:a16="http://schemas.microsoft.com/office/drawing/2014/main" id="{274BDA52-EA33-405B-9F31-60937692A655}"/>
              </a:ext>
            </a:extLst>
          </p:cNvPr>
          <p:cNvPicPr>
            <a:picLocks noChangeAspect="1"/>
          </p:cNvPicPr>
          <p:nvPr/>
        </p:nvPicPr>
        <p:blipFill>
          <a:blip r:embed="rId3"/>
          <a:stretch>
            <a:fillRect/>
          </a:stretch>
        </p:blipFill>
        <p:spPr>
          <a:xfrm>
            <a:off x="156693" y="2389656"/>
            <a:ext cx="5939308" cy="3135227"/>
          </a:xfrm>
          <a:prstGeom prst="rect">
            <a:avLst/>
          </a:prstGeom>
        </p:spPr>
      </p:pic>
      <p:grpSp>
        <p:nvGrpSpPr>
          <p:cNvPr id="6" name="Group 5">
            <a:extLst>
              <a:ext uri="{FF2B5EF4-FFF2-40B4-BE49-F238E27FC236}">
                <a16:creationId xmlns:a16="http://schemas.microsoft.com/office/drawing/2014/main" id="{40D392BC-24F7-4F69-B5F7-4DC9A025054C}"/>
              </a:ext>
            </a:extLst>
          </p:cNvPr>
          <p:cNvGrpSpPr/>
          <p:nvPr/>
        </p:nvGrpSpPr>
        <p:grpSpPr>
          <a:xfrm>
            <a:off x="44961" y="1567613"/>
            <a:ext cx="1975945" cy="2744380"/>
            <a:chOff x="114733" y="781326"/>
            <a:chExt cx="5042514" cy="3587295"/>
          </a:xfrm>
        </p:grpSpPr>
        <p:sp>
          <p:nvSpPr>
            <p:cNvPr id="7" name="TextBox 6">
              <a:extLst>
                <a:ext uri="{FF2B5EF4-FFF2-40B4-BE49-F238E27FC236}">
                  <a16:creationId xmlns:a16="http://schemas.microsoft.com/office/drawing/2014/main" id="{4B4BB79A-7D94-4015-B699-3AB2C3F2979A}"/>
                </a:ext>
              </a:extLst>
            </p:cNvPr>
            <p:cNvSpPr txBox="1"/>
            <p:nvPr/>
          </p:nvSpPr>
          <p:spPr>
            <a:xfrm>
              <a:off x="114733" y="781326"/>
              <a:ext cx="5042514" cy="549988"/>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Overall Merged is warmer than MODIS</a:t>
              </a:r>
            </a:p>
          </p:txBody>
        </p:sp>
        <p:cxnSp>
          <p:nvCxnSpPr>
            <p:cNvPr id="8" name="Straight Arrow Connector 7">
              <a:extLst>
                <a:ext uri="{FF2B5EF4-FFF2-40B4-BE49-F238E27FC236}">
                  <a16:creationId xmlns:a16="http://schemas.microsoft.com/office/drawing/2014/main" id="{496370EF-20F5-4DB3-B17D-40BDD58E4F7F}"/>
                </a:ext>
              </a:extLst>
            </p:cNvPr>
            <p:cNvCxnSpPr>
              <a:cxnSpLocks/>
            </p:cNvCxnSpPr>
            <p:nvPr/>
          </p:nvCxnSpPr>
          <p:spPr>
            <a:xfrm>
              <a:off x="399867" y="1371377"/>
              <a:ext cx="887578" cy="8952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976E80B-A6D6-4994-AE78-21FB0DB857A9}"/>
                </a:ext>
              </a:extLst>
            </p:cNvPr>
            <p:cNvCxnSpPr>
              <a:cxnSpLocks/>
            </p:cNvCxnSpPr>
            <p:nvPr/>
          </p:nvCxnSpPr>
          <p:spPr>
            <a:xfrm>
              <a:off x="334963" y="1371377"/>
              <a:ext cx="952483" cy="29972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2DADD36B-E8F0-4C26-93AB-DDE4EB9422F6}"/>
              </a:ext>
            </a:extLst>
          </p:cNvPr>
          <p:cNvGrpSpPr/>
          <p:nvPr/>
        </p:nvGrpSpPr>
        <p:grpSpPr>
          <a:xfrm>
            <a:off x="3085298" y="1567612"/>
            <a:ext cx="1975945" cy="2828464"/>
            <a:chOff x="8880311" y="411190"/>
            <a:chExt cx="1481959" cy="2121348"/>
          </a:xfrm>
        </p:grpSpPr>
        <p:sp>
          <p:nvSpPr>
            <p:cNvPr id="16" name="TextBox 15">
              <a:extLst>
                <a:ext uri="{FF2B5EF4-FFF2-40B4-BE49-F238E27FC236}">
                  <a16:creationId xmlns:a16="http://schemas.microsoft.com/office/drawing/2014/main" id="{2DB31B45-019E-4EFE-B3C4-43EDFC1D1B96}"/>
                </a:ext>
              </a:extLst>
            </p:cNvPr>
            <p:cNvSpPr txBox="1"/>
            <p:nvPr/>
          </p:nvSpPr>
          <p:spPr>
            <a:xfrm>
              <a:off x="8880311" y="411190"/>
              <a:ext cx="1481959" cy="315567"/>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Winter showing warmest biases</a:t>
              </a:r>
            </a:p>
          </p:txBody>
        </p:sp>
        <p:cxnSp>
          <p:nvCxnSpPr>
            <p:cNvPr id="17" name="Straight Arrow Connector 16">
              <a:extLst>
                <a:ext uri="{FF2B5EF4-FFF2-40B4-BE49-F238E27FC236}">
                  <a16:creationId xmlns:a16="http://schemas.microsoft.com/office/drawing/2014/main" id="{659DD083-1A79-4AB6-8AFF-FA09F322D9BA}"/>
                </a:ext>
              </a:extLst>
            </p:cNvPr>
            <p:cNvCxnSpPr>
              <a:cxnSpLocks/>
            </p:cNvCxnSpPr>
            <p:nvPr/>
          </p:nvCxnSpPr>
          <p:spPr>
            <a:xfrm flipH="1">
              <a:off x="9521374" y="762496"/>
              <a:ext cx="99917" cy="6743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53EDF86-D209-4D48-8E3A-44A3CFB675B2}"/>
                </a:ext>
              </a:extLst>
            </p:cNvPr>
            <p:cNvCxnSpPr>
              <a:cxnSpLocks/>
            </p:cNvCxnSpPr>
            <p:nvPr/>
          </p:nvCxnSpPr>
          <p:spPr>
            <a:xfrm flipH="1">
              <a:off x="9571332" y="758823"/>
              <a:ext cx="49959" cy="17737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pic>
        <p:nvPicPr>
          <p:cNvPr id="5" name="Picture 4">
            <a:extLst>
              <a:ext uri="{FF2B5EF4-FFF2-40B4-BE49-F238E27FC236}">
                <a16:creationId xmlns:a16="http://schemas.microsoft.com/office/drawing/2014/main" id="{909839F6-1879-4A0A-ACB1-2C4161479C1E}"/>
              </a:ext>
            </a:extLst>
          </p:cNvPr>
          <p:cNvPicPr>
            <a:picLocks noChangeAspect="1"/>
          </p:cNvPicPr>
          <p:nvPr/>
        </p:nvPicPr>
        <p:blipFill>
          <a:blip r:embed="rId4"/>
          <a:stretch>
            <a:fillRect/>
          </a:stretch>
        </p:blipFill>
        <p:spPr>
          <a:xfrm>
            <a:off x="6182191" y="2389656"/>
            <a:ext cx="5878551" cy="3135227"/>
          </a:xfrm>
          <a:prstGeom prst="rect">
            <a:avLst/>
          </a:prstGeom>
        </p:spPr>
      </p:pic>
      <p:grpSp>
        <p:nvGrpSpPr>
          <p:cNvPr id="31" name="Group 30">
            <a:extLst>
              <a:ext uri="{FF2B5EF4-FFF2-40B4-BE49-F238E27FC236}">
                <a16:creationId xmlns:a16="http://schemas.microsoft.com/office/drawing/2014/main" id="{20C0680A-B6D5-4607-8A08-205BE590837B}"/>
              </a:ext>
            </a:extLst>
          </p:cNvPr>
          <p:cNvGrpSpPr/>
          <p:nvPr/>
        </p:nvGrpSpPr>
        <p:grpSpPr>
          <a:xfrm>
            <a:off x="7117613" y="1625902"/>
            <a:ext cx="3775375" cy="1587697"/>
            <a:chOff x="5338209" y="1219426"/>
            <a:chExt cx="2831531" cy="1190773"/>
          </a:xfrm>
        </p:grpSpPr>
        <p:sp>
          <p:nvSpPr>
            <p:cNvPr id="21" name="TextBox 20">
              <a:extLst>
                <a:ext uri="{FF2B5EF4-FFF2-40B4-BE49-F238E27FC236}">
                  <a16:creationId xmlns:a16="http://schemas.microsoft.com/office/drawing/2014/main" id="{6D649589-F99A-4EBF-9E2C-042AC284F49E}"/>
                </a:ext>
              </a:extLst>
            </p:cNvPr>
            <p:cNvSpPr txBox="1"/>
            <p:nvPr/>
          </p:nvSpPr>
          <p:spPr>
            <a:xfrm>
              <a:off x="5512458" y="1219426"/>
              <a:ext cx="2657282" cy="315567"/>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Evidence of a double peak due to difficulties in harmonising TIR and PMW signals </a:t>
              </a:r>
            </a:p>
          </p:txBody>
        </p:sp>
        <p:cxnSp>
          <p:nvCxnSpPr>
            <p:cNvPr id="22" name="Straight Arrow Connector 21">
              <a:extLst>
                <a:ext uri="{FF2B5EF4-FFF2-40B4-BE49-F238E27FC236}">
                  <a16:creationId xmlns:a16="http://schemas.microsoft.com/office/drawing/2014/main" id="{1C9E1FB1-5145-4E31-93CC-AAF84BA389A7}"/>
                </a:ext>
              </a:extLst>
            </p:cNvPr>
            <p:cNvCxnSpPr>
              <a:cxnSpLocks/>
            </p:cNvCxnSpPr>
            <p:nvPr/>
          </p:nvCxnSpPr>
          <p:spPr>
            <a:xfrm flipH="1">
              <a:off x="5338209" y="1557980"/>
              <a:ext cx="237303" cy="807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71F3F57D-B591-45B6-96D7-187B9FFC6BFA}"/>
                </a:ext>
              </a:extLst>
            </p:cNvPr>
            <p:cNvCxnSpPr>
              <a:cxnSpLocks/>
            </p:cNvCxnSpPr>
            <p:nvPr/>
          </p:nvCxnSpPr>
          <p:spPr>
            <a:xfrm>
              <a:off x="5575512" y="1571911"/>
              <a:ext cx="235662" cy="8382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F4C21A28-754A-43F1-B25E-BC453AE802EB}"/>
              </a:ext>
            </a:extLst>
          </p:cNvPr>
          <p:cNvSpPr txBox="1"/>
          <p:nvPr/>
        </p:nvSpPr>
        <p:spPr>
          <a:xfrm>
            <a:off x="2848840" y="5675028"/>
            <a:ext cx="6494320" cy="256545"/>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Overall clear warm bias induced as a result of training the model using TIR data </a:t>
            </a:r>
          </a:p>
        </p:txBody>
      </p:sp>
    </p:spTree>
    <p:extLst>
      <p:ext uri="{BB962C8B-B14F-4D97-AF65-F5344CB8AC3E}">
        <p14:creationId xmlns:p14="http://schemas.microsoft.com/office/powerpoint/2010/main" val="11071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9F112-F1B3-4777-BD63-774D8E933790}"/>
              </a:ext>
            </a:extLst>
          </p:cNvPr>
          <p:cNvSpPr>
            <a:spLocks noGrp="1"/>
          </p:cNvSpPr>
          <p:nvPr>
            <p:ph type="title"/>
          </p:nvPr>
        </p:nvSpPr>
        <p:spPr/>
        <p:txBody>
          <a:bodyPr/>
          <a:lstStyle/>
          <a:p>
            <a:r>
              <a:rPr lang="en-GB" dirty="0"/>
              <a:t>Seasonal Biases: MERGED-MODIS</a:t>
            </a:r>
          </a:p>
        </p:txBody>
      </p:sp>
      <p:grpSp>
        <p:nvGrpSpPr>
          <p:cNvPr id="17" name="Group 16">
            <a:extLst>
              <a:ext uri="{FF2B5EF4-FFF2-40B4-BE49-F238E27FC236}">
                <a16:creationId xmlns:a16="http://schemas.microsoft.com/office/drawing/2014/main" id="{3EA6FA6B-B8D1-410D-8205-11912D2DD67F}"/>
              </a:ext>
            </a:extLst>
          </p:cNvPr>
          <p:cNvGrpSpPr/>
          <p:nvPr/>
        </p:nvGrpSpPr>
        <p:grpSpPr>
          <a:xfrm>
            <a:off x="83607" y="785285"/>
            <a:ext cx="9853923" cy="2998272"/>
            <a:chOff x="62705" y="588963"/>
            <a:chExt cx="7390442" cy="2248704"/>
          </a:xfrm>
        </p:grpSpPr>
        <p:pic>
          <p:nvPicPr>
            <p:cNvPr id="4" name="Picture 3">
              <a:extLst>
                <a:ext uri="{FF2B5EF4-FFF2-40B4-BE49-F238E27FC236}">
                  <a16:creationId xmlns:a16="http://schemas.microsoft.com/office/drawing/2014/main" id="{FD83825B-67DC-447D-BF82-FAE75B14AB4C}"/>
                </a:ext>
              </a:extLst>
            </p:cNvPr>
            <p:cNvPicPr>
              <a:picLocks noChangeAspect="1"/>
            </p:cNvPicPr>
            <p:nvPr/>
          </p:nvPicPr>
          <p:blipFill rotWithShape="1">
            <a:blip r:embed="rId3"/>
            <a:srcRect b="7623"/>
            <a:stretch/>
          </p:blipFill>
          <p:spPr>
            <a:xfrm>
              <a:off x="1690851" y="588963"/>
              <a:ext cx="5762296" cy="1996139"/>
            </a:xfrm>
            <a:prstGeom prst="rect">
              <a:avLst/>
            </a:prstGeom>
          </p:spPr>
        </p:pic>
        <p:grpSp>
          <p:nvGrpSpPr>
            <p:cNvPr id="15" name="Group 14">
              <a:extLst>
                <a:ext uri="{FF2B5EF4-FFF2-40B4-BE49-F238E27FC236}">
                  <a16:creationId xmlns:a16="http://schemas.microsoft.com/office/drawing/2014/main" id="{26F41662-840D-4098-903C-8B019B5CD905}"/>
                </a:ext>
              </a:extLst>
            </p:cNvPr>
            <p:cNvGrpSpPr/>
            <p:nvPr/>
          </p:nvGrpSpPr>
          <p:grpSpPr>
            <a:xfrm>
              <a:off x="62705" y="956804"/>
              <a:ext cx="1570930" cy="1880863"/>
              <a:chOff x="62705" y="956804"/>
              <a:chExt cx="1570930" cy="1880863"/>
            </a:xfrm>
          </p:grpSpPr>
          <p:sp>
            <p:nvSpPr>
              <p:cNvPr id="6" name="TextBox 5">
                <a:extLst>
                  <a:ext uri="{FF2B5EF4-FFF2-40B4-BE49-F238E27FC236}">
                    <a16:creationId xmlns:a16="http://schemas.microsoft.com/office/drawing/2014/main" id="{BCD1377A-797A-4725-A6AA-E64F05CFE755}"/>
                  </a:ext>
                </a:extLst>
              </p:cNvPr>
              <p:cNvSpPr txBox="1"/>
              <p:nvPr/>
            </p:nvSpPr>
            <p:spPr>
              <a:xfrm>
                <a:off x="62705" y="1290513"/>
                <a:ext cx="1570930" cy="1547154"/>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Warmest biases in summer </a:t>
                </a:r>
              </a:p>
              <a:p>
                <a:pPr marL="228594" indent="-228594" defTabSz="1219170">
                  <a:buFont typeface="Arial" panose="020B0604020202020204" pitchFamily="34" charset="0"/>
                  <a:buChar char="•"/>
                  <a:defRPr/>
                </a:pPr>
                <a:r>
                  <a:rPr lang="en-GB" sz="1067" kern="0" dirty="0">
                    <a:solidFill>
                      <a:srgbClr val="2B3459"/>
                    </a:solidFill>
                  </a:rPr>
                  <a:t>More arid regions (SW USA) generally warmer throughout all seasons</a:t>
                </a:r>
              </a:p>
              <a:p>
                <a:pPr marL="228594" indent="-228594" defTabSz="1219170">
                  <a:buFont typeface="Arial" panose="020B0604020202020204" pitchFamily="34" charset="0"/>
                  <a:buChar char="•"/>
                  <a:defRPr/>
                </a:pPr>
                <a:r>
                  <a:rPr lang="en-GB" sz="1067" kern="0" dirty="0">
                    <a:solidFill>
                      <a:srgbClr val="2B3459"/>
                    </a:solidFill>
                  </a:rPr>
                  <a:t>Heterogeneity effects are clear in mountainous regions</a:t>
                </a:r>
              </a:p>
              <a:p>
                <a:pPr marL="228594" indent="-228594" defTabSz="1219170">
                  <a:buFont typeface="Arial" panose="020B0604020202020204" pitchFamily="34" charset="0"/>
                  <a:buChar char="•"/>
                  <a:defRPr/>
                </a:pPr>
                <a:r>
                  <a:rPr lang="en-GB" sz="1067" kern="0" dirty="0">
                    <a:solidFill>
                      <a:srgbClr val="2B3459"/>
                    </a:solidFill>
                  </a:rPr>
                  <a:t>Winter warmer than spring is linked to severe ENSO event at the end of 2015</a:t>
                </a:r>
              </a:p>
            </p:txBody>
          </p:sp>
          <p:sp>
            <p:nvSpPr>
              <p:cNvPr id="13" name="TextBox 12">
                <a:extLst>
                  <a:ext uri="{FF2B5EF4-FFF2-40B4-BE49-F238E27FC236}">
                    <a16:creationId xmlns:a16="http://schemas.microsoft.com/office/drawing/2014/main" id="{788B6AA9-49EE-491F-97D4-A5899662415D}"/>
                  </a:ext>
                </a:extLst>
              </p:cNvPr>
              <p:cNvSpPr txBox="1"/>
              <p:nvPr/>
            </p:nvSpPr>
            <p:spPr>
              <a:xfrm>
                <a:off x="325702" y="956804"/>
                <a:ext cx="944009" cy="253916"/>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GB" sz="1600" b="1" dirty="0"/>
                  <a:t>Day Time</a:t>
                </a:r>
              </a:p>
            </p:txBody>
          </p:sp>
        </p:grpSp>
      </p:grpSp>
      <p:grpSp>
        <p:nvGrpSpPr>
          <p:cNvPr id="18" name="Group 17">
            <a:extLst>
              <a:ext uri="{FF2B5EF4-FFF2-40B4-BE49-F238E27FC236}">
                <a16:creationId xmlns:a16="http://schemas.microsoft.com/office/drawing/2014/main" id="{BD3ABC0C-47A1-44CA-B2B4-F3CCC33A6989}"/>
              </a:ext>
            </a:extLst>
          </p:cNvPr>
          <p:cNvGrpSpPr/>
          <p:nvPr/>
        </p:nvGrpSpPr>
        <p:grpSpPr>
          <a:xfrm>
            <a:off x="2216326" y="3446803"/>
            <a:ext cx="9892065" cy="2661518"/>
            <a:chOff x="1662244" y="2585102"/>
            <a:chExt cx="7419049" cy="1996139"/>
          </a:xfrm>
        </p:grpSpPr>
        <p:pic>
          <p:nvPicPr>
            <p:cNvPr id="5" name="Picture 4">
              <a:extLst>
                <a:ext uri="{FF2B5EF4-FFF2-40B4-BE49-F238E27FC236}">
                  <a16:creationId xmlns:a16="http://schemas.microsoft.com/office/drawing/2014/main" id="{15E098F7-3D11-439B-ABED-4E599A410ADF}"/>
                </a:ext>
              </a:extLst>
            </p:cNvPr>
            <p:cNvPicPr>
              <a:picLocks noChangeAspect="1"/>
            </p:cNvPicPr>
            <p:nvPr/>
          </p:nvPicPr>
          <p:blipFill rotWithShape="1">
            <a:blip r:embed="rId4"/>
            <a:srcRect l="-918" b="7691"/>
            <a:stretch/>
          </p:blipFill>
          <p:spPr>
            <a:xfrm>
              <a:off x="1662244" y="2585102"/>
              <a:ext cx="5819511" cy="1996139"/>
            </a:xfrm>
            <a:prstGeom prst="rect">
              <a:avLst/>
            </a:prstGeom>
          </p:spPr>
        </p:pic>
        <p:grpSp>
          <p:nvGrpSpPr>
            <p:cNvPr id="16" name="Group 15">
              <a:extLst>
                <a:ext uri="{FF2B5EF4-FFF2-40B4-BE49-F238E27FC236}">
                  <a16:creationId xmlns:a16="http://schemas.microsoft.com/office/drawing/2014/main" id="{9F357553-D441-435D-BA37-65E8576CA845}"/>
                </a:ext>
              </a:extLst>
            </p:cNvPr>
            <p:cNvGrpSpPr/>
            <p:nvPr/>
          </p:nvGrpSpPr>
          <p:grpSpPr>
            <a:xfrm>
              <a:off x="7510363" y="3017193"/>
              <a:ext cx="1570930" cy="1416686"/>
              <a:chOff x="7573070" y="3079895"/>
              <a:chExt cx="1570930" cy="1416686"/>
            </a:xfrm>
          </p:grpSpPr>
          <p:sp>
            <p:nvSpPr>
              <p:cNvPr id="7" name="TextBox 6">
                <a:extLst>
                  <a:ext uri="{FF2B5EF4-FFF2-40B4-BE49-F238E27FC236}">
                    <a16:creationId xmlns:a16="http://schemas.microsoft.com/office/drawing/2014/main" id="{C38EE9C1-E75A-48AA-9785-EF9860FA951D}"/>
                  </a:ext>
                </a:extLst>
              </p:cNvPr>
              <p:cNvSpPr txBox="1"/>
              <p:nvPr/>
            </p:nvSpPr>
            <p:spPr>
              <a:xfrm>
                <a:off x="7573070" y="3442061"/>
                <a:ext cx="1570930" cy="1054520"/>
              </a:xfrm>
              <a:prstGeom prst="rect">
                <a:avLst/>
              </a:prstGeom>
              <a:solidFill>
                <a:srgbClr val="FFFFFF"/>
              </a:solidFill>
              <a:ln w="12700" cap="flat" cmpd="sng" algn="ctr">
                <a:solidFill>
                  <a:srgbClr val="647189"/>
                </a:solidFill>
                <a:prstDash val="solid"/>
                <a:miter lim="800000"/>
              </a:ln>
              <a:effectLst/>
            </p:spPr>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Winter warmer than spring is linked to severe ENSO event</a:t>
                </a:r>
              </a:p>
              <a:p>
                <a:pPr marL="228594" indent="-228594" defTabSz="1219170">
                  <a:buFont typeface="Arial" panose="020B0604020202020204" pitchFamily="34" charset="0"/>
                  <a:buChar char="•"/>
                  <a:defRPr/>
                </a:pPr>
                <a:r>
                  <a:rPr lang="en-GB" sz="1067" kern="0" dirty="0">
                    <a:solidFill>
                      <a:srgbClr val="2B3459"/>
                    </a:solidFill>
                  </a:rPr>
                  <a:t>All seasons show warm biases but much closer to near-zero</a:t>
                </a:r>
              </a:p>
              <a:p>
                <a:pPr marL="228594" indent="-228594" defTabSz="1219170">
                  <a:buFont typeface="Arial" panose="020B0604020202020204" pitchFamily="34" charset="0"/>
                  <a:buChar char="•"/>
                  <a:defRPr/>
                </a:pPr>
                <a:r>
                  <a:rPr lang="en-GB" sz="1067" kern="0" dirty="0">
                    <a:solidFill>
                      <a:srgbClr val="2B3459"/>
                    </a:solidFill>
                  </a:rPr>
                  <a:t>Night-time better agreement over-all  </a:t>
                </a:r>
              </a:p>
            </p:txBody>
          </p:sp>
          <p:sp>
            <p:nvSpPr>
              <p:cNvPr id="14" name="TextBox 13">
                <a:extLst>
                  <a:ext uri="{FF2B5EF4-FFF2-40B4-BE49-F238E27FC236}">
                    <a16:creationId xmlns:a16="http://schemas.microsoft.com/office/drawing/2014/main" id="{15EF8A71-B912-4B53-9569-CB995CCE8C6F}"/>
                  </a:ext>
                </a:extLst>
              </p:cNvPr>
              <p:cNvSpPr txBox="1"/>
              <p:nvPr/>
            </p:nvSpPr>
            <p:spPr>
              <a:xfrm>
                <a:off x="7793832" y="3079895"/>
                <a:ext cx="1083470" cy="253916"/>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GB" sz="1600" b="1" dirty="0"/>
                  <a:t>Night Time</a:t>
                </a:r>
              </a:p>
            </p:txBody>
          </p:sp>
        </p:grpSp>
      </p:grpSp>
    </p:spTree>
    <p:extLst>
      <p:ext uri="{BB962C8B-B14F-4D97-AF65-F5344CB8AC3E}">
        <p14:creationId xmlns:p14="http://schemas.microsoft.com/office/powerpoint/2010/main" val="3635647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FA94E-57E9-451A-9CA2-3D6F24AE1E2E}"/>
              </a:ext>
            </a:extLst>
          </p:cNvPr>
          <p:cNvSpPr>
            <a:spLocks noGrp="1"/>
          </p:cNvSpPr>
          <p:nvPr>
            <p:ph type="title"/>
          </p:nvPr>
        </p:nvSpPr>
        <p:spPr/>
        <p:txBody>
          <a:bodyPr/>
          <a:lstStyle/>
          <a:p>
            <a:r>
              <a:rPr lang="en-GB" dirty="0"/>
              <a:t>Added Value for the End-User</a:t>
            </a:r>
          </a:p>
        </p:txBody>
      </p:sp>
      <p:grpSp>
        <p:nvGrpSpPr>
          <p:cNvPr id="20" name="Group 19">
            <a:extLst>
              <a:ext uri="{FF2B5EF4-FFF2-40B4-BE49-F238E27FC236}">
                <a16:creationId xmlns:a16="http://schemas.microsoft.com/office/drawing/2014/main" id="{321785B0-A550-4CEC-A74F-9F30E8D3B6D9}"/>
              </a:ext>
            </a:extLst>
          </p:cNvPr>
          <p:cNvGrpSpPr/>
          <p:nvPr/>
        </p:nvGrpSpPr>
        <p:grpSpPr>
          <a:xfrm>
            <a:off x="0" y="1509775"/>
            <a:ext cx="3824824" cy="4097731"/>
            <a:chOff x="0" y="927379"/>
            <a:chExt cx="2868618" cy="3073298"/>
          </a:xfrm>
        </p:grpSpPr>
        <p:grpSp>
          <p:nvGrpSpPr>
            <p:cNvPr id="13" name="Group 12">
              <a:extLst>
                <a:ext uri="{FF2B5EF4-FFF2-40B4-BE49-F238E27FC236}">
                  <a16:creationId xmlns:a16="http://schemas.microsoft.com/office/drawing/2014/main" id="{04DFAAEA-7D27-42B7-AB36-4A608BC7D58C}"/>
                </a:ext>
              </a:extLst>
            </p:cNvPr>
            <p:cNvGrpSpPr/>
            <p:nvPr/>
          </p:nvGrpSpPr>
          <p:grpSpPr>
            <a:xfrm>
              <a:off x="0" y="1382389"/>
              <a:ext cx="2868618" cy="2618288"/>
              <a:chOff x="433575" y="1270113"/>
              <a:chExt cx="3578829" cy="2989169"/>
            </a:xfrm>
          </p:grpSpPr>
          <p:pic>
            <p:nvPicPr>
              <p:cNvPr id="14" name="Picture 13">
                <a:extLst>
                  <a:ext uri="{FF2B5EF4-FFF2-40B4-BE49-F238E27FC236}">
                    <a16:creationId xmlns:a16="http://schemas.microsoft.com/office/drawing/2014/main" id="{8219259B-846C-47D3-8A1C-C74B9DA53BB5}"/>
                  </a:ext>
                </a:extLst>
              </p:cNvPr>
              <p:cNvPicPr>
                <a:picLocks noChangeAspect="1"/>
              </p:cNvPicPr>
              <p:nvPr/>
            </p:nvPicPr>
            <p:blipFill rotWithShape="1">
              <a:blip r:embed="rId3"/>
              <a:srcRect t="6481" b="48506"/>
              <a:stretch/>
            </p:blipFill>
            <p:spPr>
              <a:xfrm>
                <a:off x="433575" y="1270113"/>
                <a:ext cx="3578829" cy="2926782"/>
              </a:xfrm>
              <a:prstGeom prst="rect">
                <a:avLst/>
              </a:prstGeom>
            </p:spPr>
          </p:pic>
          <p:pic>
            <p:nvPicPr>
              <p:cNvPr id="15" name="Picture 14">
                <a:extLst>
                  <a:ext uri="{FF2B5EF4-FFF2-40B4-BE49-F238E27FC236}">
                    <a16:creationId xmlns:a16="http://schemas.microsoft.com/office/drawing/2014/main" id="{18E5BC19-FCF5-492C-BDA5-1EC6F4383043}"/>
                  </a:ext>
                </a:extLst>
              </p:cNvPr>
              <p:cNvPicPr>
                <a:picLocks noChangeAspect="1"/>
              </p:cNvPicPr>
              <p:nvPr/>
            </p:nvPicPr>
            <p:blipFill rotWithShape="1">
              <a:blip r:embed="rId3"/>
              <a:srcRect l="9839" t="96914" r="14175" b="1434"/>
              <a:stretch/>
            </p:blipFill>
            <p:spPr>
              <a:xfrm>
                <a:off x="714515" y="4134506"/>
                <a:ext cx="2816961" cy="124776"/>
              </a:xfrm>
              <a:prstGeom prst="rect">
                <a:avLst/>
              </a:prstGeom>
            </p:spPr>
          </p:pic>
        </p:grpSp>
        <p:sp>
          <p:nvSpPr>
            <p:cNvPr id="17" name="TextBox 16">
              <a:extLst>
                <a:ext uri="{FF2B5EF4-FFF2-40B4-BE49-F238E27FC236}">
                  <a16:creationId xmlns:a16="http://schemas.microsoft.com/office/drawing/2014/main" id="{18BF67FC-9C58-492A-A5DE-75F5AF3C72BB}"/>
                </a:ext>
              </a:extLst>
            </p:cNvPr>
            <p:cNvSpPr txBox="1"/>
            <p:nvPr/>
          </p:nvSpPr>
          <p:spPr>
            <a:xfrm>
              <a:off x="463810" y="927379"/>
              <a:ext cx="1780695" cy="238575"/>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Original training data </a:t>
              </a:r>
            </a:p>
          </p:txBody>
        </p:sp>
      </p:grpSp>
      <p:grpSp>
        <p:nvGrpSpPr>
          <p:cNvPr id="21" name="Group 20">
            <a:extLst>
              <a:ext uri="{FF2B5EF4-FFF2-40B4-BE49-F238E27FC236}">
                <a16:creationId xmlns:a16="http://schemas.microsoft.com/office/drawing/2014/main" id="{FF3C19BC-CA5C-4C21-858C-D454C73D1489}"/>
              </a:ext>
            </a:extLst>
          </p:cNvPr>
          <p:cNvGrpSpPr/>
          <p:nvPr/>
        </p:nvGrpSpPr>
        <p:grpSpPr>
          <a:xfrm>
            <a:off x="3790281" y="1356570"/>
            <a:ext cx="4230535" cy="4341724"/>
            <a:chOff x="2842710" y="842741"/>
            <a:chExt cx="3172901" cy="3256293"/>
          </a:xfrm>
        </p:grpSpPr>
        <p:pic>
          <p:nvPicPr>
            <p:cNvPr id="16" name="Picture 15">
              <a:extLst>
                <a:ext uri="{FF2B5EF4-FFF2-40B4-BE49-F238E27FC236}">
                  <a16:creationId xmlns:a16="http://schemas.microsoft.com/office/drawing/2014/main" id="{B768EB09-BAE5-4E4E-9141-5A21C40222CC}"/>
                </a:ext>
              </a:extLst>
            </p:cNvPr>
            <p:cNvPicPr>
              <a:picLocks noChangeAspect="1"/>
            </p:cNvPicPr>
            <p:nvPr/>
          </p:nvPicPr>
          <p:blipFill rotWithShape="1">
            <a:blip r:embed="rId3"/>
            <a:srcRect t="53017" b="1"/>
            <a:stretch/>
          </p:blipFill>
          <p:spPr>
            <a:xfrm>
              <a:off x="2842710" y="1382389"/>
              <a:ext cx="3172901" cy="2716645"/>
            </a:xfrm>
            <a:prstGeom prst="rect">
              <a:avLst/>
            </a:prstGeom>
          </p:spPr>
        </p:pic>
        <p:sp>
          <p:nvSpPr>
            <p:cNvPr id="18" name="TextBox 17">
              <a:extLst>
                <a:ext uri="{FF2B5EF4-FFF2-40B4-BE49-F238E27FC236}">
                  <a16:creationId xmlns:a16="http://schemas.microsoft.com/office/drawing/2014/main" id="{A57DBF11-4408-45B4-9DDA-591898EF8225}"/>
                </a:ext>
              </a:extLst>
            </p:cNvPr>
            <p:cNvSpPr txBox="1"/>
            <p:nvPr/>
          </p:nvSpPr>
          <p:spPr>
            <a:xfrm>
              <a:off x="3538812" y="842741"/>
              <a:ext cx="1780695" cy="407900"/>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Downscaled and Merged data </a:t>
              </a:r>
            </a:p>
          </p:txBody>
        </p:sp>
      </p:grpSp>
      <p:grpSp>
        <p:nvGrpSpPr>
          <p:cNvPr id="23" name="Group 22">
            <a:extLst>
              <a:ext uri="{FF2B5EF4-FFF2-40B4-BE49-F238E27FC236}">
                <a16:creationId xmlns:a16="http://schemas.microsoft.com/office/drawing/2014/main" id="{53139E01-0219-4676-8068-3EB5C8D81C18}"/>
              </a:ext>
            </a:extLst>
          </p:cNvPr>
          <p:cNvGrpSpPr/>
          <p:nvPr/>
        </p:nvGrpSpPr>
        <p:grpSpPr>
          <a:xfrm>
            <a:off x="8187559" y="1259525"/>
            <a:ext cx="3909848" cy="4566313"/>
            <a:chOff x="6140669" y="944643"/>
            <a:chExt cx="2932386" cy="3424735"/>
          </a:xfrm>
        </p:grpSpPr>
        <p:pic>
          <p:nvPicPr>
            <p:cNvPr id="12" name="Picture 11">
              <a:extLst>
                <a:ext uri="{FF2B5EF4-FFF2-40B4-BE49-F238E27FC236}">
                  <a16:creationId xmlns:a16="http://schemas.microsoft.com/office/drawing/2014/main" id="{7D209D7A-6D1A-4DBA-83B8-12945D809FD8}"/>
                </a:ext>
              </a:extLst>
            </p:cNvPr>
            <p:cNvPicPr>
              <a:picLocks noChangeAspect="1"/>
            </p:cNvPicPr>
            <p:nvPr/>
          </p:nvPicPr>
          <p:blipFill rotWithShape="1">
            <a:blip r:embed="rId4">
              <a:extLst>
                <a:ext uri="{28A0092B-C50C-407E-A947-70E740481C1C}">
                  <a14:useLocalDpi xmlns:a14="http://schemas.microsoft.com/office/drawing/2010/main" val="0"/>
                </a:ext>
              </a:extLst>
            </a:blip>
            <a:srcRect l="66341" t="6170" r="654" b="71773"/>
            <a:stretch/>
          </p:blipFill>
          <p:spPr>
            <a:xfrm>
              <a:off x="6864319" y="3823291"/>
              <a:ext cx="1733610" cy="546087"/>
            </a:xfrm>
            <a:prstGeom prst="rect">
              <a:avLst/>
            </a:prstGeom>
          </p:spPr>
        </p:pic>
        <p:grpSp>
          <p:nvGrpSpPr>
            <p:cNvPr id="22" name="Group 21">
              <a:extLst>
                <a:ext uri="{FF2B5EF4-FFF2-40B4-BE49-F238E27FC236}">
                  <a16:creationId xmlns:a16="http://schemas.microsoft.com/office/drawing/2014/main" id="{8AA61E96-0579-4FDC-9A13-BA8755A278A5}"/>
                </a:ext>
              </a:extLst>
            </p:cNvPr>
            <p:cNvGrpSpPr/>
            <p:nvPr/>
          </p:nvGrpSpPr>
          <p:grpSpPr>
            <a:xfrm>
              <a:off x="6140669" y="944643"/>
              <a:ext cx="2932386" cy="2875252"/>
              <a:chOff x="6140669" y="842741"/>
              <a:chExt cx="2932386" cy="2875252"/>
            </a:xfrm>
          </p:grpSpPr>
          <p:pic>
            <p:nvPicPr>
              <p:cNvPr id="7" name="Picture 6">
                <a:extLst>
                  <a:ext uri="{FF2B5EF4-FFF2-40B4-BE49-F238E27FC236}">
                    <a16:creationId xmlns:a16="http://schemas.microsoft.com/office/drawing/2014/main" id="{47B78826-CDA3-4A7E-8150-163A5A4166E0}"/>
                  </a:ext>
                </a:extLst>
              </p:cNvPr>
              <p:cNvPicPr>
                <a:picLocks noChangeAspect="1"/>
              </p:cNvPicPr>
              <p:nvPr/>
            </p:nvPicPr>
            <p:blipFill rotWithShape="1">
              <a:blip r:embed="rId4">
                <a:extLst>
                  <a:ext uri="{28A0092B-C50C-407E-A947-70E740481C1C}">
                    <a14:useLocalDpi xmlns:a14="http://schemas.microsoft.com/office/drawing/2010/main" val="0"/>
                  </a:ext>
                </a:extLst>
              </a:blip>
              <a:srcRect l="989" r="32946"/>
              <a:stretch/>
            </p:blipFill>
            <p:spPr>
              <a:xfrm>
                <a:off x="6140669" y="1629308"/>
                <a:ext cx="2932386" cy="2088685"/>
              </a:xfrm>
              <a:prstGeom prst="rect">
                <a:avLst/>
              </a:prstGeom>
            </p:spPr>
          </p:pic>
          <p:sp>
            <p:nvSpPr>
              <p:cNvPr id="19" name="TextBox 18">
                <a:extLst>
                  <a:ext uri="{FF2B5EF4-FFF2-40B4-BE49-F238E27FC236}">
                    <a16:creationId xmlns:a16="http://schemas.microsoft.com/office/drawing/2014/main" id="{4896B312-4625-4D17-A507-473FB6494DDD}"/>
                  </a:ext>
                </a:extLst>
              </p:cNvPr>
              <p:cNvSpPr txBox="1"/>
              <p:nvPr/>
            </p:nvSpPr>
            <p:spPr>
              <a:xfrm>
                <a:off x="6776582" y="842741"/>
                <a:ext cx="1909085" cy="407900"/>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Quantified added value of more pixel availability </a:t>
                </a:r>
              </a:p>
            </p:txBody>
          </p:sp>
        </p:grpSp>
      </p:grpSp>
    </p:spTree>
    <p:extLst>
      <p:ext uri="{BB962C8B-B14F-4D97-AF65-F5344CB8AC3E}">
        <p14:creationId xmlns:p14="http://schemas.microsoft.com/office/powerpoint/2010/main" val="30411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C1ED7E32-AC8F-4814-AF67-19EAC84C98CB}"/>
              </a:ext>
            </a:extLst>
          </p:cNvPr>
          <p:cNvSpPr txBox="1">
            <a:spLocks/>
          </p:cNvSpPr>
          <p:nvPr/>
        </p:nvSpPr>
        <p:spPr>
          <a:xfrm>
            <a:off x="1083734" y="3041605"/>
            <a:ext cx="10024533" cy="1341209"/>
          </a:xfrm>
          <a:prstGeom prst="rect">
            <a:avLst/>
          </a:prstGeom>
        </p:spPr>
        <p:txBody>
          <a:bodyPr/>
          <a:lstStyle>
            <a:lvl1pPr algn="l" defTabSz="914400" rtl="0" eaLnBrk="1" latinLnBrk="0" hangingPunct="1">
              <a:lnSpc>
                <a:spcPct val="90000"/>
              </a:lnSpc>
              <a:spcBef>
                <a:spcPct val="0"/>
              </a:spcBef>
              <a:buNone/>
              <a:defRPr sz="4000" b="1" kern="1200">
                <a:solidFill>
                  <a:schemeClr val="tx1">
                    <a:lumMod val="65000"/>
                    <a:lumOff val="35000"/>
                  </a:schemeClr>
                </a:solidFill>
                <a:latin typeface="Calibri" panose="020F0502020204030204" pitchFamily="34" charset="0"/>
                <a:ea typeface="+mj-ea"/>
                <a:cs typeface="Calibri" panose="020F0502020204030204" pitchFamily="34" charset="0"/>
              </a:defRPr>
            </a:lvl1pPr>
          </a:lstStyle>
          <a:p>
            <a:pPr algn="ctr"/>
            <a:r>
              <a:rPr lang="en-GB" sz="4267" dirty="0">
                <a:cs typeface="Calibri"/>
              </a:rPr>
              <a:t>Results 2:</a:t>
            </a:r>
          </a:p>
          <a:p>
            <a:pPr algn="ctr"/>
            <a:r>
              <a:rPr lang="en-GB" sz="4267" dirty="0">
                <a:cs typeface="Calibri"/>
              </a:rPr>
              <a:t>A 5 km Merged LST Product for Europe</a:t>
            </a:r>
          </a:p>
        </p:txBody>
      </p:sp>
    </p:spTree>
    <p:extLst>
      <p:ext uri="{BB962C8B-B14F-4D97-AF65-F5344CB8AC3E}">
        <p14:creationId xmlns:p14="http://schemas.microsoft.com/office/powerpoint/2010/main" val="411008502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90C35-AE6D-433C-9E1F-721D238AD8DB}"/>
              </a:ext>
            </a:extLst>
          </p:cNvPr>
          <p:cNvSpPr>
            <a:spLocks noGrp="1"/>
          </p:cNvSpPr>
          <p:nvPr>
            <p:ph type="title"/>
          </p:nvPr>
        </p:nvSpPr>
        <p:spPr/>
        <p:txBody>
          <a:bodyPr/>
          <a:lstStyle/>
          <a:p>
            <a:r>
              <a:rPr lang="en-GB" dirty="0"/>
              <a:t>Europe Merge Product Trends</a:t>
            </a:r>
          </a:p>
        </p:txBody>
      </p:sp>
      <p:sp>
        <p:nvSpPr>
          <p:cNvPr id="6" name="TextBox 5">
            <a:extLst>
              <a:ext uri="{FF2B5EF4-FFF2-40B4-BE49-F238E27FC236}">
                <a16:creationId xmlns:a16="http://schemas.microsoft.com/office/drawing/2014/main" id="{DC41B2C7-098F-4D89-A4AF-588A05D90738}"/>
              </a:ext>
            </a:extLst>
          </p:cNvPr>
          <p:cNvSpPr txBox="1"/>
          <p:nvPr/>
        </p:nvSpPr>
        <p:spPr>
          <a:xfrm>
            <a:off x="4737424" y="1110704"/>
            <a:ext cx="2794889" cy="64633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200" kern="0" dirty="0">
                <a:solidFill>
                  <a:srgbClr val="2B3459"/>
                </a:solidFill>
              </a:rPr>
              <a:t>Predictions from 2004-2021 for day and night</a:t>
            </a:r>
          </a:p>
          <a:p>
            <a:pPr marL="228594" indent="-228594" defTabSz="1219170">
              <a:buFont typeface="Arial" panose="020B0604020202020204" pitchFamily="34" charset="0"/>
              <a:buChar char="•"/>
              <a:defRPr/>
            </a:pPr>
            <a:r>
              <a:rPr lang="en-GB" sz="1200" kern="0" dirty="0">
                <a:solidFill>
                  <a:srgbClr val="2B3459"/>
                </a:solidFill>
              </a:rPr>
              <a:t>Plotting all available pixels  </a:t>
            </a:r>
          </a:p>
        </p:txBody>
      </p:sp>
      <p:pic>
        <p:nvPicPr>
          <p:cNvPr id="13" name="Picture 12">
            <a:extLst>
              <a:ext uri="{FF2B5EF4-FFF2-40B4-BE49-F238E27FC236}">
                <a16:creationId xmlns:a16="http://schemas.microsoft.com/office/drawing/2014/main" id="{A7B04E6E-033A-4AA1-8082-18258EE0B0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07" y="2168804"/>
            <a:ext cx="6005395" cy="4003597"/>
          </a:xfrm>
          <a:prstGeom prst="rect">
            <a:avLst/>
          </a:prstGeom>
        </p:spPr>
      </p:pic>
      <p:pic>
        <p:nvPicPr>
          <p:cNvPr id="16" name="Picture 15">
            <a:extLst>
              <a:ext uri="{FF2B5EF4-FFF2-40B4-BE49-F238E27FC236}">
                <a16:creationId xmlns:a16="http://schemas.microsoft.com/office/drawing/2014/main" id="{B4627B10-2545-43CC-AC77-FFF1E553AB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6605" y="2168805"/>
            <a:ext cx="6005395" cy="4003596"/>
          </a:xfrm>
          <a:prstGeom prst="rect">
            <a:avLst/>
          </a:prstGeom>
        </p:spPr>
      </p:pic>
      <p:grpSp>
        <p:nvGrpSpPr>
          <p:cNvPr id="30" name="Group 29">
            <a:extLst>
              <a:ext uri="{FF2B5EF4-FFF2-40B4-BE49-F238E27FC236}">
                <a16:creationId xmlns:a16="http://schemas.microsoft.com/office/drawing/2014/main" id="{DEB3E8AF-2A3F-4C20-AE55-7F6AD6298E50}"/>
              </a:ext>
            </a:extLst>
          </p:cNvPr>
          <p:cNvGrpSpPr/>
          <p:nvPr/>
        </p:nvGrpSpPr>
        <p:grpSpPr>
          <a:xfrm>
            <a:off x="516357" y="1448271"/>
            <a:ext cx="3014844" cy="3162507"/>
            <a:chOff x="426888" y="930103"/>
            <a:chExt cx="2261133" cy="2530428"/>
          </a:xfrm>
        </p:grpSpPr>
        <p:sp>
          <p:nvSpPr>
            <p:cNvPr id="8" name="TextBox 7">
              <a:extLst>
                <a:ext uri="{FF2B5EF4-FFF2-40B4-BE49-F238E27FC236}">
                  <a16:creationId xmlns:a16="http://schemas.microsoft.com/office/drawing/2014/main" id="{CEBED5E0-C917-457B-9AC8-5FC2CB83BEC8}"/>
                </a:ext>
              </a:extLst>
            </p:cNvPr>
            <p:cNvSpPr txBox="1"/>
            <p:nvPr/>
          </p:nvSpPr>
          <p:spPr>
            <a:xfrm>
              <a:off x="426888" y="930103"/>
              <a:ext cx="2017987" cy="468053"/>
            </a:xfrm>
            <a:prstGeom prst="rect">
              <a:avLst/>
            </a:prstGeom>
            <a:ln>
              <a:solidFill>
                <a:srgbClr val="E37222"/>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Day-time merge sits well between MODIS and AMSR, or matches MODIS as expected</a:t>
              </a:r>
            </a:p>
          </p:txBody>
        </p:sp>
        <p:cxnSp>
          <p:nvCxnSpPr>
            <p:cNvPr id="10" name="Straight Arrow Connector 9">
              <a:extLst>
                <a:ext uri="{FF2B5EF4-FFF2-40B4-BE49-F238E27FC236}">
                  <a16:creationId xmlns:a16="http://schemas.microsoft.com/office/drawing/2014/main" id="{E01D7DD8-EF51-4014-8D23-B2EC0B5C91E7}"/>
                </a:ext>
              </a:extLst>
            </p:cNvPr>
            <p:cNvCxnSpPr>
              <a:cxnSpLocks/>
            </p:cNvCxnSpPr>
            <p:nvPr/>
          </p:nvCxnSpPr>
          <p:spPr>
            <a:xfrm>
              <a:off x="426888" y="1389685"/>
              <a:ext cx="388551" cy="475619"/>
            </a:xfrm>
            <a:prstGeom prst="straightConnector1">
              <a:avLst/>
            </a:prstGeom>
            <a:ln>
              <a:solidFill>
                <a:srgbClr val="822433"/>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714DB24-604A-4F40-AE45-E0B9D14C03E7}"/>
                </a:ext>
              </a:extLst>
            </p:cNvPr>
            <p:cNvCxnSpPr>
              <a:cxnSpLocks/>
            </p:cNvCxnSpPr>
            <p:nvPr/>
          </p:nvCxnSpPr>
          <p:spPr>
            <a:xfrm>
              <a:off x="426888" y="1389685"/>
              <a:ext cx="2261133" cy="2070846"/>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A6D7D771-20CB-4694-B677-9D4F3B98090E}"/>
              </a:ext>
            </a:extLst>
          </p:cNvPr>
          <p:cNvGrpSpPr/>
          <p:nvPr/>
        </p:nvGrpSpPr>
        <p:grpSpPr>
          <a:xfrm>
            <a:off x="3390877" y="1595123"/>
            <a:ext cx="8511908" cy="4152175"/>
            <a:chOff x="1510816" y="1011461"/>
            <a:chExt cx="6383931" cy="3264365"/>
          </a:xfrm>
        </p:grpSpPr>
        <p:sp>
          <p:nvSpPr>
            <p:cNvPr id="9" name="TextBox 8">
              <a:extLst>
                <a:ext uri="{FF2B5EF4-FFF2-40B4-BE49-F238E27FC236}">
                  <a16:creationId xmlns:a16="http://schemas.microsoft.com/office/drawing/2014/main" id="{6AE26377-F210-4E21-8587-68A71F68D497}"/>
                </a:ext>
              </a:extLst>
            </p:cNvPr>
            <p:cNvSpPr txBox="1"/>
            <p:nvPr/>
          </p:nvSpPr>
          <p:spPr>
            <a:xfrm>
              <a:off x="6289291" y="1011461"/>
              <a:ext cx="1605456" cy="330791"/>
            </a:xfrm>
            <a:prstGeom prst="rect">
              <a:avLst/>
            </a:prstGeom>
            <a:ln>
              <a:solidFill>
                <a:srgbClr val="E37222"/>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pPr marL="228594" indent="-228594" defTabSz="1219170">
                <a:buFont typeface="Arial" panose="020B0604020202020204" pitchFamily="34" charset="0"/>
                <a:buChar char="•"/>
                <a:defRPr/>
              </a:pPr>
              <a:r>
                <a:rPr lang="en-GB" sz="1067" kern="0" dirty="0">
                  <a:solidFill>
                    <a:srgbClr val="2B3459"/>
                  </a:solidFill>
                </a:rPr>
                <a:t>Resolves and smooths TIR cloud contamination </a:t>
              </a:r>
            </a:p>
          </p:txBody>
        </p:sp>
        <p:cxnSp>
          <p:nvCxnSpPr>
            <p:cNvPr id="28" name="Straight Arrow Connector 27">
              <a:extLst>
                <a:ext uri="{FF2B5EF4-FFF2-40B4-BE49-F238E27FC236}">
                  <a16:creationId xmlns:a16="http://schemas.microsoft.com/office/drawing/2014/main" id="{8CB2B505-614C-42C5-BBE3-92CA918102EE}"/>
                </a:ext>
              </a:extLst>
            </p:cNvPr>
            <p:cNvCxnSpPr>
              <a:cxnSpLocks/>
            </p:cNvCxnSpPr>
            <p:nvPr/>
          </p:nvCxnSpPr>
          <p:spPr>
            <a:xfrm flipH="1">
              <a:off x="4448645" y="1350015"/>
              <a:ext cx="1840646" cy="2925811"/>
            </a:xfrm>
            <a:prstGeom prst="straightConnector1">
              <a:avLst/>
            </a:prstGeom>
            <a:ln>
              <a:solidFill>
                <a:schemeClr val="accent5">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E449A0FB-D21C-400E-B5EF-E056B3447E48}"/>
                </a:ext>
              </a:extLst>
            </p:cNvPr>
            <p:cNvCxnSpPr>
              <a:cxnSpLocks/>
            </p:cNvCxnSpPr>
            <p:nvPr/>
          </p:nvCxnSpPr>
          <p:spPr>
            <a:xfrm flipH="1">
              <a:off x="1510816" y="1350015"/>
              <a:ext cx="4778475" cy="1462905"/>
            </a:xfrm>
            <a:prstGeom prst="straightConnector1">
              <a:avLst/>
            </a:prstGeom>
            <a:ln>
              <a:solidFill>
                <a:srgbClr val="822433"/>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4734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FA94E-57E9-451A-9CA2-3D6F24AE1E2E}"/>
              </a:ext>
            </a:extLst>
          </p:cNvPr>
          <p:cNvSpPr>
            <a:spLocks noGrp="1"/>
          </p:cNvSpPr>
          <p:nvPr>
            <p:ph type="title"/>
          </p:nvPr>
        </p:nvSpPr>
        <p:spPr/>
        <p:txBody>
          <a:bodyPr/>
          <a:lstStyle/>
          <a:p>
            <a:r>
              <a:rPr lang="en-GB" dirty="0"/>
              <a:t>Added Value for the End-User</a:t>
            </a:r>
          </a:p>
        </p:txBody>
      </p:sp>
      <p:grpSp>
        <p:nvGrpSpPr>
          <p:cNvPr id="10" name="Group 9">
            <a:extLst>
              <a:ext uri="{FF2B5EF4-FFF2-40B4-BE49-F238E27FC236}">
                <a16:creationId xmlns:a16="http://schemas.microsoft.com/office/drawing/2014/main" id="{21DAF4EF-A869-4CDC-A720-21950F33027A}"/>
              </a:ext>
            </a:extLst>
          </p:cNvPr>
          <p:cNvGrpSpPr/>
          <p:nvPr/>
        </p:nvGrpSpPr>
        <p:grpSpPr>
          <a:xfrm>
            <a:off x="38890" y="1017396"/>
            <a:ext cx="4108823" cy="5146576"/>
            <a:chOff x="29167" y="763047"/>
            <a:chExt cx="3081617" cy="3859932"/>
          </a:xfrm>
        </p:grpSpPr>
        <p:pic>
          <p:nvPicPr>
            <p:cNvPr id="4" name="Picture 3">
              <a:extLst>
                <a:ext uri="{FF2B5EF4-FFF2-40B4-BE49-F238E27FC236}">
                  <a16:creationId xmlns:a16="http://schemas.microsoft.com/office/drawing/2014/main" id="{3BC311EB-39BA-4250-9D4D-2E99C4B6B6F9}"/>
                </a:ext>
              </a:extLst>
            </p:cNvPr>
            <p:cNvPicPr>
              <a:picLocks noChangeAspect="1"/>
            </p:cNvPicPr>
            <p:nvPr/>
          </p:nvPicPr>
          <p:blipFill rotWithShape="1">
            <a:blip r:embed="rId3">
              <a:extLst>
                <a:ext uri="{28A0092B-C50C-407E-A947-70E740481C1C}">
                  <a14:useLocalDpi xmlns:a14="http://schemas.microsoft.com/office/drawing/2010/main" val="0"/>
                </a:ext>
              </a:extLst>
            </a:blip>
            <a:srcRect t="4586" b="48659"/>
            <a:stretch/>
          </p:blipFill>
          <p:spPr>
            <a:xfrm>
              <a:off x="29167" y="1017427"/>
              <a:ext cx="3081617" cy="3562456"/>
            </a:xfrm>
            <a:prstGeom prst="rect">
              <a:avLst/>
            </a:prstGeom>
          </p:spPr>
        </p:pic>
        <p:grpSp>
          <p:nvGrpSpPr>
            <p:cNvPr id="20" name="Group 19">
              <a:extLst>
                <a:ext uri="{FF2B5EF4-FFF2-40B4-BE49-F238E27FC236}">
                  <a16:creationId xmlns:a16="http://schemas.microsoft.com/office/drawing/2014/main" id="{321785B0-A550-4CEC-A74F-9F30E8D3B6D9}"/>
                </a:ext>
              </a:extLst>
            </p:cNvPr>
            <p:cNvGrpSpPr/>
            <p:nvPr/>
          </p:nvGrpSpPr>
          <p:grpSpPr>
            <a:xfrm>
              <a:off x="458333" y="763047"/>
              <a:ext cx="1812708" cy="3859932"/>
              <a:chOff x="505630" y="464442"/>
              <a:chExt cx="1812708" cy="3859932"/>
            </a:xfrm>
          </p:grpSpPr>
          <p:pic>
            <p:nvPicPr>
              <p:cNvPr id="15" name="Picture 14">
                <a:extLst>
                  <a:ext uri="{FF2B5EF4-FFF2-40B4-BE49-F238E27FC236}">
                    <a16:creationId xmlns:a16="http://schemas.microsoft.com/office/drawing/2014/main" id="{18E5BC19-FCF5-492C-BDA5-1EC6F4383043}"/>
                  </a:ext>
                </a:extLst>
              </p:cNvPr>
              <p:cNvPicPr>
                <a:picLocks noChangeAspect="1"/>
              </p:cNvPicPr>
              <p:nvPr/>
            </p:nvPicPr>
            <p:blipFill rotWithShape="1">
              <a:blip r:embed="rId4"/>
              <a:srcRect l="9839" t="96914" r="14175" b="1434"/>
              <a:stretch/>
            </p:blipFill>
            <p:spPr>
              <a:xfrm>
                <a:off x="505630" y="4238181"/>
                <a:ext cx="1780695" cy="86193"/>
              </a:xfrm>
              <a:prstGeom prst="rect">
                <a:avLst/>
              </a:prstGeom>
            </p:spPr>
          </p:pic>
          <p:sp>
            <p:nvSpPr>
              <p:cNvPr id="17" name="TextBox 16">
                <a:extLst>
                  <a:ext uri="{FF2B5EF4-FFF2-40B4-BE49-F238E27FC236}">
                    <a16:creationId xmlns:a16="http://schemas.microsoft.com/office/drawing/2014/main" id="{18BF67FC-9C58-492A-A5DE-75F5AF3C72BB}"/>
                  </a:ext>
                </a:extLst>
              </p:cNvPr>
              <p:cNvSpPr txBox="1"/>
              <p:nvPr/>
            </p:nvSpPr>
            <p:spPr>
              <a:xfrm>
                <a:off x="537643" y="464442"/>
                <a:ext cx="1780695" cy="238575"/>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Original training data </a:t>
                </a:r>
              </a:p>
            </p:txBody>
          </p:sp>
        </p:grpSp>
      </p:grpSp>
      <p:grpSp>
        <p:nvGrpSpPr>
          <p:cNvPr id="11" name="Group 10">
            <a:extLst>
              <a:ext uri="{FF2B5EF4-FFF2-40B4-BE49-F238E27FC236}">
                <a16:creationId xmlns:a16="http://schemas.microsoft.com/office/drawing/2014/main" id="{6EEE0BEC-083B-4DE6-BD2F-FC331DB5CCF9}"/>
              </a:ext>
            </a:extLst>
          </p:cNvPr>
          <p:cNvGrpSpPr/>
          <p:nvPr/>
        </p:nvGrpSpPr>
        <p:grpSpPr>
          <a:xfrm>
            <a:off x="3905321" y="785284"/>
            <a:ext cx="4069932" cy="5479584"/>
            <a:chOff x="2956130" y="593770"/>
            <a:chExt cx="3052449" cy="4109688"/>
          </a:xfrm>
        </p:grpSpPr>
        <p:pic>
          <p:nvPicPr>
            <p:cNvPr id="6" name="Picture 5">
              <a:extLst>
                <a:ext uri="{FF2B5EF4-FFF2-40B4-BE49-F238E27FC236}">
                  <a16:creationId xmlns:a16="http://schemas.microsoft.com/office/drawing/2014/main" id="{91A97C6A-E303-4447-A9AE-B1113C07E310}"/>
                </a:ext>
              </a:extLst>
            </p:cNvPr>
            <p:cNvPicPr>
              <a:picLocks noChangeAspect="1"/>
            </p:cNvPicPr>
            <p:nvPr/>
          </p:nvPicPr>
          <p:blipFill rotWithShape="1">
            <a:blip r:embed="rId3">
              <a:extLst>
                <a:ext uri="{28A0092B-C50C-407E-A947-70E740481C1C}">
                  <a14:useLocalDpi xmlns:a14="http://schemas.microsoft.com/office/drawing/2010/main" val="0"/>
                </a:ext>
              </a:extLst>
            </a:blip>
            <a:srcRect t="51647"/>
            <a:stretch/>
          </p:blipFill>
          <p:spPr>
            <a:xfrm>
              <a:off x="2956130" y="1054152"/>
              <a:ext cx="3052449" cy="3649306"/>
            </a:xfrm>
            <a:prstGeom prst="rect">
              <a:avLst/>
            </a:prstGeom>
          </p:spPr>
        </p:pic>
        <p:sp>
          <p:nvSpPr>
            <p:cNvPr id="18" name="TextBox 17">
              <a:extLst>
                <a:ext uri="{FF2B5EF4-FFF2-40B4-BE49-F238E27FC236}">
                  <a16:creationId xmlns:a16="http://schemas.microsoft.com/office/drawing/2014/main" id="{A57DBF11-4408-45B4-9DDA-591898EF8225}"/>
                </a:ext>
              </a:extLst>
            </p:cNvPr>
            <p:cNvSpPr txBox="1"/>
            <p:nvPr/>
          </p:nvSpPr>
          <p:spPr>
            <a:xfrm>
              <a:off x="3483530" y="593770"/>
              <a:ext cx="1780695" cy="407900"/>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Downscaled and Merged data </a:t>
              </a:r>
            </a:p>
          </p:txBody>
        </p:sp>
      </p:grpSp>
      <p:grpSp>
        <p:nvGrpSpPr>
          <p:cNvPr id="24" name="Group 23">
            <a:extLst>
              <a:ext uri="{FF2B5EF4-FFF2-40B4-BE49-F238E27FC236}">
                <a16:creationId xmlns:a16="http://schemas.microsoft.com/office/drawing/2014/main" id="{7E4C2026-6D79-4E13-B0C3-A7949FEE74C2}"/>
              </a:ext>
            </a:extLst>
          </p:cNvPr>
          <p:cNvGrpSpPr/>
          <p:nvPr/>
        </p:nvGrpSpPr>
        <p:grpSpPr>
          <a:xfrm>
            <a:off x="8014144" y="884658"/>
            <a:ext cx="4083073" cy="5049220"/>
            <a:chOff x="6039774" y="610579"/>
            <a:chExt cx="3062305" cy="3786915"/>
          </a:xfrm>
        </p:grpSpPr>
        <p:grpSp>
          <p:nvGrpSpPr>
            <p:cNvPr id="23" name="Group 22">
              <a:extLst>
                <a:ext uri="{FF2B5EF4-FFF2-40B4-BE49-F238E27FC236}">
                  <a16:creationId xmlns:a16="http://schemas.microsoft.com/office/drawing/2014/main" id="{53139E01-0219-4676-8068-3EB5C8D81C18}"/>
                </a:ext>
              </a:extLst>
            </p:cNvPr>
            <p:cNvGrpSpPr/>
            <p:nvPr/>
          </p:nvGrpSpPr>
          <p:grpSpPr>
            <a:xfrm>
              <a:off x="6776581" y="610579"/>
              <a:ext cx="1909085" cy="3786915"/>
              <a:chOff x="6776581" y="610579"/>
              <a:chExt cx="1909085" cy="3786915"/>
            </a:xfrm>
          </p:grpSpPr>
          <p:pic>
            <p:nvPicPr>
              <p:cNvPr id="12" name="Picture 11">
                <a:extLst>
                  <a:ext uri="{FF2B5EF4-FFF2-40B4-BE49-F238E27FC236}">
                    <a16:creationId xmlns:a16="http://schemas.microsoft.com/office/drawing/2014/main" id="{7D209D7A-6D1A-4DBA-83B8-12945D809FD8}"/>
                  </a:ext>
                </a:extLst>
              </p:cNvPr>
              <p:cNvPicPr>
                <a:picLocks noChangeAspect="1"/>
              </p:cNvPicPr>
              <p:nvPr/>
            </p:nvPicPr>
            <p:blipFill rotWithShape="1">
              <a:blip r:embed="rId5">
                <a:extLst>
                  <a:ext uri="{28A0092B-C50C-407E-A947-70E740481C1C}">
                    <a14:useLocalDpi xmlns:a14="http://schemas.microsoft.com/office/drawing/2010/main" val="0"/>
                  </a:ext>
                </a:extLst>
              </a:blip>
              <a:srcRect l="66341" t="6170" r="654" b="71773"/>
              <a:stretch/>
            </p:blipFill>
            <p:spPr>
              <a:xfrm>
                <a:off x="6864319" y="3851407"/>
                <a:ext cx="1733610" cy="546087"/>
              </a:xfrm>
              <a:prstGeom prst="rect">
                <a:avLst/>
              </a:prstGeom>
            </p:spPr>
          </p:pic>
          <p:sp>
            <p:nvSpPr>
              <p:cNvPr id="19" name="TextBox 18">
                <a:extLst>
                  <a:ext uri="{FF2B5EF4-FFF2-40B4-BE49-F238E27FC236}">
                    <a16:creationId xmlns:a16="http://schemas.microsoft.com/office/drawing/2014/main" id="{4896B312-4625-4D17-A507-473FB6494DDD}"/>
                  </a:ext>
                </a:extLst>
              </p:cNvPr>
              <p:cNvSpPr txBox="1"/>
              <p:nvPr/>
            </p:nvSpPr>
            <p:spPr>
              <a:xfrm>
                <a:off x="6776581" y="610579"/>
                <a:ext cx="1909085" cy="407900"/>
              </a:xfrm>
              <a:prstGeom prst="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defTabSz="1219170">
                  <a:defRPr/>
                </a:pPr>
                <a:r>
                  <a:rPr lang="en-GB" sz="1467" kern="0" dirty="0">
                    <a:solidFill>
                      <a:srgbClr val="2B3459"/>
                    </a:solidFill>
                  </a:rPr>
                  <a:t>Quantified added value of more pixel availability </a:t>
                </a:r>
              </a:p>
            </p:txBody>
          </p:sp>
        </p:grpSp>
        <p:pic>
          <p:nvPicPr>
            <p:cNvPr id="9" name="Picture 8">
              <a:extLst>
                <a:ext uri="{FF2B5EF4-FFF2-40B4-BE49-F238E27FC236}">
                  <a16:creationId xmlns:a16="http://schemas.microsoft.com/office/drawing/2014/main" id="{C8AEB0BB-C87D-4F01-BDDE-0755846D5075}"/>
                </a:ext>
              </a:extLst>
            </p:cNvPr>
            <p:cNvPicPr>
              <a:picLocks noChangeAspect="1"/>
            </p:cNvPicPr>
            <p:nvPr/>
          </p:nvPicPr>
          <p:blipFill rotWithShape="1">
            <a:blip r:embed="rId6">
              <a:extLst>
                <a:ext uri="{28A0092B-C50C-407E-A947-70E740481C1C}">
                  <a14:useLocalDpi xmlns:a14="http://schemas.microsoft.com/office/drawing/2010/main" val="0"/>
                </a:ext>
              </a:extLst>
            </a:blip>
            <a:srcRect l="1332" r="32854"/>
            <a:stretch/>
          </p:blipFill>
          <p:spPr>
            <a:xfrm>
              <a:off x="6039774" y="1381487"/>
              <a:ext cx="3062305" cy="2274698"/>
            </a:xfrm>
            <a:prstGeom prst="rect">
              <a:avLst/>
            </a:prstGeom>
          </p:spPr>
        </p:pic>
      </p:grpSp>
    </p:spTree>
    <p:extLst>
      <p:ext uri="{BB962C8B-B14F-4D97-AF65-F5344CB8AC3E}">
        <p14:creationId xmlns:p14="http://schemas.microsoft.com/office/powerpoint/2010/main" val="189705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876C2-74FC-4356-94E7-2C366571CC8D}"/>
              </a:ext>
            </a:extLst>
          </p:cNvPr>
          <p:cNvSpPr>
            <a:spLocks noGrp="1"/>
          </p:cNvSpPr>
          <p:nvPr>
            <p:ph type="title"/>
          </p:nvPr>
        </p:nvSpPr>
        <p:spPr/>
        <p:txBody>
          <a:bodyPr/>
          <a:lstStyle/>
          <a:p>
            <a:r>
              <a:rPr lang="en-GB" dirty="0"/>
              <a:t>Summary of Findings </a:t>
            </a:r>
          </a:p>
        </p:txBody>
      </p:sp>
      <p:pic>
        <p:nvPicPr>
          <p:cNvPr id="4" name="Picture 3" descr="A map of the world&#10;&#10;Description automatically generated">
            <a:extLst>
              <a:ext uri="{FF2B5EF4-FFF2-40B4-BE49-F238E27FC236}">
                <a16:creationId xmlns:a16="http://schemas.microsoft.com/office/drawing/2014/main" id="{09CD91BE-4E44-41F8-8459-3194E8E63939}"/>
              </a:ext>
            </a:extLst>
          </p:cNvPr>
          <p:cNvPicPr>
            <a:picLocks noChangeAspect="1"/>
          </p:cNvPicPr>
          <p:nvPr/>
        </p:nvPicPr>
        <p:blipFill rotWithShape="1">
          <a:blip r:embed="rId3"/>
          <a:srcRect l="2898" t="9053" r="1087" b="5316"/>
          <a:stretch/>
        </p:blipFill>
        <p:spPr>
          <a:xfrm>
            <a:off x="202167" y="1617566"/>
            <a:ext cx="6071699" cy="3732199"/>
          </a:xfrm>
          <a:prstGeom prst="rect">
            <a:avLst/>
          </a:prstGeom>
        </p:spPr>
      </p:pic>
      <p:sp>
        <p:nvSpPr>
          <p:cNvPr id="5" name="Content Placeholder 8">
            <a:extLst>
              <a:ext uri="{FF2B5EF4-FFF2-40B4-BE49-F238E27FC236}">
                <a16:creationId xmlns:a16="http://schemas.microsoft.com/office/drawing/2014/main" id="{39D0DB47-20AB-44A7-AC98-DE24A53E1C57}"/>
              </a:ext>
            </a:extLst>
          </p:cNvPr>
          <p:cNvSpPr>
            <a:spLocks noGrp="1"/>
          </p:cNvSpPr>
          <p:nvPr/>
        </p:nvSpPr>
        <p:spPr>
          <a:xfrm>
            <a:off x="6463863" y="1693161"/>
            <a:ext cx="5402317" cy="4077019"/>
          </a:xfrm>
          <a:prstGeom prst="rect">
            <a:avLst/>
          </a:prstGeom>
        </p:spPr>
        <p:style>
          <a:lnRef idx="2">
            <a:schemeClr val="accent2"/>
          </a:lnRef>
          <a:fillRef idx="1">
            <a:schemeClr val="lt1"/>
          </a:fillRef>
          <a:effectRef idx="0">
            <a:schemeClr val="accent2"/>
          </a:effectRef>
          <a:fontRef idx="minor">
            <a:schemeClr val="dk1"/>
          </a:fontRef>
        </p:style>
        <p:txBody>
          <a:bodyPr vert="horz" lIns="121920" tIns="60960" rIns="121920" bIns="6096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sz="1333" dirty="0">
                <a:solidFill>
                  <a:srgbClr val="2B3459"/>
                </a:solidFill>
                <a:cs typeface="Calibri"/>
              </a:rPr>
              <a:t>Merged LST preserves MODIS seasonal cycle while adding PMW temporal continuity and reducing cloud-related gaps.</a:t>
            </a:r>
          </a:p>
          <a:p>
            <a:pPr>
              <a:defRPr/>
            </a:pPr>
            <a:r>
              <a:rPr lang="en-GB" sz="1333" dirty="0">
                <a:solidFill>
                  <a:srgbClr val="2B3459"/>
                </a:solidFill>
                <a:cs typeface="Calibri"/>
              </a:rPr>
              <a:t>Product provides smoother, more coherent spatial fields with fewer artefacts. </a:t>
            </a:r>
          </a:p>
          <a:p>
            <a:pPr>
              <a:defRPr/>
            </a:pPr>
            <a:r>
              <a:rPr lang="en-GB" sz="1333" dirty="0">
                <a:solidFill>
                  <a:srgbClr val="2B3459"/>
                </a:solidFill>
                <a:cs typeface="Calibri"/>
              </a:rPr>
              <a:t>Merged LST values generally fall between MODIS and AMSR single sensors, combining their complementary strengths.</a:t>
            </a:r>
          </a:p>
          <a:p>
            <a:pPr>
              <a:defRPr/>
            </a:pPr>
            <a:r>
              <a:rPr lang="en-GB" sz="1333" dirty="0">
                <a:solidFill>
                  <a:srgbClr val="2B3459"/>
                </a:solidFill>
                <a:cs typeface="Calibri"/>
              </a:rPr>
              <a:t>Evidence of annual and seasonal biases due to propagated clear-sky bias during training but validation results show strong agreement</a:t>
            </a:r>
          </a:p>
          <a:p>
            <a:pPr>
              <a:defRPr/>
            </a:pPr>
            <a:r>
              <a:rPr lang="en-GB" sz="1333" dirty="0">
                <a:solidFill>
                  <a:srgbClr val="2B3459"/>
                </a:solidFill>
                <a:cs typeface="Calibri"/>
              </a:rPr>
              <a:t>End-user benefits by harmonising complementary data and increasing pixel availability for regional climate studies </a:t>
            </a:r>
          </a:p>
          <a:p>
            <a:pPr>
              <a:defRPr/>
            </a:pPr>
            <a:r>
              <a:rPr lang="en-GB" sz="1333" dirty="0">
                <a:solidFill>
                  <a:srgbClr val="2B3459"/>
                </a:solidFill>
                <a:cs typeface="Calibri"/>
              </a:rPr>
              <a:t>The first clear-sky product for the USA and Europe with scope to expand to the first global product </a:t>
            </a:r>
          </a:p>
        </p:txBody>
      </p:sp>
    </p:spTree>
    <p:extLst>
      <p:ext uri="{BB962C8B-B14F-4D97-AF65-F5344CB8AC3E}">
        <p14:creationId xmlns:p14="http://schemas.microsoft.com/office/powerpoint/2010/main" val="42840838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577037" y="2592164"/>
            <a:ext cx="40159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a:defRPr/>
            </a:pPr>
            <a:r>
              <a:rPr lang="en-GB" sz="4800" b="1" dirty="0">
                <a:solidFill>
                  <a:schemeClr val="bg1">
                    <a:lumMod val="95000"/>
                  </a:schemeClr>
                </a:solidFill>
                <a:latin typeface="Verdana"/>
                <a:ea typeface="+mj-ea"/>
                <a:cs typeface="Verdana"/>
              </a:rPr>
              <a:t>Thank You</a:t>
            </a:r>
          </a:p>
        </p:txBody>
      </p:sp>
      <p:sp>
        <p:nvSpPr>
          <p:cNvPr id="5122" name="Text Box 24"/>
          <p:cNvSpPr txBox="1">
            <a:spLocks noChangeArrowheads="1"/>
          </p:cNvSpPr>
          <p:nvPr/>
        </p:nvSpPr>
        <p:spPr bwMode="auto">
          <a:xfrm>
            <a:off x="821267" y="3725334"/>
            <a:ext cx="3284660"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dirty="0">
                <a:solidFill>
                  <a:schemeClr val="bg1"/>
                </a:solidFill>
              </a:rPr>
              <a:t>Dr Abigail Waring    </a:t>
            </a:r>
          </a:p>
        </p:txBody>
      </p:sp>
      <p:sp>
        <p:nvSpPr>
          <p:cNvPr id="5123" name="Text Box 25"/>
          <p:cNvSpPr txBox="1">
            <a:spLocks noChangeArrowheads="1"/>
          </p:cNvSpPr>
          <p:nvPr/>
        </p:nvSpPr>
        <p:spPr bwMode="auto">
          <a:xfrm>
            <a:off x="821267" y="4349752"/>
            <a:ext cx="3222549"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fr-FR" altLang="fr-FR" dirty="0">
                <a:solidFill>
                  <a:schemeClr val="bg1"/>
                </a:solidFill>
              </a:rPr>
              <a:t>U.Leicester &amp; NCEO</a:t>
            </a:r>
          </a:p>
        </p:txBody>
      </p:sp>
      <p:pic>
        <p:nvPicPr>
          <p:cNvPr id="3" name="Picture 2">
            <a:extLst>
              <a:ext uri="{FF2B5EF4-FFF2-40B4-BE49-F238E27FC236}">
                <a16:creationId xmlns:a16="http://schemas.microsoft.com/office/drawing/2014/main" id="{22FDC4E6-C183-408A-AB68-62AF6AC07D08}"/>
              </a:ext>
            </a:extLst>
          </p:cNvPr>
          <p:cNvPicPr>
            <a:picLocks noChangeAspect="1"/>
          </p:cNvPicPr>
          <p:nvPr/>
        </p:nvPicPr>
        <p:blipFill>
          <a:blip r:embed="rId3"/>
          <a:stretch>
            <a:fillRect/>
          </a:stretch>
        </p:blipFill>
        <p:spPr>
          <a:xfrm>
            <a:off x="6096000" y="2400463"/>
            <a:ext cx="5830952" cy="2991344"/>
          </a:xfrm>
          <a:prstGeom prst="rect">
            <a:avLst/>
          </a:prstGeom>
        </p:spPr>
      </p:pic>
    </p:spTree>
    <p:extLst>
      <p:ext uri="{BB962C8B-B14F-4D97-AF65-F5344CB8AC3E}">
        <p14:creationId xmlns:p14="http://schemas.microsoft.com/office/powerpoint/2010/main" val="21459417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711201" y="2402730"/>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dirty="0">
                <a:solidFill>
                  <a:srgbClr val="FFFFFF">
                    <a:lumMod val="95000"/>
                  </a:srgbClr>
                </a:solidFill>
                <a:latin typeface="Verdana"/>
                <a:ea typeface="MS PGothic" pitchFamily="34" charset="-128"/>
                <a:cs typeface="Verdana"/>
              </a:rPr>
              <a:t>Uncertainties in the </a:t>
            </a:r>
            <a:r>
              <a:rPr lang="en-GB" sz="4267" dirty="0" err="1">
                <a:solidFill>
                  <a:srgbClr val="FFFFFF">
                    <a:lumMod val="95000"/>
                  </a:srgbClr>
                </a:solidFill>
                <a:latin typeface="Verdana"/>
                <a:ea typeface="MS PGothic" pitchFamily="34" charset="-128"/>
                <a:cs typeface="Verdana"/>
              </a:rPr>
              <a:t>LST_cci</a:t>
            </a:r>
            <a:r>
              <a:rPr lang="en-GB" sz="4267" dirty="0">
                <a:solidFill>
                  <a:srgbClr val="FFFFFF">
                    <a:lumMod val="95000"/>
                  </a:srgbClr>
                </a:solidFill>
                <a:latin typeface="Verdana"/>
                <a:ea typeface="MS PGothic" pitchFamily="34" charset="-128"/>
                <a:cs typeface="Verdana"/>
              </a:rPr>
              <a:t> products</a:t>
            </a:r>
          </a:p>
        </p:txBody>
      </p:sp>
      <p:sp>
        <p:nvSpPr>
          <p:cNvPr id="5122" name="Text Box 24"/>
          <p:cNvSpPr txBox="1">
            <a:spLocks noChangeArrowheads="1"/>
          </p:cNvSpPr>
          <p:nvPr/>
        </p:nvSpPr>
        <p:spPr bwMode="auto">
          <a:xfrm>
            <a:off x="821267" y="3725334"/>
            <a:ext cx="2904962"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dirty="0">
                <a:solidFill>
                  <a:srgbClr val="FFFFFF"/>
                </a:solidFill>
              </a:rPr>
              <a:t> Claire Bulgin      </a:t>
            </a:r>
          </a:p>
        </p:txBody>
      </p:sp>
      <p:sp>
        <p:nvSpPr>
          <p:cNvPr id="5123" name="Text Box 25"/>
          <p:cNvSpPr txBox="1">
            <a:spLocks noChangeArrowheads="1"/>
          </p:cNvSpPr>
          <p:nvPr/>
        </p:nvSpPr>
        <p:spPr bwMode="auto">
          <a:xfrm>
            <a:off x="821267" y="4349752"/>
            <a:ext cx="9563772"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fr-FR" altLang="fr-FR" dirty="0" err="1">
                <a:solidFill>
                  <a:srgbClr val="FFFFFF"/>
                </a:solidFill>
              </a:rPr>
              <a:t>University</a:t>
            </a:r>
            <a:r>
              <a:rPr lang="fr-FR" altLang="fr-FR" dirty="0">
                <a:solidFill>
                  <a:srgbClr val="FFFFFF"/>
                </a:solidFill>
              </a:rPr>
              <a:t> of Reading, National Centre for Earth Observation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42C97-CA53-2E4B-AF9F-D07F446AD24A}"/>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32291173-51B2-3E4B-9D24-29B1DFF10CC0}"/>
              </a:ext>
            </a:extLst>
          </p:cNvPr>
          <p:cNvSpPr>
            <a:spLocks noGrp="1"/>
          </p:cNvSpPr>
          <p:nvPr>
            <p:ph idx="1"/>
          </p:nvPr>
        </p:nvSpPr>
        <p:spPr/>
        <p:txBody>
          <a:bodyPr/>
          <a:lstStyle/>
          <a:p>
            <a:pPr indent="0"/>
            <a:r>
              <a:rPr lang="en-GB" dirty="0"/>
              <a:t>Every measurement we make (both in-situ or remotely sensed) deviates from the ‘true’ surface temperature due imperfections in the instrumentation and measurement process.  The uncertainty information helps you to make the best use of the data, particularly in a decision-making context.</a:t>
            </a:r>
          </a:p>
          <a:p>
            <a:endParaRPr lang="en-GB" dirty="0"/>
          </a:p>
          <a:p>
            <a:r>
              <a:rPr lang="en-GB" dirty="0"/>
              <a:t>Error and uncertainty are two different concepts</a:t>
            </a:r>
            <a:r>
              <a:rPr lang="mr-IN" dirty="0"/>
              <a:t>…</a:t>
            </a:r>
            <a:endParaRPr lang="en-GB" dirty="0"/>
          </a:p>
          <a:p>
            <a:pPr marL="457189" indent="-457189">
              <a:buFont typeface="Arial"/>
              <a:buChar char="•"/>
            </a:pPr>
            <a:r>
              <a:rPr lang="en-GB" dirty="0"/>
              <a:t>Error</a:t>
            </a:r>
            <a:r>
              <a:rPr lang="en-GB" i="1" dirty="0"/>
              <a:t>: </a:t>
            </a:r>
            <a:r>
              <a:rPr lang="en-GB" dirty="0"/>
              <a:t>How different is the measured value from the true value?</a:t>
            </a:r>
          </a:p>
          <a:p>
            <a:pPr marL="457189" indent="-457189">
              <a:buFont typeface="Arial"/>
              <a:buChar char="•"/>
            </a:pPr>
            <a:r>
              <a:rPr lang="en-GB" dirty="0"/>
              <a:t>Uncertainty</a:t>
            </a:r>
            <a:r>
              <a:rPr lang="en-GB" i="1" dirty="0"/>
              <a:t>: </a:t>
            </a:r>
            <a:r>
              <a:rPr lang="en-GB" dirty="0"/>
              <a:t>To what degree is the measured value in doubt?</a:t>
            </a:r>
          </a:p>
          <a:p>
            <a:r>
              <a:rPr lang="en-US" dirty="0"/>
              <a:t>Measurement error is typically unknown (if we did know what it was, we would correct for it).  We therefore estimate the distribution of possible measurements around the true value.  The differences between these measurements and the true value gives the error distribution and the width of this is the uncertainty.</a:t>
            </a:r>
          </a:p>
          <a:p>
            <a:endParaRPr lang="en-GB" dirty="0"/>
          </a:p>
          <a:p>
            <a:endParaRPr lang="en-GB" dirty="0"/>
          </a:p>
        </p:txBody>
      </p:sp>
    </p:spTree>
    <p:extLst>
      <p:ext uri="{BB962C8B-B14F-4D97-AF65-F5344CB8AC3E}">
        <p14:creationId xmlns:p14="http://schemas.microsoft.com/office/powerpoint/2010/main" val="3473981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183D1-1890-4EC5-BE77-2088C0DFC23C}"/>
              </a:ext>
            </a:extLst>
          </p:cNvPr>
          <p:cNvSpPr>
            <a:spLocks noGrp="1"/>
          </p:cNvSpPr>
          <p:nvPr>
            <p:ph type="title"/>
          </p:nvPr>
        </p:nvSpPr>
        <p:spPr/>
        <p:txBody>
          <a:bodyPr/>
          <a:lstStyle/>
          <a:p>
            <a:r>
              <a:rPr lang="en-GB" dirty="0"/>
              <a:t>Downscaling</a:t>
            </a:r>
          </a:p>
        </p:txBody>
      </p:sp>
      <p:graphicFrame>
        <p:nvGraphicFramePr>
          <p:cNvPr id="5" name="Object 4">
            <a:extLst>
              <a:ext uri="{FF2B5EF4-FFF2-40B4-BE49-F238E27FC236}">
                <a16:creationId xmlns:a16="http://schemas.microsoft.com/office/drawing/2014/main" id="{A60F3338-FFEC-46F8-9D60-2FDFA23049F7}"/>
              </a:ext>
            </a:extLst>
          </p:cNvPr>
          <p:cNvGraphicFramePr>
            <a:graphicFrameLocks noChangeAspect="1"/>
          </p:cNvGraphicFramePr>
          <p:nvPr/>
        </p:nvGraphicFramePr>
        <p:xfrm>
          <a:off x="265372" y="1237659"/>
          <a:ext cx="7238741" cy="4991820"/>
        </p:xfrm>
        <a:graphic>
          <a:graphicData uri="http://schemas.openxmlformats.org/presentationml/2006/ole">
            <mc:AlternateContent xmlns:mc="http://schemas.openxmlformats.org/markup-compatibility/2006">
              <mc:Choice xmlns:v="urn:schemas-microsoft-com:vml" Requires="v">
                <p:oleObj name="Visio" r:id="rId2" imgW="6347212" imgH="4373566" progId="Visio.Drawing.15">
                  <p:embed/>
                </p:oleObj>
              </mc:Choice>
              <mc:Fallback>
                <p:oleObj name="Visio" r:id="rId2" imgW="6347212" imgH="4373566" progId="Visio.Drawing.15">
                  <p:embed/>
                  <p:pic>
                    <p:nvPicPr>
                      <p:cNvPr id="5" name="Object 4">
                        <a:extLst>
                          <a:ext uri="{FF2B5EF4-FFF2-40B4-BE49-F238E27FC236}">
                            <a16:creationId xmlns:a16="http://schemas.microsoft.com/office/drawing/2014/main" id="{A60F3338-FFEC-46F8-9D60-2FDFA23049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372" y="1237659"/>
                        <a:ext cx="7238741" cy="4991820"/>
                      </a:xfrm>
                      <a:prstGeom prst="rect">
                        <a:avLst/>
                      </a:prstGeom>
                      <a:noFill/>
                    </p:spPr>
                  </p:pic>
                </p:oleObj>
              </mc:Fallback>
            </mc:AlternateContent>
          </a:graphicData>
        </a:graphic>
      </p:graphicFrame>
      <p:sp>
        <p:nvSpPr>
          <p:cNvPr id="6" name="Content Placeholder 5">
            <a:extLst>
              <a:ext uri="{FF2B5EF4-FFF2-40B4-BE49-F238E27FC236}">
                <a16:creationId xmlns:a16="http://schemas.microsoft.com/office/drawing/2014/main" id="{E14DA6CC-EFC3-497A-B488-00E45EFEE7D4}"/>
              </a:ext>
            </a:extLst>
          </p:cNvPr>
          <p:cNvSpPr txBox="1">
            <a:spLocks noGrp="1"/>
          </p:cNvSpPr>
          <p:nvPr>
            <p:ph idx="1"/>
          </p:nvPr>
        </p:nvSpPr>
        <p:spPr>
          <a:xfrm>
            <a:off x="7652867" y="1120033"/>
            <a:ext cx="4539133" cy="5195140"/>
          </a:xfrm>
          <a:prstGeom prst="rect">
            <a:avLst/>
          </a:prstGeom>
          <a:noFill/>
        </p:spPr>
        <p:txBody>
          <a:bodyPr wrap="square" rtlCol="0">
            <a:spAutoFit/>
          </a:bodyPr>
          <a:lstStyle/>
          <a:p>
            <a:r>
              <a:rPr lang="en-GB" dirty="0">
                <a:latin typeface="+mn-lt"/>
                <a:ea typeface="Calibri" panose="020F0502020204030204" pitchFamily="34" charset="0"/>
                <a:cs typeface="Times New Roman" panose="02020603050405020304" pitchFamily="18" charset="0"/>
              </a:rPr>
              <a:t>High-res</a:t>
            </a:r>
            <a:r>
              <a:rPr lang="en-GB" dirty="0">
                <a:effectLst/>
                <a:latin typeface="+mn-lt"/>
                <a:ea typeface="Calibri" panose="020F0502020204030204" pitchFamily="34" charset="0"/>
                <a:cs typeface="Times New Roman" panose="02020603050405020304" pitchFamily="18" charset="0"/>
              </a:rPr>
              <a:t> LSEs are used within a bespoke LST downscaling method developed at the University of Leicester. This method utilises optimal estimation to transform data from data at native 1km resolution data to 100m. </a:t>
            </a:r>
            <a:r>
              <a:rPr lang="en-GB" dirty="0">
                <a:latin typeface="+mn-lt"/>
              </a:rPr>
              <a:t>For more information on the OE algorithm that the Downscaling is based on please see Ben Courtier 15:55 this afternoon</a:t>
            </a:r>
          </a:p>
          <a:p>
            <a:endParaRPr lang="en-GB" dirty="0">
              <a:latin typeface="+mn-lt"/>
            </a:endParaRPr>
          </a:p>
        </p:txBody>
      </p:sp>
    </p:spTree>
    <p:extLst>
      <p:ext uri="{BB962C8B-B14F-4D97-AF65-F5344CB8AC3E}">
        <p14:creationId xmlns:p14="http://schemas.microsoft.com/office/powerpoint/2010/main" val="12827486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(1)</a:t>
            </a:r>
          </a:p>
        </p:txBody>
      </p:sp>
      <p:sp>
        <p:nvSpPr>
          <p:cNvPr id="6146" name="Content Placeholder 2"/>
          <p:cNvSpPr>
            <a:spLocks noGrp="1"/>
          </p:cNvSpPr>
          <p:nvPr>
            <p:ph idx="1"/>
          </p:nvPr>
        </p:nvSpPr>
        <p:spPr>
          <a:xfrm>
            <a:off x="642782" y="1300875"/>
            <a:ext cx="7715500" cy="675045"/>
          </a:xfrm>
        </p:spPr>
        <p:txBody>
          <a:bodyPr/>
          <a:lstStyle/>
          <a:p>
            <a:pPr indent="-457189"/>
            <a:r>
              <a:rPr lang="en-GB" altLang="fr-FR" dirty="0">
                <a:latin typeface="Verdana" pitchFamily="34" charset="0"/>
              </a:rPr>
              <a:t>Research question: What is the diurnal cycle in LST on a given day over this part of the African continent?</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878969" y="2769104"/>
            <a:ext cx="5274648" cy="2769842"/>
            <a:chOff x="177102" y="1764792"/>
            <a:chExt cx="3184487" cy="1588589"/>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013" y="1980565"/>
            <a:ext cx="3003809" cy="3358296"/>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8988354" y="2769103"/>
            <a:ext cx="484049" cy="4293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5401969" y="2783637"/>
            <a:ext cx="3599489" cy="91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6427818" y="3147439"/>
            <a:ext cx="2602767" cy="181695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(2)</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878969" y="2769104"/>
            <a:ext cx="5274648" cy="2769842"/>
            <a:chOff x="177102" y="1764792"/>
            <a:chExt cx="3184487" cy="1588589"/>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013" y="1980565"/>
            <a:ext cx="3003809" cy="3358296"/>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8988354" y="2769103"/>
            <a:ext cx="484049" cy="4293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5401969" y="2783637"/>
            <a:ext cx="3599489" cy="91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6396253" y="3178492"/>
            <a:ext cx="2602767" cy="1816957"/>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85A21269-809E-AD4A-B072-5C2A59E704B9}"/>
              </a:ext>
            </a:extLst>
          </p:cNvPr>
          <p:cNvCxnSpPr/>
          <p:nvPr/>
        </p:nvCxnSpPr>
        <p:spPr>
          <a:xfrm>
            <a:off x="1089421" y="3557596"/>
            <a:ext cx="5704711" cy="0"/>
          </a:xfrm>
          <a:prstGeom prst="line">
            <a:avLst/>
          </a:prstGeom>
          <a:ln w="158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6F623DC-E66B-F941-89B3-BC0D3ACF5844}"/>
              </a:ext>
            </a:extLst>
          </p:cNvPr>
          <p:cNvCxnSpPr/>
          <p:nvPr/>
        </p:nvCxnSpPr>
        <p:spPr>
          <a:xfrm>
            <a:off x="1089421" y="4740013"/>
            <a:ext cx="5704711" cy="0"/>
          </a:xfrm>
          <a:prstGeom prst="line">
            <a:avLst/>
          </a:prstGeom>
          <a:ln w="158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D179730-EF44-1141-9423-84B7BF747570}"/>
              </a:ext>
            </a:extLst>
          </p:cNvPr>
          <p:cNvSpPr txBox="1"/>
          <p:nvPr/>
        </p:nvSpPr>
        <p:spPr>
          <a:xfrm>
            <a:off x="960766" y="3572655"/>
            <a:ext cx="606256" cy="338554"/>
          </a:xfrm>
          <a:prstGeom prst="rect">
            <a:avLst/>
          </a:prstGeom>
          <a:noFill/>
        </p:spPr>
        <p:txBody>
          <a:bodyPr wrap="none" rtlCol="0">
            <a:spAutoFit/>
          </a:bodyPr>
          <a:lstStyle/>
          <a:p>
            <a:pPr defTabSz="1219170" fontAlgn="base">
              <a:spcBef>
                <a:spcPct val="0"/>
              </a:spcBef>
              <a:spcAft>
                <a:spcPct val="0"/>
              </a:spcAft>
            </a:pPr>
            <a:r>
              <a:rPr lang="en-GB" sz="1600" dirty="0" err="1">
                <a:solidFill>
                  <a:srgbClr val="FF0000"/>
                </a:solidFill>
                <a:latin typeface="Verdana" pitchFamily="34" charset="0"/>
                <a:ea typeface="MS PGothic" pitchFamily="34" charset="-128"/>
              </a:rPr>
              <a:t>T</a:t>
            </a:r>
            <a:r>
              <a:rPr lang="en-GB" sz="1600" baseline="-25000" dirty="0" err="1">
                <a:solidFill>
                  <a:srgbClr val="FF0000"/>
                </a:solidFill>
                <a:latin typeface="Verdana" pitchFamily="34" charset="0"/>
                <a:ea typeface="MS PGothic" pitchFamily="34" charset="-128"/>
              </a:rPr>
              <a:t>max</a:t>
            </a:r>
            <a:endParaRPr lang="en-GB" sz="1600" baseline="-25000" dirty="0">
              <a:solidFill>
                <a:srgbClr val="FF0000"/>
              </a:solidFill>
              <a:latin typeface="Verdana" pitchFamily="34" charset="0"/>
              <a:ea typeface="MS PGothic" pitchFamily="34" charset="-128"/>
            </a:endParaRPr>
          </a:p>
        </p:txBody>
      </p:sp>
      <p:sp>
        <p:nvSpPr>
          <p:cNvPr id="34" name="TextBox 33">
            <a:extLst>
              <a:ext uri="{FF2B5EF4-FFF2-40B4-BE49-F238E27FC236}">
                <a16:creationId xmlns:a16="http://schemas.microsoft.com/office/drawing/2014/main" id="{C82B084E-5783-6B49-A7E3-B8E0F10AF064}"/>
              </a:ext>
            </a:extLst>
          </p:cNvPr>
          <p:cNvSpPr txBox="1"/>
          <p:nvPr/>
        </p:nvSpPr>
        <p:spPr>
          <a:xfrm>
            <a:off x="957628" y="4316202"/>
            <a:ext cx="567784" cy="338554"/>
          </a:xfrm>
          <a:prstGeom prst="rect">
            <a:avLst/>
          </a:prstGeom>
          <a:noFill/>
        </p:spPr>
        <p:txBody>
          <a:bodyPr wrap="none" rtlCol="0">
            <a:spAutoFit/>
          </a:bodyPr>
          <a:lstStyle/>
          <a:p>
            <a:pPr defTabSz="1219170" fontAlgn="base">
              <a:spcBef>
                <a:spcPct val="0"/>
              </a:spcBef>
              <a:spcAft>
                <a:spcPct val="0"/>
              </a:spcAft>
            </a:pPr>
            <a:r>
              <a:rPr lang="en-GB" sz="1600" dirty="0" err="1">
                <a:solidFill>
                  <a:srgbClr val="FF0000"/>
                </a:solidFill>
                <a:latin typeface="Verdana" pitchFamily="34" charset="0"/>
                <a:ea typeface="MS PGothic" pitchFamily="34" charset="-128"/>
              </a:rPr>
              <a:t>T</a:t>
            </a:r>
            <a:r>
              <a:rPr lang="en-GB" sz="1600" baseline="-25000" dirty="0" err="1">
                <a:solidFill>
                  <a:srgbClr val="FF0000"/>
                </a:solidFill>
                <a:latin typeface="Verdana" pitchFamily="34" charset="0"/>
                <a:ea typeface="MS PGothic" pitchFamily="34" charset="-128"/>
              </a:rPr>
              <a:t>min</a:t>
            </a:r>
            <a:endParaRPr lang="en-GB" sz="1600" baseline="-25000" dirty="0">
              <a:solidFill>
                <a:srgbClr val="FF0000"/>
              </a:solidFill>
              <a:latin typeface="Verdana" pitchFamily="34" charset="0"/>
              <a:ea typeface="MS PGothic" pitchFamily="34" charset="-128"/>
            </a:endParaRPr>
          </a:p>
        </p:txBody>
      </p:sp>
      <p:cxnSp>
        <p:nvCxnSpPr>
          <p:cNvPr id="6" name="Straight Arrow Connector 5">
            <a:extLst>
              <a:ext uri="{FF2B5EF4-FFF2-40B4-BE49-F238E27FC236}">
                <a16:creationId xmlns:a16="http://schemas.microsoft.com/office/drawing/2014/main" id="{D9FDE049-1EF6-3441-9304-AA12E4C7C0FE}"/>
              </a:ext>
            </a:extLst>
          </p:cNvPr>
          <p:cNvCxnSpPr/>
          <p:nvPr/>
        </p:nvCxnSpPr>
        <p:spPr>
          <a:xfrm>
            <a:off x="6547104" y="3622071"/>
            <a:ext cx="0" cy="1015060"/>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2A28776-5660-094A-AA25-06E9E7D71B0D}"/>
              </a:ext>
            </a:extLst>
          </p:cNvPr>
          <p:cNvSpPr txBox="1"/>
          <p:nvPr/>
        </p:nvSpPr>
        <p:spPr>
          <a:xfrm>
            <a:off x="6547105" y="3604942"/>
            <a:ext cx="926857" cy="584775"/>
          </a:xfrm>
          <a:prstGeom prst="rect">
            <a:avLst/>
          </a:prstGeom>
          <a:noFill/>
        </p:spPr>
        <p:txBody>
          <a:bodyPr wrap="none" rtlCol="0">
            <a:spAutoFit/>
          </a:bodyPr>
          <a:lstStyle/>
          <a:p>
            <a:pPr defTabSz="1219170" fontAlgn="base">
              <a:spcBef>
                <a:spcPct val="0"/>
              </a:spcBef>
              <a:spcAft>
                <a:spcPct val="0"/>
              </a:spcAft>
            </a:pPr>
            <a:r>
              <a:rPr lang="en-GB" sz="1600" dirty="0">
                <a:solidFill>
                  <a:srgbClr val="FF0000"/>
                </a:solidFill>
                <a:latin typeface="Verdana" pitchFamily="34" charset="0"/>
                <a:ea typeface="MS PGothic" pitchFamily="34" charset="-128"/>
              </a:rPr>
              <a:t>Diurnal</a:t>
            </a:r>
          </a:p>
          <a:p>
            <a:pPr defTabSz="1219170" fontAlgn="base">
              <a:spcBef>
                <a:spcPct val="0"/>
              </a:spcBef>
              <a:spcAft>
                <a:spcPct val="0"/>
              </a:spcAft>
            </a:pPr>
            <a:r>
              <a:rPr lang="en-GB" sz="1600" dirty="0">
                <a:solidFill>
                  <a:srgbClr val="FF0000"/>
                </a:solidFill>
                <a:latin typeface="Verdana" pitchFamily="34" charset="0"/>
                <a:ea typeface="MS PGothic" pitchFamily="34" charset="-128"/>
              </a:rPr>
              <a:t>Range</a:t>
            </a:r>
          </a:p>
        </p:txBody>
      </p:sp>
      <p:sp>
        <p:nvSpPr>
          <p:cNvPr id="36" name="Content Placeholder 2">
            <a:extLst>
              <a:ext uri="{FF2B5EF4-FFF2-40B4-BE49-F238E27FC236}">
                <a16:creationId xmlns:a16="http://schemas.microsoft.com/office/drawing/2014/main" id="{0BC60929-5D1B-3940-87EE-06D0725953C5}"/>
              </a:ext>
            </a:extLst>
          </p:cNvPr>
          <p:cNvSpPr txBox="1">
            <a:spLocks/>
          </p:cNvSpPr>
          <p:nvPr/>
        </p:nvSpPr>
        <p:spPr bwMode="auto">
          <a:xfrm>
            <a:off x="642782" y="1300875"/>
            <a:ext cx="7715500" cy="6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457189" defTabSz="1219170">
              <a:buClr>
                <a:srgbClr val="0098DB"/>
              </a:buClr>
            </a:pPr>
            <a:r>
              <a:rPr lang="en-GB" altLang="fr-FR" sz="2133" kern="0">
                <a:solidFill>
                  <a:srgbClr val="4D4F53"/>
                </a:solidFill>
                <a:latin typeface="Verdana" pitchFamily="34" charset="0"/>
              </a:rPr>
              <a:t>Research question: What is the diurnal cycle in LST on a given day over this part of the African continent?</a:t>
            </a:r>
            <a:endParaRPr lang="en-GB" altLang="fr-FR" sz="2133" kern="0" dirty="0">
              <a:solidFill>
                <a:srgbClr val="4D4F53"/>
              </a:solidFill>
              <a:latin typeface="Verdana" pitchFamily="34" charset="0"/>
            </a:endParaRPr>
          </a:p>
        </p:txBody>
      </p:sp>
    </p:spTree>
    <p:extLst>
      <p:ext uri="{BB962C8B-B14F-4D97-AF65-F5344CB8AC3E}">
        <p14:creationId xmlns:p14="http://schemas.microsoft.com/office/powerpoint/2010/main" val="26638079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(3)</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878969" y="2769104"/>
            <a:ext cx="5274648" cy="2769842"/>
            <a:chOff x="177102" y="1764792"/>
            <a:chExt cx="3184487" cy="1588589"/>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013" y="1980565"/>
            <a:ext cx="3003809" cy="3358296"/>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8988354" y="2769103"/>
            <a:ext cx="484049" cy="4293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5401969" y="2783637"/>
            <a:ext cx="3599489" cy="91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6372183" y="3198411"/>
            <a:ext cx="2602767" cy="1816957"/>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B8DD154-D946-C348-A9EB-99F35548274E}"/>
              </a:ext>
            </a:extLst>
          </p:cNvPr>
          <p:cNvCxnSpPr>
            <a:cxnSpLocks/>
            <a:stCxn id="13" idx="0"/>
          </p:cNvCxnSpPr>
          <p:nvPr/>
        </p:nvCxnSpPr>
        <p:spPr>
          <a:xfrm flipV="1">
            <a:off x="2160739" y="4477699"/>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EE93436-CCB0-9A48-AA4D-8C929FBBE5E4}"/>
              </a:ext>
            </a:extLst>
          </p:cNvPr>
          <p:cNvCxnSpPr>
            <a:cxnSpLocks/>
          </p:cNvCxnSpPr>
          <p:nvPr/>
        </p:nvCxnSpPr>
        <p:spPr>
          <a:xfrm flipV="1">
            <a:off x="2160739" y="4722162"/>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C2EAC29-2078-134B-9991-BA6A982DF0D5}"/>
              </a:ext>
            </a:extLst>
          </p:cNvPr>
          <p:cNvCxnSpPr>
            <a:cxnSpLocks/>
            <a:stCxn id="17" idx="0"/>
          </p:cNvCxnSpPr>
          <p:nvPr/>
        </p:nvCxnSpPr>
        <p:spPr>
          <a:xfrm flipV="1">
            <a:off x="2953281" y="4477699"/>
            <a:ext cx="0" cy="20460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DC0D76A-BFD5-4247-B622-80DF2C3A2F6D}"/>
              </a:ext>
            </a:extLst>
          </p:cNvPr>
          <p:cNvCxnSpPr>
            <a:cxnSpLocks/>
          </p:cNvCxnSpPr>
          <p:nvPr/>
        </p:nvCxnSpPr>
        <p:spPr>
          <a:xfrm flipV="1">
            <a:off x="2953281" y="4762019"/>
            <a:ext cx="0" cy="20460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0E216DD-6273-E249-9001-73BAA0969CBB}"/>
              </a:ext>
            </a:extLst>
          </p:cNvPr>
          <p:cNvCxnSpPr>
            <a:cxnSpLocks/>
            <a:endCxn id="16" idx="4"/>
          </p:cNvCxnSpPr>
          <p:nvPr/>
        </p:nvCxnSpPr>
        <p:spPr>
          <a:xfrm flipV="1">
            <a:off x="2599923" y="4637131"/>
            <a:ext cx="0" cy="1248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84CC5FC-519A-8E47-A8B2-49001A3C43FE}"/>
              </a:ext>
            </a:extLst>
          </p:cNvPr>
          <p:cNvCxnSpPr>
            <a:cxnSpLocks/>
          </p:cNvCxnSpPr>
          <p:nvPr/>
        </p:nvCxnSpPr>
        <p:spPr>
          <a:xfrm flipV="1">
            <a:off x="2599923" y="4432525"/>
            <a:ext cx="0" cy="1248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736D85C-1EE6-EE4F-BDF2-FC660E62F515}"/>
              </a:ext>
            </a:extLst>
          </p:cNvPr>
          <p:cNvCxnSpPr>
            <a:cxnSpLocks/>
            <a:endCxn id="18" idx="4"/>
          </p:cNvCxnSpPr>
          <p:nvPr/>
        </p:nvCxnSpPr>
        <p:spPr>
          <a:xfrm flipV="1">
            <a:off x="3200724" y="4200018"/>
            <a:ext cx="0" cy="23250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1E6A17AD-E903-1940-A06B-BE040E780230}"/>
              </a:ext>
            </a:extLst>
          </p:cNvPr>
          <p:cNvCxnSpPr>
            <a:cxnSpLocks/>
          </p:cNvCxnSpPr>
          <p:nvPr/>
        </p:nvCxnSpPr>
        <p:spPr>
          <a:xfrm flipV="1">
            <a:off x="3200724" y="3927099"/>
            <a:ext cx="0" cy="23250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45AAED8-DB3C-8342-9BB4-6B386BE7C9E4}"/>
              </a:ext>
            </a:extLst>
          </p:cNvPr>
          <p:cNvCxnSpPr>
            <a:cxnSpLocks/>
            <a:endCxn id="20" idx="4"/>
          </p:cNvCxnSpPr>
          <p:nvPr/>
        </p:nvCxnSpPr>
        <p:spPr>
          <a:xfrm flipV="1">
            <a:off x="3833313" y="3622072"/>
            <a:ext cx="0" cy="6938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1220C88-A25F-7C40-AA43-DB7889633BF2}"/>
              </a:ext>
            </a:extLst>
          </p:cNvPr>
          <p:cNvCxnSpPr>
            <a:cxnSpLocks/>
          </p:cNvCxnSpPr>
          <p:nvPr/>
        </p:nvCxnSpPr>
        <p:spPr>
          <a:xfrm flipV="1">
            <a:off x="3833313" y="2848460"/>
            <a:ext cx="0" cy="6938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CA5A6F-FAB7-8E4B-856B-78526741C54D}"/>
              </a:ext>
            </a:extLst>
          </p:cNvPr>
          <p:cNvCxnSpPr>
            <a:cxnSpLocks/>
            <a:endCxn id="19" idx="4"/>
          </p:cNvCxnSpPr>
          <p:nvPr/>
        </p:nvCxnSpPr>
        <p:spPr>
          <a:xfrm flipV="1">
            <a:off x="3557595" y="4051103"/>
            <a:ext cx="0" cy="14891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5E272D9-73DA-0343-9480-1710F99882CF}"/>
              </a:ext>
            </a:extLst>
          </p:cNvPr>
          <p:cNvCxnSpPr>
            <a:cxnSpLocks/>
          </p:cNvCxnSpPr>
          <p:nvPr/>
        </p:nvCxnSpPr>
        <p:spPr>
          <a:xfrm flipV="1">
            <a:off x="3557595" y="3822473"/>
            <a:ext cx="0" cy="14891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2627FCD-EBE1-1E4A-864C-F5A2C3747BE2}"/>
              </a:ext>
            </a:extLst>
          </p:cNvPr>
          <p:cNvCxnSpPr>
            <a:cxnSpLocks/>
            <a:endCxn id="21" idx="4"/>
          </p:cNvCxnSpPr>
          <p:nvPr/>
        </p:nvCxnSpPr>
        <p:spPr>
          <a:xfrm flipV="1">
            <a:off x="4314640" y="4126829"/>
            <a:ext cx="0" cy="3056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61814CD-E7DF-B845-A26A-76563E825948}"/>
              </a:ext>
            </a:extLst>
          </p:cNvPr>
          <p:cNvCxnSpPr>
            <a:cxnSpLocks/>
          </p:cNvCxnSpPr>
          <p:nvPr/>
        </p:nvCxnSpPr>
        <p:spPr>
          <a:xfrm flipV="1">
            <a:off x="4309248" y="3741417"/>
            <a:ext cx="0" cy="3056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48F7EA0-ED6B-D44B-89DB-C8F64A316E63}"/>
              </a:ext>
            </a:extLst>
          </p:cNvPr>
          <p:cNvCxnSpPr>
            <a:cxnSpLocks/>
            <a:endCxn id="24" idx="4"/>
          </p:cNvCxnSpPr>
          <p:nvPr/>
        </p:nvCxnSpPr>
        <p:spPr>
          <a:xfrm flipV="1">
            <a:off x="5462511" y="4767997"/>
            <a:ext cx="0" cy="24737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9205FE7-CF42-D345-A84E-3B127330E630}"/>
              </a:ext>
            </a:extLst>
          </p:cNvPr>
          <p:cNvCxnSpPr>
            <a:cxnSpLocks/>
          </p:cNvCxnSpPr>
          <p:nvPr/>
        </p:nvCxnSpPr>
        <p:spPr>
          <a:xfrm flipV="1">
            <a:off x="5462511" y="4434933"/>
            <a:ext cx="0" cy="24737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FD60836-A955-E347-86E1-98742F5BF527}"/>
              </a:ext>
            </a:extLst>
          </p:cNvPr>
          <p:cNvCxnSpPr>
            <a:cxnSpLocks/>
            <a:endCxn id="22" idx="4"/>
          </p:cNvCxnSpPr>
          <p:nvPr/>
        </p:nvCxnSpPr>
        <p:spPr>
          <a:xfrm flipV="1">
            <a:off x="4627683" y="4557416"/>
            <a:ext cx="0" cy="22171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A04EB68-2BCF-6047-A3CE-0ABBD4B3FB52}"/>
              </a:ext>
            </a:extLst>
          </p:cNvPr>
          <p:cNvCxnSpPr>
            <a:cxnSpLocks/>
          </p:cNvCxnSpPr>
          <p:nvPr/>
        </p:nvCxnSpPr>
        <p:spPr>
          <a:xfrm flipV="1">
            <a:off x="4627683" y="4255987"/>
            <a:ext cx="0" cy="22171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64688D1-CBDB-F049-9A55-F3522902D0B3}"/>
              </a:ext>
            </a:extLst>
          </p:cNvPr>
          <p:cNvCxnSpPr>
            <a:cxnSpLocks/>
            <a:endCxn id="23" idx="4"/>
          </p:cNvCxnSpPr>
          <p:nvPr/>
        </p:nvCxnSpPr>
        <p:spPr>
          <a:xfrm flipV="1">
            <a:off x="5054493" y="4557414"/>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CB43116-1294-4B4C-B2E6-603CBBBF79B8}"/>
              </a:ext>
            </a:extLst>
          </p:cNvPr>
          <p:cNvCxnSpPr>
            <a:cxnSpLocks/>
          </p:cNvCxnSpPr>
          <p:nvPr/>
        </p:nvCxnSpPr>
        <p:spPr>
          <a:xfrm flipV="1">
            <a:off x="5054493" y="4312951"/>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7" name="Content Placeholder 2">
            <a:extLst>
              <a:ext uri="{FF2B5EF4-FFF2-40B4-BE49-F238E27FC236}">
                <a16:creationId xmlns:a16="http://schemas.microsoft.com/office/drawing/2014/main" id="{75BE205F-AC64-B747-AC0F-227EEF6A14D5}"/>
              </a:ext>
            </a:extLst>
          </p:cNvPr>
          <p:cNvSpPr txBox="1">
            <a:spLocks/>
          </p:cNvSpPr>
          <p:nvPr/>
        </p:nvSpPr>
        <p:spPr bwMode="auto">
          <a:xfrm>
            <a:off x="642782" y="1300875"/>
            <a:ext cx="7715500" cy="6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457189" defTabSz="1219170">
              <a:buClr>
                <a:srgbClr val="0098DB"/>
              </a:buClr>
            </a:pPr>
            <a:r>
              <a:rPr lang="en-GB" altLang="fr-FR" sz="2133" kern="0">
                <a:solidFill>
                  <a:srgbClr val="4D4F53"/>
                </a:solidFill>
                <a:latin typeface="Verdana" pitchFamily="34" charset="0"/>
              </a:rPr>
              <a:t>Research question: What is the diurnal cycle in LST on a given day over this part of the African continent?</a:t>
            </a:r>
            <a:endParaRPr lang="en-GB" altLang="fr-FR" sz="2133" kern="0" dirty="0">
              <a:solidFill>
                <a:srgbClr val="4D4F53"/>
              </a:solidFill>
              <a:latin typeface="Verdana" pitchFamily="34" charset="0"/>
            </a:endParaRPr>
          </a:p>
        </p:txBody>
      </p:sp>
    </p:spTree>
    <p:extLst>
      <p:ext uri="{BB962C8B-B14F-4D97-AF65-F5344CB8AC3E}">
        <p14:creationId xmlns:p14="http://schemas.microsoft.com/office/powerpoint/2010/main" val="35725360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(4)</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878969" y="2769104"/>
            <a:ext cx="5274648" cy="2769842"/>
            <a:chOff x="177102" y="1764792"/>
            <a:chExt cx="3184487" cy="1588589"/>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70599"/>
            </a:xfrm>
            <a:prstGeom prst="rect">
              <a:avLst/>
            </a:prstGeom>
            <a:noFill/>
          </p:spPr>
          <p:txBody>
            <a:bodyPr wrap="square" rtlCol="0">
              <a:spAutoFit/>
            </a:bodyPr>
            <a:lstStyle/>
            <a:p>
              <a:pPr defTabSz="1219170" fontAlgn="base">
                <a:spcBef>
                  <a:spcPct val="0"/>
                </a:spcBef>
                <a:spcAft>
                  <a:spcPct val="0"/>
                </a:spcAft>
              </a:pPr>
              <a:r>
                <a:rPr lang="en-US" sz="1333" dirty="0">
                  <a:solidFill>
                    <a:srgbClr val="000000"/>
                  </a:solidFill>
                  <a:latin typeface="Verdana" pitchFamily="34" charset="0"/>
                  <a:ea typeface="MS PGothic" pitchFamily="34" charset="-128"/>
                </a:rPr>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013" y="1980565"/>
            <a:ext cx="3003809" cy="3358296"/>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8988354" y="2769103"/>
            <a:ext cx="484049" cy="42930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US" sz="3200">
              <a:solidFill>
                <a:srgbClr val="FFFFFF"/>
              </a:solidFill>
              <a:latin typeface="Verdana"/>
            </a:endParaRPr>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5401969" y="2783637"/>
            <a:ext cx="3599489" cy="91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6433846" y="3161720"/>
            <a:ext cx="2602767" cy="1816957"/>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B8DD154-D946-C348-A9EB-99F35548274E}"/>
              </a:ext>
            </a:extLst>
          </p:cNvPr>
          <p:cNvCxnSpPr>
            <a:cxnSpLocks/>
            <a:stCxn id="13" idx="0"/>
          </p:cNvCxnSpPr>
          <p:nvPr/>
        </p:nvCxnSpPr>
        <p:spPr>
          <a:xfrm flipV="1">
            <a:off x="2160739" y="4477699"/>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EE93436-CCB0-9A48-AA4D-8C929FBBE5E4}"/>
              </a:ext>
            </a:extLst>
          </p:cNvPr>
          <p:cNvCxnSpPr>
            <a:cxnSpLocks/>
          </p:cNvCxnSpPr>
          <p:nvPr/>
        </p:nvCxnSpPr>
        <p:spPr>
          <a:xfrm flipV="1">
            <a:off x="2160739" y="4722162"/>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C2EAC29-2078-134B-9991-BA6A982DF0D5}"/>
              </a:ext>
            </a:extLst>
          </p:cNvPr>
          <p:cNvCxnSpPr>
            <a:cxnSpLocks/>
            <a:stCxn id="17" idx="0"/>
          </p:cNvCxnSpPr>
          <p:nvPr/>
        </p:nvCxnSpPr>
        <p:spPr>
          <a:xfrm flipV="1">
            <a:off x="2953281" y="4477699"/>
            <a:ext cx="0" cy="20460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DC0D76A-BFD5-4247-B622-80DF2C3A2F6D}"/>
              </a:ext>
            </a:extLst>
          </p:cNvPr>
          <p:cNvCxnSpPr>
            <a:cxnSpLocks/>
          </p:cNvCxnSpPr>
          <p:nvPr/>
        </p:nvCxnSpPr>
        <p:spPr>
          <a:xfrm flipV="1">
            <a:off x="2953281" y="4762019"/>
            <a:ext cx="0" cy="20460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0E216DD-6273-E249-9001-73BAA0969CBB}"/>
              </a:ext>
            </a:extLst>
          </p:cNvPr>
          <p:cNvCxnSpPr>
            <a:cxnSpLocks/>
            <a:endCxn id="16" idx="4"/>
          </p:cNvCxnSpPr>
          <p:nvPr/>
        </p:nvCxnSpPr>
        <p:spPr>
          <a:xfrm flipV="1">
            <a:off x="2599923" y="4637131"/>
            <a:ext cx="0" cy="1248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84CC5FC-519A-8E47-A8B2-49001A3C43FE}"/>
              </a:ext>
            </a:extLst>
          </p:cNvPr>
          <p:cNvCxnSpPr>
            <a:cxnSpLocks/>
          </p:cNvCxnSpPr>
          <p:nvPr/>
        </p:nvCxnSpPr>
        <p:spPr>
          <a:xfrm flipV="1">
            <a:off x="2599923" y="4432525"/>
            <a:ext cx="0" cy="12488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736D85C-1EE6-EE4F-BDF2-FC660E62F515}"/>
              </a:ext>
            </a:extLst>
          </p:cNvPr>
          <p:cNvCxnSpPr>
            <a:cxnSpLocks/>
            <a:endCxn id="18" idx="4"/>
          </p:cNvCxnSpPr>
          <p:nvPr/>
        </p:nvCxnSpPr>
        <p:spPr>
          <a:xfrm flipV="1">
            <a:off x="3200724" y="4200018"/>
            <a:ext cx="0" cy="23250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1E6A17AD-E903-1940-A06B-BE040E780230}"/>
              </a:ext>
            </a:extLst>
          </p:cNvPr>
          <p:cNvCxnSpPr>
            <a:cxnSpLocks/>
          </p:cNvCxnSpPr>
          <p:nvPr/>
        </p:nvCxnSpPr>
        <p:spPr>
          <a:xfrm flipV="1">
            <a:off x="3200724" y="3927099"/>
            <a:ext cx="0" cy="23250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45AAED8-DB3C-8342-9BB4-6B386BE7C9E4}"/>
              </a:ext>
            </a:extLst>
          </p:cNvPr>
          <p:cNvCxnSpPr>
            <a:cxnSpLocks/>
            <a:endCxn id="20" idx="4"/>
          </p:cNvCxnSpPr>
          <p:nvPr/>
        </p:nvCxnSpPr>
        <p:spPr>
          <a:xfrm flipV="1">
            <a:off x="3833313" y="3622072"/>
            <a:ext cx="0" cy="6938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1220C88-A25F-7C40-AA43-DB7889633BF2}"/>
              </a:ext>
            </a:extLst>
          </p:cNvPr>
          <p:cNvCxnSpPr>
            <a:cxnSpLocks/>
          </p:cNvCxnSpPr>
          <p:nvPr/>
        </p:nvCxnSpPr>
        <p:spPr>
          <a:xfrm flipV="1">
            <a:off x="3833313" y="2848460"/>
            <a:ext cx="0" cy="6938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CA5A6F-FAB7-8E4B-856B-78526741C54D}"/>
              </a:ext>
            </a:extLst>
          </p:cNvPr>
          <p:cNvCxnSpPr>
            <a:cxnSpLocks/>
            <a:endCxn id="19" idx="4"/>
          </p:cNvCxnSpPr>
          <p:nvPr/>
        </p:nvCxnSpPr>
        <p:spPr>
          <a:xfrm flipV="1">
            <a:off x="3557595" y="4051103"/>
            <a:ext cx="0" cy="14891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5E272D9-73DA-0343-9480-1710F99882CF}"/>
              </a:ext>
            </a:extLst>
          </p:cNvPr>
          <p:cNvCxnSpPr>
            <a:cxnSpLocks/>
          </p:cNvCxnSpPr>
          <p:nvPr/>
        </p:nvCxnSpPr>
        <p:spPr>
          <a:xfrm flipV="1">
            <a:off x="3557595" y="3822473"/>
            <a:ext cx="0" cy="14891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2627FCD-EBE1-1E4A-864C-F5A2C3747BE2}"/>
              </a:ext>
            </a:extLst>
          </p:cNvPr>
          <p:cNvCxnSpPr>
            <a:cxnSpLocks/>
            <a:endCxn id="21" idx="4"/>
          </p:cNvCxnSpPr>
          <p:nvPr/>
        </p:nvCxnSpPr>
        <p:spPr>
          <a:xfrm flipV="1">
            <a:off x="4314640" y="4126829"/>
            <a:ext cx="0" cy="3056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61814CD-E7DF-B845-A26A-76563E825948}"/>
              </a:ext>
            </a:extLst>
          </p:cNvPr>
          <p:cNvCxnSpPr>
            <a:cxnSpLocks/>
          </p:cNvCxnSpPr>
          <p:nvPr/>
        </p:nvCxnSpPr>
        <p:spPr>
          <a:xfrm flipV="1">
            <a:off x="4309248" y="3741417"/>
            <a:ext cx="0" cy="30569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48F7EA0-ED6B-D44B-89DB-C8F64A316E63}"/>
              </a:ext>
            </a:extLst>
          </p:cNvPr>
          <p:cNvCxnSpPr>
            <a:cxnSpLocks/>
            <a:endCxn id="24" idx="4"/>
          </p:cNvCxnSpPr>
          <p:nvPr/>
        </p:nvCxnSpPr>
        <p:spPr>
          <a:xfrm flipV="1">
            <a:off x="5462511" y="4767997"/>
            <a:ext cx="0" cy="24737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9205FE7-CF42-D345-A84E-3B127330E630}"/>
              </a:ext>
            </a:extLst>
          </p:cNvPr>
          <p:cNvCxnSpPr>
            <a:cxnSpLocks/>
          </p:cNvCxnSpPr>
          <p:nvPr/>
        </p:nvCxnSpPr>
        <p:spPr>
          <a:xfrm flipV="1">
            <a:off x="5462511" y="4434933"/>
            <a:ext cx="0" cy="24737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FD60836-A955-E347-86E1-98742F5BF527}"/>
              </a:ext>
            </a:extLst>
          </p:cNvPr>
          <p:cNvCxnSpPr>
            <a:cxnSpLocks/>
            <a:endCxn id="22" idx="4"/>
          </p:cNvCxnSpPr>
          <p:nvPr/>
        </p:nvCxnSpPr>
        <p:spPr>
          <a:xfrm flipV="1">
            <a:off x="4627683" y="4557416"/>
            <a:ext cx="0" cy="22171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A04EB68-2BCF-6047-A3CE-0ABBD4B3FB52}"/>
              </a:ext>
            </a:extLst>
          </p:cNvPr>
          <p:cNvCxnSpPr>
            <a:cxnSpLocks/>
          </p:cNvCxnSpPr>
          <p:nvPr/>
        </p:nvCxnSpPr>
        <p:spPr>
          <a:xfrm flipV="1">
            <a:off x="4627683" y="4255987"/>
            <a:ext cx="0" cy="221712"/>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64688D1-CBDB-F049-9A55-F3522902D0B3}"/>
              </a:ext>
            </a:extLst>
          </p:cNvPr>
          <p:cNvCxnSpPr>
            <a:cxnSpLocks/>
            <a:endCxn id="23" idx="4"/>
          </p:cNvCxnSpPr>
          <p:nvPr/>
        </p:nvCxnSpPr>
        <p:spPr>
          <a:xfrm flipV="1">
            <a:off x="5054493" y="4557414"/>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CB43116-1294-4B4C-B2E6-603CBBBF79B8}"/>
              </a:ext>
            </a:extLst>
          </p:cNvPr>
          <p:cNvCxnSpPr>
            <a:cxnSpLocks/>
          </p:cNvCxnSpPr>
          <p:nvPr/>
        </p:nvCxnSpPr>
        <p:spPr>
          <a:xfrm flipV="1">
            <a:off x="5054493" y="4312951"/>
            <a:ext cx="0" cy="16474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2CD7681-EE51-1C49-8068-5DCCA367557F}"/>
              </a:ext>
            </a:extLst>
          </p:cNvPr>
          <p:cNvCxnSpPr/>
          <p:nvPr/>
        </p:nvCxnSpPr>
        <p:spPr>
          <a:xfrm>
            <a:off x="1089421" y="3557596"/>
            <a:ext cx="5704711" cy="0"/>
          </a:xfrm>
          <a:prstGeom prst="line">
            <a:avLst/>
          </a:prstGeom>
          <a:ln w="15875">
            <a:solidFill>
              <a:srgbClr val="C00000">
                <a:alpha val="50294"/>
              </a:srgb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4F999F7-52EB-F143-90FA-AF6BC3F0C998}"/>
              </a:ext>
            </a:extLst>
          </p:cNvPr>
          <p:cNvCxnSpPr/>
          <p:nvPr/>
        </p:nvCxnSpPr>
        <p:spPr>
          <a:xfrm>
            <a:off x="1102477" y="4762019"/>
            <a:ext cx="5704711" cy="0"/>
          </a:xfrm>
          <a:prstGeom prst="line">
            <a:avLst/>
          </a:prstGeom>
          <a:ln w="15875">
            <a:solidFill>
              <a:srgbClr val="C00000">
                <a:alpha val="50000"/>
              </a:srgbClr>
            </a:solidFill>
            <a:prstDash val="dash"/>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00E55940-C15B-6D40-8C72-0F5FFFC460E1}"/>
              </a:ext>
            </a:extLst>
          </p:cNvPr>
          <p:cNvSpPr txBox="1"/>
          <p:nvPr/>
        </p:nvSpPr>
        <p:spPr>
          <a:xfrm>
            <a:off x="960766" y="3572655"/>
            <a:ext cx="606256" cy="338554"/>
          </a:xfrm>
          <a:prstGeom prst="rect">
            <a:avLst/>
          </a:prstGeom>
          <a:noFill/>
        </p:spPr>
        <p:txBody>
          <a:bodyPr wrap="none" rtlCol="0">
            <a:spAutoFit/>
          </a:bodyPr>
          <a:lstStyle/>
          <a:p>
            <a:pPr defTabSz="1219170" fontAlgn="base">
              <a:spcBef>
                <a:spcPct val="0"/>
              </a:spcBef>
              <a:spcAft>
                <a:spcPct val="0"/>
              </a:spcAft>
            </a:pPr>
            <a:r>
              <a:rPr lang="en-GB" sz="1600" dirty="0" err="1">
                <a:solidFill>
                  <a:srgbClr val="FF0000"/>
                </a:solidFill>
                <a:latin typeface="Verdana" pitchFamily="34" charset="0"/>
                <a:ea typeface="MS PGothic" pitchFamily="34" charset="-128"/>
              </a:rPr>
              <a:t>T</a:t>
            </a:r>
            <a:r>
              <a:rPr lang="en-GB" sz="1600" baseline="-25000" dirty="0" err="1">
                <a:solidFill>
                  <a:srgbClr val="FF0000"/>
                </a:solidFill>
                <a:latin typeface="Verdana" pitchFamily="34" charset="0"/>
                <a:ea typeface="MS PGothic" pitchFamily="34" charset="-128"/>
              </a:rPr>
              <a:t>max</a:t>
            </a:r>
            <a:endParaRPr lang="en-GB" sz="1600" baseline="-25000" dirty="0">
              <a:solidFill>
                <a:srgbClr val="FF0000"/>
              </a:solidFill>
              <a:latin typeface="Verdana" pitchFamily="34" charset="0"/>
              <a:ea typeface="MS PGothic" pitchFamily="34" charset="-128"/>
            </a:endParaRPr>
          </a:p>
        </p:txBody>
      </p:sp>
      <p:sp>
        <p:nvSpPr>
          <p:cNvPr id="49" name="TextBox 48">
            <a:extLst>
              <a:ext uri="{FF2B5EF4-FFF2-40B4-BE49-F238E27FC236}">
                <a16:creationId xmlns:a16="http://schemas.microsoft.com/office/drawing/2014/main" id="{B8659910-C976-DE4D-8AA1-2A6816AAA462}"/>
              </a:ext>
            </a:extLst>
          </p:cNvPr>
          <p:cNvSpPr txBox="1"/>
          <p:nvPr/>
        </p:nvSpPr>
        <p:spPr>
          <a:xfrm>
            <a:off x="957628" y="4316202"/>
            <a:ext cx="567784" cy="338554"/>
          </a:xfrm>
          <a:prstGeom prst="rect">
            <a:avLst/>
          </a:prstGeom>
          <a:noFill/>
        </p:spPr>
        <p:txBody>
          <a:bodyPr wrap="none" rtlCol="0">
            <a:spAutoFit/>
          </a:bodyPr>
          <a:lstStyle/>
          <a:p>
            <a:pPr defTabSz="1219170" fontAlgn="base">
              <a:spcBef>
                <a:spcPct val="0"/>
              </a:spcBef>
              <a:spcAft>
                <a:spcPct val="0"/>
              </a:spcAft>
            </a:pPr>
            <a:r>
              <a:rPr lang="en-GB" sz="1600" dirty="0" err="1">
                <a:solidFill>
                  <a:srgbClr val="FF0000"/>
                </a:solidFill>
                <a:latin typeface="Verdana" pitchFamily="34" charset="0"/>
                <a:ea typeface="MS PGothic" pitchFamily="34" charset="-128"/>
              </a:rPr>
              <a:t>T</a:t>
            </a:r>
            <a:r>
              <a:rPr lang="en-GB" sz="1600" baseline="-25000" dirty="0" err="1">
                <a:solidFill>
                  <a:srgbClr val="FF0000"/>
                </a:solidFill>
                <a:latin typeface="Verdana" pitchFamily="34" charset="0"/>
                <a:ea typeface="MS PGothic" pitchFamily="34" charset="-128"/>
              </a:rPr>
              <a:t>min</a:t>
            </a:r>
            <a:endParaRPr lang="en-GB" sz="1600" baseline="-25000" dirty="0">
              <a:solidFill>
                <a:srgbClr val="FF0000"/>
              </a:solidFill>
              <a:latin typeface="Verdana" pitchFamily="34" charset="0"/>
              <a:ea typeface="MS PGothic" pitchFamily="34" charset="-128"/>
            </a:endParaRPr>
          </a:p>
        </p:txBody>
      </p:sp>
      <p:cxnSp>
        <p:nvCxnSpPr>
          <p:cNvPr id="50" name="Straight Arrow Connector 49">
            <a:extLst>
              <a:ext uri="{FF2B5EF4-FFF2-40B4-BE49-F238E27FC236}">
                <a16:creationId xmlns:a16="http://schemas.microsoft.com/office/drawing/2014/main" id="{BF4F15FA-E93F-AE43-BB8F-9898EF94DB2C}"/>
              </a:ext>
            </a:extLst>
          </p:cNvPr>
          <p:cNvCxnSpPr/>
          <p:nvPr/>
        </p:nvCxnSpPr>
        <p:spPr>
          <a:xfrm>
            <a:off x="6547104" y="3622071"/>
            <a:ext cx="0" cy="1015060"/>
          </a:xfrm>
          <a:prstGeom prst="straightConnector1">
            <a:avLst/>
          </a:prstGeom>
          <a:ln w="15875">
            <a:solidFill>
              <a:srgbClr val="FF0000">
                <a:alpha val="50000"/>
              </a:srgb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6A5554B1-8C45-F34B-B97B-19CFE373BF97}"/>
              </a:ext>
            </a:extLst>
          </p:cNvPr>
          <p:cNvSpPr txBox="1"/>
          <p:nvPr/>
        </p:nvSpPr>
        <p:spPr>
          <a:xfrm>
            <a:off x="6547105" y="3604942"/>
            <a:ext cx="926857" cy="584775"/>
          </a:xfrm>
          <a:prstGeom prst="rect">
            <a:avLst/>
          </a:prstGeom>
          <a:noFill/>
        </p:spPr>
        <p:txBody>
          <a:bodyPr wrap="none" rtlCol="0">
            <a:spAutoFit/>
          </a:bodyPr>
          <a:lstStyle/>
          <a:p>
            <a:pPr defTabSz="1219170" fontAlgn="base">
              <a:spcBef>
                <a:spcPct val="0"/>
              </a:spcBef>
              <a:spcAft>
                <a:spcPct val="0"/>
              </a:spcAft>
            </a:pPr>
            <a:r>
              <a:rPr lang="en-GB" sz="1600" dirty="0">
                <a:solidFill>
                  <a:srgbClr val="FF0000"/>
                </a:solidFill>
                <a:latin typeface="Verdana" pitchFamily="34" charset="0"/>
                <a:ea typeface="MS PGothic" pitchFamily="34" charset="-128"/>
              </a:rPr>
              <a:t>Diurnal</a:t>
            </a:r>
          </a:p>
          <a:p>
            <a:pPr defTabSz="1219170" fontAlgn="base">
              <a:spcBef>
                <a:spcPct val="0"/>
              </a:spcBef>
              <a:spcAft>
                <a:spcPct val="0"/>
              </a:spcAft>
            </a:pPr>
            <a:r>
              <a:rPr lang="en-GB" sz="1600" dirty="0">
                <a:solidFill>
                  <a:srgbClr val="FF0000"/>
                </a:solidFill>
                <a:latin typeface="Verdana" pitchFamily="34" charset="0"/>
                <a:ea typeface="MS PGothic" pitchFamily="34" charset="-128"/>
              </a:rPr>
              <a:t>Range</a:t>
            </a:r>
          </a:p>
        </p:txBody>
      </p:sp>
      <p:sp>
        <p:nvSpPr>
          <p:cNvPr id="2" name="Oval 1">
            <a:extLst>
              <a:ext uri="{FF2B5EF4-FFF2-40B4-BE49-F238E27FC236}">
                <a16:creationId xmlns:a16="http://schemas.microsoft.com/office/drawing/2014/main" id="{2A6B6AE6-2B94-C943-8E70-006FB781E7BD}"/>
              </a:ext>
            </a:extLst>
          </p:cNvPr>
          <p:cNvSpPr/>
          <p:nvPr/>
        </p:nvSpPr>
        <p:spPr>
          <a:xfrm>
            <a:off x="3594922" y="2750502"/>
            <a:ext cx="490567" cy="166342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56" name="Content Placeholder 2">
            <a:extLst>
              <a:ext uri="{FF2B5EF4-FFF2-40B4-BE49-F238E27FC236}">
                <a16:creationId xmlns:a16="http://schemas.microsoft.com/office/drawing/2014/main" id="{9C901869-2F5B-A34A-BD05-1DCE9E4B5418}"/>
              </a:ext>
            </a:extLst>
          </p:cNvPr>
          <p:cNvSpPr txBox="1">
            <a:spLocks/>
          </p:cNvSpPr>
          <p:nvPr/>
        </p:nvSpPr>
        <p:spPr bwMode="auto">
          <a:xfrm>
            <a:off x="642782" y="1300875"/>
            <a:ext cx="7715500" cy="675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457189" defTabSz="1219170">
              <a:buClr>
                <a:srgbClr val="0098DB"/>
              </a:buClr>
            </a:pPr>
            <a:r>
              <a:rPr lang="en-GB" altLang="fr-FR" sz="2133" kern="0" dirty="0">
                <a:solidFill>
                  <a:srgbClr val="4D4F53"/>
                </a:solidFill>
                <a:latin typeface="Verdana" pitchFamily="34" charset="0"/>
              </a:rPr>
              <a:t>Research question: What is the diurnal cycle in LST on a given day over this part of the African continent?</a:t>
            </a:r>
          </a:p>
        </p:txBody>
      </p:sp>
    </p:spTree>
    <p:extLst>
      <p:ext uri="{BB962C8B-B14F-4D97-AF65-F5344CB8AC3E}">
        <p14:creationId xmlns:p14="http://schemas.microsoft.com/office/powerpoint/2010/main" val="24618528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13592-0B12-6918-DA7F-BA514ED126AF}"/>
              </a:ext>
            </a:extLst>
          </p:cNvPr>
          <p:cNvSpPr>
            <a:spLocks noGrp="1"/>
          </p:cNvSpPr>
          <p:nvPr>
            <p:ph type="body" idx="1"/>
          </p:nvPr>
        </p:nvSpPr>
        <p:spPr/>
        <p:txBody>
          <a:bodyPr/>
          <a:lstStyle/>
          <a:p>
            <a:r>
              <a:rPr lang="en-GB" dirty="0"/>
              <a:t>Quality level</a:t>
            </a:r>
          </a:p>
        </p:txBody>
      </p:sp>
      <p:sp>
        <p:nvSpPr>
          <p:cNvPr id="3" name="Text Placeholder 2">
            <a:extLst>
              <a:ext uri="{FF2B5EF4-FFF2-40B4-BE49-F238E27FC236}">
                <a16:creationId xmlns:a16="http://schemas.microsoft.com/office/drawing/2014/main" id="{8BF244FA-AF22-E5D2-D136-4279531D4F93}"/>
              </a:ext>
            </a:extLst>
          </p:cNvPr>
          <p:cNvSpPr>
            <a:spLocks noGrp="1"/>
          </p:cNvSpPr>
          <p:nvPr>
            <p:ph type="body" sz="quarter" idx="3"/>
          </p:nvPr>
        </p:nvSpPr>
        <p:spPr/>
        <p:txBody>
          <a:bodyPr/>
          <a:lstStyle/>
          <a:p>
            <a:r>
              <a:rPr lang="en-GB" dirty="0"/>
              <a:t>Uncertainty</a:t>
            </a:r>
          </a:p>
        </p:txBody>
      </p:sp>
      <p:sp>
        <p:nvSpPr>
          <p:cNvPr id="5" name="Content Placeholder 4">
            <a:extLst>
              <a:ext uri="{FF2B5EF4-FFF2-40B4-BE49-F238E27FC236}">
                <a16:creationId xmlns:a16="http://schemas.microsoft.com/office/drawing/2014/main" id="{75046217-0B1F-A31E-D77D-AD56111B59EF}"/>
              </a:ext>
            </a:extLst>
          </p:cNvPr>
          <p:cNvSpPr>
            <a:spLocks noGrp="1"/>
          </p:cNvSpPr>
          <p:nvPr>
            <p:ph sz="quarter" idx="10"/>
          </p:nvPr>
        </p:nvSpPr>
        <p:spPr/>
        <p:txBody>
          <a:bodyPr/>
          <a:lstStyle/>
          <a:p>
            <a:pPr marL="0" indent="0"/>
            <a:r>
              <a:rPr lang="en-GB" dirty="0"/>
              <a:t>Typically tells you about failure or success or one or more aspects of the measurement process e.g.</a:t>
            </a:r>
          </a:p>
          <a:p>
            <a:pPr marL="228594" indent="-228594">
              <a:buFont typeface="Arial" panose="020B0604020202020204" pitchFamily="34" charset="0"/>
              <a:buChar char="•"/>
            </a:pPr>
            <a:r>
              <a:rPr lang="en-GB" dirty="0"/>
              <a:t>Was the data provided from the instrument good quality or complete?</a:t>
            </a:r>
          </a:p>
          <a:p>
            <a:pPr marL="228594" indent="-228594">
              <a:buFont typeface="Arial" panose="020B0604020202020204" pitchFamily="34" charset="0"/>
              <a:buChar char="•"/>
            </a:pPr>
            <a:r>
              <a:rPr lang="en-GB" dirty="0"/>
              <a:t>Did the retrieval process run without error?</a:t>
            </a:r>
          </a:p>
          <a:p>
            <a:pPr marL="228594" indent="-228594">
              <a:buFont typeface="Arial" panose="020B0604020202020204" pitchFamily="34" charset="0"/>
              <a:buChar char="•"/>
            </a:pPr>
            <a:r>
              <a:rPr lang="en-GB" dirty="0"/>
              <a:t>Was the retrieval done under optimal conditions?</a:t>
            </a:r>
          </a:p>
          <a:p>
            <a:pPr marL="228594" indent="-228594">
              <a:buFont typeface="Arial" panose="020B0604020202020204" pitchFamily="34" charset="0"/>
              <a:buChar char="•"/>
            </a:pPr>
            <a:r>
              <a:rPr lang="en-GB" dirty="0"/>
              <a:t>Was all the required auxiliary data available?</a:t>
            </a:r>
          </a:p>
          <a:p>
            <a:pPr marL="0" indent="0"/>
            <a:r>
              <a:rPr lang="en-GB" dirty="0"/>
              <a:t>Quality levels might be calculated as some aggregation of all of the above information.</a:t>
            </a:r>
          </a:p>
        </p:txBody>
      </p:sp>
      <p:sp>
        <p:nvSpPr>
          <p:cNvPr id="6" name="Title 5">
            <a:extLst>
              <a:ext uri="{FF2B5EF4-FFF2-40B4-BE49-F238E27FC236}">
                <a16:creationId xmlns:a16="http://schemas.microsoft.com/office/drawing/2014/main" id="{6DB2FF37-FE2C-F022-78E1-FEB31F9DBB42}"/>
              </a:ext>
            </a:extLst>
          </p:cNvPr>
          <p:cNvSpPr>
            <a:spLocks noGrp="1"/>
          </p:cNvSpPr>
          <p:nvPr>
            <p:ph type="title"/>
          </p:nvPr>
        </p:nvSpPr>
        <p:spPr>
          <a:xfrm>
            <a:off x="1092849" y="228382"/>
            <a:ext cx="6025025" cy="543675"/>
          </a:xfrm>
        </p:spPr>
        <p:txBody>
          <a:bodyPr/>
          <a:lstStyle/>
          <a:p>
            <a:r>
              <a:rPr lang="en-GB" dirty="0"/>
              <a:t>Quality level ‘</a:t>
            </a:r>
            <a:r>
              <a:rPr lang="en-GB" dirty="0" err="1"/>
              <a:t>vs’</a:t>
            </a:r>
            <a:r>
              <a:rPr lang="en-GB" dirty="0"/>
              <a:t> uncertainty</a:t>
            </a:r>
          </a:p>
        </p:txBody>
      </p:sp>
      <p:sp>
        <p:nvSpPr>
          <p:cNvPr id="7" name="Content Placeholder 4">
            <a:extLst>
              <a:ext uri="{FF2B5EF4-FFF2-40B4-BE49-F238E27FC236}">
                <a16:creationId xmlns:a16="http://schemas.microsoft.com/office/drawing/2014/main" id="{F98C33D2-5F5F-F3BF-704C-F1DD8407E5AF}"/>
              </a:ext>
            </a:extLst>
          </p:cNvPr>
          <p:cNvSpPr txBox="1">
            <a:spLocks/>
          </p:cNvSpPr>
          <p:nvPr/>
        </p:nvSpPr>
        <p:spPr bwMode="auto">
          <a:xfrm>
            <a:off x="6190055" y="2162199"/>
            <a:ext cx="5198533" cy="381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685800" algn="l" rtl="0" eaLnBrk="1" fontAlgn="base" hangingPunct="1">
              <a:lnSpc>
                <a:spcPct val="119000"/>
              </a:lnSpc>
              <a:spcBef>
                <a:spcPct val="20000"/>
              </a:spcBef>
              <a:spcAft>
                <a:spcPct val="0"/>
              </a:spcAft>
              <a:buClr>
                <a:schemeClr val="accent1"/>
              </a:buClr>
              <a:defRPr lang="en-GB" sz="120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0" indent="0" defTabSz="1219170">
              <a:buClr>
                <a:srgbClr val="0098DB"/>
              </a:buClr>
            </a:pPr>
            <a:r>
              <a:rPr lang="en-GB" sz="1600" kern="0" dirty="0">
                <a:solidFill>
                  <a:srgbClr val="4D4F53"/>
                </a:solidFill>
              </a:rPr>
              <a:t>Tells you about the degree of doubt in the measurement provided e.g.</a:t>
            </a:r>
          </a:p>
          <a:p>
            <a:pPr marL="228594" indent="-228594" defTabSz="1219170">
              <a:buClr>
                <a:srgbClr val="0098DB"/>
              </a:buClr>
              <a:buFont typeface="Arial" panose="020B0604020202020204" pitchFamily="34" charset="0"/>
              <a:buChar char="•"/>
            </a:pPr>
            <a:r>
              <a:rPr lang="en-GB" sz="1600" kern="0" dirty="0">
                <a:solidFill>
                  <a:srgbClr val="4D4F53"/>
                </a:solidFill>
              </a:rPr>
              <a:t>Keeps track of the uncertainties from different error sources throughout the retrieval process (not just the outcome of a single decision point).</a:t>
            </a:r>
          </a:p>
          <a:p>
            <a:pPr marL="228594" indent="-228594" defTabSz="1219170">
              <a:buClr>
                <a:srgbClr val="0098DB"/>
              </a:buClr>
              <a:buFont typeface="Arial" panose="020B0604020202020204" pitchFamily="34" charset="0"/>
              <a:buChar char="•"/>
            </a:pPr>
            <a:r>
              <a:rPr lang="en-GB" sz="1600" kern="0" dirty="0">
                <a:solidFill>
                  <a:srgbClr val="4D4F53"/>
                </a:solidFill>
              </a:rPr>
              <a:t>Provides some indication of the weight you should place on a given measurement in a decision weighting process – it’s not a ‘yes/no’ flag.</a:t>
            </a:r>
          </a:p>
          <a:p>
            <a:pPr marL="228594" indent="-228594" defTabSz="1219170">
              <a:buClr>
                <a:srgbClr val="0098DB"/>
              </a:buClr>
              <a:buFont typeface="Arial" panose="020B0604020202020204" pitchFamily="34" charset="0"/>
              <a:buChar char="•"/>
            </a:pPr>
            <a:r>
              <a:rPr lang="en-GB" sz="1600" kern="0" dirty="0">
                <a:solidFill>
                  <a:srgbClr val="4D4F53"/>
                </a:solidFill>
              </a:rPr>
              <a:t>Properties of uncertainties mean that it can evolve if you derive new products.</a:t>
            </a:r>
          </a:p>
          <a:p>
            <a:pPr marL="228594" indent="-228594" defTabSz="1219170">
              <a:buClr>
                <a:srgbClr val="0098DB"/>
              </a:buClr>
              <a:buFont typeface="Arial" panose="020B0604020202020204" pitchFamily="34" charset="0"/>
              <a:buChar char="•"/>
            </a:pPr>
            <a:endParaRPr lang="en-GB" sz="1600" kern="0" dirty="0">
              <a:solidFill>
                <a:srgbClr val="4D4F53"/>
              </a:solidFill>
            </a:endParaRPr>
          </a:p>
        </p:txBody>
      </p:sp>
      <p:sp>
        <p:nvSpPr>
          <p:cNvPr id="8" name="Content Placeholder 7">
            <a:extLst>
              <a:ext uri="{FF2B5EF4-FFF2-40B4-BE49-F238E27FC236}">
                <a16:creationId xmlns:a16="http://schemas.microsoft.com/office/drawing/2014/main" id="{F4765926-7715-3318-A4DD-0F1B8EB5E6F9}"/>
              </a:ext>
            </a:extLst>
          </p:cNvPr>
          <p:cNvSpPr>
            <a:spLocks noGrp="1"/>
          </p:cNvSpPr>
          <p:nvPr>
            <p:ph sz="quarter" idx="4"/>
          </p:nvPr>
        </p:nvSpPr>
        <p:spPr>
          <a:xfrm>
            <a:off x="3170035" y="6953012"/>
            <a:ext cx="5198533" cy="3816351"/>
          </a:xfrm>
        </p:spPr>
        <p:txBody>
          <a:bodyPr/>
          <a:lstStyle/>
          <a:p>
            <a:endParaRPr lang="en-GB" dirty="0"/>
          </a:p>
        </p:txBody>
      </p:sp>
    </p:spTree>
    <p:extLst>
      <p:ext uri="{BB962C8B-B14F-4D97-AF65-F5344CB8AC3E}">
        <p14:creationId xmlns:p14="http://schemas.microsoft.com/office/powerpoint/2010/main" val="19890125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0A67C-9B92-93E5-DDE7-A2135C5D91F8}"/>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9D46480D-F05D-5BB1-2ED7-2842850BE3A9}"/>
              </a:ext>
            </a:extLst>
          </p:cNvPr>
          <p:cNvSpPr>
            <a:spLocks noGrp="1"/>
          </p:cNvSpPr>
          <p:nvPr>
            <p:ph idx="1"/>
          </p:nvPr>
        </p:nvSpPr>
        <p:spPr>
          <a:xfrm>
            <a:off x="230718" y="1056218"/>
            <a:ext cx="11662833" cy="853628"/>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10E1313A-7B00-C988-28A2-1BABA50F122E}"/>
              </a:ext>
            </a:extLst>
          </p:cNvPr>
          <p:cNvSpPr/>
          <p:nvPr/>
        </p:nvSpPr>
        <p:spPr>
          <a:xfrm>
            <a:off x="810451" y="2107192"/>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0" name="Rectangle 19">
            <a:extLst>
              <a:ext uri="{FF2B5EF4-FFF2-40B4-BE49-F238E27FC236}">
                <a16:creationId xmlns:a16="http://schemas.microsoft.com/office/drawing/2014/main" id="{928C42A6-C96A-3CDF-8E1A-C73C8D18E54E}"/>
              </a:ext>
            </a:extLst>
          </p:cNvPr>
          <p:cNvSpPr/>
          <p:nvPr/>
        </p:nvSpPr>
        <p:spPr>
          <a:xfrm>
            <a:off x="1164635" y="2107192"/>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1" name="Rectangle 20">
            <a:extLst>
              <a:ext uri="{FF2B5EF4-FFF2-40B4-BE49-F238E27FC236}">
                <a16:creationId xmlns:a16="http://schemas.microsoft.com/office/drawing/2014/main" id="{8C4D9DD3-EBFE-0E1F-E44B-002D6B668CAE}"/>
              </a:ext>
            </a:extLst>
          </p:cNvPr>
          <p:cNvSpPr/>
          <p:nvPr/>
        </p:nvSpPr>
        <p:spPr>
          <a:xfrm>
            <a:off x="1164635" y="2748349"/>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2" name="Rectangle 21">
            <a:extLst>
              <a:ext uri="{FF2B5EF4-FFF2-40B4-BE49-F238E27FC236}">
                <a16:creationId xmlns:a16="http://schemas.microsoft.com/office/drawing/2014/main" id="{241A3F06-CFE3-3061-AD2A-7B25B560DC6E}"/>
              </a:ext>
            </a:extLst>
          </p:cNvPr>
          <p:cNvSpPr/>
          <p:nvPr/>
        </p:nvSpPr>
        <p:spPr>
          <a:xfrm>
            <a:off x="1164635"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3" name="Rectangle 22">
            <a:extLst>
              <a:ext uri="{FF2B5EF4-FFF2-40B4-BE49-F238E27FC236}">
                <a16:creationId xmlns:a16="http://schemas.microsoft.com/office/drawing/2014/main" id="{B324F78D-3EAC-8504-A0B7-137D542056E2}"/>
              </a:ext>
            </a:extLst>
          </p:cNvPr>
          <p:cNvSpPr/>
          <p:nvPr/>
        </p:nvSpPr>
        <p:spPr>
          <a:xfrm>
            <a:off x="1164635" y="3075844"/>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4" name="Rectangle 23">
            <a:extLst>
              <a:ext uri="{FF2B5EF4-FFF2-40B4-BE49-F238E27FC236}">
                <a16:creationId xmlns:a16="http://schemas.microsoft.com/office/drawing/2014/main" id="{6E8FE8D1-F05E-D11E-6B67-73B7A1419D2D}"/>
              </a:ext>
            </a:extLst>
          </p:cNvPr>
          <p:cNvSpPr/>
          <p:nvPr/>
        </p:nvSpPr>
        <p:spPr>
          <a:xfrm>
            <a:off x="1518820"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6" name="Rectangle 25">
            <a:extLst>
              <a:ext uri="{FF2B5EF4-FFF2-40B4-BE49-F238E27FC236}">
                <a16:creationId xmlns:a16="http://schemas.microsoft.com/office/drawing/2014/main" id="{1153DAB3-0918-3664-57C9-077B67BE1C1B}"/>
              </a:ext>
            </a:extLst>
          </p:cNvPr>
          <p:cNvSpPr/>
          <p:nvPr/>
        </p:nvSpPr>
        <p:spPr>
          <a:xfrm>
            <a:off x="1873004" y="307874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7" name="Rectangle 26">
            <a:extLst>
              <a:ext uri="{FF2B5EF4-FFF2-40B4-BE49-F238E27FC236}">
                <a16:creationId xmlns:a16="http://schemas.microsoft.com/office/drawing/2014/main" id="{90829242-EEF8-2E97-71CE-ED748C449D6C}"/>
              </a:ext>
            </a:extLst>
          </p:cNvPr>
          <p:cNvSpPr/>
          <p:nvPr/>
        </p:nvSpPr>
        <p:spPr>
          <a:xfrm>
            <a:off x="810451"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8" name="Rectangle 27">
            <a:extLst>
              <a:ext uri="{FF2B5EF4-FFF2-40B4-BE49-F238E27FC236}">
                <a16:creationId xmlns:a16="http://schemas.microsoft.com/office/drawing/2014/main" id="{DFC93345-E025-BA83-955C-4899DE0E9D6D}"/>
              </a:ext>
            </a:extLst>
          </p:cNvPr>
          <p:cNvSpPr/>
          <p:nvPr/>
        </p:nvSpPr>
        <p:spPr>
          <a:xfrm>
            <a:off x="1518820" y="2750908"/>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9" name="Rectangle 28">
            <a:extLst>
              <a:ext uri="{FF2B5EF4-FFF2-40B4-BE49-F238E27FC236}">
                <a16:creationId xmlns:a16="http://schemas.microsoft.com/office/drawing/2014/main" id="{BA67C003-6BFB-51A3-135F-180930F55F28}"/>
              </a:ext>
            </a:extLst>
          </p:cNvPr>
          <p:cNvSpPr/>
          <p:nvPr/>
        </p:nvSpPr>
        <p:spPr>
          <a:xfrm>
            <a:off x="2227189" y="2429220"/>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0" name="Rectangle 29">
            <a:extLst>
              <a:ext uri="{FF2B5EF4-FFF2-40B4-BE49-F238E27FC236}">
                <a16:creationId xmlns:a16="http://schemas.microsoft.com/office/drawing/2014/main" id="{2783572F-8968-0F2F-8AB1-DD6BC3633605}"/>
              </a:ext>
            </a:extLst>
          </p:cNvPr>
          <p:cNvSpPr/>
          <p:nvPr/>
        </p:nvSpPr>
        <p:spPr>
          <a:xfrm>
            <a:off x="810451" y="3075845"/>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1" name="Rectangle 30">
            <a:extLst>
              <a:ext uri="{FF2B5EF4-FFF2-40B4-BE49-F238E27FC236}">
                <a16:creationId xmlns:a16="http://schemas.microsoft.com/office/drawing/2014/main" id="{BC32AA70-E0FD-A0A2-5E18-0DE826D8D5F1}"/>
              </a:ext>
            </a:extLst>
          </p:cNvPr>
          <p:cNvSpPr/>
          <p:nvPr/>
        </p:nvSpPr>
        <p:spPr>
          <a:xfrm>
            <a:off x="2227189" y="2753813"/>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2" name="Rectangle 31">
            <a:extLst>
              <a:ext uri="{FF2B5EF4-FFF2-40B4-BE49-F238E27FC236}">
                <a16:creationId xmlns:a16="http://schemas.microsoft.com/office/drawing/2014/main" id="{12E8CA8F-DC6D-BC7A-6DDF-F708BE0E72E2}"/>
              </a:ext>
            </a:extLst>
          </p:cNvPr>
          <p:cNvSpPr/>
          <p:nvPr/>
        </p:nvSpPr>
        <p:spPr>
          <a:xfrm>
            <a:off x="1873004"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3" name="Rectangle 32">
            <a:extLst>
              <a:ext uri="{FF2B5EF4-FFF2-40B4-BE49-F238E27FC236}">
                <a16:creationId xmlns:a16="http://schemas.microsoft.com/office/drawing/2014/main" id="{3CD49C0B-3982-A78E-ECAB-4368F116AFF0}"/>
              </a:ext>
            </a:extLst>
          </p:cNvPr>
          <p:cNvSpPr/>
          <p:nvPr/>
        </p:nvSpPr>
        <p:spPr>
          <a:xfrm>
            <a:off x="1518820" y="3077296"/>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4" name="Rectangle 33">
            <a:extLst>
              <a:ext uri="{FF2B5EF4-FFF2-40B4-BE49-F238E27FC236}">
                <a16:creationId xmlns:a16="http://schemas.microsoft.com/office/drawing/2014/main" id="{2C767571-60F4-2936-1D63-B3DEED6BAC63}"/>
              </a:ext>
            </a:extLst>
          </p:cNvPr>
          <p:cNvSpPr/>
          <p:nvPr/>
        </p:nvSpPr>
        <p:spPr>
          <a:xfrm>
            <a:off x="810451" y="2753813"/>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5" name="Rectangle 34">
            <a:extLst>
              <a:ext uri="{FF2B5EF4-FFF2-40B4-BE49-F238E27FC236}">
                <a16:creationId xmlns:a16="http://schemas.microsoft.com/office/drawing/2014/main" id="{D3A146EB-4725-59B1-6F6D-9CD4B8FA7D7B}"/>
              </a:ext>
            </a:extLst>
          </p:cNvPr>
          <p:cNvSpPr/>
          <p:nvPr/>
        </p:nvSpPr>
        <p:spPr>
          <a:xfrm>
            <a:off x="2227189" y="2107189"/>
            <a:ext cx="345112" cy="317689"/>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6" name="Rectangle 35">
            <a:extLst>
              <a:ext uri="{FF2B5EF4-FFF2-40B4-BE49-F238E27FC236}">
                <a16:creationId xmlns:a16="http://schemas.microsoft.com/office/drawing/2014/main" id="{9E168B62-6435-805D-3EAF-9CC1F99A83BA}"/>
              </a:ext>
            </a:extLst>
          </p:cNvPr>
          <p:cNvSpPr/>
          <p:nvPr/>
        </p:nvSpPr>
        <p:spPr>
          <a:xfrm>
            <a:off x="1518820" y="2430329"/>
            <a:ext cx="345112" cy="317689"/>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7" name="Rectangle 36">
            <a:extLst>
              <a:ext uri="{FF2B5EF4-FFF2-40B4-BE49-F238E27FC236}">
                <a16:creationId xmlns:a16="http://schemas.microsoft.com/office/drawing/2014/main" id="{AC3260D6-63BC-DBF5-67A2-96B6BDBD19F2}"/>
              </a:ext>
            </a:extLst>
          </p:cNvPr>
          <p:cNvSpPr/>
          <p:nvPr/>
        </p:nvSpPr>
        <p:spPr>
          <a:xfrm>
            <a:off x="1873004" y="2752360"/>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8" name="Rectangle 37">
            <a:extLst>
              <a:ext uri="{FF2B5EF4-FFF2-40B4-BE49-F238E27FC236}">
                <a16:creationId xmlns:a16="http://schemas.microsoft.com/office/drawing/2014/main" id="{4C45BD46-FA66-7C84-3919-FF421757447C}"/>
              </a:ext>
            </a:extLst>
          </p:cNvPr>
          <p:cNvSpPr/>
          <p:nvPr/>
        </p:nvSpPr>
        <p:spPr>
          <a:xfrm>
            <a:off x="2227189" y="3078749"/>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9" name="Rectangle 38">
            <a:extLst>
              <a:ext uri="{FF2B5EF4-FFF2-40B4-BE49-F238E27FC236}">
                <a16:creationId xmlns:a16="http://schemas.microsoft.com/office/drawing/2014/main" id="{CFB0C8BE-DCD6-E21C-3B04-2451BAB75BE6}"/>
              </a:ext>
            </a:extLst>
          </p:cNvPr>
          <p:cNvSpPr/>
          <p:nvPr/>
        </p:nvSpPr>
        <p:spPr>
          <a:xfrm>
            <a:off x="1873004" y="242776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0" name="Rectangle 59">
            <a:extLst>
              <a:ext uri="{FF2B5EF4-FFF2-40B4-BE49-F238E27FC236}">
                <a16:creationId xmlns:a16="http://schemas.microsoft.com/office/drawing/2014/main" id="{3E98AC91-B564-EE43-95B0-0C4C7A9F29E3}"/>
              </a:ext>
            </a:extLst>
          </p:cNvPr>
          <p:cNvSpPr/>
          <p:nvPr/>
        </p:nvSpPr>
        <p:spPr>
          <a:xfrm>
            <a:off x="810451" y="3403338"/>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1" name="Rectangle 60">
            <a:extLst>
              <a:ext uri="{FF2B5EF4-FFF2-40B4-BE49-F238E27FC236}">
                <a16:creationId xmlns:a16="http://schemas.microsoft.com/office/drawing/2014/main" id="{A1D26C6A-8535-9FF2-E8C2-7CA35A1F6196}"/>
              </a:ext>
            </a:extLst>
          </p:cNvPr>
          <p:cNvSpPr/>
          <p:nvPr/>
        </p:nvSpPr>
        <p:spPr>
          <a:xfrm>
            <a:off x="1518820" y="3402792"/>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2" name="Rectangle 61">
            <a:extLst>
              <a:ext uri="{FF2B5EF4-FFF2-40B4-BE49-F238E27FC236}">
                <a16:creationId xmlns:a16="http://schemas.microsoft.com/office/drawing/2014/main" id="{23C9D31A-3DA1-3C44-7249-0A0A899C7884}"/>
              </a:ext>
            </a:extLst>
          </p:cNvPr>
          <p:cNvSpPr/>
          <p:nvPr/>
        </p:nvSpPr>
        <p:spPr>
          <a:xfrm>
            <a:off x="1164635" y="3402792"/>
            <a:ext cx="345112" cy="317689"/>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3" name="Rectangle 62">
            <a:extLst>
              <a:ext uri="{FF2B5EF4-FFF2-40B4-BE49-F238E27FC236}">
                <a16:creationId xmlns:a16="http://schemas.microsoft.com/office/drawing/2014/main" id="{6FB42455-C95C-6945-90E2-4D07BA4474AC}"/>
              </a:ext>
            </a:extLst>
          </p:cNvPr>
          <p:cNvSpPr/>
          <p:nvPr/>
        </p:nvSpPr>
        <p:spPr>
          <a:xfrm>
            <a:off x="1873004" y="340134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4" name="Rectangle 63">
            <a:extLst>
              <a:ext uri="{FF2B5EF4-FFF2-40B4-BE49-F238E27FC236}">
                <a16:creationId xmlns:a16="http://schemas.microsoft.com/office/drawing/2014/main" id="{71CEAC8A-6B25-132D-8862-C5AE67ACB058}"/>
              </a:ext>
            </a:extLst>
          </p:cNvPr>
          <p:cNvSpPr/>
          <p:nvPr/>
        </p:nvSpPr>
        <p:spPr>
          <a:xfrm>
            <a:off x="2227189" y="3401340"/>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4" name="Rectangle 143">
            <a:extLst>
              <a:ext uri="{FF2B5EF4-FFF2-40B4-BE49-F238E27FC236}">
                <a16:creationId xmlns:a16="http://schemas.microsoft.com/office/drawing/2014/main" id="{C74B44D5-3F61-939B-591B-324DEE81CE3D}"/>
              </a:ext>
            </a:extLst>
          </p:cNvPr>
          <p:cNvSpPr/>
          <p:nvPr/>
        </p:nvSpPr>
        <p:spPr>
          <a:xfrm>
            <a:off x="2860281" y="3200782"/>
            <a:ext cx="345112" cy="31768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5" name="Rectangle 144">
            <a:extLst>
              <a:ext uri="{FF2B5EF4-FFF2-40B4-BE49-F238E27FC236}">
                <a16:creationId xmlns:a16="http://schemas.microsoft.com/office/drawing/2014/main" id="{46BE2E97-D67C-6294-0F8C-117A37574693}"/>
              </a:ext>
            </a:extLst>
          </p:cNvPr>
          <p:cNvSpPr/>
          <p:nvPr/>
        </p:nvSpPr>
        <p:spPr>
          <a:xfrm>
            <a:off x="2857715" y="2883093"/>
            <a:ext cx="345112" cy="317689"/>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6" name="Rectangle 145">
            <a:extLst>
              <a:ext uri="{FF2B5EF4-FFF2-40B4-BE49-F238E27FC236}">
                <a16:creationId xmlns:a16="http://schemas.microsoft.com/office/drawing/2014/main" id="{33397670-C3EF-A583-003F-AB34325B5A6E}"/>
              </a:ext>
            </a:extLst>
          </p:cNvPr>
          <p:cNvSpPr/>
          <p:nvPr/>
        </p:nvSpPr>
        <p:spPr>
          <a:xfrm>
            <a:off x="2855148" y="2586613"/>
            <a:ext cx="345112" cy="317689"/>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7" name="Rectangle 146">
            <a:extLst>
              <a:ext uri="{FF2B5EF4-FFF2-40B4-BE49-F238E27FC236}">
                <a16:creationId xmlns:a16="http://schemas.microsoft.com/office/drawing/2014/main" id="{3422CBE3-EB58-628A-D9BB-31462F01C51F}"/>
              </a:ext>
            </a:extLst>
          </p:cNvPr>
          <p:cNvSpPr/>
          <p:nvPr/>
        </p:nvSpPr>
        <p:spPr>
          <a:xfrm>
            <a:off x="2855148" y="2266033"/>
            <a:ext cx="345112" cy="31768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8" name="TextBox 147">
            <a:extLst>
              <a:ext uri="{FF2B5EF4-FFF2-40B4-BE49-F238E27FC236}">
                <a16:creationId xmlns:a16="http://schemas.microsoft.com/office/drawing/2014/main" id="{18B6A177-83FC-D233-718F-D53A7B16F040}"/>
              </a:ext>
            </a:extLst>
          </p:cNvPr>
          <p:cNvSpPr txBox="1"/>
          <p:nvPr/>
        </p:nvSpPr>
        <p:spPr>
          <a:xfrm>
            <a:off x="3181884" y="2197322"/>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Warmer</a:t>
            </a:r>
          </a:p>
        </p:txBody>
      </p:sp>
      <p:sp>
        <p:nvSpPr>
          <p:cNvPr id="149" name="TextBox 148">
            <a:extLst>
              <a:ext uri="{FF2B5EF4-FFF2-40B4-BE49-F238E27FC236}">
                <a16:creationId xmlns:a16="http://schemas.microsoft.com/office/drawing/2014/main" id="{7174F8D2-7178-F871-6424-5293565F963C}"/>
              </a:ext>
            </a:extLst>
          </p:cNvPr>
          <p:cNvSpPr txBox="1"/>
          <p:nvPr/>
        </p:nvSpPr>
        <p:spPr>
          <a:xfrm>
            <a:off x="3181884" y="3199564"/>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Cooler</a:t>
            </a:r>
          </a:p>
        </p:txBody>
      </p:sp>
      <p:sp>
        <p:nvSpPr>
          <p:cNvPr id="150" name="TextBox 149">
            <a:extLst>
              <a:ext uri="{FF2B5EF4-FFF2-40B4-BE49-F238E27FC236}">
                <a16:creationId xmlns:a16="http://schemas.microsoft.com/office/drawing/2014/main" id="{0D805683-52C4-F146-7A3C-B3BCE27AAEE5}"/>
              </a:ext>
            </a:extLst>
          </p:cNvPr>
          <p:cNvSpPr txBox="1"/>
          <p:nvPr/>
        </p:nvSpPr>
        <p:spPr>
          <a:xfrm rot="16200000">
            <a:off x="101397" y="2669267"/>
            <a:ext cx="722040"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LST</a:t>
            </a:r>
          </a:p>
        </p:txBody>
      </p:sp>
      <p:sp>
        <p:nvSpPr>
          <p:cNvPr id="153" name="Right Arrow 152">
            <a:extLst>
              <a:ext uri="{FF2B5EF4-FFF2-40B4-BE49-F238E27FC236}">
                <a16:creationId xmlns:a16="http://schemas.microsoft.com/office/drawing/2014/main" id="{5D41A542-E8E3-DFE7-E7B3-ECE922730278}"/>
              </a:ext>
            </a:extLst>
          </p:cNvPr>
          <p:cNvSpPr/>
          <p:nvPr/>
        </p:nvSpPr>
        <p:spPr>
          <a:xfrm>
            <a:off x="4369388" y="2596257"/>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4" name="Rectangle 153">
            <a:extLst>
              <a:ext uri="{FF2B5EF4-FFF2-40B4-BE49-F238E27FC236}">
                <a16:creationId xmlns:a16="http://schemas.microsoft.com/office/drawing/2014/main" id="{2D70A31C-AD2A-D29E-DFD9-EC839EADC1E2}"/>
              </a:ext>
            </a:extLst>
          </p:cNvPr>
          <p:cNvSpPr/>
          <p:nvPr/>
        </p:nvSpPr>
        <p:spPr>
          <a:xfrm>
            <a:off x="6311055" y="2077172"/>
            <a:ext cx="1761851" cy="161184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5" name="TextBox 164">
            <a:extLst>
              <a:ext uri="{FF2B5EF4-FFF2-40B4-BE49-F238E27FC236}">
                <a16:creationId xmlns:a16="http://schemas.microsoft.com/office/drawing/2014/main" id="{551FA7ED-28CB-8DAF-F4A2-045DFAB776DC}"/>
              </a:ext>
            </a:extLst>
          </p:cNvPr>
          <p:cNvSpPr txBox="1"/>
          <p:nvPr/>
        </p:nvSpPr>
        <p:spPr>
          <a:xfrm>
            <a:off x="8742600" y="2495435"/>
            <a:ext cx="2904485"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LST averages over the region of interest.</a:t>
            </a:r>
          </a:p>
        </p:txBody>
      </p:sp>
    </p:spTree>
    <p:extLst>
      <p:ext uri="{BB962C8B-B14F-4D97-AF65-F5344CB8AC3E}">
        <p14:creationId xmlns:p14="http://schemas.microsoft.com/office/powerpoint/2010/main" val="1438988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5F85D-F098-991D-256F-F175AA940D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5549-2C0C-5515-1093-13DF1FF9A92A}"/>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CF59D8F6-B0A8-A809-53D8-B5F9C4360BFA}"/>
              </a:ext>
            </a:extLst>
          </p:cNvPr>
          <p:cNvSpPr>
            <a:spLocks noGrp="1"/>
          </p:cNvSpPr>
          <p:nvPr>
            <p:ph idx="1"/>
          </p:nvPr>
        </p:nvSpPr>
        <p:spPr>
          <a:xfrm>
            <a:off x="230718" y="1056218"/>
            <a:ext cx="11662833" cy="853628"/>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2A8A5BFC-4686-A2BE-8E4E-5B538DB9540E}"/>
              </a:ext>
            </a:extLst>
          </p:cNvPr>
          <p:cNvSpPr/>
          <p:nvPr/>
        </p:nvSpPr>
        <p:spPr>
          <a:xfrm>
            <a:off x="810451" y="2107192"/>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0" name="Rectangle 19">
            <a:extLst>
              <a:ext uri="{FF2B5EF4-FFF2-40B4-BE49-F238E27FC236}">
                <a16:creationId xmlns:a16="http://schemas.microsoft.com/office/drawing/2014/main" id="{DCD5C7BC-9C19-BD98-B583-C4E05C253804}"/>
              </a:ext>
            </a:extLst>
          </p:cNvPr>
          <p:cNvSpPr/>
          <p:nvPr/>
        </p:nvSpPr>
        <p:spPr>
          <a:xfrm>
            <a:off x="1164635" y="2107192"/>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1" name="Rectangle 20">
            <a:extLst>
              <a:ext uri="{FF2B5EF4-FFF2-40B4-BE49-F238E27FC236}">
                <a16:creationId xmlns:a16="http://schemas.microsoft.com/office/drawing/2014/main" id="{729E7D60-65BC-E709-0AA1-1E054194DF95}"/>
              </a:ext>
            </a:extLst>
          </p:cNvPr>
          <p:cNvSpPr/>
          <p:nvPr/>
        </p:nvSpPr>
        <p:spPr>
          <a:xfrm>
            <a:off x="1164635" y="2748349"/>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2" name="Rectangle 21">
            <a:extLst>
              <a:ext uri="{FF2B5EF4-FFF2-40B4-BE49-F238E27FC236}">
                <a16:creationId xmlns:a16="http://schemas.microsoft.com/office/drawing/2014/main" id="{28B6C62A-B7DF-C4AA-2CD4-B8C87A1FBA2F}"/>
              </a:ext>
            </a:extLst>
          </p:cNvPr>
          <p:cNvSpPr/>
          <p:nvPr/>
        </p:nvSpPr>
        <p:spPr>
          <a:xfrm>
            <a:off x="1164635"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3" name="Rectangle 22">
            <a:extLst>
              <a:ext uri="{FF2B5EF4-FFF2-40B4-BE49-F238E27FC236}">
                <a16:creationId xmlns:a16="http://schemas.microsoft.com/office/drawing/2014/main" id="{C99A3EB6-144A-C7D0-61CC-25EA87B8EFDE}"/>
              </a:ext>
            </a:extLst>
          </p:cNvPr>
          <p:cNvSpPr/>
          <p:nvPr/>
        </p:nvSpPr>
        <p:spPr>
          <a:xfrm>
            <a:off x="1164635" y="3075844"/>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4" name="Rectangle 23">
            <a:extLst>
              <a:ext uri="{FF2B5EF4-FFF2-40B4-BE49-F238E27FC236}">
                <a16:creationId xmlns:a16="http://schemas.microsoft.com/office/drawing/2014/main" id="{482DE3A2-C9A7-8311-5741-04112F2F3B04}"/>
              </a:ext>
            </a:extLst>
          </p:cNvPr>
          <p:cNvSpPr/>
          <p:nvPr/>
        </p:nvSpPr>
        <p:spPr>
          <a:xfrm>
            <a:off x="1518820"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6" name="Rectangle 25">
            <a:extLst>
              <a:ext uri="{FF2B5EF4-FFF2-40B4-BE49-F238E27FC236}">
                <a16:creationId xmlns:a16="http://schemas.microsoft.com/office/drawing/2014/main" id="{775F72F7-D1DF-0D8A-73E6-2ECB8B3C0BC7}"/>
              </a:ext>
            </a:extLst>
          </p:cNvPr>
          <p:cNvSpPr/>
          <p:nvPr/>
        </p:nvSpPr>
        <p:spPr>
          <a:xfrm>
            <a:off x="1873004" y="307874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7" name="Rectangle 26">
            <a:extLst>
              <a:ext uri="{FF2B5EF4-FFF2-40B4-BE49-F238E27FC236}">
                <a16:creationId xmlns:a16="http://schemas.microsoft.com/office/drawing/2014/main" id="{525414D2-73BE-EE1A-973D-20B359E2D049}"/>
              </a:ext>
            </a:extLst>
          </p:cNvPr>
          <p:cNvSpPr/>
          <p:nvPr/>
        </p:nvSpPr>
        <p:spPr>
          <a:xfrm>
            <a:off x="810451"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8" name="Rectangle 27">
            <a:extLst>
              <a:ext uri="{FF2B5EF4-FFF2-40B4-BE49-F238E27FC236}">
                <a16:creationId xmlns:a16="http://schemas.microsoft.com/office/drawing/2014/main" id="{FA8AE77F-1937-7720-573C-907F2542C419}"/>
              </a:ext>
            </a:extLst>
          </p:cNvPr>
          <p:cNvSpPr/>
          <p:nvPr/>
        </p:nvSpPr>
        <p:spPr>
          <a:xfrm>
            <a:off x="1518820" y="2750908"/>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9" name="Rectangle 28">
            <a:extLst>
              <a:ext uri="{FF2B5EF4-FFF2-40B4-BE49-F238E27FC236}">
                <a16:creationId xmlns:a16="http://schemas.microsoft.com/office/drawing/2014/main" id="{71DC5953-6871-9377-1401-E265F9B7A364}"/>
              </a:ext>
            </a:extLst>
          </p:cNvPr>
          <p:cNvSpPr/>
          <p:nvPr/>
        </p:nvSpPr>
        <p:spPr>
          <a:xfrm>
            <a:off x="2227189" y="2429220"/>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0" name="Rectangle 29">
            <a:extLst>
              <a:ext uri="{FF2B5EF4-FFF2-40B4-BE49-F238E27FC236}">
                <a16:creationId xmlns:a16="http://schemas.microsoft.com/office/drawing/2014/main" id="{08A60FAF-8678-F693-DF19-390883EBDAFE}"/>
              </a:ext>
            </a:extLst>
          </p:cNvPr>
          <p:cNvSpPr/>
          <p:nvPr/>
        </p:nvSpPr>
        <p:spPr>
          <a:xfrm>
            <a:off x="810451" y="3075845"/>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1" name="Rectangle 30">
            <a:extLst>
              <a:ext uri="{FF2B5EF4-FFF2-40B4-BE49-F238E27FC236}">
                <a16:creationId xmlns:a16="http://schemas.microsoft.com/office/drawing/2014/main" id="{3B130011-26C5-5546-612B-02427A4767ED}"/>
              </a:ext>
            </a:extLst>
          </p:cNvPr>
          <p:cNvSpPr/>
          <p:nvPr/>
        </p:nvSpPr>
        <p:spPr>
          <a:xfrm>
            <a:off x="2227189" y="2753813"/>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2" name="Rectangle 31">
            <a:extLst>
              <a:ext uri="{FF2B5EF4-FFF2-40B4-BE49-F238E27FC236}">
                <a16:creationId xmlns:a16="http://schemas.microsoft.com/office/drawing/2014/main" id="{599CF50F-A643-F07A-0E1E-A13B37C7077A}"/>
              </a:ext>
            </a:extLst>
          </p:cNvPr>
          <p:cNvSpPr/>
          <p:nvPr/>
        </p:nvSpPr>
        <p:spPr>
          <a:xfrm>
            <a:off x="1873004"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3" name="Rectangle 32">
            <a:extLst>
              <a:ext uri="{FF2B5EF4-FFF2-40B4-BE49-F238E27FC236}">
                <a16:creationId xmlns:a16="http://schemas.microsoft.com/office/drawing/2014/main" id="{B7DA1309-1CC4-282C-9884-EAE61A46A6DE}"/>
              </a:ext>
            </a:extLst>
          </p:cNvPr>
          <p:cNvSpPr/>
          <p:nvPr/>
        </p:nvSpPr>
        <p:spPr>
          <a:xfrm>
            <a:off x="1518820" y="3077296"/>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4" name="Rectangle 33">
            <a:extLst>
              <a:ext uri="{FF2B5EF4-FFF2-40B4-BE49-F238E27FC236}">
                <a16:creationId xmlns:a16="http://schemas.microsoft.com/office/drawing/2014/main" id="{FCE2E08D-715C-765A-9F60-7E48941CCFCC}"/>
              </a:ext>
            </a:extLst>
          </p:cNvPr>
          <p:cNvSpPr/>
          <p:nvPr/>
        </p:nvSpPr>
        <p:spPr>
          <a:xfrm>
            <a:off x="810451" y="2753813"/>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5" name="Rectangle 34">
            <a:extLst>
              <a:ext uri="{FF2B5EF4-FFF2-40B4-BE49-F238E27FC236}">
                <a16:creationId xmlns:a16="http://schemas.microsoft.com/office/drawing/2014/main" id="{CBB974F0-15A2-665D-D08C-EF2882F1497B}"/>
              </a:ext>
            </a:extLst>
          </p:cNvPr>
          <p:cNvSpPr/>
          <p:nvPr/>
        </p:nvSpPr>
        <p:spPr>
          <a:xfrm>
            <a:off x="2227189" y="2107189"/>
            <a:ext cx="345112" cy="317689"/>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6" name="Rectangle 35">
            <a:extLst>
              <a:ext uri="{FF2B5EF4-FFF2-40B4-BE49-F238E27FC236}">
                <a16:creationId xmlns:a16="http://schemas.microsoft.com/office/drawing/2014/main" id="{1DE809B2-241B-FF47-CCE9-F88C1762A917}"/>
              </a:ext>
            </a:extLst>
          </p:cNvPr>
          <p:cNvSpPr/>
          <p:nvPr/>
        </p:nvSpPr>
        <p:spPr>
          <a:xfrm>
            <a:off x="1518820" y="2430329"/>
            <a:ext cx="345112" cy="317689"/>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7" name="Rectangle 36">
            <a:extLst>
              <a:ext uri="{FF2B5EF4-FFF2-40B4-BE49-F238E27FC236}">
                <a16:creationId xmlns:a16="http://schemas.microsoft.com/office/drawing/2014/main" id="{9D3C6C56-2A2D-7A33-3A41-70DF03CDD153}"/>
              </a:ext>
            </a:extLst>
          </p:cNvPr>
          <p:cNvSpPr/>
          <p:nvPr/>
        </p:nvSpPr>
        <p:spPr>
          <a:xfrm>
            <a:off x="1873004" y="2752360"/>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8" name="Rectangle 37">
            <a:extLst>
              <a:ext uri="{FF2B5EF4-FFF2-40B4-BE49-F238E27FC236}">
                <a16:creationId xmlns:a16="http://schemas.microsoft.com/office/drawing/2014/main" id="{F0251BA1-DF4C-1E2C-FDA8-AE5B8B005600}"/>
              </a:ext>
            </a:extLst>
          </p:cNvPr>
          <p:cNvSpPr/>
          <p:nvPr/>
        </p:nvSpPr>
        <p:spPr>
          <a:xfrm>
            <a:off x="2227189" y="3078749"/>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9" name="Rectangle 38">
            <a:extLst>
              <a:ext uri="{FF2B5EF4-FFF2-40B4-BE49-F238E27FC236}">
                <a16:creationId xmlns:a16="http://schemas.microsoft.com/office/drawing/2014/main" id="{789A1304-9271-D892-D781-EF9148252282}"/>
              </a:ext>
            </a:extLst>
          </p:cNvPr>
          <p:cNvSpPr/>
          <p:nvPr/>
        </p:nvSpPr>
        <p:spPr>
          <a:xfrm>
            <a:off x="1873004" y="242776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0" name="Rectangle 59">
            <a:extLst>
              <a:ext uri="{FF2B5EF4-FFF2-40B4-BE49-F238E27FC236}">
                <a16:creationId xmlns:a16="http://schemas.microsoft.com/office/drawing/2014/main" id="{F269D2F8-C6B0-E751-3AFD-DDBD0AC66E8F}"/>
              </a:ext>
            </a:extLst>
          </p:cNvPr>
          <p:cNvSpPr/>
          <p:nvPr/>
        </p:nvSpPr>
        <p:spPr>
          <a:xfrm>
            <a:off x="810451" y="3403338"/>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1" name="Rectangle 60">
            <a:extLst>
              <a:ext uri="{FF2B5EF4-FFF2-40B4-BE49-F238E27FC236}">
                <a16:creationId xmlns:a16="http://schemas.microsoft.com/office/drawing/2014/main" id="{E632530B-31FD-F2DB-7121-7C9D0448EC52}"/>
              </a:ext>
            </a:extLst>
          </p:cNvPr>
          <p:cNvSpPr/>
          <p:nvPr/>
        </p:nvSpPr>
        <p:spPr>
          <a:xfrm>
            <a:off x="1518820" y="3402792"/>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2" name="Rectangle 61">
            <a:extLst>
              <a:ext uri="{FF2B5EF4-FFF2-40B4-BE49-F238E27FC236}">
                <a16:creationId xmlns:a16="http://schemas.microsoft.com/office/drawing/2014/main" id="{9A8D8CF1-DF71-4B80-F98F-1BA70EB0A611}"/>
              </a:ext>
            </a:extLst>
          </p:cNvPr>
          <p:cNvSpPr/>
          <p:nvPr/>
        </p:nvSpPr>
        <p:spPr>
          <a:xfrm>
            <a:off x="1164635" y="3402792"/>
            <a:ext cx="345112" cy="317689"/>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3" name="Rectangle 62">
            <a:extLst>
              <a:ext uri="{FF2B5EF4-FFF2-40B4-BE49-F238E27FC236}">
                <a16:creationId xmlns:a16="http://schemas.microsoft.com/office/drawing/2014/main" id="{F47B64AE-5D87-25E7-731F-D8CF335626A6}"/>
              </a:ext>
            </a:extLst>
          </p:cNvPr>
          <p:cNvSpPr/>
          <p:nvPr/>
        </p:nvSpPr>
        <p:spPr>
          <a:xfrm>
            <a:off x="1873004" y="340134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4" name="Rectangle 63">
            <a:extLst>
              <a:ext uri="{FF2B5EF4-FFF2-40B4-BE49-F238E27FC236}">
                <a16:creationId xmlns:a16="http://schemas.microsoft.com/office/drawing/2014/main" id="{50CCE75B-FF45-CDD2-0AFE-2D7012688FBB}"/>
              </a:ext>
            </a:extLst>
          </p:cNvPr>
          <p:cNvSpPr/>
          <p:nvPr/>
        </p:nvSpPr>
        <p:spPr>
          <a:xfrm>
            <a:off x="2227189" y="3401340"/>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7" name="Rectangle 66">
            <a:extLst>
              <a:ext uri="{FF2B5EF4-FFF2-40B4-BE49-F238E27FC236}">
                <a16:creationId xmlns:a16="http://schemas.microsoft.com/office/drawing/2014/main" id="{8A9BD4D7-F023-611B-A114-07786E88B7BF}"/>
              </a:ext>
            </a:extLst>
          </p:cNvPr>
          <p:cNvSpPr/>
          <p:nvPr/>
        </p:nvSpPr>
        <p:spPr>
          <a:xfrm>
            <a:off x="810451" y="41879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8" name="Rectangle 67">
            <a:extLst>
              <a:ext uri="{FF2B5EF4-FFF2-40B4-BE49-F238E27FC236}">
                <a16:creationId xmlns:a16="http://schemas.microsoft.com/office/drawing/2014/main" id="{20E3396E-FA4B-B398-655E-857AD0C9F194}"/>
              </a:ext>
            </a:extLst>
          </p:cNvPr>
          <p:cNvSpPr/>
          <p:nvPr/>
        </p:nvSpPr>
        <p:spPr>
          <a:xfrm>
            <a:off x="1164635" y="4187948"/>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9" name="Rectangle 68">
            <a:extLst>
              <a:ext uri="{FF2B5EF4-FFF2-40B4-BE49-F238E27FC236}">
                <a16:creationId xmlns:a16="http://schemas.microsoft.com/office/drawing/2014/main" id="{11860ED4-86F9-60FC-03E9-B065714788DD}"/>
              </a:ext>
            </a:extLst>
          </p:cNvPr>
          <p:cNvSpPr/>
          <p:nvPr/>
        </p:nvSpPr>
        <p:spPr>
          <a:xfrm>
            <a:off x="1164635" y="482910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0" name="Rectangle 69">
            <a:extLst>
              <a:ext uri="{FF2B5EF4-FFF2-40B4-BE49-F238E27FC236}">
                <a16:creationId xmlns:a16="http://schemas.microsoft.com/office/drawing/2014/main" id="{06DF2442-4E06-F246-5FF5-1FBAFFC1DD61}"/>
              </a:ext>
            </a:extLst>
          </p:cNvPr>
          <p:cNvSpPr/>
          <p:nvPr/>
        </p:nvSpPr>
        <p:spPr>
          <a:xfrm>
            <a:off x="1164635" y="450852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1" name="Rectangle 70">
            <a:extLst>
              <a:ext uri="{FF2B5EF4-FFF2-40B4-BE49-F238E27FC236}">
                <a16:creationId xmlns:a16="http://schemas.microsoft.com/office/drawing/2014/main" id="{C7C80546-63FF-4137-064A-47244CA52346}"/>
              </a:ext>
            </a:extLst>
          </p:cNvPr>
          <p:cNvSpPr/>
          <p:nvPr/>
        </p:nvSpPr>
        <p:spPr>
          <a:xfrm>
            <a:off x="1164635" y="5156600"/>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2" name="Rectangle 71">
            <a:extLst>
              <a:ext uri="{FF2B5EF4-FFF2-40B4-BE49-F238E27FC236}">
                <a16:creationId xmlns:a16="http://schemas.microsoft.com/office/drawing/2014/main" id="{62B2249A-2BB7-87A3-91D2-6B5BF84678C7}"/>
              </a:ext>
            </a:extLst>
          </p:cNvPr>
          <p:cNvSpPr/>
          <p:nvPr/>
        </p:nvSpPr>
        <p:spPr>
          <a:xfrm>
            <a:off x="1518820" y="4187946"/>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3" name="Rectangle 72">
            <a:extLst>
              <a:ext uri="{FF2B5EF4-FFF2-40B4-BE49-F238E27FC236}">
                <a16:creationId xmlns:a16="http://schemas.microsoft.com/office/drawing/2014/main" id="{A9534F4D-0A74-CE1B-9B3A-EEDEAD00287F}"/>
              </a:ext>
            </a:extLst>
          </p:cNvPr>
          <p:cNvSpPr/>
          <p:nvPr/>
        </p:nvSpPr>
        <p:spPr>
          <a:xfrm>
            <a:off x="1873004" y="5159505"/>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4" name="Rectangle 73">
            <a:extLst>
              <a:ext uri="{FF2B5EF4-FFF2-40B4-BE49-F238E27FC236}">
                <a16:creationId xmlns:a16="http://schemas.microsoft.com/office/drawing/2014/main" id="{B832F952-F35C-1A02-8374-AA8853FB8631}"/>
              </a:ext>
            </a:extLst>
          </p:cNvPr>
          <p:cNvSpPr/>
          <p:nvPr/>
        </p:nvSpPr>
        <p:spPr>
          <a:xfrm>
            <a:off x="810451" y="450852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5" name="Rectangle 74">
            <a:extLst>
              <a:ext uri="{FF2B5EF4-FFF2-40B4-BE49-F238E27FC236}">
                <a16:creationId xmlns:a16="http://schemas.microsoft.com/office/drawing/2014/main" id="{E49B4225-FE74-E2A5-8633-39092587E63D}"/>
              </a:ext>
            </a:extLst>
          </p:cNvPr>
          <p:cNvSpPr/>
          <p:nvPr/>
        </p:nvSpPr>
        <p:spPr>
          <a:xfrm>
            <a:off x="1518820" y="4831664"/>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6" name="Rectangle 75">
            <a:extLst>
              <a:ext uri="{FF2B5EF4-FFF2-40B4-BE49-F238E27FC236}">
                <a16:creationId xmlns:a16="http://schemas.microsoft.com/office/drawing/2014/main" id="{81CDDAC8-82DE-B804-717D-38555E4BE407}"/>
              </a:ext>
            </a:extLst>
          </p:cNvPr>
          <p:cNvSpPr/>
          <p:nvPr/>
        </p:nvSpPr>
        <p:spPr>
          <a:xfrm>
            <a:off x="2227189" y="450997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7" name="Rectangle 76">
            <a:extLst>
              <a:ext uri="{FF2B5EF4-FFF2-40B4-BE49-F238E27FC236}">
                <a16:creationId xmlns:a16="http://schemas.microsoft.com/office/drawing/2014/main" id="{56B21AFB-0574-1F80-49A1-0B872B17F3C9}"/>
              </a:ext>
            </a:extLst>
          </p:cNvPr>
          <p:cNvSpPr/>
          <p:nvPr/>
        </p:nvSpPr>
        <p:spPr>
          <a:xfrm>
            <a:off x="810451" y="5156601"/>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8" name="Rectangle 77">
            <a:extLst>
              <a:ext uri="{FF2B5EF4-FFF2-40B4-BE49-F238E27FC236}">
                <a16:creationId xmlns:a16="http://schemas.microsoft.com/office/drawing/2014/main" id="{8F839732-46BD-FE9F-3CCF-2F6EEE3475A4}"/>
              </a:ext>
            </a:extLst>
          </p:cNvPr>
          <p:cNvSpPr/>
          <p:nvPr/>
        </p:nvSpPr>
        <p:spPr>
          <a:xfrm>
            <a:off x="2227189" y="4834569"/>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9" name="Rectangle 78">
            <a:extLst>
              <a:ext uri="{FF2B5EF4-FFF2-40B4-BE49-F238E27FC236}">
                <a16:creationId xmlns:a16="http://schemas.microsoft.com/office/drawing/2014/main" id="{877541AB-9D73-37DE-534A-6BBE5FC33C6A}"/>
              </a:ext>
            </a:extLst>
          </p:cNvPr>
          <p:cNvSpPr/>
          <p:nvPr/>
        </p:nvSpPr>
        <p:spPr>
          <a:xfrm>
            <a:off x="1873004" y="418794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0" name="Rectangle 79">
            <a:extLst>
              <a:ext uri="{FF2B5EF4-FFF2-40B4-BE49-F238E27FC236}">
                <a16:creationId xmlns:a16="http://schemas.microsoft.com/office/drawing/2014/main" id="{616344C3-E76A-6ACE-CB55-47948EAAF031}"/>
              </a:ext>
            </a:extLst>
          </p:cNvPr>
          <p:cNvSpPr/>
          <p:nvPr/>
        </p:nvSpPr>
        <p:spPr>
          <a:xfrm>
            <a:off x="1518820" y="5158052"/>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1" name="Rectangle 80">
            <a:extLst>
              <a:ext uri="{FF2B5EF4-FFF2-40B4-BE49-F238E27FC236}">
                <a16:creationId xmlns:a16="http://schemas.microsoft.com/office/drawing/2014/main" id="{DF74B742-6E88-E8AF-4589-DB240E7E1508}"/>
              </a:ext>
            </a:extLst>
          </p:cNvPr>
          <p:cNvSpPr/>
          <p:nvPr/>
        </p:nvSpPr>
        <p:spPr>
          <a:xfrm>
            <a:off x="810451" y="4834569"/>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2" name="Rectangle 81">
            <a:extLst>
              <a:ext uri="{FF2B5EF4-FFF2-40B4-BE49-F238E27FC236}">
                <a16:creationId xmlns:a16="http://schemas.microsoft.com/office/drawing/2014/main" id="{FFDE8380-9F58-8BB9-797B-E61E934C302A}"/>
              </a:ext>
            </a:extLst>
          </p:cNvPr>
          <p:cNvSpPr/>
          <p:nvPr/>
        </p:nvSpPr>
        <p:spPr>
          <a:xfrm>
            <a:off x="2227189" y="418794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3" name="Rectangle 82">
            <a:extLst>
              <a:ext uri="{FF2B5EF4-FFF2-40B4-BE49-F238E27FC236}">
                <a16:creationId xmlns:a16="http://schemas.microsoft.com/office/drawing/2014/main" id="{7F4290C2-4289-6C6B-5719-19F45A1624CE}"/>
              </a:ext>
            </a:extLst>
          </p:cNvPr>
          <p:cNvSpPr/>
          <p:nvPr/>
        </p:nvSpPr>
        <p:spPr>
          <a:xfrm>
            <a:off x="1518820" y="451108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4" name="Rectangle 83">
            <a:extLst>
              <a:ext uri="{FF2B5EF4-FFF2-40B4-BE49-F238E27FC236}">
                <a16:creationId xmlns:a16="http://schemas.microsoft.com/office/drawing/2014/main" id="{01F08303-E211-5D0A-E1E9-409E1789AA48}"/>
              </a:ext>
            </a:extLst>
          </p:cNvPr>
          <p:cNvSpPr/>
          <p:nvPr/>
        </p:nvSpPr>
        <p:spPr>
          <a:xfrm>
            <a:off x="1873004" y="4833116"/>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5" name="Rectangle 84">
            <a:extLst>
              <a:ext uri="{FF2B5EF4-FFF2-40B4-BE49-F238E27FC236}">
                <a16:creationId xmlns:a16="http://schemas.microsoft.com/office/drawing/2014/main" id="{C7DDDDE3-A8C2-5772-A30C-581B772C3D65}"/>
              </a:ext>
            </a:extLst>
          </p:cNvPr>
          <p:cNvSpPr/>
          <p:nvPr/>
        </p:nvSpPr>
        <p:spPr>
          <a:xfrm>
            <a:off x="2227189" y="515950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6" name="Rectangle 85">
            <a:extLst>
              <a:ext uri="{FF2B5EF4-FFF2-40B4-BE49-F238E27FC236}">
                <a16:creationId xmlns:a16="http://schemas.microsoft.com/office/drawing/2014/main" id="{4E00A406-E3B9-82BC-89F4-C12904398917}"/>
              </a:ext>
            </a:extLst>
          </p:cNvPr>
          <p:cNvSpPr/>
          <p:nvPr/>
        </p:nvSpPr>
        <p:spPr>
          <a:xfrm>
            <a:off x="1873004" y="450852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7" name="Rectangle 86">
            <a:extLst>
              <a:ext uri="{FF2B5EF4-FFF2-40B4-BE49-F238E27FC236}">
                <a16:creationId xmlns:a16="http://schemas.microsoft.com/office/drawing/2014/main" id="{F3B45C32-910D-6B4C-4E90-3AC92DD98B6C}"/>
              </a:ext>
            </a:extLst>
          </p:cNvPr>
          <p:cNvSpPr/>
          <p:nvPr/>
        </p:nvSpPr>
        <p:spPr>
          <a:xfrm>
            <a:off x="810451" y="5484094"/>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8" name="Rectangle 87">
            <a:extLst>
              <a:ext uri="{FF2B5EF4-FFF2-40B4-BE49-F238E27FC236}">
                <a16:creationId xmlns:a16="http://schemas.microsoft.com/office/drawing/2014/main" id="{A16C85DD-DDB7-785A-455C-404AEC070B37}"/>
              </a:ext>
            </a:extLst>
          </p:cNvPr>
          <p:cNvSpPr/>
          <p:nvPr/>
        </p:nvSpPr>
        <p:spPr>
          <a:xfrm>
            <a:off x="1518820" y="54835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9" name="Rectangle 88">
            <a:extLst>
              <a:ext uri="{FF2B5EF4-FFF2-40B4-BE49-F238E27FC236}">
                <a16:creationId xmlns:a16="http://schemas.microsoft.com/office/drawing/2014/main" id="{1411FFF4-CD67-7E3E-E9EA-DDAA6E6133DB}"/>
              </a:ext>
            </a:extLst>
          </p:cNvPr>
          <p:cNvSpPr/>
          <p:nvPr/>
        </p:nvSpPr>
        <p:spPr>
          <a:xfrm>
            <a:off x="1164635" y="5483548"/>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0" name="Rectangle 89">
            <a:extLst>
              <a:ext uri="{FF2B5EF4-FFF2-40B4-BE49-F238E27FC236}">
                <a16:creationId xmlns:a16="http://schemas.microsoft.com/office/drawing/2014/main" id="{AC375EDA-0B71-8B96-74BA-5118A3472492}"/>
              </a:ext>
            </a:extLst>
          </p:cNvPr>
          <p:cNvSpPr/>
          <p:nvPr/>
        </p:nvSpPr>
        <p:spPr>
          <a:xfrm>
            <a:off x="1873004" y="548209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1" name="Rectangle 90">
            <a:extLst>
              <a:ext uri="{FF2B5EF4-FFF2-40B4-BE49-F238E27FC236}">
                <a16:creationId xmlns:a16="http://schemas.microsoft.com/office/drawing/2014/main" id="{1CB76FE8-533A-EBF9-DE3B-A99A676D384E}"/>
              </a:ext>
            </a:extLst>
          </p:cNvPr>
          <p:cNvSpPr/>
          <p:nvPr/>
        </p:nvSpPr>
        <p:spPr>
          <a:xfrm>
            <a:off x="2227189" y="548209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4" name="Rectangle 143">
            <a:extLst>
              <a:ext uri="{FF2B5EF4-FFF2-40B4-BE49-F238E27FC236}">
                <a16:creationId xmlns:a16="http://schemas.microsoft.com/office/drawing/2014/main" id="{813E0880-5232-EB4D-2AC6-9F17F9FBC7FA}"/>
              </a:ext>
            </a:extLst>
          </p:cNvPr>
          <p:cNvSpPr/>
          <p:nvPr/>
        </p:nvSpPr>
        <p:spPr>
          <a:xfrm>
            <a:off x="2860281" y="3200782"/>
            <a:ext cx="345112" cy="31768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5" name="Rectangle 144">
            <a:extLst>
              <a:ext uri="{FF2B5EF4-FFF2-40B4-BE49-F238E27FC236}">
                <a16:creationId xmlns:a16="http://schemas.microsoft.com/office/drawing/2014/main" id="{98368FF7-D0EA-9F9D-C2F9-53CC331DE6CE}"/>
              </a:ext>
            </a:extLst>
          </p:cNvPr>
          <p:cNvSpPr/>
          <p:nvPr/>
        </p:nvSpPr>
        <p:spPr>
          <a:xfrm>
            <a:off x="2857715" y="2883093"/>
            <a:ext cx="345112" cy="317689"/>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6" name="Rectangle 145">
            <a:extLst>
              <a:ext uri="{FF2B5EF4-FFF2-40B4-BE49-F238E27FC236}">
                <a16:creationId xmlns:a16="http://schemas.microsoft.com/office/drawing/2014/main" id="{53123040-9A05-76A7-0193-46719EE08C29}"/>
              </a:ext>
            </a:extLst>
          </p:cNvPr>
          <p:cNvSpPr/>
          <p:nvPr/>
        </p:nvSpPr>
        <p:spPr>
          <a:xfrm>
            <a:off x="2855148" y="2586613"/>
            <a:ext cx="345112" cy="317689"/>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7" name="Rectangle 146">
            <a:extLst>
              <a:ext uri="{FF2B5EF4-FFF2-40B4-BE49-F238E27FC236}">
                <a16:creationId xmlns:a16="http://schemas.microsoft.com/office/drawing/2014/main" id="{B52D9C55-A4AF-536E-B9DE-8BBE90D70DCC}"/>
              </a:ext>
            </a:extLst>
          </p:cNvPr>
          <p:cNvSpPr/>
          <p:nvPr/>
        </p:nvSpPr>
        <p:spPr>
          <a:xfrm>
            <a:off x="2855148" y="2266033"/>
            <a:ext cx="345112" cy="31768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8" name="TextBox 147">
            <a:extLst>
              <a:ext uri="{FF2B5EF4-FFF2-40B4-BE49-F238E27FC236}">
                <a16:creationId xmlns:a16="http://schemas.microsoft.com/office/drawing/2014/main" id="{2ECF6414-9BD4-99B0-C939-5014A0798893}"/>
              </a:ext>
            </a:extLst>
          </p:cNvPr>
          <p:cNvSpPr txBox="1"/>
          <p:nvPr/>
        </p:nvSpPr>
        <p:spPr>
          <a:xfrm>
            <a:off x="3181884" y="2197322"/>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Warmer</a:t>
            </a:r>
          </a:p>
        </p:txBody>
      </p:sp>
      <p:sp>
        <p:nvSpPr>
          <p:cNvPr id="149" name="TextBox 148">
            <a:extLst>
              <a:ext uri="{FF2B5EF4-FFF2-40B4-BE49-F238E27FC236}">
                <a16:creationId xmlns:a16="http://schemas.microsoft.com/office/drawing/2014/main" id="{E63497C6-7EC1-B95A-8F66-A39940C97F53}"/>
              </a:ext>
            </a:extLst>
          </p:cNvPr>
          <p:cNvSpPr txBox="1"/>
          <p:nvPr/>
        </p:nvSpPr>
        <p:spPr>
          <a:xfrm>
            <a:off x="3181884" y="3199564"/>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Cooler</a:t>
            </a:r>
          </a:p>
        </p:txBody>
      </p:sp>
      <p:sp>
        <p:nvSpPr>
          <p:cNvPr id="150" name="TextBox 149">
            <a:extLst>
              <a:ext uri="{FF2B5EF4-FFF2-40B4-BE49-F238E27FC236}">
                <a16:creationId xmlns:a16="http://schemas.microsoft.com/office/drawing/2014/main" id="{AA3B240F-0D63-7D9A-A318-E3744B9F2DC3}"/>
              </a:ext>
            </a:extLst>
          </p:cNvPr>
          <p:cNvSpPr txBox="1"/>
          <p:nvPr/>
        </p:nvSpPr>
        <p:spPr>
          <a:xfrm rot="16200000">
            <a:off x="101397" y="2669267"/>
            <a:ext cx="722040"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LST</a:t>
            </a:r>
          </a:p>
        </p:txBody>
      </p:sp>
      <p:sp>
        <p:nvSpPr>
          <p:cNvPr id="153" name="Right Arrow 152">
            <a:extLst>
              <a:ext uri="{FF2B5EF4-FFF2-40B4-BE49-F238E27FC236}">
                <a16:creationId xmlns:a16="http://schemas.microsoft.com/office/drawing/2014/main" id="{CF182982-B021-012A-1E94-845EF50C509F}"/>
              </a:ext>
            </a:extLst>
          </p:cNvPr>
          <p:cNvSpPr/>
          <p:nvPr/>
        </p:nvSpPr>
        <p:spPr>
          <a:xfrm>
            <a:off x="4369388" y="2596257"/>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4" name="Rectangle 153">
            <a:extLst>
              <a:ext uri="{FF2B5EF4-FFF2-40B4-BE49-F238E27FC236}">
                <a16:creationId xmlns:a16="http://schemas.microsoft.com/office/drawing/2014/main" id="{9AA77EE4-D416-AC51-10D8-D5E7FFC42E35}"/>
              </a:ext>
            </a:extLst>
          </p:cNvPr>
          <p:cNvSpPr/>
          <p:nvPr/>
        </p:nvSpPr>
        <p:spPr>
          <a:xfrm>
            <a:off x="6311055" y="2077172"/>
            <a:ext cx="1761851" cy="161184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5" name="TextBox 154">
            <a:extLst>
              <a:ext uri="{FF2B5EF4-FFF2-40B4-BE49-F238E27FC236}">
                <a16:creationId xmlns:a16="http://schemas.microsoft.com/office/drawing/2014/main" id="{BD5DEE7A-8634-4D38-4F82-F0BBD5E26AB1}"/>
              </a:ext>
            </a:extLst>
          </p:cNvPr>
          <p:cNvSpPr txBox="1"/>
          <p:nvPr/>
        </p:nvSpPr>
        <p:spPr>
          <a:xfrm rot="16200000">
            <a:off x="-358040" y="4778880"/>
            <a:ext cx="1640917"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Uncertainties</a:t>
            </a:r>
          </a:p>
        </p:txBody>
      </p:sp>
      <p:sp>
        <p:nvSpPr>
          <p:cNvPr id="156" name="Rectangle 155">
            <a:extLst>
              <a:ext uri="{FF2B5EF4-FFF2-40B4-BE49-F238E27FC236}">
                <a16:creationId xmlns:a16="http://schemas.microsoft.com/office/drawing/2014/main" id="{AD35D289-9DA8-B01E-CD48-E8292CEDED14}"/>
              </a:ext>
            </a:extLst>
          </p:cNvPr>
          <p:cNvSpPr/>
          <p:nvPr/>
        </p:nvSpPr>
        <p:spPr>
          <a:xfrm>
            <a:off x="2855148" y="5265846"/>
            <a:ext cx="345112" cy="317689"/>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7" name="Rectangle 156">
            <a:extLst>
              <a:ext uri="{FF2B5EF4-FFF2-40B4-BE49-F238E27FC236}">
                <a16:creationId xmlns:a16="http://schemas.microsoft.com/office/drawing/2014/main" id="{B2AC6561-0FCA-9C74-B034-ECEEB0612A9D}"/>
              </a:ext>
            </a:extLst>
          </p:cNvPr>
          <p:cNvSpPr/>
          <p:nvPr/>
        </p:nvSpPr>
        <p:spPr>
          <a:xfrm>
            <a:off x="2855148" y="4948157"/>
            <a:ext cx="345112" cy="317689"/>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8" name="Rectangle 157">
            <a:extLst>
              <a:ext uri="{FF2B5EF4-FFF2-40B4-BE49-F238E27FC236}">
                <a16:creationId xmlns:a16="http://schemas.microsoft.com/office/drawing/2014/main" id="{CB070D45-F53C-FD69-0069-5A7881DDBFD6}"/>
              </a:ext>
            </a:extLst>
          </p:cNvPr>
          <p:cNvSpPr/>
          <p:nvPr/>
        </p:nvSpPr>
        <p:spPr>
          <a:xfrm>
            <a:off x="2855148" y="4630468"/>
            <a:ext cx="345112" cy="317689"/>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9" name="Rectangle 158">
            <a:extLst>
              <a:ext uri="{FF2B5EF4-FFF2-40B4-BE49-F238E27FC236}">
                <a16:creationId xmlns:a16="http://schemas.microsoft.com/office/drawing/2014/main" id="{EB60F828-E588-30D0-163C-E8E8F77891CC}"/>
              </a:ext>
            </a:extLst>
          </p:cNvPr>
          <p:cNvSpPr/>
          <p:nvPr/>
        </p:nvSpPr>
        <p:spPr>
          <a:xfrm>
            <a:off x="2855148" y="4324324"/>
            <a:ext cx="345112" cy="31768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0" name="TextBox 159">
            <a:extLst>
              <a:ext uri="{FF2B5EF4-FFF2-40B4-BE49-F238E27FC236}">
                <a16:creationId xmlns:a16="http://schemas.microsoft.com/office/drawing/2014/main" id="{1AE6E5B1-5236-3D83-F3D8-7786A8556601}"/>
              </a:ext>
            </a:extLst>
          </p:cNvPr>
          <p:cNvSpPr txBox="1"/>
          <p:nvPr/>
        </p:nvSpPr>
        <p:spPr>
          <a:xfrm>
            <a:off x="3181884" y="4161999"/>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Larger</a:t>
            </a:r>
          </a:p>
        </p:txBody>
      </p:sp>
      <p:sp>
        <p:nvSpPr>
          <p:cNvPr id="161" name="TextBox 160">
            <a:extLst>
              <a:ext uri="{FF2B5EF4-FFF2-40B4-BE49-F238E27FC236}">
                <a16:creationId xmlns:a16="http://schemas.microsoft.com/office/drawing/2014/main" id="{C1525368-40B8-5678-5D0C-3DFF3F1D031D}"/>
              </a:ext>
            </a:extLst>
          </p:cNvPr>
          <p:cNvSpPr txBox="1"/>
          <p:nvPr/>
        </p:nvSpPr>
        <p:spPr>
          <a:xfrm>
            <a:off x="3181884" y="5315443"/>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Smaller</a:t>
            </a:r>
          </a:p>
        </p:txBody>
      </p:sp>
      <p:sp>
        <p:nvSpPr>
          <p:cNvPr id="165" name="TextBox 164">
            <a:extLst>
              <a:ext uri="{FF2B5EF4-FFF2-40B4-BE49-F238E27FC236}">
                <a16:creationId xmlns:a16="http://schemas.microsoft.com/office/drawing/2014/main" id="{4CD4CC0E-F7BC-0FE2-2D11-FBAFC5AD03E1}"/>
              </a:ext>
            </a:extLst>
          </p:cNvPr>
          <p:cNvSpPr txBox="1"/>
          <p:nvPr/>
        </p:nvSpPr>
        <p:spPr>
          <a:xfrm>
            <a:off x="8742600" y="2495435"/>
            <a:ext cx="2904485"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LST averages over the region of interest.</a:t>
            </a:r>
          </a:p>
        </p:txBody>
      </p:sp>
    </p:spTree>
    <p:extLst>
      <p:ext uri="{BB962C8B-B14F-4D97-AF65-F5344CB8AC3E}">
        <p14:creationId xmlns:p14="http://schemas.microsoft.com/office/powerpoint/2010/main" val="31741803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A6AC0-C7A4-CABC-C3B6-5B30D4903C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61AA52-D609-EE8D-BFA0-FF6F42863A6E}"/>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5928ACFF-5B14-3B26-0467-6447D1E0ECC8}"/>
              </a:ext>
            </a:extLst>
          </p:cNvPr>
          <p:cNvSpPr>
            <a:spLocks noGrp="1"/>
          </p:cNvSpPr>
          <p:nvPr>
            <p:ph idx="1"/>
          </p:nvPr>
        </p:nvSpPr>
        <p:spPr>
          <a:xfrm>
            <a:off x="230718" y="1056218"/>
            <a:ext cx="11662833" cy="853628"/>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7E34CE0C-441D-7B25-CE53-0CF6F1E0F177}"/>
              </a:ext>
            </a:extLst>
          </p:cNvPr>
          <p:cNvSpPr/>
          <p:nvPr/>
        </p:nvSpPr>
        <p:spPr>
          <a:xfrm>
            <a:off x="810451" y="2107192"/>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0" name="Rectangle 19">
            <a:extLst>
              <a:ext uri="{FF2B5EF4-FFF2-40B4-BE49-F238E27FC236}">
                <a16:creationId xmlns:a16="http://schemas.microsoft.com/office/drawing/2014/main" id="{D2DA566B-62D1-5E1E-48A1-653B6CEBFCA1}"/>
              </a:ext>
            </a:extLst>
          </p:cNvPr>
          <p:cNvSpPr/>
          <p:nvPr/>
        </p:nvSpPr>
        <p:spPr>
          <a:xfrm>
            <a:off x="1164635" y="2107192"/>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1" name="Rectangle 20">
            <a:extLst>
              <a:ext uri="{FF2B5EF4-FFF2-40B4-BE49-F238E27FC236}">
                <a16:creationId xmlns:a16="http://schemas.microsoft.com/office/drawing/2014/main" id="{A3273496-8C62-B27F-D089-996908E52941}"/>
              </a:ext>
            </a:extLst>
          </p:cNvPr>
          <p:cNvSpPr/>
          <p:nvPr/>
        </p:nvSpPr>
        <p:spPr>
          <a:xfrm>
            <a:off x="1164635" y="2748349"/>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2" name="Rectangle 21">
            <a:extLst>
              <a:ext uri="{FF2B5EF4-FFF2-40B4-BE49-F238E27FC236}">
                <a16:creationId xmlns:a16="http://schemas.microsoft.com/office/drawing/2014/main" id="{1FA6A524-25D9-1A70-4771-267CC48DD8D2}"/>
              </a:ext>
            </a:extLst>
          </p:cNvPr>
          <p:cNvSpPr/>
          <p:nvPr/>
        </p:nvSpPr>
        <p:spPr>
          <a:xfrm>
            <a:off x="1164635"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3" name="Rectangle 22">
            <a:extLst>
              <a:ext uri="{FF2B5EF4-FFF2-40B4-BE49-F238E27FC236}">
                <a16:creationId xmlns:a16="http://schemas.microsoft.com/office/drawing/2014/main" id="{4010295D-90BE-2DC5-8186-54B35C023DF3}"/>
              </a:ext>
            </a:extLst>
          </p:cNvPr>
          <p:cNvSpPr/>
          <p:nvPr/>
        </p:nvSpPr>
        <p:spPr>
          <a:xfrm>
            <a:off x="1164635" y="3075844"/>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4" name="Rectangle 23">
            <a:extLst>
              <a:ext uri="{FF2B5EF4-FFF2-40B4-BE49-F238E27FC236}">
                <a16:creationId xmlns:a16="http://schemas.microsoft.com/office/drawing/2014/main" id="{F92A5F78-D5F1-2842-E1F1-4E2CB033321D}"/>
              </a:ext>
            </a:extLst>
          </p:cNvPr>
          <p:cNvSpPr/>
          <p:nvPr/>
        </p:nvSpPr>
        <p:spPr>
          <a:xfrm>
            <a:off x="1518820"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6" name="Rectangle 25">
            <a:extLst>
              <a:ext uri="{FF2B5EF4-FFF2-40B4-BE49-F238E27FC236}">
                <a16:creationId xmlns:a16="http://schemas.microsoft.com/office/drawing/2014/main" id="{B97BE927-2406-A060-9F6F-D4E2E9150EB4}"/>
              </a:ext>
            </a:extLst>
          </p:cNvPr>
          <p:cNvSpPr/>
          <p:nvPr/>
        </p:nvSpPr>
        <p:spPr>
          <a:xfrm>
            <a:off x="1873004" y="307874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7" name="Rectangle 26">
            <a:extLst>
              <a:ext uri="{FF2B5EF4-FFF2-40B4-BE49-F238E27FC236}">
                <a16:creationId xmlns:a16="http://schemas.microsoft.com/office/drawing/2014/main" id="{9FC84055-D2AA-70F7-8A51-485C62095466}"/>
              </a:ext>
            </a:extLst>
          </p:cNvPr>
          <p:cNvSpPr/>
          <p:nvPr/>
        </p:nvSpPr>
        <p:spPr>
          <a:xfrm>
            <a:off x="810451"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8" name="Rectangle 27">
            <a:extLst>
              <a:ext uri="{FF2B5EF4-FFF2-40B4-BE49-F238E27FC236}">
                <a16:creationId xmlns:a16="http://schemas.microsoft.com/office/drawing/2014/main" id="{8B4AF454-856C-7F3B-2C18-C74B09FD918B}"/>
              </a:ext>
            </a:extLst>
          </p:cNvPr>
          <p:cNvSpPr/>
          <p:nvPr/>
        </p:nvSpPr>
        <p:spPr>
          <a:xfrm>
            <a:off x="1518820" y="2750908"/>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9" name="Rectangle 28">
            <a:extLst>
              <a:ext uri="{FF2B5EF4-FFF2-40B4-BE49-F238E27FC236}">
                <a16:creationId xmlns:a16="http://schemas.microsoft.com/office/drawing/2014/main" id="{FA35E04F-8044-9182-8DFD-FC0071E0B355}"/>
              </a:ext>
            </a:extLst>
          </p:cNvPr>
          <p:cNvSpPr/>
          <p:nvPr/>
        </p:nvSpPr>
        <p:spPr>
          <a:xfrm>
            <a:off x="2227189" y="2429220"/>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0" name="Rectangle 29">
            <a:extLst>
              <a:ext uri="{FF2B5EF4-FFF2-40B4-BE49-F238E27FC236}">
                <a16:creationId xmlns:a16="http://schemas.microsoft.com/office/drawing/2014/main" id="{15252A8B-3EDF-530A-9BAC-81C49FB4343E}"/>
              </a:ext>
            </a:extLst>
          </p:cNvPr>
          <p:cNvSpPr/>
          <p:nvPr/>
        </p:nvSpPr>
        <p:spPr>
          <a:xfrm>
            <a:off x="810451" y="3075845"/>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1" name="Rectangle 30">
            <a:extLst>
              <a:ext uri="{FF2B5EF4-FFF2-40B4-BE49-F238E27FC236}">
                <a16:creationId xmlns:a16="http://schemas.microsoft.com/office/drawing/2014/main" id="{7C27D674-06F8-8297-5FC9-D3DEEE1F1D08}"/>
              </a:ext>
            </a:extLst>
          </p:cNvPr>
          <p:cNvSpPr/>
          <p:nvPr/>
        </p:nvSpPr>
        <p:spPr>
          <a:xfrm>
            <a:off x="2227189" y="2753813"/>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2" name="Rectangle 31">
            <a:extLst>
              <a:ext uri="{FF2B5EF4-FFF2-40B4-BE49-F238E27FC236}">
                <a16:creationId xmlns:a16="http://schemas.microsoft.com/office/drawing/2014/main" id="{C7E07287-BEEB-046A-7F3B-C3C6FD287578}"/>
              </a:ext>
            </a:extLst>
          </p:cNvPr>
          <p:cNvSpPr/>
          <p:nvPr/>
        </p:nvSpPr>
        <p:spPr>
          <a:xfrm>
            <a:off x="1873004"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3" name="Rectangle 32">
            <a:extLst>
              <a:ext uri="{FF2B5EF4-FFF2-40B4-BE49-F238E27FC236}">
                <a16:creationId xmlns:a16="http://schemas.microsoft.com/office/drawing/2014/main" id="{11D99464-CD0F-F3C1-E331-3F2BA510412C}"/>
              </a:ext>
            </a:extLst>
          </p:cNvPr>
          <p:cNvSpPr/>
          <p:nvPr/>
        </p:nvSpPr>
        <p:spPr>
          <a:xfrm>
            <a:off x="1518820" y="3077296"/>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4" name="Rectangle 33">
            <a:extLst>
              <a:ext uri="{FF2B5EF4-FFF2-40B4-BE49-F238E27FC236}">
                <a16:creationId xmlns:a16="http://schemas.microsoft.com/office/drawing/2014/main" id="{00684C95-5DC1-4116-1A34-BB6DCA34AAB0}"/>
              </a:ext>
            </a:extLst>
          </p:cNvPr>
          <p:cNvSpPr/>
          <p:nvPr/>
        </p:nvSpPr>
        <p:spPr>
          <a:xfrm>
            <a:off x="810451" y="2753813"/>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5" name="Rectangle 34">
            <a:extLst>
              <a:ext uri="{FF2B5EF4-FFF2-40B4-BE49-F238E27FC236}">
                <a16:creationId xmlns:a16="http://schemas.microsoft.com/office/drawing/2014/main" id="{CB63E7E6-3AF7-81C4-958F-BF42C89712E0}"/>
              </a:ext>
            </a:extLst>
          </p:cNvPr>
          <p:cNvSpPr/>
          <p:nvPr/>
        </p:nvSpPr>
        <p:spPr>
          <a:xfrm>
            <a:off x="2227189" y="2107189"/>
            <a:ext cx="345112" cy="317689"/>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6" name="Rectangle 35">
            <a:extLst>
              <a:ext uri="{FF2B5EF4-FFF2-40B4-BE49-F238E27FC236}">
                <a16:creationId xmlns:a16="http://schemas.microsoft.com/office/drawing/2014/main" id="{F7BFDD10-C053-ED2A-6049-4F30A6F51200}"/>
              </a:ext>
            </a:extLst>
          </p:cNvPr>
          <p:cNvSpPr/>
          <p:nvPr/>
        </p:nvSpPr>
        <p:spPr>
          <a:xfrm>
            <a:off x="1518820" y="2430329"/>
            <a:ext cx="345112" cy="317689"/>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7" name="Rectangle 36">
            <a:extLst>
              <a:ext uri="{FF2B5EF4-FFF2-40B4-BE49-F238E27FC236}">
                <a16:creationId xmlns:a16="http://schemas.microsoft.com/office/drawing/2014/main" id="{0FB54445-7E58-5703-C1B8-CA87F1745EDF}"/>
              </a:ext>
            </a:extLst>
          </p:cNvPr>
          <p:cNvSpPr/>
          <p:nvPr/>
        </p:nvSpPr>
        <p:spPr>
          <a:xfrm>
            <a:off x="1873004" y="2752360"/>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8" name="Rectangle 37">
            <a:extLst>
              <a:ext uri="{FF2B5EF4-FFF2-40B4-BE49-F238E27FC236}">
                <a16:creationId xmlns:a16="http://schemas.microsoft.com/office/drawing/2014/main" id="{8E6DE813-8A59-33EF-2707-BFB0A36EBD5D}"/>
              </a:ext>
            </a:extLst>
          </p:cNvPr>
          <p:cNvSpPr/>
          <p:nvPr/>
        </p:nvSpPr>
        <p:spPr>
          <a:xfrm>
            <a:off x="2227189" y="3078749"/>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9" name="Rectangle 38">
            <a:extLst>
              <a:ext uri="{FF2B5EF4-FFF2-40B4-BE49-F238E27FC236}">
                <a16:creationId xmlns:a16="http://schemas.microsoft.com/office/drawing/2014/main" id="{6B2CFF1C-B89D-7EE7-3771-827794D67513}"/>
              </a:ext>
            </a:extLst>
          </p:cNvPr>
          <p:cNvSpPr/>
          <p:nvPr/>
        </p:nvSpPr>
        <p:spPr>
          <a:xfrm>
            <a:off x="1873004" y="242776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0" name="Rectangle 59">
            <a:extLst>
              <a:ext uri="{FF2B5EF4-FFF2-40B4-BE49-F238E27FC236}">
                <a16:creationId xmlns:a16="http://schemas.microsoft.com/office/drawing/2014/main" id="{D39DC196-2DBE-E5D4-EDB0-17EDB632D0E4}"/>
              </a:ext>
            </a:extLst>
          </p:cNvPr>
          <p:cNvSpPr/>
          <p:nvPr/>
        </p:nvSpPr>
        <p:spPr>
          <a:xfrm>
            <a:off x="810451" y="3403338"/>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1" name="Rectangle 60">
            <a:extLst>
              <a:ext uri="{FF2B5EF4-FFF2-40B4-BE49-F238E27FC236}">
                <a16:creationId xmlns:a16="http://schemas.microsoft.com/office/drawing/2014/main" id="{2395744D-5FE0-FB06-7273-846E8B99A680}"/>
              </a:ext>
            </a:extLst>
          </p:cNvPr>
          <p:cNvSpPr/>
          <p:nvPr/>
        </p:nvSpPr>
        <p:spPr>
          <a:xfrm>
            <a:off x="1518820" y="3402792"/>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2" name="Rectangle 61">
            <a:extLst>
              <a:ext uri="{FF2B5EF4-FFF2-40B4-BE49-F238E27FC236}">
                <a16:creationId xmlns:a16="http://schemas.microsoft.com/office/drawing/2014/main" id="{88DDEFBD-099F-0004-144D-7FF663DF9CDF}"/>
              </a:ext>
            </a:extLst>
          </p:cNvPr>
          <p:cNvSpPr/>
          <p:nvPr/>
        </p:nvSpPr>
        <p:spPr>
          <a:xfrm>
            <a:off x="1164635" y="3402792"/>
            <a:ext cx="345112" cy="317689"/>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3" name="Rectangle 62">
            <a:extLst>
              <a:ext uri="{FF2B5EF4-FFF2-40B4-BE49-F238E27FC236}">
                <a16:creationId xmlns:a16="http://schemas.microsoft.com/office/drawing/2014/main" id="{0D0B162F-63D5-CB43-7A9F-A6C771D1D2E1}"/>
              </a:ext>
            </a:extLst>
          </p:cNvPr>
          <p:cNvSpPr/>
          <p:nvPr/>
        </p:nvSpPr>
        <p:spPr>
          <a:xfrm>
            <a:off x="1873004" y="340134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4" name="Rectangle 63">
            <a:extLst>
              <a:ext uri="{FF2B5EF4-FFF2-40B4-BE49-F238E27FC236}">
                <a16:creationId xmlns:a16="http://schemas.microsoft.com/office/drawing/2014/main" id="{BA61190C-F351-FA9F-E229-446966C6E67A}"/>
              </a:ext>
            </a:extLst>
          </p:cNvPr>
          <p:cNvSpPr/>
          <p:nvPr/>
        </p:nvSpPr>
        <p:spPr>
          <a:xfrm>
            <a:off x="2227189" y="3401340"/>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7" name="Rectangle 66">
            <a:extLst>
              <a:ext uri="{FF2B5EF4-FFF2-40B4-BE49-F238E27FC236}">
                <a16:creationId xmlns:a16="http://schemas.microsoft.com/office/drawing/2014/main" id="{2925B7EB-C465-807D-E3A1-8501375DA253}"/>
              </a:ext>
            </a:extLst>
          </p:cNvPr>
          <p:cNvSpPr/>
          <p:nvPr/>
        </p:nvSpPr>
        <p:spPr>
          <a:xfrm>
            <a:off x="810451" y="41879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8" name="Rectangle 67">
            <a:extLst>
              <a:ext uri="{FF2B5EF4-FFF2-40B4-BE49-F238E27FC236}">
                <a16:creationId xmlns:a16="http://schemas.microsoft.com/office/drawing/2014/main" id="{4DFF30B8-FB83-C96A-9E70-99CA857D83F8}"/>
              </a:ext>
            </a:extLst>
          </p:cNvPr>
          <p:cNvSpPr/>
          <p:nvPr/>
        </p:nvSpPr>
        <p:spPr>
          <a:xfrm>
            <a:off x="1164635" y="4187948"/>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9" name="Rectangle 68">
            <a:extLst>
              <a:ext uri="{FF2B5EF4-FFF2-40B4-BE49-F238E27FC236}">
                <a16:creationId xmlns:a16="http://schemas.microsoft.com/office/drawing/2014/main" id="{151B2FBE-9231-DDE5-44D6-3517123EBE93}"/>
              </a:ext>
            </a:extLst>
          </p:cNvPr>
          <p:cNvSpPr/>
          <p:nvPr/>
        </p:nvSpPr>
        <p:spPr>
          <a:xfrm>
            <a:off x="1164635" y="482910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0" name="Rectangle 69">
            <a:extLst>
              <a:ext uri="{FF2B5EF4-FFF2-40B4-BE49-F238E27FC236}">
                <a16:creationId xmlns:a16="http://schemas.microsoft.com/office/drawing/2014/main" id="{73E44F67-0504-AAE8-C774-3D6E9F19B877}"/>
              </a:ext>
            </a:extLst>
          </p:cNvPr>
          <p:cNvSpPr/>
          <p:nvPr/>
        </p:nvSpPr>
        <p:spPr>
          <a:xfrm>
            <a:off x="1164635" y="450852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1" name="Rectangle 70">
            <a:extLst>
              <a:ext uri="{FF2B5EF4-FFF2-40B4-BE49-F238E27FC236}">
                <a16:creationId xmlns:a16="http://schemas.microsoft.com/office/drawing/2014/main" id="{763920DD-69FF-6313-ECF4-C0658DAE0DBA}"/>
              </a:ext>
            </a:extLst>
          </p:cNvPr>
          <p:cNvSpPr/>
          <p:nvPr/>
        </p:nvSpPr>
        <p:spPr>
          <a:xfrm>
            <a:off x="1164635" y="5156600"/>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2" name="Rectangle 71">
            <a:extLst>
              <a:ext uri="{FF2B5EF4-FFF2-40B4-BE49-F238E27FC236}">
                <a16:creationId xmlns:a16="http://schemas.microsoft.com/office/drawing/2014/main" id="{C30DAB86-6203-7887-3736-42A1393D4A36}"/>
              </a:ext>
            </a:extLst>
          </p:cNvPr>
          <p:cNvSpPr/>
          <p:nvPr/>
        </p:nvSpPr>
        <p:spPr>
          <a:xfrm>
            <a:off x="1518820" y="4187946"/>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3" name="Rectangle 72">
            <a:extLst>
              <a:ext uri="{FF2B5EF4-FFF2-40B4-BE49-F238E27FC236}">
                <a16:creationId xmlns:a16="http://schemas.microsoft.com/office/drawing/2014/main" id="{34A99325-0034-1EC8-7CD0-F01CFA7FD08C}"/>
              </a:ext>
            </a:extLst>
          </p:cNvPr>
          <p:cNvSpPr/>
          <p:nvPr/>
        </p:nvSpPr>
        <p:spPr>
          <a:xfrm>
            <a:off x="1873004" y="5159505"/>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4" name="Rectangle 73">
            <a:extLst>
              <a:ext uri="{FF2B5EF4-FFF2-40B4-BE49-F238E27FC236}">
                <a16:creationId xmlns:a16="http://schemas.microsoft.com/office/drawing/2014/main" id="{436573A5-CD16-B955-CA70-599CBA76E77E}"/>
              </a:ext>
            </a:extLst>
          </p:cNvPr>
          <p:cNvSpPr/>
          <p:nvPr/>
        </p:nvSpPr>
        <p:spPr>
          <a:xfrm>
            <a:off x="810451" y="450852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5" name="Rectangle 74">
            <a:extLst>
              <a:ext uri="{FF2B5EF4-FFF2-40B4-BE49-F238E27FC236}">
                <a16:creationId xmlns:a16="http://schemas.microsoft.com/office/drawing/2014/main" id="{E56D102D-6781-0DA5-4ADE-320FD60EB5FC}"/>
              </a:ext>
            </a:extLst>
          </p:cNvPr>
          <p:cNvSpPr/>
          <p:nvPr/>
        </p:nvSpPr>
        <p:spPr>
          <a:xfrm>
            <a:off x="1518820" y="4831664"/>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6" name="Rectangle 75">
            <a:extLst>
              <a:ext uri="{FF2B5EF4-FFF2-40B4-BE49-F238E27FC236}">
                <a16:creationId xmlns:a16="http://schemas.microsoft.com/office/drawing/2014/main" id="{15607CBC-E55D-E6F3-A4A3-CD43383B3B79}"/>
              </a:ext>
            </a:extLst>
          </p:cNvPr>
          <p:cNvSpPr/>
          <p:nvPr/>
        </p:nvSpPr>
        <p:spPr>
          <a:xfrm>
            <a:off x="2227189" y="450997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7" name="Rectangle 76">
            <a:extLst>
              <a:ext uri="{FF2B5EF4-FFF2-40B4-BE49-F238E27FC236}">
                <a16:creationId xmlns:a16="http://schemas.microsoft.com/office/drawing/2014/main" id="{E0A3298F-565D-CD8F-AB7F-C8EB82403438}"/>
              </a:ext>
            </a:extLst>
          </p:cNvPr>
          <p:cNvSpPr/>
          <p:nvPr/>
        </p:nvSpPr>
        <p:spPr>
          <a:xfrm>
            <a:off x="810451" y="5156601"/>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8" name="Rectangle 77">
            <a:extLst>
              <a:ext uri="{FF2B5EF4-FFF2-40B4-BE49-F238E27FC236}">
                <a16:creationId xmlns:a16="http://schemas.microsoft.com/office/drawing/2014/main" id="{AEAC83DE-BCF5-37AE-4ED0-AE62CE099E41}"/>
              </a:ext>
            </a:extLst>
          </p:cNvPr>
          <p:cNvSpPr/>
          <p:nvPr/>
        </p:nvSpPr>
        <p:spPr>
          <a:xfrm>
            <a:off x="2227189" y="4834569"/>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9" name="Rectangle 78">
            <a:extLst>
              <a:ext uri="{FF2B5EF4-FFF2-40B4-BE49-F238E27FC236}">
                <a16:creationId xmlns:a16="http://schemas.microsoft.com/office/drawing/2014/main" id="{06520CC8-9504-CD20-BD30-4A591601BA3E}"/>
              </a:ext>
            </a:extLst>
          </p:cNvPr>
          <p:cNvSpPr/>
          <p:nvPr/>
        </p:nvSpPr>
        <p:spPr>
          <a:xfrm>
            <a:off x="1873004" y="418794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0" name="Rectangle 79">
            <a:extLst>
              <a:ext uri="{FF2B5EF4-FFF2-40B4-BE49-F238E27FC236}">
                <a16:creationId xmlns:a16="http://schemas.microsoft.com/office/drawing/2014/main" id="{91CA93A9-2509-2B39-E097-530EF1AEA05A}"/>
              </a:ext>
            </a:extLst>
          </p:cNvPr>
          <p:cNvSpPr/>
          <p:nvPr/>
        </p:nvSpPr>
        <p:spPr>
          <a:xfrm>
            <a:off x="1518820" y="5158052"/>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1" name="Rectangle 80">
            <a:extLst>
              <a:ext uri="{FF2B5EF4-FFF2-40B4-BE49-F238E27FC236}">
                <a16:creationId xmlns:a16="http://schemas.microsoft.com/office/drawing/2014/main" id="{A184DB8E-544D-D0B8-50D7-FA0C678C51C1}"/>
              </a:ext>
            </a:extLst>
          </p:cNvPr>
          <p:cNvSpPr/>
          <p:nvPr/>
        </p:nvSpPr>
        <p:spPr>
          <a:xfrm>
            <a:off x="810451" y="4834569"/>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2" name="Rectangle 81">
            <a:extLst>
              <a:ext uri="{FF2B5EF4-FFF2-40B4-BE49-F238E27FC236}">
                <a16:creationId xmlns:a16="http://schemas.microsoft.com/office/drawing/2014/main" id="{0BC3EC9E-3E7F-05D4-1C27-D78A94D2BFCB}"/>
              </a:ext>
            </a:extLst>
          </p:cNvPr>
          <p:cNvSpPr/>
          <p:nvPr/>
        </p:nvSpPr>
        <p:spPr>
          <a:xfrm>
            <a:off x="2227189" y="418794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3" name="Rectangle 82">
            <a:extLst>
              <a:ext uri="{FF2B5EF4-FFF2-40B4-BE49-F238E27FC236}">
                <a16:creationId xmlns:a16="http://schemas.microsoft.com/office/drawing/2014/main" id="{2B39604F-DAFC-812C-D510-426D5995C03F}"/>
              </a:ext>
            </a:extLst>
          </p:cNvPr>
          <p:cNvSpPr/>
          <p:nvPr/>
        </p:nvSpPr>
        <p:spPr>
          <a:xfrm>
            <a:off x="1518820" y="451108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4" name="Rectangle 83">
            <a:extLst>
              <a:ext uri="{FF2B5EF4-FFF2-40B4-BE49-F238E27FC236}">
                <a16:creationId xmlns:a16="http://schemas.microsoft.com/office/drawing/2014/main" id="{DA2ADD6B-5891-3A23-F9A9-1A2DEC1ED22E}"/>
              </a:ext>
            </a:extLst>
          </p:cNvPr>
          <p:cNvSpPr/>
          <p:nvPr/>
        </p:nvSpPr>
        <p:spPr>
          <a:xfrm>
            <a:off x="1873004" y="4833116"/>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5" name="Rectangle 84">
            <a:extLst>
              <a:ext uri="{FF2B5EF4-FFF2-40B4-BE49-F238E27FC236}">
                <a16:creationId xmlns:a16="http://schemas.microsoft.com/office/drawing/2014/main" id="{F62DD6CC-EE04-E015-4E9F-57F151D798E1}"/>
              </a:ext>
            </a:extLst>
          </p:cNvPr>
          <p:cNvSpPr/>
          <p:nvPr/>
        </p:nvSpPr>
        <p:spPr>
          <a:xfrm>
            <a:off x="2227189" y="515950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6" name="Rectangle 85">
            <a:extLst>
              <a:ext uri="{FF2B5EF4-FFF2-40B4-BE49-F238E27FC236}">
                <a16:creationId xmlns:a16="http://schemas.microsoft.com/office/drawing/2014/main" id="{EA0C109B-6972-3559-EA48-790A38F04828}"/>
              </a:ext>
            </a:extLst>
          </p:cNvPr>
          <p:cNvSpPr/>
          <p:nvPr/>
        </p:nvSpPr>
        <p:spPr>
          <a:xfrm>
            <a:off x="1873004" y="450852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7" name="Rectangle 86">
            <a:extLst>
              <a:ext uri="{FF2B5EF4-FFF2-40B4-BE49-F238E27FC236}">
                <a16:creationId xmlns:a16="http://schemas.microsoft.com/office/drawing/2014/main" id="{9A4135CA-A0F9-8231-148F-1E358DB2D303}"/>
              </a:ext>
            </a:extLst>
          </p:cNvPr>
          <p:cNvSpPr/>
          <p:nvPr/>
        </p:nvSpPr>
        <p:spPr>
          <a:xfrm>
            <a:off x="810451" y="5484094"/>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8" name="Rectangle 87">
            <a:extLst>
              <a:ext uri="{FF2B5EF4-FFF2-40B4-BE49-F238E27FC236}">
                <a16:creationId xmlns:a16="http://schemas.microsoft.com/office/drawing/2014/main" id="{295BB516-3AF5-EC74-D0F8-DE38D7EF8505}"/>
              </a:ext>
            </a:extLst>
          </p:cNvPr>
          <p:cNvSpPr/>
          <p:nvPr/>
        </p:nvSpPr>
        <p:spPr>
          <a:xfrm>
            <a:off x="1518820" y="54835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9" name="Rectangle 88">
            <a:extLst>
              <a:ext uri="{FF2B5EF4-FFF2-40B4-BE49-F238E27FC236}">
                <a16:creationId xmlns:a16="http://schemas.microsoft.com/office/drawing/2014/main" id="{66552C34-CC75-84C5-7B9E-1D11A9FA9E9D}"/>
              </a:ext>
            </a:extLst>
          </p:cNvPr>
          <p:cNvSpPr/>
          <p:nvPr/>
        </p:nvSpPr>
        <p:spPr>
          <a:xfrm>
            <a:off x="1164635" y="5483548"/>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0" name="Rectangle 89">
            <a:extLst>
              <a:ext uri="{FF2B5EF4-FFF2-40B4-BE49-F238E27FC236}">
                <a16:creationId xmlns:a16="http://schemas.microsoft.com/office/drawing/2014/main" id="{8BAF7ADB-9C9F-44AD-98B2-91596DC4E9C9}"/>
              </a:ext>
            </a:extLst>
          </p:cNvPr>
          <p:cNvSpPr/>
          <p:nvPr/>
        </p:nvSpPr>
        <p:spPr>
          <a:xfrm>
            <a:off x="1873004" y="548209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1" name="Rectangle 90">
            <a:extLst>
              <a:ext uri="{FF2B5EF4-FFF2-40B4-BE49-F238E27FC236}">
                <a16:creationId xmlns:a16="http://schemas.microsoft.com/office/drawing/2014/main" id="{FDBFF52A-214F-1C05-90EB-ABDE7D6B4848}"/>
              </a:ext>
            </a:extLst>
          </p:cNvPr>
          <p:cNvSpPr/>
          <p:nvPr/>
        </p:nvSpPr>
        <p:spPr>
          <a:xfrm>
            <a:off x="2227189" y="548209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4" name="Rectangle 143">
            <a:extLst>
              <a:ext uri="{FF2B5EF4-FFF2-40B4-BE49-F238E27FC236}">
                <a16:creationId xmlns:a16="http://schemas.microsoft.com/office/drawing/2014/main" id="{67265704-3CCF-0341-E42E-FB9CEDBFDC59}"/>
              </a:ext>
            </a:extLst>
          </p:cNvPr>
          <p:cNvSpPr/>
          <p:nvPr/>
        </p:nvSpPr>
        <p:spPr>
          <a:xfrm>
            <a:off x="2860281" y="3200782"/>
            <a:ext cx="345112" cy="31768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5" name="Rectangle 144">
            <a:extLst>
              <a:ext uri="{FF2B5EF4-FFF2-40B4-BE49-F238E27FC236}">
                <a16:creationId xmlns:a16="http://schemas.microsoft.com/office/drawing/2014/main" id="{1D82B3F4-4F14-0CC4-629F-1D5406F13029}"/>
              </a:ext>
            </a:extLst>
          </p:cNvPr>
          <p:cNvSpPr/>
          <p:nvPr/>
        </p:nvSpPr>
        <p:spPr>
          <a:xfrm>
            <a:off x="2857715" y="2883093"/>
            <a:ext cx="345112" cy="317689"/>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6" name="Rectangle 145">
            <a:extLst>
              <a:ext uri="{FF2B5EF4-FFF2-40B4-BE49-F238E27FC236}">
                <a16:creationId xmlns:a16="http://schemas.microsoft.com/office/drawing/2014/main" id="{EA9D4E09-AFA5-0BFA-2975-6055F58338F5}"/>
              </a:ext>
            </a:extLst>
          </p:cNvPr>
          <p:cNvSpPr/>
          <p:nvPr/>
        </p:nvSpPr>
        <p:spPr>
          <a:xfrm>
            <a:off x="2855148" y="2586613"/>
            <a:ext cx="345112" cy="317689"/>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7" name="Rectangle 146">
            <a:extLst>
              <a:ext uri="{FF2B5EF4-FFF2-40B4-BE49-F238E27FC236}">
                <a16:creationId xmlns:a16="http://schemas.microsoft.com/office/drawing/2014/main" id="{D4947E39-D925-5A21-C346-495AFCF133E5}"/>
              </a:ext>
            </a:extLst>
          </p:cNvPr>
          <p:cNvSpPr/>
          <p:nvPr/>
        </p:nvSpPr>
        <p:spPr>
          <a:xfrm>
            <a:off x="2855148" y="2266033"/>
            <a:ext cx="345112" cy="31768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8" name="TextBox 147">
            <a:extLst>
              <a:ext uri="{FF2B5EF4-FFF2-40B4-BE49-F238E27FC236}">
                <a16:creationId xmlns:a16="http://schemas.microsoft.com/office/drawing/2014/main" id="{C1C679B3-4145-B95B-1CED-B57496CEAC42}"/>
              </a:ext>
            </a:extLst>
          </p:cNvPr>
          <p:cNvSpPr txBox="1"/>
          <p:nvPr/>
        </p:nvSpPr>
        <p:spPr>
          <a:xfrm>
            <a:off x="3181884" y="2197322"/>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Warmer</a:t>
            </a:r>
          </a:p>
        </p:txBody>
      </p:sp>
      <p:sp>
        <p:nvSpPr>
          <p:cNvPr id="149" name="TextBox 148">
            <a:extLst>
              <a:ext uri="{FF2B5EF4-FFF2-40B4-BE49-F238E27FC236}">
                <a16:creationId xmlns:a16="http://schemas.microsoft.com/office/drawing/2014/main" id="{4405772F-574A-17BE-9B8D-3EE6761AF3F9}"/>
              </a:ext>
            </a:extLst>
          </p:cNvPr>
          <p:cNvSpPr txBox="1"/>
          <p:nvPr/>
        </p:nvSpPr>
        <p:spPr>
          <a:xfrm>
            <a:off x="3181884" y="3199564"/>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Cooler</a:t>
            </a:r>
          </a:p>
        </p:txBody>
      </p:sp>
      <p:sp>
        <p:nvSpPr>
          <p:cNvPr id="150" name="TextBox 149">
            <a:extLst>
              <a:ext uri="{FF2B5EF4-FFF2-40B4-BE49-F238E27FC236}">
                <a16:creationId xmlns:a16="http://schemas.microsoft.com/office/drawing/2014/main" id="{0CDD1628-1FA4-A348-71E9-D320AB6D7DE9}"/>
              </a:ext>
            </a:extLst>
          </p:cNvPr>
          <p:cNvSpPr txBox="1"/>
          <p:nvPr/>
        </p:nvSpPr>
        <p:spPr>
          <a:xfrm rot="16200000">
            <a:off x="101397" y="2669267"/>
            <a:ext cx="722040"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LST</a:t>
            </a:r>
          </a:p>
        </p:txBody>
      </p:sp>
      <p:sp>
        <p:nvSpPr>
          <p:cNvPr id="153" name="Right Arrow 152">
            <a:extLst>
              <a:ext uri="{FF2B5EF4-FFF2-40B4-BE49-F238E27FC236}">
                <a16:creationId xmlns:a16="http://schemas.microsoft.com/office/drawing/2014/main" id="{D093F233-12E5-60BC-CC42-A091858992DE}"/>
              </a:ext>
            </a:extLst>
          </p:cNvPr>
          <p:cNvSpPr/>
          <p:nvPr/>
        </p:nvSpPr>
        <p:spPr>
          <a:xfrm>
            <a:off x="4369388" y="2596257"/>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4" name="Rectangle 153">
            <a:extLst>
              <a:ext uri="{FF2B5EF4-FFF2-40B4-BE49-F238E27FC236}">
                <a16:creationId xmlns:a16="http://schemas.microsoft.com/office/drawing/2014/main" id="{2055E124-4446-552C-9CAC-A5D4F21003FD}"/>
              </a:ext>
            </a:extLst>
          </p:cNvPr>
          <p:cNvSpPr/>
          <p:nvPr/>
        </p:nvSpPr>
        <p:spPr>
          <a:xfrm>
            <a:off x="6311055" y="2077172"/>
            <a:ext cx="1761851" cy="161184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5" name="TextBox 154">
            <a:extLst>
              <a:ext uri="{FF2B5EF4-FFF2-40B4-BE49-F238E27FC236}">
                <a16:creationId xmlns:a16="http://schemas.microsoft.com/office/drawing/2014/main" id="{D2B2ABCB-CC78-3B0F-D2E3-2A0B3EE2E41A}"/>
              </a:ext>
            </a:extLst>
          </p:cNvPr>
          <p:cNvSpPr txBox="1"/>
          <p:nvPr/>
        </p:nvSpPr>
        <p:spPr>
          <a:xfrm rot="16200000">
            <a:off x="-358040" y="4778880"/>
            <a:ext cx="1640917"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Uncertainties</a:t>
            </a:r>
          </a:p>
        </p:txBody>
      </p:sp>
      <p:sp>
        <p:nvSpPr>
          <p:cNvPr id="156" name="Rectangle 155">
            <a:extLst>
              <a:ext uri="{FF2B5EF4-FFF2-40B4-BE49-F238E27FC236}">
                <a16:creationId xmlns:a16="http://schemas.microsoft.com/office/drawing/2014/main" id="{2265D23C-B2E1-7C10-7F9F-6F1094E6F31D}"/>
              </a:ext>
            </a:extLst>
          </p:cNvPr>
          <p:cNvSpPr/>
          <p:nvPr/>
        </p:nvSpPr>
        <p:spPr>
          <a:xfrm>
            <a:off x="2855148" y="5265846"/>
            <a:ext cx="345112" cy="317689"/>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7" name="Rectangle 156">
            <a:extLst>
              <a:ext uri="{FF2B5EF4-FFF2-40B4-BE49-F238E27FC236}">
                <a16:creationId xmlns:a16="http://schemas.microsoft.com/office/drawing/2014/main" id="{8A8BB3E6-69DE-4158-44B2-038280EAAB77}"/>
              </a:ext>
            </a:extLst>
          </p:cNvPr>
          <p:cNvSpPr/>
          <p:nvPr/>
        </p:nvSpPr>
        <p:spPr>
          <a:xfrm>
            <a:off x="2855148" y="4948157"/>
            <a:ext cx="345112" cy="317689"/>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8" name="Rectangle 157">
            <a:extLst>
              <a:ext uri="{FF2B5EF4-FFF2-40B4-BE49-F238E27FC236}">
                <a16:creationId xmlns:a16="http://schemas.microsoft.com/office/drawing/2014/main" id="{4D4BBDAA-E314-59FC-D584-8692F9353C4E}"/>
              </a:ext>
            </a:extLst>
          </p:cNvPr>
          <p:cNvSpPr/>
          <p:nvPr/>
        </p:nvSpPr>
        <p:spPr>
          <a:xfrm>
            <a:off x="2855148" y="4630468"/>
            <a:ext cx="345112" cy="317689"/>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9" name="Rectangle 158">
            <a:extLst>
              <a:ext uri="{FF2B5EF4-FFF2-40B4-BE49-F238E27FC236}">
                <a16:creationId xmlns:a16="http://schemas.microsoft.com/office/drawing/2014/main" id="{C67AFA90-DCFA-770D-5875-D3174132F649}"/>
              </a:ext>
            </a:extLst>
          </p:cNvPr>
          <p:cNvSpPr/>
          <p:nvPr/>
        </p:nvSpPr>
        <p:spPr>
          <a:xfrm>
            <a:off x="2855148" y="4324324"/>
            <a:ext cx="345112" cy="31768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0" name="TextBox 159">
            <a:extLst>
              <a:ext uri="{FF2B5EF4-FFF2-40B4-BE49-F238E27FC236}">
                <a16:creationId xmlns:a16="http://schemas.microsoft.com/office/drawing/2014/main" id="{47AF4C7C-73BA-1722-187A-1B9ECB4AC747}"/>
              </a:ext>
            </a:extLst>
          </p:cNvPr>
          <p:cNvSpPr txBox="1"/>
          <p:nvPr/>
        </p:nvSpPr>
        <p:spPr>
          <a:xfrm>
            <a:off x="3181884" y="4161999"/>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Larger</a:t>
            </a:r>
          </a:p>
        </p:txBody>
      </p:sp>
      <p:sp>
        <p:nvSpPr>
          <p:cNvPr id="161" name="TextBox 160">
            <a:extLst>
              <a:ext uri="{FF2B5EF4-FFF2-40B4-BE49-F238E27FC236}">
                <a16:creationId xmlns:a16="http://schemas.microsoft.com/office/drawing/2014/main" id="{7917115C-B85E-FD41-C7B9-C4BC3FC1E796}"/>
              </a:ext>
            </a:extLst>
          </p:cNvPr>
          <p:cNvSpPr txBox="1"/>
          <p:nvPr/>
        </p:nvSpPr>
        <p:spPr>
          <a:xfrm>
            <a:off x="3181884" y="5315443"/>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Smaller</a:t>
            </a:r>
          </a:p>
        </p:txBody>
      </p:sp>
      <p:sp>
        <p:nvSpPr>
          <p:cNvPr id="162" name="Right Arrow 161">
            <a:extLst>
              <a:ext uri="{FF2B5EF4-FFF2-40B4-BE49-F238E27FC236}">
                <a16:creationId xmlns:a16="http://schemas.microsoft.com/office/drawing/2014/main" id="{DDAA41E1-B371-FAE1-35E0-468D89B74A01}"/>
              </a:ext>
            </a:extLst>
          </p:cNvPr>
          <p:cNvSpPr/>
          <p:nvPr/>
        </p:nvSpPr>
        <p:spPr>
          <a:xfrm>
            <a:off x="4369386" y="4826213"/>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3" name="Rectangle 162">
            <a:extLst>
              <a:ext uri="{FF2B5EF4-FFF2-40B4-BE49-F238E27FC236}">
                <a16:creationId xmlns:a16="http://schemas.microsoft.com/office/drawing/2014/main" id="{4148AB6A-F85B-0107-B044-78725DD82FE6}"/>
              </a:ext>
            </a:extLst>
          </p:cNvPr>
          <p:cNvSpPr/>
          <p:nvPr/>
        </p:nvSpPr>
        <p:spPr>
          <a:xfrm>
            <a:off x="6311055" y="4195411"/>
            <a:ext cx="1761851" cy="1611840"/>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4" name="TextBox 163">
            <a:extLst>
              <a:ext uri="{FF2B5EF4-FFF2-40B4-BE49-F238E27FC236}">
                <a16:creationId xmlns:a16="http://schemas.microsoft.com/office/drawing/2014/main" id="{D1D2857E-8F56-C849-189F-BD996EB8A6CD}"/>
              </a:ext>
            </a:extLst>
          </p:cNvPr>
          <p:cNvSpPr txBox="1"/>
          <p:nvPr/>
        </p:nvSpPr>
        <p:spPr>
          <a:xfrm>
            <a:off x="8700007" y="4168456"/>
            <a:ext cx="3237979" cy="1528945"/>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Propagated uncertainty at the target resolution is reduced as many error sources are uncorrelated at this scale.</a:t>
            </a:r>
          </a:p>
        </p:txBody>
      </p:sp>
      <p:sp>
        <p:nvSpPr>
          <p:cNvPr id="165" name="TextBox 164">
            <a:extLst>
              <a:ext uri="{FF2B5EF4-FFF2-40B4-BE49-F238E27FC236}">
                <a16:creationId xmlns:a16="http://schemas.microsoft.com/office/drawing/2014/main" id="{A1893AB9-31A8-2D4A-A513-2B78A732C3C0}"/>
              </a:ext>
            </a:extLst>
          </p:cNvPr>
          <p:cNvSpPr txBox="1"/>
          <p:nvPr/>
        </p:nvSpPr>
        <p:spPr>
          <a:xfrm>
            <a:off x="8742600" y="2495435"/>
            <a:ext cx="2904485"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LST averages over the region of interest.</a:t>
            </a:r>
          </a:p>
        </p:txBody>
      </p:sp>
    </p:spTree>
    <p:extLst>
      <p:ext uri="{BB962C8B-B14F-4D97-AF65-F5344CB8AC3E}">
        <p14:creationId xmlns:p14="http://schemas.microsoft.com/office/powerpoint/2010/main" val="1647506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9D67D-BBBE-62A8-6DC1-3F68A271C9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3D6408-CA98-AE73-CC6D-775E49751D48}"/>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1EE1DF6F-28D8-1C22-0CA1-B32090C14B34}"/>
              </a:ext>
            </a:extLst>
          </p:cNvPr>
          <p:cNvSpPr>
            <a:spLocks noGrp="1"/>
          </p:cNvSpPr>
          <p:nvPr>
            <p:ph idx="1"/>
          </p:nvPr>
        </p:nvSpPr>
        <p:spPr>
          <a:xfrm>
            <a:off x="230718" y="1056218"/>
            <a:ext cx="11662833" cy="853628"/>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29AE0B49-EF3A-A103-2DDE-4A9479AB220A}"/>
              </a:ext>
            </a:extLst>
          </p:cNvPr>
          <p:cNvSpPr/>
          <p:nvPr/>
        </p:nvSpPr>
        <p:spPr>
          <a:xfrm>
            <a:off x="810451" y="2107192"/>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0" name="Rectangle 19">
            <a:extLst>
              <a:ext uri="{FF2B5EF4-FFF2-40B4-BE49-F238E27FC236}">
                <a16:creationId xmlns:a16="http://schemas.microsoft.com/office/drawing/2014/main" id="{2F96086C-C9E6-8EAE-197D-F1055F003FD7}"/>
              </a:ext>
            </a:extLst>
          </p:cNvPr>
          <p:cNvSpPr/>
          <p:nvPr/>
        </p:nvSpPr>
        <p:spPr>
          <a:xfrm>
            <a:off x="1164635" y="2107192"/>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1" name="Rectangle 20">
            <a:extLst>
              <a:ext uri="{FF2B5EF4-FFF2-40B4-BE49-F238E27FC236}">
                <a16:creationId xmlns:a16="http://schemas.microsoft.com/office/drawing/2014/main" id="{9690A04D-EBC5-C2E5-A688-49FCC67592BB}"/>
              </a:ext>
            </a:extLst>
          </p:cNvPr>
          <p:cNvSpPr/>
          <p:nvPr/>
        </p:nvSpPr>
        <p:spPr>
          <a:xfrm>
            <a:off x="1164635" y="2748349"/>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22" name="Rectangle 21">
            <a:extLst>
              <a:ext uri="{FF2B5EF4-FFF2-40B4-BE49-F238E27FC236}">
                <a16:creationId xmlns:a16="http://schemas.microsoft.com/office/drawing/2014/main" id="{F2005D2A-E95F-72F3-49A7-467343E73174}"/>
              </a:ext>
            </a:extLst>
          </p:cNvPr>
          <p:cNvSpPr/>
          <p:nvPr/>
        </p:nvSpPr>
        <p:spPr>
          <a:xfrm>
            <a:off x="1164635"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3" name="Rectangle 22">
            <a:extLst>
              <a:ext uri="{FF2B5EF4-FFF2-40B4-BE49-F238E27FC236}">
                <a16:creationId xmlns:a16="http://schemas.microsoft.com/office/drawing/2014/main" id="{C553130F-DC5E-A2AD-8AD0-067CFBB7C0C1}"/>
              </a:ext>
            </a:extLst>
          </p:cNvPr>
          <p:cNvSpPr/>
          <p:nvPr/>
        </p:nvSpPr>
        <p:spPr>
          <a:xfrm>
            <a:off x="1164635" y="3075844"/>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4" name="Rectangle 23">
            <a:extLst>
              <a:ext uri="{FF2B5EF4-FFF2-40B4-BE49-F238E27FC236}">
                <a16:creationId xmlns:a16="http://schemas.microsoft.com/office/drawing/2014/main" id="{9C80B154-F1DE-3823-CCDB-A1EB1C685A00}"/>
              </a:ext>
            </a:extLst>
          </p:cNvPr>
          <p:cNvSpPr/>
          <p:nvPr/>
        </p:nvSpPr>
        <p:spPr>
          <a:xfrm>
            <a:off x="1518820"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26" name="Rectangle 25">
            <a:extLst>
              <a:ext uri="{FF2B5EF4-FFF2-40B4-BE49-F238E27FC236}">
                <a16:creationId xmlns:a16="http://schemas.microsoft.com/office/drawing/2014/main" id="{9E882488-25D6-EF19-05B0-CCDF545A8DDF}"/>
              </a:ext>
            </a:extLst>
          </p:cNvPr>
          <p:cNvSpPr/>
          <p:nvPr/>
        </p:nvSpPr>
        <p:spPr>
          <a:xfrm>
            <a:off x="1873004" y="307874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7" name="Rectangle 26">
            <a:extLst>
              <a:ext uri="{FF2B5EF4-FFF2-40B4-BE49-F238E27FC236}">
                <a16:creationId xmlns:a16="http://schemas.microsoft.com/office/drawing/2014/main" id="{0879EBF3-C0DF-C1AA-0A8E-45F34816A341}"/>
              </a:ext>
            </a:extLst>
          </p:cNvPr>
          <p:cNvSpPr/>
          <p:nvPr/>
        </p:nvSpPr>
        <p:spPr>
          <a:xfrm>
            <a:off x="810451"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8" name="Rectangle 27">
            <a:extLst>
              <a:ext uri="{FF2B5EF4-FFF2-40B4-BE49-F238E27FC236}">
                <a16:creationId xmlns:a16="http://schemas.microsoft.com/office/drawing/2014/main" id="{8E43ED7D-D205-60A2-D83E-2CFF5070F1A5}"/>
              </a:ext>
            </a:extLst>
          </p:cNvPr>
          <p:cNvSpPr/>
          <p:nvPr/>
        </p:nvSpPr>
        <p:spPr>
          <a:xfrm>
            <a:off x="1518820" y="2750908"/>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9" name="Rectangle 28">
            <a:extLst>
              <a:ext uri="{FF2B5EF4-FFF2-40B4-BE49-F238E27FC236}">
                <a16:creationId xmlns:a16="http://schemas.microsoft.com/office/drawing/2014/main" id="{CA7F2FF3-AFB7-D231-B6F4-76078CEE3E1D}"/>
              </a:ext>
            </a:extLst>
          </p:cNvPr>
          <p:cNvSpPr/>
          <p:nvPr/>
        </p:nvSpPr>
        <p:spPr>
          <a:xfrm>
            <a:off x="2227189" y="2429220"/>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0" name="Rectangle 29">
            <a:extLst>
              <a:ext uri="{FF2B5EF4-FFF2-40B4-BE49-F238E27FC236}">
                <a16:creationId xmlns:a16="http://schemas.microsoft.com/office/drawing/2014/main" id="{BA341896-6438-217C-6634-149351A4CB6F}"/>
              </a:ext>
            </a:extLst>
          </p:cNvPr>
          <p:cNvSpPr/>
          <p:nvPr/>
        </p:nvSpPr>
        <p:spPr>
          <a:xfrm>
            <a:off x="810451" y="3075845"/>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1" name="Rectangle 30">
            <a:extLst>
              <a:ext uri="{FF2B5EF4-FFF2-40B4-BE49-F238E27FC236}">
                <a16:creationId xmlns:a16="http://schemas.microsoft.com/office/drawing/2014/main" id="{5E26A59D-CDC4-AE67-6861-11875DA5C1B6}"/>
              </a:ext>
            </a:extLst>
          </p:cNvPr>
          <p:cNvSpPr/>
          <p:nvPr/>
        </p:nvSpPr>
        <p:spPr>
          <a:xfrm>
            <a:off x="2227189" y="2753813"/>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2" name="Rectangle 31">
            <a:extLst>
              <a:ext uri="{FF2B5EF4-FFF2-40B4-BE49-F238E27FC236}">
                <a16:creationId xmlns:a16="http://schemas.microsoft.com/office/drawing/2014/main" id="{D0C20012-E803-7FE4-1AC9-06CC8BDD651B}"/>
              </a:ext>
            </a:extLst>
          </p:cNvPr>
          <p:cNvSpPr/>
          <p:nvPr/>
        </p:nvSpPr>
        <p:spPr>
          <a:xfrm>
            <a:off x="1873004"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33" name="Rectangle 32">
            <a:extLst>
              <a:ext uri="{FF2B5EF4-FFF2-40B4-BE49-F238E27FC236}">
                <a16:creationId xmlns:a16="http://schemas.microsoft.com/office/drawing/2014/main" id="{3ECCEF4C-6431-F112-A73F-F3F55727455C}"/>
              </a:ext>
            </a:extLst>
          </p:cNvPr>
          <p:cNvSpPr/>
          <p:nvPr/>
        </p:nvSpPr>
        <p:spPr>
          <a:xfrm>
            <a:off x="1518820" y="3077296"/>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4" name="Rectangle 33">
            <a:extLst>
              <a:ext uri="{FF2B5EF4-FFF2-40B4-BE49-F238E27FC236}">
                <a16:creationId xmlns:a16="http://schemas.microsoft.com/office/drawing/2014/main" id="{76CD87A2-129A-E7FB-FC7A-8AC0101B0ABB}"/>
              </a:ext>
            </a:extLst>
          </p:cNvPr>
          <p:cNvSpPr/>
          <p:nvPr/>
        </p:nvSpPr>
        <p:spPr>
          <a:xfrm>
            <a:off x="810451" y="2753813"/>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5" name="Rectangle 34">
            <a:extLst>
              <a:ext uri="{FF2B5EF4-FFF2-40B4-BE49-F238E27FC236}">
                <a16:creationId xmlns:a16="http://schemas.microsoft.com/office/drawing/2014/main" id="{355D8B5E-12DD-193A-BFCB-FF553C6FE579}"/>
              </a:ext>
            </a:extLst>
          </p:cNvPr>
          <p:cNvSpPr/>
          <p:nvPr/>
        </p:nvSpPr>
        <p:spPr>
          <a:xfrm>
            <a:off x="2227189" y="2107189"/>
            <a:ext cx="345112" cy="317689"/>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6" name="Rectangle 35">
            <a:extLst>
              <a:ext uri="{FF2B5EF4-FFF2-40B4-BE49-F238E27FC236}">
                <a16:creationId xmlns:a16="http://schemas.microsoft.com/office/drawing/2014/main" id="{026A3132-5F20-CCC5-E10C-C7996EA790FB}"/>
              </a:ext>
            </a:extLst>
          </p:cNvPr>
          <p:cNvSpPr/>
          <p:nvPr/>
        </p:nvSpPr>
        <p:spPr>
          <a:xfrm>
            <a:off x="1518820" y="2430329"/>
            <a:ext cx="345112" cy="317689"/>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37" name="Rectangle 36">
            <a:extLst>
              <a:ext uri="{FF2B5EF4-FFF2-40B4-BE49-F238E27FC236}">
                <a16:creationId xmlns:a16="http://schemas.microsoft.com/office/drawing/2014/main" id="{99DEECCE-CF67-8A87-6EC0-040AAB867C2F}"/>
              </a:ext>
            </a:extLst>
          </p:cNvPr>
          <p:cNvSpPr/>
          <p:nvPr/>
        </p:nvSpPr>
        <p:spPr>
          <a:xfrm>
            <a:off x="1873004" y="2752360"/>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8" name="Rectangle 37">
            <a:extLst>
              <a:ext uri="{FF2B5EF4-FFF2-40B4-BE49-F238E27FC236}">
                <a16:creationId xmlns:a16="http://schemas.microsoft.com/office/drawing/2014/main" id="{5A568848-C5CF-CA82-A07F-44D24D9B62F2}"/>
              </a:ext>
            </a:extLst>
          </p:cNvPr>
          <p:cNvSpPr/>
          <p:nvPr/>
        </p:nvSpPr>
        <p:spPr>
          <a:xfrm>
            <a:off x="2227189" y="3078749"/>
            <a:ext cx="345112" cy="317689"/>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9" name="Rectangle 38">
            <a:extLst>
              <a:ext uri="{FF2B5EF4-FFF2-40B4-BE49-F238E27FC236}">
                <a16:creationId xmlns:a16="http://schemas.microsoft.com/office/drawing/2014/main" id="{83EBD9FB-00E1-ECEA-9A14-7491B3D4E918}"/>
              </a:ext>
            </a:extLst>
          </p:cNvPr>
          <p:cNvSpPr/>
          <p:nvPr/>
        </p:nvSpPr>
        <p:spPr>
          <a:xfrm>
            <a:off x="1873004" y="242776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0" name="Rectangle 59">
            <a:extLst>
              <a:ext uri="{FF2B5EF4-FFF2-40B4-BE49-F238E27FC236}">
                <a16:creationId xmlns:a16="http://schemas.microsoft.com/office/drawing/2014/main" id="{9B7E9E11-9D96-B274-68A7-D4D54E069143}"/>
              </a:ext>
            </a:extLst>
          </p:cNvPr>
          <p:cNvSpPr/>
          <p:nvPr/>
        </p:nvSpPr>
        <p:spPr>
          <a:xfrm>
            <a:off x="810451" y="3403338"/>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1" name="Rectangle 60">
            <a:extLst>
              <a:ext uri="{FF2B5EF4-FFF2-40B4-BE49-F238E27FC236}">
                <a16:creationId xmlns:a16="http://schemas.microsoft.com/office/drawing/2014/main" id="{984CDC49-BA39-6FDC-BF98-73B7F7E15951}"/>
              </a:ext>
            </a:extLst>
          </p:cNvPr>
          <p:cNvSpPr/>
          <p:nvPr/>
        </p:nvSpPr>
        <p:spPr>
          <a:xfrm>
            <a:off x="1518820" y="3402792"/>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2" name="Rectangle 61">
            <a:extLst>
              <a:ext uri="{FF2B5EF4-FFF2-40B4-BE49-F238E27FC236}">
                <a16:creationId xmlns:a16="http://schemas.microsoft.com/office/drawing/2014/main" id="{E0DCB973-C305-A81A-7252-D42B2CB821B5}"/>
              </a:ext>
            </a:extLst>
          </p:cNvPr>
          <p:cNvSpPr/>
          <p:nvPr/>
        </p:nvSpPr>
        <p:spPr>
          <a:xfrm>
            <a:off x="1164635" y="3402792"/>
            <a:ext cx="345112" cy="317689"/>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3" name="Rectangle 62">
            <a:extLst>
              <a:ext uri="{FF2B5EF4-FFF2-40B4-BE49-F238E27FC236}">
                <a16:creationId xmlns:a16="http://schemas.microsoft.com/office/drawing/2014/main" id="{87BFFA67-C8C8-903A-C98A-F987B77A5873}"/>
              </a:ext>
            </a:extLst>
          </p:cNvPr>
          <p:cNvSpPr/>
          <p:nvPr/>
        </p:nvSpPr>
        <p:spPr>
          <a:xfrm>
            <a:off x="1873004" y="340134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4" name="Rectangle 63">
            <a:extLst>
              <a:ext uri="{FF2B5EF4-FFF2-40B4-BE49-F238E27FC236}">
                <a16:creationId xmlns:a16="http://schemas.microsoft.com/office/drawing/2014/main" id="{2B432FD9-D6EE-D8C9-AD01-80DC544CB152}"/>
              </a:ext>
            </a:extLst>
          </p:cNvPr>
          <p:cNvSpPr/>
          <p:nvPr/>
        </p:nvSpPr>
        <p:spPr>
          <a:xfrm>
            <a:off x="2227189" y="3401340"/>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7" name="Rectangle 66">
            <a:extLst>
              <a:ext uri="{FF2B5EF4-FFF2-40B4-BE49-F238E27FC236}">
                <a16:creationId xmlns:a16="http://schemas.microsoft.com/office/drawing/2014/main" id="{330AB791-F40C-CFDE-F103-10B8CEEC1CAA}"/>
              </a:ext>
            </a:extLst>
          </p:cNvPr>
          <p:cNvSpPr/>
          <p:nvPr/>
        </p:nvSpPr>
        <p:spPr>
          <a:xfrm>
            <a:off x="810451" y="41879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8" name="Rectangle 67">
            <a:extLst>
              <a:ext uri="{FF2B5EF4-FFF2-40B4-BE49-F238E27FC236}">
                <a16:creationId xmlns:a16="http://schemas.microsoft.com/office/drawing/2014/main" id="{1F83B015-BDB6-5F5C-5785-AD219DDDE8E2}"/>
              </a:ext>
            </a:extLst>
          </p:cNvPr>
          <p:cNvSpPr/>
          <p:nvPr/>
        </p:nvSpPr>
        <p:spPr>
          <a:xfrm>
            <a:off x="1164635" y="4187948"/>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9" name="Rectangle 68">
            <a:extLst>
              <a:ext uri="{FF2B5EF4-FFF2-40B4-BE49-F238E27FC236}">
                <a16:creationId xmlns:a16="http://schemas.microsoft.com/office/drawing/2014/main" id="{27908C39-F16A-B2DF-43E7-D1299CAA0FE3}"/>
              </a:ext>
            </a:extLst>
          </p:cNvPr>
          <p:cNvSpPr/>
          <p:nvPr/>
        </p:nvSpPr>
        <p:spPr>
          <a:xfrm>
            <a:off x="1164635" y="482910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0" name="Rectangle 69">
            <a:extLst>
              <a:ext uri="{FF2B5EF4-FFF2-40B4-BE49-F238E27FC236}">
                <a16:creationId xmlns:a16="http://schemas.microsoft.com/office/drawing/2014/main" id="{CA3EDA51-8BEB-AE04-4AD9-CB7D3A578C02}"/>
              </a:ext>
            </a:extLst>
          </p:cNvPr>
          <p:cNvSpPr/>
          <p:nvPr/>
        </p:nvSpPr>
        <p:spPr>
          <a:xfrm>
            <a:off x="1164635" y="450852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71" name="Rectangle 70">
            <a:extLst>
              <a:ext uri="{FF2B5EF4-FFF2-40B4-BE49-F238E27FC236}">
                <a16:creationId xmlns:a16="http://schemas.microsoft.com/office/drawing/2014/main" id="{F433864C-882E-BD9B-2BA4-D17BD11829B2}"/>
              </a:ext>
            </a:extLst>
          </p:cNvPr>
          <p:cNvSpPr/>
          <p:nvPr/>
        </p:nvSpPr>
        <p:spPr>
          <a:xfrm>
            <a:off x="1164635" y="5156600"/>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2" name="Rectangle 71">
            <a:extLst>
              <a:ext uri="{FF2B5EF4-FFF2-40B4-BE49-F238E27FC236}">
                <a16:creationId xmlns:a16="http://schemas.microsoft.com/office/drawing/2014/main" id="{7C27B4D1-00E7-90FB-80C1-91053CBB8E2A}"/>
              </a:ext>
            </a:extLst>
          </p:cNvPr>
          <p:cNvSpPr/>
          <p:nvPr/>
        </p:nvSpPr>
        <p:spPr>
          <a:xfrm>
            <a:off x="1518820" y="4187946"/>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3" name="Rectangle 72">
            <a:extLst>
              <a:ext uri="{FF2B5EF4-FFF2-40B4-BE49-F238E27FC236}">
                <a16:creationId xmlns:a16="http://schemas.microsoft.com/office/drawing/2014/main" id="{8464ADCD-1299-9F33-F9E9-B1AA00F052D9}"/>
              </a:ext>
            </a:extLst>
          </p:cNvPr>
          <p:cNvSpPr/>
          <p:nvPr/>
        </p:nvSpPr>
        <p:spPr>
          <a:xfrm>
            <a:off x="1873004" y="5159505"/>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4" name="Rectangle 73">
            <a:extLst>
              <a:ext uri="{FF2B5EF4-FFF2-40B4-BE49-F238E27FC236}">
                <a16:creationId xmlns:a16="http://schemas.microsoft.com/office/drawing/2014/main" id="{B7EBBA4F-BA9D-D503-4803-6574AD8F6ECC}"/>
              </a:ext>
            </a:extLst>
          </p:cNvPr>
          <p:cNvSpPr/>
          <p:nvPr/>
        </p:nvSpPr>
        <p:spPr>
          <a:xfrm>
            <a:off x="810451" y="450852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5" name="Rectangle 74">
            <a:extLst>
              <a:ext uri="{FF2B5EF4-FFF2-40B4-BE49-F238E27FC236}">
                <a16:creationId xmlns:a16="http://schemas.microsoft.com/office/drawing/2014/main" id="{CD139C6E-06C6-8E91-4192-B0EC0D39172F}"/>
              </a:ext>
            </a:extLst>
          </p:cNvPr>
          <p:cNvSpPr/>
          <p:nvPr/>
        </p:nvSpPr>
        <p:spPr>
          <a:xfrm>
            <a:off x="1518820" y="4831664"/>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6" name="Rectangle 75">
            <a:extLst>
              <a:ext uri="{FF2B5EF4-FFF2-40B4-BE49-F238E27FC236}">
                <a16:creationId xmlns:a16="http://schemas.microsoft.com/office/drawing/2014/main" id="{CAECECBC-80BF-69A2-DCC3-239FDFD79AB8}"/>
              </a:ext>
            </a:extLst>
          </p:cNvPr>
          <p:cNvSpPr/>
          <p:nvPr/>
        </p:nvSpPr>
        <p:spPr>
          <a:xfrm>
            <a:off x="2227189" y="450997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7" name="Rectangle 76">
            <a:extLst>
              <a:ext uri="{FF2B5EF4-FFF2-40B4-BE49-F238E27FC236}">
                <a16:creationId xmlns:a16="http://schemas.microsoft.com/office/drawing/2014/main" id="{1ABB406A-96DB-388C-D438-38E3669DF2FF}"/>
              </a:ext>
            </a:extLst>
          </p:cNvPr>
          <p:cNvSpPr/>
          <p:nvPr/>
        </p:nvSpPr>
        <p:spPr>
          <a:xfrm>
            <a:off x="810451" y="5156601"/>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78" name="Rectangle 77">
            <a:extLst>
              <a:ext uri="{FF2B5EF4-FFF2-40B4-BE49-F238E27FC236}">
                <a16:creationId xmlns:a16="http://schemas.microsoft.com/office/drawing/2014/main" id="{B0010260-C234-601B-28A4-3521833D8D11}"/>
              </a:ext>
            </a:extLst>
          </p:cNvPr>
          <p:cNvSpPr/>
          <p:nvPr/>
        </p:nvSpPr>
        <p:spPr>
          <a:xfrm>
            <a:off x="2227189" y="4834569"/>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79" name="Rectangle 78">
            <a:extLst>
              <a:ext uri="{FF2B5EF4-FFF2-40B4-BE49-F238E27FC236}">
                <a16:creationId xmlns:a16="http://schemas.microsoft.com/office/drawing/2014/main" id="{A00884FC-ECA8-7883-F381-E5C862C3EE8F}"/>
              </a:ext>
            </a:extLst>
          </p:cNvPr>
          <p:cNvSpPr/>
          <p:nvPr/>
        </p:nvSpPr>
        <p:spPr>
          <a:xfrm>
            <a:off x="1873004" y="418794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0" name="Rectangle 79">
            <a:extLst>
              <a:ext uri="{FF2B5EF4-FFF2-40B4-BE49-F238E27FC236}">
                <a16:creationId xmlns:a16="http://schemas.microsoft.com/office/drawing/2014/main" id="{6E96B1B7-6AB7-F67B-BE5A-F09CC845EE88}"/>
              </a:ext>
            </a:extLst>
          </p:cNvPr>
          <p:cNvSpPr/>
          <p:nvPr/>
        </p:nvSpPr>
        <p:spPr>
          <a:xfrm>
            <a:off x="1518820" y="5158052"/>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1" name="Rectangle 80">
            <a:extLst>
              <a:ext uri="{FF2B5EF4-FFF2-40B4-BE49-F238E27FC236}">
                <a16:creationId xmlns:a16="http://schemas.microsoft.com/office/drawing/2014/main" id="{19FE10F5-FBCA-BAF0-D7B3-6531B5128C0B}"/>
              </a:ext>
            </a:extLst>
          </p:cNvPr>
          <p:cNvSpPr/>
          <p:nvPr/>
        </p:nvSpPr>
        <p:spPr>
          <a:xfrm>
            <a:off x="810451" y="4834569"/>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2" name="Rectangle 81">
            <a:extLst>
              <a:ext uri="{FF2B5EF4-FFF2-40B4-BE49-F238E27FC236}">
                <a16:creationId xmlns:a16="http://schemas.microsoft.com/office/drawing/2014/main" id="{B1BCC53E-2DAC-4F07-AE9A-632583D3E538}"/>
              </a:ext>
            </a:extLst>
          </p:cNvPr>
          <p:cNvSpPr/>
          <p:nvPr/>
        </p:nvSpPr>
        <p:spPr>
          <a:xfrm>
            <a:off x="2227189" y="418794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3" name="Rectangle 82">
            <a:extLst>
              <a:ext uri="{FF2B5EF4-FFF2-40B4-BE49-F238E27FC236}">
                <a16:creationId xmlns:a16="http://schemas.microsoft.com/office/drawing/2014/main" id="{A1454236-752A-9543-EC59-6AD2E49E298E}"/>
              </a:ext>
            </a:extLst>
          </p:cNvPr>
          <p:cNvSpPr/>
          <p:nvPr/>
        </p:nvSpPr>
        <p:spPr>
          <a:xfrm>
            <a:off x="1518820" y="451108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4" name="Rectangle 83">
            <a:extLst>
              <a:ext uri="{FF2B5EF4-FFF2-40B4-BE49-F238E27FC236}">
                <a16:creationId xmlns:a16="http://schemas.microsoft.com/office/drawing/2014/main" id="{2A5DF0C6-487F-1E5B-FC70-7DB29CF3614B}"/>
              </a:ext>
            </a:extLst>
          </p:cNvPr>
          <p:cNvSpPr/>
          <p:nvPr/>
        </p:nvSpPr>
        <p:spPr>
          <a:xfrm>
            <a:off x="1873004" y="4833116"/>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5" name="Rectangle 84">
            <a:extLst>
              <a:ext uri="{FF2B5EF4-FFF2-40B4-BE49-F238E27FC236}">
                <a16:creationId xmlns:a16="http://schemas.microsoft.com/office/drawing/2014/main" id="{4B4BB9D2-916D-4962-B944-820C25ED7DD0}"/>
              </a:ext>
            </a:extLst>
          </p:cNvPr>
          <p:cNvSpPr/>
          <p:nvPr/>
        </p:nvSpPr>
        <p:spPr>
          <a:xfrm>
            <a:off x="2227189" y="5159505"/>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86" name="Rectangle 85">
            <a:extLst>
              <a:ext uri="{FF2B5EF4-FFF2-40B4-BE49-F238E27FC236}">
                <a16:creationId xmlns:a16="http://schemas.microsoft.com/office/drawing/2014/main" id="{56CF1F28-6AF5-8228-3CDC-4FB2F2BAE5A0}"/>
              </a:ext>
            </a:extLst>
          </p:cNvPr>
          <p:cNvSpPr/>
          <p:nvPr/>
        </p:nvSpPr>
        <p:spPr>
          <a:xfrm>
            <a:off x="1873004" y="450852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7" name="Rectangle 86">
            <a:extLst>
              <a:ext uri="{FF2B5EF4-FFF2-40B4-BE49-F238E27FC236}">
                <a16:creationId xmlns:a16="http://schemas.microsoft.com/office/drawing/2014/main" id="{0AA4FEB8-59DC-1B56-A844-AA08352DCDFA}"/>
              </a:ext>
            </a:extLst>
          </p:cNvPr>
          <p:cNvSpPr/>
          <p:nvPr/>
        </p:nvSpPr>
        <p:spPr>
          <a:xfrm>
            <a:off x="810451" y="5484094"/>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8" name="Rectangle 87">
            <a:extLst>
              <a:ext uri="{FF2B5EF4-FFF2-40B4-BE49-F238E27FC236}">
                <a16:creationId xmlns:a16="http://schemas.microsoft.com/office/drawing/2014/main" id="{3F5CBD28-7E0E-4C65-5E7C-A6280338D1A6}"/>
              </a:ext>
            </a:extLst>
          </p:cNvPr>
          <p:cNvSpPr/>
          <p:nvPr/>
        </p:nvSpPr>
        <p:spPr>
          <a:xfrm>
            <a:off x="1518820" y="54835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9" name="Rectangle 88">
            <a:extLst>
              <a:ext uri="{FF2B5EF4-FFF2-40B4-BE49-F238E27FC236}">
                <a16:creationId xmlns:a16="http://schemas.microsoft.com/office/drawing/2014/main" id="{0B77A67E-B861-9EDD-0989-61FA021F7E84}"/>
              </a:ext>
            </a:extLst>
          </p:cNvPr>
          <p:cNvSpPr/>
          <p:nvPr/>
        </p:nvSpPr>
        <p:spPr>
          <a:xfrm>
            <a:off x="1164635" y="5483548"/>
            <a:ext cx="345112" cy="317689"/>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90" name="Rectangle 89">
            <a:extLst>
              <a:ext uri="{FF2B5EF4-FFF2-40B4-BE49-F238E27FC236}">
                <a16:creationId xmlns:a16="http://schemas.microsoft.com/office/drawing/2014/main" id="{5B655738-9844-1B41-88EA-0DE366F41A74}"/>
              </a:ext>
            </a:extLst>
          </p:cNvPr>
          <p:cNvSpPr/>
          <p:nvPr/>
        </p:nvSpPr>
        <p:spPr>
          <a:xfrm>
            <a:off x="1873004" y="5482096"/>
            <a:ext cx="345112" cy="317689"/>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r>
              <a:rPr lang="en-GB" sz="3200" dirty="0">
                <a:solidFill>
                  <a:srgbClr val="FFFFFF"/>
                </a:solidFill>
                <a:latin typeface="Verdana"/>
              </a:rPr>
              <a:t>x</a:t>
            </a:r>
          </a:p>
        </p:txBody>
      </p:sp>
      <p:sp>
        <p:nvSpPr>
          <p:cNvPr id="91" name="Rectangle 90">
            <a:extLst>
              <a:ext uri="{FF2B5EF4-FFF2-40B4-BE49-F238E27FC236}">
                <a16:creationId xmlns:a16="http://schemas.microsoft.com/office/drawing/2014/main" id="{82DC8E36-7A8C-74B6-AA87-020BB9958ADA}"/>
              </a:ext>
            </a:extLst>
          </p:cNvPr>
          <p:cNvSpPr/>
          <p:nvPr/>
        </p:nvSpPr>
        <p:spPr>
          <a:xfrm>
            <a:off x="2227189" y="548209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4" name="Rectangle 143">
            <a:extLst>
              <a:ext uri="{FF2B5EF4-FFF2-40B4-BE49-F238E27FC236}">
                <a16:creationId xmlns:a16="http://schemas.microsoft.com/office/drawing/2014/main" id="{3CED31ED-086D-CA59-8556-082A197C6A28}"/>
              </a:ext>
            </a:extLst>
          </p:cNvPr>
          <p:cNvSpPr/>
          <p:nvPr/>
        </p:nvSpPr>
        <p:spPr>
          <a:xfrm>
            <a:off x="2860281" y="3200782"/>
            <a:ext cx="345112" cy="31768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5" name="Rectangle 144">
            <a:extLst>
              <a:ext uri="{FF2B5EF4-FFF2-40B4-BE49-F238E27FC236}">
                <a16:creationId xmlns:a16="http://schemas.microsoft.com/office/drawing/2014/main" id="{0294A6A1-28AB-9698-C6E0-2AB4C95EED1E}"/>
              </a:ext>
            </a:extLst>
          </p:cNvPr>
          <p:cNvSpPr/>
          <p:nvPr/>
        </p:nvSpPr>
        <p:spPr>
          <a:xfrm>
            <a:off x="2857715" y="2883093"/>
            <a:ext cx="345112" cy="317689"/>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6" name="Rectangle 145">
            <a:extLst>
              <a:ext uri="{FF2B5EF4-FFF2-40B4-BE49-F238E27FC236}">
                <a16:creationId xmlns:a16="http://schemas.microsoft.com/office/drawing/2014/main" id="{BCD01601-BB23-4721-4CFB-3D2BF230D19A}"/>
              </a:ext>
            </a:extLst>
          </p:cNvPr>
          <p:cNvSpPr/>
          <p:nvPr/>
        </p:nvSpPr>
        <p:spPr>
          <a:xfrm>
            <a:off x="2855148" y="2586613"/>
            <a:ext cx="345112" cy="317689"/>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7" name="Rectangle 146">
            <a:extLst>
              <a:ext uri="{FF2B5EF4-FFF2-40B4-BE49-F238E27FC236}">
                <a16:creationId xmlns:a16="http://schemas.microsoft.com/office/drawing/2014/main" id="{F209F2AB-96E3-23B5-93AA-C26DA760FE96}"/>
              </a:ext>
            </a:extLst>
          </p:cNvPr>
          <p:cNvSpPr/>
          <p:nvPr/>
        </p:nvSpPr>
        <p:spPr>
          <a:xfrm>
            <a:off x="2855148" y="2266033"/>
            <a:ext cx="345112" cy="31768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8" name="TextBox 147">
            <a:extLst>
              <a:ext uri="{FF2B5EF4-FFF2-40B4-BE49-F238E27FC236}">
                <a16:creationId xmlns:a16="http://schemas.microsoft.com/office/drawing/2014/main" id="{3A9B5755-090D-91A4-DBD9-9667BB817DC0}"/>
              </a:ext>
            </a:extLst>
          </p:cNvPr>
          <p:cNvSpPr txBox="1"/>
          <p:nvPr/>
        </p:nvSpPr>
        <p:spPr>
          <a:xfrm>
            <a:off x="3181884" y="2197322"/>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Warmer</a:t>
            </a:r>
          </a:p>
        </p:txBody>
      </p:sp>
      <p:sp>
        <p:nvSpPr>
          <p:cNvPr id="149" name="TextBox 148">
            <a:extLst>
              <a:ext uri="{FF2B5EF4-FFF2-40B4-BE49-F238E27FC236}">
                <a16:creationId xmlns:a16="http://schemas.microsoft.com/office/drawing/2014/main" id="{BCBA40E2-E5AF-FC86-07B6-974037F71477}"/>
              </a:ext>
            </a:extLst>
          </p:cNvPr>
          <p:cNvSpPr txBox="1"/>
          <p:nvPr/>
        </p:nvSpPr>
        <p:spPr>
          <a:xfrm>
            <a:off x="3181884" y="3199564"/>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Cooler</a:t>
            </a:r>
          </a:p>
        </p:txBody>
      </p:sp>
      <p:sp>
        <p:nvSpPr>
          <p:cNvPr id="150" name="TextBox 149">
            <a:extLst>
              <a:ext uri="{FF2B5EF4-FFF2-40B4-BE49-F238E27FC236}">
                <a16:creationId xmlns:a16="http://schemas.microsoft.com/office/drawing/2014/main" id="{CE6104F8-E1FD-C926-092C-6A2241130630}"/>
              </a:ext>
            </a:extLst>
          </p:cNvPr>
          <p:cNvSpPr txBox="1"/>
          <p:nvPr/>
        </p:nvSpPr>
        <p:spPr>
          <a:xfrm rot="16200000">
            <a:off x="101397" y="2669267"/>
            <a:ext cx="722040"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LST</a:t>
            </a:r>
          </a:p>
        </p:txBody>
      </p:sp>
      <p:sp>
        <p:nvSpPr>
          <p:cNvPr id="153" name="Right Arrow 152">
            <a:extLst>
              <a:ext uri="{FF2B5EF4-FFF2-40B4-BE49-F238E27FC236}">
                <a16:creationId xmlns:a16="http://schemas.microsoft.com/office/drawing/2014/main" id="{83B1EACF-2D29-989D-D8CD-74340155EA3D}"/>
              </a:ext>
            </a:extLst>
          </p:cNvPr>
          <p:cNvSpPr/>
          <p:nvPr/>
        </p:nvSpPr>
        <p:spPr>
          <a:xfrm>
            <a:off x="4369388" y="2596257"/>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4" name="Rectangle 153">
            <a:extLst>
              <a:ext uri="{FF2B5EF4-FFF2-40B4-BE49-F238E27FC236}">
                <a16:creationId xmlns:a16="http://schemas.microsoft.com/office/drawing/2014/main" id="{59390692-3C07-4B09-BBB9-A9D271C93E71}"/>
              </a:ext>
            </a:extLst>
          </p:cNvPr>
          <p:cNvSpPr/>
          <p:nvPr/>
        </p:nvSpPr>
        <p:spPr>
          <a:xfrm>
            <a:off x="6311055" y="2077172"/>
            <a:ext cx="1761851" cy="161184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5" name="TextBox 154">
            <a:extLst>
              <a:ext uri="{FF2B5EF4-FFF2-40B4-BE49-F238E27FC236}">
                <a16:creationId xmlns:a16="http://schemas.microsoft.com/office/drawing/2014/main" id="{7BFB212F-ABC0-2924-C500-6D5B74A35B5B}"/>
              </a:ext>
            </a:extLst>
          </p:cNvPr>
          <p:cNvSpPr txBox="1"/>
          <p:nvPr/>
        </p:nvSpPr>
        <p:spPr>
          <a:xfrm rot="16200000">
            <a:off x="-358040" y="4778880"/>
            <a:ext cx="1640917"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Uncertainties</a:t>
            </a:r>
          </a:p>
        </p:txBody>
      </p:sp>
      <p:sp>
        <p:nvSpPr>
          <p:cNvPr id="156" name="Rectangle 155">
            <a:extLst>
              <a:ext uri="{FF2B5EF4-FFF2-40B4-BE49-F238E27FC236}">
                <a16:creationId xmlns:a16="http://schemas.microsoft.com/office/drawing/2014/main" id="{77474E5A-37BD-E171-D017-7445F13C2AF9}"/>
              </a:ext>
            </a:extLst>
          </p:cNvPr>
          <p:cNvSpPr/>
          <p:nvPr/>
        </p:nvSpPr>
        <p:spPr>
          <a:xfrm>
            <a:off x="2855148" y="5265846"/>
            <a:ext cx="345112" cy="317689"/>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7" name="Rectangle 156">
            <a:extLst>
              <a:ext uri="{FF2B5EF4-FFF2-40B4-BE49-F238E27FC236}">
                <a16:creationId xmlns:a16="http://schemas.microsoft.com/office/drawing/2014/main" id="{63D380EC-EE98-07BF-67EB-D1F0B631CDF4}"/>
              </a:ext>
            </a:extLst>
          </p:cNvPr>
          <p:cNvSpPr/>
          <p:nvPr/>
        </p:nvSpPr>
        <p:spPr>
          <a:xfrm>
            <a:off x="2855148" y="4948157"/>
            <a:ext cx="345112" cy="317689"/>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8" name="Rectangle 157">
            <a:extLst>
              <a:ext uri="{FF2B5EF4-FFF2-40B4-BE49-F238E27FC236}">
                <a16:creationId xmlns:a16="http://schemas.microsoft.com/office/drawing/2014/main" id="{391B5207-C586-F091-8D92-9720E23585BA}"/>
              </a:ext>
            </a:extLst>
          </p:cNvPr>
          <p:cNvSpPr/>
          <p:nvPr/>
        </p:nvSpPr>
        <p:spPr>
          <a:xfrm>
            <a:off x="2855148" y="4630468"/>
            <a:ext cx="345112" cy="317689"/>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9" name="Rectangle 158">
            <a:extLst>
              <a:ext uri="{FF2B5EF4-FFF2-40B4-BE49-F238E27FC236}">
                <a16:creationId xmlns:a16="http://schemas.microsoft.com/office/drawing/2014/main" id="{E06E09C8-9127-0286-E177-9A6E484AC458}"/>
              </a:ext>
            </a:extLst>
          </p:cNvPr>
          <p:cNvSpPr/>
          <p:nvPr/>
        </p:nvSpPr>
        <p:spPr>
          <a:xfrm>
            <a:off x="2855148" y="4324324"/>
            <a:ext cx="345112" cy="31768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0" name="TextBox 159">
            <a:extLst>
              <a:ext uri="{FF2B5EF4-FFF2-40B4-BE49-F238E27FC236}">
                <a16:creationId xmlns:a16="http://schemas.microsoft.com/office/drawing/2014/main" id="{F1705030-6F02-041F-EBD8-2F648FD2D6DC}"/>
              </a:ext>
            </a:extLst>
          </p:cNvPr>
          <p:cNvSpPr txBox="1"/>
          <p:nvPr/>
        </p:nvSpPr>
        <p:spPr>
          <a:xfrm>
            <a:off x="3181884" y="4161999"/>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Larger</a:t>
            </a:r>
          </a:p>
        </p:txBody>
      </p:sp>
      <p:sp>
        <p:nvSpPr>
          <p:cNvPr id="161" name="TextBox 160">
            <a:extLst>
              <a:ext uri="{FF2B5EF4-FFF2-40B4-BE49-F238E27FC236}">
                <a16:creationId xmlns:a16="http://schemas.microsoft.com/office/drawing/2014/main" id="{F314BF39-317D-8970-6B67-193446A70A1B}"/>
              </a:ext>
            </a:extLst>
          </p:cNvPr>
          <p:cNvSpPr txBox="1"/>
          <p:nvPr/>
        </p:nvSpPr>
        <p:spPr>
          <a:xfrm>
            <a:off x="3181884" y="5315443"/>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Smaller</a:t>
            </a:r>
          </a:p>
        </p:txBody>
      </p:sp>
      <p:sp>
        <p:nvSpPr>
          <p:cNvPr id="162" name="Right Arrow 161">
            <a:extLst>
              <a:ext uri="{FF2B5EF4-FFF2-40B4-BE49-F238E27FC236}">
                <a16:creationId xmlns:a16="http://schemas.microsoft.com/office/drawing/2014/main" id="{35E49319-2477-F19B-7ACA-86E9755AEB83}"/>
              </a:ext>
            </a:extLst>
          </p:cNvPr>
          <p:cNvSpPr/>
          <p:nvPr/>
        </p:nvSpPr>
        <p:spPr>
          <a:xfrm>
            <a:off x="4369386" y="4826213"/>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3" name="Rectangle 162">
            <a:extLst>
              <a:ext uri="{FF2B5EF4-FFF2-40B4-BE49-F238E27FC236}">
                <a16:creationId xmlns:a16="http://schemas.microsoft.com/office/drawing/2014/main" id="{18215A87-902B-23B6-EA58-B0A0A11FDBF2}"/>
              </a:ext>
            </a:extLst>
          </p:cNvPr>
          <p:cNvSpPr/>
          <p:nvPr/>
        </p:nvSpPr>
        <p:spPr>
          <a:xfrm>
            <a:off x="6311055" y="4195411"/>
            <a:ext cx="1761851" cy="1611840"/>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4" name="TextBox 163">
            <a:extLst>
              <a:ext uri="{FF2B5EF4-FFF2-40B4-BE49-F238E27FC236}">
                <a16:creationId xmlns:a16="http://schemas.microsoft.com/office/drawing/2014/main" id="{9FD4AB65-9D08-25B7-1311-F3F50A9F6B48}"/>
              </a:ext>
            </a:extLst>
          </p:cNvPr>
          <p:cNvSpPr txBox="1"/>
          <p:nvPr/>
        </p:nvSpPr>
        <p:spPr>
          <a:xfrm>
            <a:off x="8700007" y="4168456"/>
            <a:ext cx="3237979" cy="1528945"/>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Propagated uncertainty at the target resolution is reduced as many error sources are uncorrelated at this scale.</a:t>
            </a:r>
          </a:p>
        </p:txBody>
      </p:sp>
      <p:sp>
        <p:nvSpPr>
          <p:cNvPr id="165" name="TextBox 164">
            <a:extLst>
              <a:ext uri="{FF2B5EF4-FFF2-40B4-BE49-F238E27FC236}">
                <a16:creationId xmlns:a16="http://schemas.microsoft.com/office/drawing/2014/main" id="{A2514BBB-A8CD-D4D0-D2CB-097976F38FCA}"/>
              </a:ext>
            </a:extLst>
          </p:cNvPr>
          <p:cNvSpPr txBox="1"/>
          <p:nvPr/>
        </p:nvSpPr>
        <p:spPr>
          <a:xfrm>
            <a:off x="8742600" y="2495435"/>
            <a:ext cx="2904485"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LST averages over the region of interest.</a:t>
            </a:r>
          </a:p>
        </p:txBody>
      </p:sp>
      <p:cxnSp>
        <p:nvCxnSpPr>
          <p:cNvPr id="5" name="Straight Connector 4">
            <a:extLst>
              <a:ext uri="{FF2B5EF4-FFF2-40B4-BE49-F238E27FC236}">
                <a16:creationId xmlns:a16="http://schemas.microsoft.com/office/drawing/2014/main" id="{1116F3C5-E4F9-8F99-A5C0-A8A2B99E5A2A}"/>
              </a:ext>
            </a:extLst>
          </p:cNvPr>
          <p:cNvCxnSpPr/>
          <p:nvPr/>
        </p:nvCxnSpPr>
        <p:spPr>
          <a:xfrm>
            <a:off x="2734391" y="4941991"/>
            <a:ext cx="591981" cy="0"/>
          </a:xfrm>
          <a:prstGeom prst="line">
            <a:avLst/>
          </a:prstGeom>
          <a:ln w="41275"/>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B626B5-7E49-7ECC-0937-3825625FDC4F}"/>
              </a:ext>
            </a:extLst>
          </p:cNvPr>
          <p:cNvSpPr txBox="1"/>
          <p:nvPr/>
        </p:nvSpPr>
        <p:spPr>
          <a:xfrm>
            <a:off x="3307289" y="5684775"/>
            <a:ext cx="2763951"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Thresholding uncertainties</a:t>
            </a:r>
          </a:p>
        </p:txBody>
      </p:sp>
      <p:cxnSp>
        <p:nvCxnSpPr>
          <p:cNvPr id="8" name="Straight Arrow Connector 7">
            <a:extLst>
              <a:ext uri="{FF2B5EF4-FFF2-40B4-BE49-F238E27FC236}">
                <a16:creationId xmlns:a16="http://schemas.microsoft.com/office/drawing/2014/main" id="{B8C5512D-3030-6BA9-9082-B9AA6F994750}"/>
              </a:ext>
            </a:extLst>
          </p:cNvPr>
          <p:cNvCxnSpPr>
            <a:endCxn id="157" idx="0"/>
          </p:cNvCxnSpPr>
          <p:nvPr/>
        </p:nvCxnSpPr>
        <p:spPr>
          <a:xfrm flipH="1" flipV="1">
            <a:off x="3027704" y="4948157"/>
            <a:ext cx="355048" cy="11169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52001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01792-085C-9A9D-3E7D-00DB70D9F8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39324A-C521-1EFC-2563-BADF159A5703}"/>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25DF2AAA-89B5-0FA5-3FE3-6757D5CA2728}"/>
              </a:ext>
            </a:extLst>
          </p:cNvPr>
          <p:cNvSpPr>
            <a:spLocks noGrp="1"/>
          </p:cNvSpPr>
          <p:nvPr>
            <p:ph idx="1"/>
          </p:nvPr>
        </p:nvSpPr>
        <p:spPr>
          <a:xfrm>
            <a:off x="230718" y="1056218"/>
            <a:ext cx="11662833" cy="853628"/>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100173BC-68D6-06F8-8ACD-6802F4148F1D}"/>
              </a:ext>
            </a:extLst>
          </p:cNvPr>
          <p:cNvSpPr/>
          <p:nvPr/>
        </p:nvSpPr>
        <p:spPr>
          <a:xfrm>
            <a:off x="810451" y="2107192"/>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0" name="Rectangle 19">
            <a:extLst>
              <a:ext uri="{FF2B5EF4-FFF2-40B4-BE49-F238E27FC236}">
                <a16:creationId xmlns:a16="http://schemas.microsoft.com/office/drawing/2014/main" id="{6794B67E-F81A-17C3-0CA6-0430DE19B269}"/>
              </a:ext>
            </a:extLst>
          </p:cNvPr>
          <p:cNvSpPr/>
          <p:nvPr/>
        </p:nvSpPr>
        <p:spPr>
          <a:xfrm>
            <a:off x="1164635" y="2107192"/>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1" name="Rectangle 20">
            <a:extLst>
              <a:ext uri="{FF2B5EF4-FFF2-40B4-BE49-F238E27FC236}">
                <a16:creationId xmlns:a16="http://schemas.microsoft.com/office/drawing/2014/main" id="{2FADCC5C-F554-076E-A48A-E30CE5BECF59}"/>
              </a:ext>
            </a:extLst>
          </p:cNvPr>
          <p:cNvSpPr/>
          <p:nvPr/>
        </p:nvSpPr>
        <p:spPr>
          <a:xfrm>
            <a:off x="1164635" y="2748349"/>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23" name="Rectangle 22">
            <a:extLst>
              <a:ext uri="{FF2B5EF4-FFF2-40B4-BE49-F238E27FC236}">
                <a16:creationId xmlns:a16="http://schemas.microsoft.com/office/drawing/2014/main" id="{F6F573AC-897E-2D08-808E-4BB6EA2A8E3E}"/>
              </a:ext>
            </a:extLst>
          </p:cNvPr>
          <p:cNvSpPr/>
          <p:nvPr/>
        </p:nvSpPr>
        <p:spPr>
          <a:xfrm>
            <a:off x="1164635" y="3075844"/>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4" name="Rectangle 23">
            <a:extLst>
              <a:ext uri="{FF2B5EF4-FFF2-40B4-BE49-F238E27FC236}">
                <a16:creationId xmlns:a16="http://schemas.microsoft.com/office/drawing/2014/main" id="{8F9E6539-44C6-4C57-B67B-71EE8B2E6AC1}"/>
              </a:ext>
            </a:extLst>
          </p:cNvPr>
          <p:cNvSpPr/>
          <p:nvPr/>
        </p:nvSpPr>
        <p:spPr>
          <a:xfrm>
            <a:off x="1518820" y="2107190"/>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dirty="0">
              <a:solidFill>
                <a:srgbClr val="FFFFFF"/>
              </a:solidFill>
              <a:latin typeface="Verdana"/>
            </a:endParaRPr>
          </a:p>
        </p:txBody>
      </p:sp>
      <p:sp>
        <p:nvSpPr>
          <p:cNvPr id="26" name="Rectangle 25">
            <a:extLst>
              <a:ext uri="{FF2B5EF4-FFF2-40B4-BE49-F238E27FC236}">
                <a16:creationId xmlns:a16="http://schemas.microsoft.com/office/drawing/2014/main" id="{6145D39E-CFDF-7F97-9B99-88EB5A8EECB4}"/>
              </a:ext>
            </a:extLst>
          </p:cNvPr>
          <p:cNvSpPr/>
          <p:nvPr/>
        </p:nvSpPr>
        <p:spPr>
          <a:xfrm>
            <a:off x="1873004" y="307874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7" name="Rectangle 26">
            <a:extLst>
              <a:ext uri="{FF2B5EF4-FFF2-40B4-BE49-F238E27FC236}">
                <a16:creationId xmlns:a16="http://schemas.microsoft.com/office/drawing/2014/main" id="{C333EE32-45E1-8A43-CA47-2BF423A53A0B}"/>
              </a:ext>
            </a:extLst>
          </p:cNvPr>
          <p:cNvSpPr/>
          <p:nvPr/>
        </p:nvSpPr>
        <p:spPr>
          <a:xfrm>
            <a:off x="810451" y="2427770"/>
            <a:ext cx="345112" cy="317689"/>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8" name="Rectangle 27">
            <a:extLst>
              <a:ext uri="{FF2B5EF4-FFF2-40B4-BE49-F238E27FC236}">
                <a16:creationId xmlns:a16="http://schemas.microsoft.com/office/drawing/2014/main" id="{7CC5901B-1777-59F4-7E3A-0C5D0F256EDF}"/>
              </a:ext>
            </a:extLst>
          </p:cNvPr>
          <p:cNvSpPr/>
          <p:nvPr/>
        </p:nvSpPr>
        <p:spPr>
          <a:xfrm>
            <a:off x="1518820" y="2750908"/>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29" name="Rectangle 28">
            <a:extLst>
              <a:ext uri="{FF2B5EF4-FFF2-40B4-BE49-F238E27FC236}">
                <a16:creationId xmlns:a16="http://schemas.microsoft.com/office/drawing/2014/main" id="{EC0CE0A2-8E81-49CD-9786-40D8025C812A}"/>
              </a:ext>
            </a:extLst>
          </p:cNvPr>
          <p:cNvSpPr/>
          <p:nvPr/>
        </p:nvSpPr>
        <p:spPr>
          <a:xfrm>
            <a:off x="2227189" y="2429220"/>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39" name="Rectangle 38">
            <a:extLst>
              <a:ext uri="{FF2B5EF4-FFF2-40B4-BE49-F238E27FC236}">
                <a16:creationId xmlns:a16="http://schemas.microsoft.com/office/drawing/2014/main" id="{90AE719F-F5EA-12FF-6075-206163FC1B07}"/>
              </a:ext>
            </a:extLst>
          </p:cNvPr>
          <p:cNvSpPr/>
          <p:nvPr/>
        </p:nvSpPr>
        <p:spPr>
          <a:xfrm>
            <a:off x="1873004" y="2427769"/>
            <a:ext cx="345112" cy="317689"/>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0" name="Rectangle 59">
            <a:extLst>
              <a:ext uri="{FF2B5EF4-FFF2-40B4-BE49-F238E27FC236}">
                <a16:creationId xmlns:a16="http://schemas.microsoft.com/office/drawing/2014/main" id="{0D2C5D30-159C-0BA3-FC3D-63B85C405338}"/>
              </a:ext>
            </a:extLst>
          </p:cNvPr>
          <p:cNvSpPr/>
          <p:nvPr/>
        </p:nvSpPr>
        <p:spPr>
          <a:xfrm>
            <a:off x="810451" y="3403338"/>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1" name="Rectangle 60">
            <a:extLst>
              <a:ext uri="{FF2B5EF4-FFF2-40B4-BE49-F238E27FC236}">
                <a16:creationId xmlns:a16="http://schemas.microsoft.com/office/drawing/2014/main" id="{C09A23D9-83AA-8780-9B78-468216C8D188}"/>
              </a:ext>
            </a:extLst>
          </p:cNvPr>
          <p:cNvSpPr/>
          <p:nvPr/>
        </p:nvSpPr>
        <p:spPr>
          <a:xfrm>
            <a:off x="1518820" y="3402792"/>
            <a:ext cx="345112" cy="317689"/>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4" name="Rectangle 63">
            <a:extLst>
              <a:ext uri="{FF2B5EF4-FFF2-40B4-BE49-F238E27FC236}">
                <a16:creationId xmlns:a16="http://schemas.microsoft.com/office/drawing/2014/main" id="{5EB263FB-268B-9513-64E8-513F3B1944DA}"/>
              </a:ext>
            </a:extLst>
          </p:cNvPr>
          <p:cNvSpPr/>
          <p:nvPr/>
        </p:nvSpPr>
        <p:spPr>
          <a:xfrm>
            <a:off x="2227189" y="3401340"/>
            <a:ext cx="345112" cy="317689"/>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7" name="Rectangle 66">
            <a:extLst>
              <a:ext uri="{FF2B5EF4-FFF2-40B4-BE49-F238E27FC236}">
                <a16:creationId xmlns:a16="http://schemas.microsoft.com/office/drawing/2014/main" id="{3A8A1A9A-D489-21CB-D7DD-978FA96790D4}"/>
              </a:ext>
            </a:extLst>
          </p:cNvPr>
          <p:cNvSpPr/>
          <p:nvPr/>
        </p:nvSpPr>
        <p:spPr>
          <a:xfrm>
            <a:off x="810451" y="41879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8" name="Rectangle 67">
            <a:extLst>
              <a:ext uri="{FF2B5EF4-FFF2-40B4-BE49-F238E27FC236}">
                <a16:creationId xmlns:a16="http://schemas.microsoft.com/office/drawing/2014/main" id="{A6654745-E883-AD4A-6664-C79823D38A04}"/>
              </a:ext>
            </a:extLst>
          </p:cNvPr>
          <p:cNvSpPr/>
          <p:nvPr/>
        </p:nvSpPr>
        <p:spPr>
          <a:xfrm>
            <a:off x="1164635" y="4187948"/>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69" name="Rectangle 68">
            <a:extLst>
              <a:ext uri="{FF2B5EF4-FFF2-40B4-BE49-F238E27FC236}">
                <a16:creationId xmlns:a16="http://schemas.microsoft.com/office/drawing/2014/main" id="{8B3ACD86-68D4-B420-8643-D22324307CB5}"/>
              </a:ext>
            </a:extLst>
          </p:cNvPr>
          <p:cNvSpPr/>
          <p:nvPr/>
        </p:nvSpPr>
        <p:spPr>
          <a:xfrm>
            <a:off x="1164635" y="482910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1" name="Rectangle 70">
            <a:extLst>
              <a:ext uri="{FF2B5EF4-FFF2-40B4-BE49-F238E27FC236}">
                <a16:creationId xmlns:a16="http://schemas.microsoft.com/office/drawing/2014/main" id="{918ECA1C-E374-3FCA-B24F-09F4C8597CC1}"/>
              </a:ext>
            </a:extLst>
          </p:cNvPr>
          <p:cNvSpPr/>
          <p:nvPr/>
        </p:nvSpPr>
        <p:spPr>
          <a:xfrm>
            <a:off x="1164635" y="5156600"/>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2" name="Rectangle 71">
            <a:extLst>
              <a:ext uri="{FF2B5EF4-FFF2-40B4-BE49-F238E27FC236}">
                <a16:creationId xmlns:a16="http://schemas.microsoft.com/office/drawing/2014/main" id="{2BE1BC35-498C-6A59-FC05-A7AC7D7E61AF}"/>
              </a:ext>
            </a:extLst>
          </p:cNvPr>
          <p:cNvSpPr/>
          <p:nvPr/>
        </p:nvSpPr>
        <p:spPr>
          <a:xfrm>
            <a:off x="1518820" y="4187946"/>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3" name="Rectangle 72">
            <a:extLst>
              <a:ext uri="{FF2B5EF4-FFF2-40B4-BE49-F238E27FC236}">
                <a16:creationId xmlns:a16="http://schemas.microsoft.com/office/drawing/2014/main" id="{914B4365-EE80-974B-4C9F-954111018983}"/>
              </a:ext>
            </a:extLst>
          </p:cNvPr>
          <p:cNvSpPr/>
          <p:nvPr/>
        </p:nvSpPr>
        <p:spPr>
          <a:xfrm>
            <a:off x="1873004" y="5159505"/>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4" name="Rectangle 73">
            <a:extLst>
              <a:ext uri="{FF2B5EF4-FFF2-40B4-BE49-F238E27FC236}">
                <a16:creationId xmlns:a16="http://schemas.microsoft.com/office/drawing/2014/main" id="{797C72F8-86E2-6968-9D4F-DEB9A5561B2F}"/>
              </a:ext>
            </a:extLst>
          </p:cNvPr>
          <p:cNvSpPr/>
          <p:nvPr/>
        </p:nvSpPr>
        <p:spPr>
          <a:xfrm>
            <a:off x="810451" y="450852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5" name="Rectangle 74">
            <a:extLst>
              <a:ext uri="{FF2B5EF4-FFF2-40B4-BE49-F238E27FC236}">
                <a16:creationId xmlns:a16="http://schemas.microsoft.com/office/drawing/2014/main" id="{E1CEAE7E-5215-FD14-8C13-72ADDEBDC6A4}"/>
              </a:ext>
            </a:extLst>
          </p:cNvPr>
          <p:cNvSpPr/>
          <p:nvPr/>
        </p:nvSpPr>
        <p:spPr>
          <a:xfrm>
            <a:off x="1518820" y="4831664"/>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76" name="Rectangle 75">
            <a:extLst>
              <a:ext uri="{FF2B5EF4-FFF2-40B4-BE49-F238E27FC236}">
                <a16:creationId xmlns:a16="http://schemas.microsoft.com/office/drawing/2014/main" id="{CAD20A26-20FE-3937-5A2E-C7F81DA10D01}"/>
              </a:ext>
            </a:extLst>
          </p:cNvPr>
          <p:cNvSpPr/>
          <p:nvPr/>
        </p:nvSpPr>
        <p:spPr>
          <a:xfrm>
            <a:off x="2227189" y="450997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6" name="Rectangle 85">
            <a:extLst>
              <a:ext uri="{FF2B5EF4-FFF2-40B4-BE49-F238E27FC236}">
                <a16:creationId xmlns:a16="http://schemas.microsoft.com/office/drawing/2014/main" id="{9B73AFC6-87E1-6F38-EB18-7479AD9D5ED6}"/>
              </a:ext>
            </a:extLst>
          </p:cNvPr>
          <p:cNvSpPr/>
          <p:nvPr/>
        </p:nvSpPr>
        <p:spPr>
          <a:xfrm>
            <a:off x="1873004" y="4508525"/>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7" name="Rectangle 86">
            <a:extLst>
              <a:ext uri="{FF2B5EF4-FFF2-40B4-BE49-F238E27FC236}">
                <a16:creationId xmlns:a16="http://schemas.microsoft.com/office/drawing/2014/main" id="{8EFBD012-456F-21FF-089E-356E3A2359C8}"/>
              </a:ext>
            </a:extLst>
          </p:cNvPr>
          <p:cNvSpPr/>
          <p:nvPr/>
        </p:nvSpPr>
        <p:spPr>
          <a:xfrm>
            <a:off x="810451" y="5484094"/>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88" name="Rectangle 87">
            <a:extLst>
              <a:ext uri="{FF2B5EF4-FFF2-40B4-BE49-F238E27FC236}">
                <a16:creationId xmlns:a16="http://schemas.microsoft.com/office/drawing/2014/main" id="{D3599AD1-9C6D-4A0D-271C-41E3C0084F23}"/>
              </a:ext>
            </a:extLst>
          </p:cNvPr>
          <p:cNvSpPr/>
          <p:nvPr/>
        </p:nvSpPr>
        <p:spPr>
          <a:xfrm>
            <a:off x="1518820" y="5483548"/>
            <a:ext cx="345112" cy="317689"/>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91" name="Rectangle 90">
            <a:extLst>
              <a:ext uri="{FF2B5EF4-FFF2-40B4-BE49-F238E27FC236}">
                <a16:creationId xmlns:a16="http://schemas.microsoft.com/office/drawing/2014/main" id="{8C86AA6B-89E1-10A1-EF52-8623121C183A}"/>
              </a:ext>
            </a:extLst>
          </p:cNvPr>
          <p:cNvSpPr/>
          <p:nvPr/>
        </p:nvSpPr>
        <p:spPr>
          <a:xfrm>
            <a:off x="2227189" y="5482096"/>
            <a:ext cx="345112" cy="317689"/>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4" name="Rectangle 143">
            <a:extLst>
              <a:ext uri="{FF2B5EF4-FFF2-40B4-BE49-F238E27FC236}">
                <a16:creationId xmlns:a16="http://schemas.microsoft.com/office/drawing/2014/main" id="{5EDCC4E0-411A-87FD-3C66-2ABF4CAA1224}"/>
              </a:ext>
            </a:extLst>
          </p:cNvPr>
          <p:cNvSpPr/>
          <p:nvPr/>
        </p:nvSpPr>
        <p:spPr>
          <a:xfrm>
            <a:off x="2860281" y="3200782"/>
            <a:ext cx="345112" cy="317689"/>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5" name="Rectangle 144">
            <a:extLst>
              <a:ext uri="{FF2B5EF4-FFF2-40B4-BE49-F238E27FC236}">
                <a16:creationId xmlns:a16="http://schemas.microsoft.com/office/drawing/2014/main" id="{B4FE6CCA-AB36-A93B-F797-18C3818C1D5C}"/>
              </a:ext>
            </a:extLst>
          </p:cNvPr>
          <p:cNvSpPr/>
          <p:nvPr/>
        </p:nvSpPr>
        <p:spPr>
          <a:xfrm>
            <a:off x="2857715" y="2883093"/>
            <a:ext cx="345112" cy="317689"/>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6" name="Rectangle 145">
            <a:extLst>
              <a:ext uri="{FF2B5EF4-FFF2-40B4-BE49-F238E27FC236}">
                <a16:creationId xmlns:a16="http://schemas.microsoft.com/office/drawing/2014/main" id="{67F1711C-5F5A-D4F1-7622-E9263D6AA52B}"/>
              </a:ext>
            </a:extLst>
          </p:cNvPr>
          <p:cNvSpPr/>
          <p:nvPr/>
        </p:nvSpPr>
        <p:spPr>
          <a:xfrm>
            <a:off x="2855148" y="2586613"/>
            <a:ext cx="345112" cy="317689"/>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7" name="Rectangle 146">
            <a:extLst>
              <a:ext uri="{FF2B5EF4-FFF2-40B4-BE49-F238E27FC236}">
                <a16:creationId xmlns:a16="http://schemas.microsoft.com/office/drawing/2014/main" id="{8EDE1F40-1828-35F1-7880-C38EDCC3059B}"/>
              </a:ext>
            </a:extLst>
          </p:cNvPr>
          <p:cNvSpPr/>
          <p:nvPr/>
        </p:nvSpPr>
        <p:spPr>
          <a:xfrm>
            <a:off x="2855148" y="2266033"/>
            <a:ext cx="345112" cy="317689"/>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48" name="TextBox 147">
            <a:extLst>
              <a:ext uri="{FF2B5EF4-FFF2-40B4-BE49-F238E27FC236}">
                <a16:creationId xmlns:a16="http://schemas.microsoft.com/office/drawing/2014/main" id="{ABD45A56-927B-EFD4-D106-6F1A90D166A4}"/>
              </a:ext>
            </a:extLst>
          </p:cNvPr>
          <p:cNvSpPr txBox="1"/>
          <p:nvPr/>
        </p:nvSpPr>
        <p:spPr>
          <a:xfrm>
            <a:off x="3181884" y="2197322"/>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Warmer</a:t>
            </a:r>
          </a:p>
        </p:txBody>
      </p:sp>
      <p:sp>
        <p:nvSpPr>
          <p:cNvPr id="149" name="TextBox 148">
            <a:extLst>
              <a:ext uri="{FF2B5EF4-FFF2-40B4-BE49-F238E27FC236}">
                <a16:creationId xmlns:a16="http://schemas.microsoft.com/office/drawing/2014/main" id="{DF479108-F37C-1600-B686-94A386329EF6}"/>
              </a:ext>
            </a:extLst>
          </p:cNvPr>
          <p:cNvSpPr txBox="1"/>
          <p:nvPr/>
        </p:nvSpPr>
        <p:spPr>
          <a:xfrm>
            <a:off x="3181884" y="3199564"/>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Cooler</a:t>
            </a:r>
          </a:p>
        </p:txBody>
      </p:sp>
      <p:sp>
        <p:nvSpPr>
          <p:cNvPr id="150" name="TextBox 149">
            <a:extLst>
              <a:ext uri="{FF2B5EF4-FFF2-40B4-BE49-F238E27FC236}">
                <a16:creationId xmlns:a16="http://schemas.microsoft.com/office/drawing/2014/main" id="{D7A5669E-3C88-301A-F8D7-6F83925FDC56}"/>
              </a:ext>
            </a:extLst>
          </p:cNvPr>
          <p:cNvSpPr txBox="1"/>
          <p:nvPr/>
        </p:nvSpPr>
        <p:spPr>
          <a:xfrm rot="16200000">
            <a:off x="101397" y="2669267"/>
            <a:ext cx="722040"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LST</a:t>
            </a:r>
          </a:p>
        </p:txBody>
      </p:sp>
      <p:sp>
        <p:nvSpPr>
          <p:cNvPr id="153" name="Right Arrow 152">
            <a:extLst>
              <a:ext uri="{FF2B5EF4-FFF2-40B4-BE49-F238E27FC236}">
                <a16:creationId xmlns:a16="http://schemas.microsoft.com/office/drawing/2014/main" id="{798B0E06-C968-66A7-7B48-B1F4E9404918}"/>
              </a:ext>
            </a:extLst>
          </p:cNvPr>
          <p:cNvSpPr/>
          <p:nvPr/>
        </p:nvSpPr>
        <p:spPr>
          <a:xfrm>
            <a:off x="4369388" y="2596257"/>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4" name="Rectangle 153">
            <a:extLst>
              <a:ext uri="{FF2B5EF4-FFF2-40B4-BE49-F238E27FC236}">
                <a16:creationId xmlns:a16="http://schemas.microsoft.com/office/drawing/2014/main" id="{3B7EA817-98D4-C5A9-2C23-DD68CE66D02D}"/>
              </a:ext>
            </a:extLst>
          </p:cNvPr>
          <p:cNvSpPr/>
          <p:nvPr/>
        </p:nvSpPr>
        <p:spPr>
          <a:xfrm>
            <a:off x="6311055" y="2077172"/>
            <a:ext cx="1761851" cy="1611840"/>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5" name="TextBox 154">
            <a:extLst>
              <a:ext uri="{FF2B5EF4-FFF2-40B4-BE49-F238E27FC236}">
                <a16:creationId xmlns:a16="http://schemas.microsoft.com/office/drawing/2014/main" id="{4D3C7018-A8D2-D098-9D7F-595DDD220A01}"/>
              </a:ext>
            </a:extLst>
          </p:cNvPr>
          <p:cNvSpPr txBox="1"/>
          <p:nvPr/>
        </p:nvSpPr>
        <p:spPr>
          <a:xfrm rot="16200000">
            <a:off x="-358040" y="4778880"/>
            <a:ext cx="1640917"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Uncertainties</a:t>
            </a:r>
          </a:p>
        </p:txBody>
      </p:sp>
      <p:sp>
        <p:nvSpPr>
          <p:cNvPr id="156" name="Rectangle 155">
            <a:extLst>
              <a:ext uri="{FF2B5EF4-FFF2-40B4-BE49-F238E27FC236}">
                <a16:creationId xmlns:a16="http://schemas.microsoft.com/office/drawing/2014/main" id="{7FBFC1B1-4AD1-248F-0AF9-C5BD868C70F7}"/>
              </a:ext>
            </a:extLst>
          </p:cNvPr>
          <p:cNvSpPr/>
          <p:nvPr/>
        </p:nvSpPr>
        <p:spPr>
          <a:xfrm>
            <a:off x="2855148" y="5265846"/>
            <a:ext cx="345112" cy="317689"/>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7" name="Rectangle 156">
            <a:extLst>
              <a:ext uri="{FF2B5EF4-FFF2-40B4-BE49-F238E27FC236}">
                <a16:creationId xmlns:a16="http://schemas.microsoft.com/office/drawing/2014/main" id="{651456BB-6C20-E370-F8C3-74C0B9CD3FA6}"/>
              </a:ext>
            </a:extLst>
          </p:cNvPr>
          <p:cNvSpPr/>
          <p:nvPr/>
        </p:nvSpPr>
        <p:spPr>
          <a:xfrm>
            <a:off x="2855148" y="4948157"/>
            <a:ext cx="345112" cy="317689"/>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8" name="Rectangle 157">
            <a:extLst>
              <a:ext uri="{FF2B5EF4-FFF2-40B4-BE49-F238E27FC236}">
                <a16:creationId xmlns:a16="http://schemas.microsoft.com/office/drawing/2014/main" id="{73386214-6273-8284-0B2F-6ADD7C389245}"/>
              </a:ext>
            </a:extLst>
          </p:cNvPr>
          <p:cNvSpPr/>
          <p:nvPr/>
        </p:nvSpPr>
        <p:spPr>
          <a:xfrm>
            <a:off x="2855148" y="4630468"/>
            <a:ext cx="345112" cy="317689"/>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59" name="Rectangle 158">
            <a:extLst>
              <a:ext uri="{FF2B5EF4-FFF2-40B4-BE49-F238E27FC236}">
                <a16:creationId xmlns:a16="http://schemas.microsoft.com/office/drawing/2014/main" id="{81BE6F9A-5C39-265D-FCEF-E03292AB5188}"/>
              </a:ext>
            </a:extLst>
          </p:cNvPr>
          <p:cNvSpPr/>
          <p:nvPr/>
        </p:nvSpPr>
        <p:spPr>
          <a:xfrm>
            <a:off x="2855148" y="4324324"/>
            <a:ext cx="345112" cy="317689"/>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0" name="TextBox 159">
            <a:extLst>
              <a:ext uri="{FF2B5EF4-FFF2-40B4-BE49-F238E27FC236}">
                <a16:creationId xmlns:a16="http://schemas.microsoft.com/office/drawing/2014/main" id="{3D026EB5-D646-F2EA-49C6-7C9C42688BAA}"/>
              </a:ext>
            </a:extLst>
          </p:cNvPr>
          <p:cNvSpPr txBox="1"/>
          <p:nvPr/>
        </p:nvSpPr>
        <p:spPr>
          <a:xfrm>
            <a:off x="3181884" y="4161999"/>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Larger</a:t>
            </a:r>
          </a:p>
        </p:txBody>
      </p:sp>
      <p:sp>
        <p:nvSpPr>
          <p:cNvPr id="161" name="TextBox 160">
            <a:extLst>
              <a:ext uri="{FF2B5EF4-FFF2-40B4-BE49-F238E27FC236}">
                <a16:creationId xmlns:a16="http://schemas.microsoft.com/office/drawing/2014/main" id="{941E6BE5-6819-742B-7B93-8CC0D8D32AFF}"/>
              </a:ext>
            </a:extLst>
          </p:cNvPr>
          <p:cNvSpPr txBox="1"/>
          <p:nvPr/>
        </p:nvSpPr>
        <p:spPr>
          <a:xfrm>
            <a:off x="3181884" y="5315443"/>
            <a:ext cx="1310816" cy="338554"/>
          </a:xfrm>
          <a:prstGeom prst="rect">
            <a:avLst/>
          </a:prstGeom>
          <a:noFill/>
        </p:spPr>
        <p:txBody>
          <a:bodyPr wrap="square" rtlCol="0">
            <a:spAutoFit/>
          </a:bodyPr>
          <a:lstStyle/>
          <a:p>
            <a:pPr defTabSz="1219170" fontAlgn="base">
              <a:spcBef>
                <a:spcPct val="0"/>
              </a:spcBef>
              <a:spcAft>
                <a:spcPct val="0"/>
              </a:spcAft>
            </a:pPr>
            <a:r>
              <a:rPr lang="en-GB" sz="1600" dirty="0">
                <a:solidFill>
                  <a:srgbClr val="000000"/>
                </a:solidFill>
                <a:latin typeface="Verdana" pitchFamily="34" charset="0"/>
                <a:ea typeface="MS PGothic" pitchFamily="34" charset="-128"/>
              </a:rPr>
              <a:t>Smaller</a:t>
            </a:r>
          </a:p>
        </p:txBody>
      </p:sp>
      <p:sp>
        <p:nvSpPr>
          <p:cNvPr id="162" name="Right Arrow 161">
            <a:extLst>
              <a:ext uri="{FF2B5EF4-FFF2-40B4-BE49-F238E27FC236}">
                <a16:creationId xmlns:a16="http://schemas.microsoft.com/office/drawing/2014/main" id="{AA9E07E0-86BE-7C22-2ED6-FAA294055B53}"/>
              </a:ext>
            </a:extLst>
          </p:cNvPr>
          <p:cNvSpPr/>
          <p:nvPr/>
        </p:nvSpPr>
        <p:spPr>
          <a:xfrm>
            <a:off x="4369386" y="4826213"/>
            <a:ext cx="1487001" cy="33038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3" name="Rectangle 162">
            <a:extLst>
              <a:ext uri="{FF2B5EF4-FFF2-40B4-BE49-F238E27FC236}">
                <a16:creationId xmlns:a16="http://schemas.microsoft.com/office/drawing/2014/main" id="{A904F58D-27F6-F694-F77C-0A0645C89607}"/>
              </a:ext>
            </a:extLst>
          </p:cNvPr>
          <p:cNvSpPr/>
          <p:nvPr/>
        </p:nvSpPr>
        <p:spPr>
          <a:xfrm>
            <a:off x="6311055" y="4195411"/>
            <a:ext cx="1761851" cy="161184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
        <p:nvSpPr>
          <p:cNvPr id="164" name="TextBox 163">
            <a:extLst>
              <a:ext uri="{FF2B5EF4-FFF2-40B4-BE49-F238E27FC236}">
                <a16:creationId xmlns:a16="http://schemas.microsoft.com/office/drawing/2014/main" id="{6E03E9EA-AA81-7EE3-4FBB-027CC778FA0E}"/>
              </a:ext>
            </a:extLst>
          </p:cNvPr>
          <p:cNvSpPr txBox="1"/>
          <p:nvPr/>
        </p:nvSpPr>
        <p:spPr>
          <a:xfrm>
            <a:off x="8700007" y="4168456"/>
            <a:ext cx="3237979" cy="1528945"/>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Propagated uncertainty is smaller…</a:t>
            </a:r>
          </a:p>
          <a:p>
            <a:pPr defTabSz="1219170" fontAlgn="base">
              <a:spcBef>
                <a:spcPct val="0"/>
              </a:spcBef>
              <a:spcAft>
                <a:spcPct val="0"/>
              </a:spcAft>
            </a:pPr>
            <a:r>
              <a:rPr lang="en-GB" sz="1867" dirty="0">
                <a:solidFill>
                  <a:srgbClr val="000000"/>
                </a:solidFill>
                <a:latin typeface="Verdana" pitchFamily="34" charset="0"/>
                <a:ea typeface="MS PGothic" pitchFamily="34" charset="-128"/>
              </a:rPr>
              <a:t>…but you are adding sampling uncertainty by removing data.</a:t>
            </a:r>
          </a:p>
        </p:txBody>
      </p:sp>
      <p:sp>
        <p:nvSpPr>
          <p:cNvPr id="165" name="TextBox 164">
            <a:extLst>
              <a:ext uri="{FF2B5EF4-FFF2-40B4-BE49-F238E27FC236}">
                <a16:creationId xmlns:a16="http://schemas.microsoft.com/office/drawing/2014/main" id="{DECA846C-C5AF-5546-FF10-3D4B9A6CBA9B}"/>
              </a:ext>
            </a:extLst>
          </p:cNvPr>
          <p:cNvSpPr txBox="1"/>
          <p:nvPr/>
        </p:nvSpPr>
        <p:spPr>
          <a:xfrm>
            <a:off x="8700007" y="2241729"/>
            <a:ext cx="2904485" cy="1241622"/>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Excluding data changes the mean LST over the region of interest.</a:t>
            </a:r>
          </a:p>
        </p:txBody>
      </p:sp>
      <p:cxnSp>
        <p:nvCxnSpPr>
          <p:cNvPr id="5" name="Straight Connector 4">
            <a:extLst>
              <a:ext uri="{FF2B5EF4-FFF2-40B4-BE49-F238E27FC236}">
                <a16:creationId xmlns:a16="http://schemas.microsoft.com/office/drawing/2014/main" id="{C96FD4C1-3E53-A00B-CA81-2F908AFBA73D}"/>
              </a:ext>
            </a:extLst>
          </p:cNvPr>
          <p:cNvCxnSpPr/>
          <p:nvPr/>
        </p:nvCxnSpPr>
        <p:spPr>
          <a:xfrm>
            <a:off x="2734391" y="4941991"/>
            <a:ext cx="591981" cy="0"/>
          </a:xfrm>
          <a:prstGeom prst="line">
            <a:avLst/>
          </a:prstGeom>
          <a:ln w="41275"/>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BF77554-00D2-7BCC-CE7B-646EDC132FDA}"/>
              </a:ext>
            </a:extLst>
          </p:cNvPr>
          <p:cNvSpPr txBox="1"/>
          <p:nvPr/>
        </p:nvSpPr>
        <p:spPr>
          <a:xfrm>
            <a:off x="3307289" y="5684775"/>
            <a:ext cx="2763951" cy="666977"/>
          </a:xfrm>
          <a:prstGeom prst="rect">
            <a:avLst/>
          </a:prstGeom>
          <a:noFill/>
        </p:spPr>
        <p:txBody>
          <a:bodyPr wrap="square" rtlCol="0">
            <a:spAutoFit/>
          </a:bodyPr>
          <a:lstStyle/>
          <a:p>
            <a:pPr defTabSz="1219170" fontAlgn="base">
              <a:spcBef>
                <a:spcPct val="0"/>
              </a:spcBef>
              <a:spcAft>
                <a:spcPct val="0"/>
              </a:spcAft>
            </a:pPr>
            <a:r>
              <a:rPr lang="en-GB" sz="1867" dirty="0">
                <a:solidFill>
                  <a:srgbClr val="000000"/>
                </a:solidFill>
                <a:latin typeface="Verdana" pitchFamily="34" charset="0"/>
                <a:ea typeface="MS PGothic" pitchFamily="34" charset="-128"/>
              </a:rPr>
              <a:t>Thresholding uncertainties</a:t>
            </a:r>
          </a:p>
        </p:txBody>
      </p:sp>
      <p:cxnSp>
        <p:nvCxnSpPr>
          <p:cNvPr id="8" name="Straight Arrow Connector 7">
            <a:extLst>
              <a:ext uri="{FF2B5EF4-FFF2-40B4-BE49-F238E27FC236}">
                <a16:creationId xmlns:a16="http://schemas.microsoft.com/office/drawing/2014/main" id="{13F4F8A5-F5BC-443F-50E6-E79B600F7766}"/>
              </a:ext>
            </a:extLst>
          </p:cNvPr>
          <p:cNvCxnSpPr>
            <a:endCxn id="157" idx="0"/>
          </p:cNvCxnSpPr>
          <p:nvPr/>
        </p:nvCxnSpPr>
        <p:spPr>
          <a:xfrm flipH="1" flipV="1">
            <a:off x="3027704" y="4948157"/>
            <a:ext cx="355048" cy="11169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104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79C46-7BD9-4B27-B16C-68317F523227}"/>
              </a:ext>
            </a:extLst>
          </p:cNvPr>
          <p:cNvSpPr>
            <a:spLocks noGrp="1"/>
          </p:cNvSpPr>
          <p:nvPr>
            <p:ph type="title"/>
          </p:nvPr>
        </p:nvSpPr>
        <p:spPr/>
        <p:txBody>
          <a:bodyPr/>
          <a:lstStyle/>
          <a:p>
            <a:r>
              <a:rPr lang="en-GB" dirty="0"/>
              <a:t>Downscaling case study </a:t>
            </a:r>
          </a:p>
        </p:txBody>
      </p:sp>
      <p:sp>
        <p:nvSpPr>
          <p:cNvPr id="4" name="TextBox 3">
            <a:extLst>
              <a:ext uri="{FF2B5EF4-FFF2-40B4-BE49-F238E27FC236}">
                <a16:creationId xmlns:a16="http://schemas.microsoft.com/office/drawing/2014/main" id="{97AA038A-05CD-4C96-B0DF-F3BFA329F954}"/>
              </a:ext>
            </a:extLst>
          </p:cNvPr>
          <p:cNvSpPr txBox="1"/>
          <p:nvPr/>
        </p:nvSpPr>
        <p:spPr>
          <a:xfrm>
            <a:off x="334964" y="1323198"/>
            <a:ext cx="3744416" cy="4524315"/>
          </a:xfrm>
          <a:prstGeom prst="rect">
            <a:avLst/>
          </a:prstGeom>
          <a:noFill/>
        </p:spPr>
        <p:txBody>
          <a:bodyPr wrap="square" rtlCol="0">
            <a:spAutoFit/>
          </a:bodyPr>
          <a:lstStyle/>
          <a:p>
            <a:pPr defTabSz="1219170" fontAlgn="base">
              <a:spcBef>
                <a:spcPct val="0"/>
              </a:spcBef>
              <a:spcAft>
                <a:spcPct val="0"/>
              </a:spcAft>
            </a:pPr>
            <a:r>
              <a:rPr lang="en-GB" sz="2400" dirty="0">
                <a:solidFill>
                  <a:srgbClr val="000000"/>
                </a:solidFill>
                <a:latin typeface="Verdana" pitchFamily="34" charset="0"/>
                <a:ea typeface="MS PGothic" pitchFamily="34" charset="-128"/>
              </a:rPr>
              <a:t>Portsmouth case study:</a:t>
            </a:r>
          </a:p>
          <a:p>
            <a:pPr marL="285744"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7 summer cloud free scenes</a:t>
            </a:r>
          </a:p>
          <a:p>
            <a:pPr marL="285744"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Coincident data for:</a:t>
            </a:r>
          </a:p>
          <a:p>
            <a:pPr marL="742932" lvl="1"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MODIS Terra</a:t>
            </a:r>
          </a:p>
          <a:p>
            <a:pPr marL="742932" lvl="1"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ASTER</a:t>
            </a:r>
          </a:p>
          <a:p>
            <a:pPr marL="742932" lvl="1"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LANDSAT 8</a:t>
            </a:r>
          </a:p>
          <a:p>
            <a:pPr marL="285744" indent="-285744" defTabSz="1219170" fontAlgn="base">
              <a:spcBef>
                <a:spcPct val="0"/>
              </a:spcBef>
              <a:spcAft>
                <a:spcPct val="0"/>
              </a:spcAft>
              <a:buFont typeface="Arial" panose="020B0604020202020204" pitchFamily="34" charset="0"/>
              <a:buChar char="•"/>
            </a:pPr>
            <a:r>
              <a:rPr lang="en-GB" sz="2400" dirty="0">
                <a:solidFill>
                  <a:srgbClr val="000000"/>
                </a:solidFill>
                <a:latin typeface="Verdana" pitchFamily="34" charset="0"/>
                <a:ea typeface="MS PGothic" pitchFamily="34" charset="-128"/>
              </a:rPr>
              <a:t>Provides great ability to inter compare and check the spatial outputs</a:t>
            </a:r>
          </a:p>
        </p:txBody>
      </p:sp>
      <p:pic>
        <p:nvPicPr>
          <p:cNvPr id="5" name="Picture 4">
            <a:extLst>
              <a:ext uri="{FF2B5EF4-FFF2-40B4-BE49-F238E27FC236}">
                <a16:creationId xmlns:a16="http://schemas.microsoft.com/office/drawing/2014/main" id="{DA1A5C94-510E-4543-95FD-3FD81B12E3FD}"/>
              </a:ext>
            </a:extLst>
          </p:cNvPr>
          <p:cNvPicPr>
            <a:picLocks noChangeAspect="1"/>
          </p:cNvPicPr>
          <p:nvPr/>
        </p:nvPicPr>
        <p:blipFill>
          <a:blip r:embed="rId2"/>
          <a:stretch>
            <a:fillRect/>
          </a:stretch>
        </p:blipFill>
        <p:spPr>
          <a:xfrm>
            <a:off x="4359081" y="1503429"/>
            <a:ext cx="7497956" cy="3851143"/>
          </a:xfrm>
          <a:prstGeom prst="rect">
            <a:avLst/>
          </a:prstGeom>
        </p:spPr>
      </p:pic>
    </p:spTree>
    <p:extLst>
      <p:ext uri="{BB962C8B-B14F-4D97-AF65-F5344CB8AC3E}">
        <p14:creationId xmlns:p14="http://schemas.microsoft.com/office/powerpoint/2010/main" val="33781696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D892B-6E01-CEFE-397A-7E2959AC9F86}"/>
              </a:ext>
            </a:extLst>
          </p:cNvPr>
          <p:cNvSpPr>
            <a:spLocks noGrp="1"/>
          </p:cNvSpPr>
          <p:nvPr>
            <p:ph type="title"/>
          </p:nvPr>
        </p:nvSpPr>
        <p:spPr/>
        <p:txBody>
          <a:bodyPr/>
          <a:lstStyle/>
          <a:p>
            <a:r>
              <a:rPr lang="en-GB" dirty="0"/>
              <a:t>Uncertainties provided for all products</a:t>
            </a:r>
          </a:p>
        </p:txBody>
      </p:sp>
      <p:pic>
        <p:nvPicPr>
          <p:cNvPr id="4" name="Picture 3">
            <a:extLst>
              <a:ext uri="{FF2B5EF4-FFF2-40B4-BE49-F238E27FC236}">
                <a16:creationId xmlns:a16="http://schemas.microsoft.com/office/drawing/2014/main" id="{C9B049B5-493F-0601-157A-344B09BB0760}"/>
              </a:ext>
            </a:extLst>
          </p:cNvPr>
          <p:cNvPicPr>
            <a:picLocks noChangeAspect="1"/>
          </p:cNvPicPr>
          <p:nvPr/>
        </p:nvPicPr>
        <p:blipFill>
          <a:blip r:embed="rId2" cstate="print">
            <a:extLst>
              <a:ext uri="{28A0092B-C50C-407E-A947-70E740481C1C}">
                <a14:useLocalDpi xmlns:a14="http://schemas.microsoft.com/office/drawing/2010/main" val="0"/>
              </a:ext>
            </a:extLst>
          </a:blip>
          <a:srcRect b="49220"/>
          <a:stretch/>
        </p:blipFill>
        <p:spPr>
          <a:xfrm>
            <a:off x="351766" y="1554113"/>
            <a:ext cx="4790845" cy="2247035"/>
          </a:xfrm>
          <a:prstGeom prst="rect">
            <a:avLst/>
          </a:prstGeom>
        </p:spPr>
      </p:pic>
      <p:pic>
        <p:nvPicPr>
          <p:cNvPr id="5" name="Picture 4">
            <a:extLst>
              <a:ext uri="{FF2B5EF4-FFF2-40B4-BE49-F238E27FC236}">
                <a16:creationId xmlns:a16="http://schemas.microsoft.com/office/drawing/2014/main" id="{DCD62657-5332-C9DA-CCD6-524DA54CBAC9}"/>
              </a:ext>
            </a:extLst>
          </p:cNvPr>
          <p:cNvPicPr>
            <a:picLocks noChangeAspect="1"/>
          </p:cNvPicPr>
          <p:nvPr/>
        </p:nvPicPr>
        <p:blipFill>
          <a:blip r:embed="rId2" cstate="print">
            <a:extLst>
              <a:ext uri="{28A0092B-C50C-407E-A947-70E740481C1C}">
                <a14:useLocalDpi xmlns:a14="http://schemas.microsoft.com/office/drawing/2010/main" val="0"/>
              </a:ext>
            </a:extLst>
          </a:blip>
          <a:srcRect t="50646"/>
          <a:stretch/>
        </p:blipFill>
        <p:spPr>
          <a:xfrm>
            <a:off x="6726302" y="1652783"/>
            <a:ext cx="4790845" cy="2183949"/>
          </a:xfrm>
          <a:prstGeom prst="rect">
            <a:avLst/>
          </a:prstGeom>
        </p:spPr>
      </p:pic>
      <p:sp>
        <p:nvSpPr>
          <p:cNvPr id="6" name="TextBox 5">
            <a:extLst>
              <a:ext uri="{FF2B5EF4-FFF2-40B4-BE49-F238E27FC236}">
                <a16:creationId xmlns:a16="http://schemas.microsoft.com/office/drawing/2014/main" id="{51AEF87F-667C-5794-EE48-35BB73444D30}"/>
              </a:ext>
            </a:extLst>
          </p:cNvPr>
          <p:cNvSpPr txBox="1"/>
          <p:nvPr/>
        </p:nvSpPr>
        <p:spPr>
          <a:xfrm>
            <a:off x="5021744" y="2153824"/>
            <a:ext cx="1825424" cy="1323632"/>
          </a:xfrm>
          <a:prstGeom prst="rect">
            <a:avLst/>
          </a:prstGeom>
          <a:noFill/>
        </p:spPr>
        <p:txBody>
          <a:bodyPr wrap="square" rtlCol="0">
            <a:spAutoFit/>
          </a:bodyPr>
          <a:lstStyle/>
          <a:p>
            <a:pPr defTabSz="1219170" fontAlgn="base">
              <a:spcBef>
                <a:spcPct val="0"/>
              </a:spcBef>
              <a:spcAft>
                <a:spcPct val="0"/>
              </a:spcAft>
            </a:pPr>
            <a:r>
              <a:rPr lang="en-GB" sz="2667" dirty="0">
                <a:solidFill>
                  <a:srgbClr val="000000"/>
                </a:solidFill>
                <a:latin typeface="Verdana" pitchFamily="34" charset="0"/>
                <a:ea typeface="MS PGothic" pitchFamily="34" charset="-128"/>
              </a:rPr>
              <a:t>MODIS, 10:30am overpass</a:t>
            </a:r>
          </a:p>
        </p:txBody>
      </p:sp>
      <p:sp>
        <p:nvSpPr>
          <p:cNvPr id="7" name="TextBox 6">
            <a:extLst>
              <a:ext uri="{FF2B5EF4-FFF2-40B4-BE49-F238E27FC236}">
                <a16:creationId xmlns:a16="http://schemas.microsoft.com/office/drawing/2014/main" id="{B24F5BD3-3199-6D81-E884-44DA9310E95A}"/>
              </a:ext>
            </a:extLst>
          </p:cNvPr>
          <p:cNvSpPr txBox="1"/>
          <p:nvPr/>
        </p:nvSpPr>
        <p:spPr>
          <a:xfrm>
            <a:off x="2034148" y="1069840"/>
            <a:ext cx="1426081" cy="502766"/>
          </a:xfrm>
          <a:prstGeom prst="rect">
            <a:avLst/>
          </a:prstGeom>
          <a:noFill/>
        </p:spPr>
        <p:txBody>
          <a:bodyPr wrap="square" rtlCol="0">
            <a:spAutoFit/>
          </a:bodyPr>
          <a:lstStyle/>
          <a:p>
            <a:pPr defTabSz="1219170" fontAlgn="base">
              <a:spcBef>
                <a:spcPct val="0"/>
              </a:spcBef>
              <a:spcAft>
                <a:spcPct val="0"/>
              </a:spcAft>
            </a:pPr>
            <a:r>
              <a:rPr lang="en-GB" sz="2667" dirty="0">
                <a:solidFill>
                  <a:srgbClr val="000000"/>
                </a:solidFill>
                <a:latin typeface="Verdana" pitchFamily="34" charset="0"/>
                <a:ea typeface="MS PGothic" pitchFamily="34" charset="-128"/>
              </a:rPr>
              <a:t>LST</a:t>
            </a:r>
          </a:p>
        </p:txBody>
      </p:sp>
      <p:sp>
        <p:nvSpPr>
          <p:cNvPr id="8" name="TextBox 7">
            <a:extLst>
              <a:ext uri="{FF2B5EF4-FFF2-40B4-BE49-F238E27FC236}">
                <a16:creationId xmlns:a16="http://schemas.microsoft.com/office/drawing/2014/main" id="{617A6F8A-55B6-F20C-9CB4-7933DFADD935}"/>
              </a:ext>
            </a:extLst>
          </p:cNvPr>
          <p:cNvSpPr txBox="1"/>
          <p:nvPr/>
        </p:nvSpPr>
        <p:spPr>
          <a:xfrm>
            <a:off x="7321432" y="1079373"/>
            <a:ext cx="3148797" cy="502766"/>
          </a:xfrm>
          <a:prstGeom prst="rect">
            <a:avLst/>
          </a:prstGeom>
          <a:noFill/>
        </p:spPr>
        <p:txBody>
          <a:bodyPr wrap="square" rtlCol="0">
            <a:spAutoFit/>
          </a:bodyPr>
          <a:lstStyle/>
          <a:p>
            <a:pPr defTabSz="1219170" fontAlgn="base">
              <a:spcBef>
                <a:spcPct val="0"/>
              </a:spcBef>
              <a:spcAft>
                <a:spcPct val="0"/>
              </a:spcAft>
            </a:pPr>
            <a:r>
              <a:rPr lang="en-GB" sz="2667" dirty="0">
                <a:solidFill>
                  <a:srgbClr val="000000"/>
                </a:solidFill>
                <a:latin typeface="Verdana" pitchFamily="34" charset="0"/>
                <a:ea typeface="MS PGothic" pitchFamily="34" charset="-128"/>
              </a:rPr>
              <a:t>Total uncertainty</a:t>
            </a:r>
          </a:p>
        </p:txBody>
      </p:sp>
      <p:pic>
        <p:nvPicPr>
          <p:cNvPr id="9" name="Content Placeholder 3">
            <a:extLst>
              <a:ext uri="{FF2B5EF4-FFF2-40B4-BE49-F238E27FC236}">
                <a16:creationId xmlns:a16="http://schemas.microsoft.com/office/drawing/2014/main" id="{15CDB137-B78E-D140-4A15-443D14CCDCCF}"/>
              </a:ext>
            </a:extLst>
          </p:cNvPr>
          <p:cNvPicPr>
            <a:picLocks noGrp="1" noChangeAspect="1"/>
          </p:cNvPicPr>
          <p:nvPr>
            <p:ph idx="1"/>
          </p:nvPr>
        </p:nvPicPr>
        <p:blipFill>
          <a:blip r:embed="rId3"/>
          <a:stretch>
            <a:fillRect/>
          </a:stretch>
        </p:blipFill>
        <p:spPr>
          <a:xfrm>
            <a:off x="604947" y="3836731"/>
            <a:ext cx="4354285" cy="2110359"/>
          </a:xfrm>
          <a:prstGeom prst="rect">
            <a:avLst/>
          </a:prstGeom>
        </p:spPr>
      </p:pic>
      <p:pic>
        <p:nvPicPr>
          <p:cNvPr id="10" name="Picture 9">
            <a:extLst>
              <a:ext uri="{FF2B5EF4-FFF2-40B4-BE49-F238E27FC236}">
                <a16:creationId xmlns:a16="http://schemas.microsoft.com/office/drawing/2014/main" id="{3D673918-CB22-D08D-1B12-2076DBA1C4BF}"/>
              </a:ext>
            </a:extLst>
          </p:cNvPr>
          <p:cNvPicPr>
            <a:picLocks noChangeAspect="1"/>
          </p:cNvPicPr>
          <p:nvPr/>
        </p:nvPicPr>
        <p:blipFill>
          <a:blip r:embed="rId4"/>
          <a:stretch>
            <a:fillRect/>
          </a:stretch>
        </p:blipFill>
        <p:spPr>
          <a:xfrm>
            <a:off x="7067936" y="3876663"/>
            <a:ext cx="4256485" cy="2110357"/>
          </a:xfrm>
          <a:prstGeom prst="rect">
            <a:avLst/>
          </a:prstGeom>
        </p:spPr>
      </p:pic>
      <p:sp>
        <p:nvSpPr>
          <p:cNvPr id="11" name="TextBox 10">
            <a:extLst>
              <a:ext uri="{FF2B5EF4-FFF2-40B4-BE49-F238E27FC236}">
                <a16:creationId xmlns:a16="http://schemas.microsoft.com/office/drawing/2014/main" id="{8CA70B00-414A-BF7E-6EE3-4443153ACA61}"/>
              </a:ext>
            </a:extLst>
          </p:cNvPr>
          <p:cNvSpPr txBox="1"/>
          <p:nvPr/>
        </p:nvSpPr>
        <p:spPr>
          <a:xfrm>
            <a:off x="5021744" y="4107752"/>
            <a:ext cx="2330808" cy="1323632"/>
          </a:xfrm>
          <a:prstGeom prst="rect">
            <a:avLst/>
          </a:prstGeom>
          <a:noFill/>
        </p:spPr>
        <p:txBody>
          <a:bodyPr wrap="square" rtlCol="0">
            <a:spAutoFit/>
          </a:bodyPr>
          <a:lstStyle/>
          <a:p>
            <a:pPr defTabSz="1219170" fontAlgn="base">
              <a:spcBef>
                <a:spcPct val="0"/>
              </a:spcBef>
              <a:spcAft>
                <a:spcPct val="0"/>
              </a:spcAft>
            </a:pPr>
            <a:r>
              <a:rPr lang="en-GB" sz="2667" dirty="0">
                <a:solidFill>
                  <a:srgbClr val="000000"/>
                </a:solidFill>
                <a:latin typeface="Verdana" pitchFamily="34" charset="0"/>
                <a:ea typeface="MS PGothic" pitchFamily="34" charset="-128"/>
              </a:rPr>
              <a:t>SSMI, 6.30am overpass</a:t>
            </a:r>
          </a:p>
        </p:txBody>
      </p:sp>
    </p:spTree>
    <p:extLst>
      <p:ext uri="{BB962C8B-B14F-4D97-AF65-F5344CB8AC3E}">
        <p14:creationId xmlns:p14="http://schemas.microsoft.com/office/powerpoint/2010/main" val="16698164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7657C-0894-56E3-5BD4-EC88F5C9366E}"/>
              </a:ext>
            </a:extLst>
          </p:cNvPr>
          <p:cNvSpPr>
            <a:spLocks noGrp="1"/>
          </p:cNvSpPr>
          <p:nvPr>
            <p:ph type="title"/>
          </p:nvPr>
        </p:nvSpPr>
        <p:spPr/>
        <p:txBody>
          <a:bodyPr/>
          <a:lstStyle/>
          <a:p>
            <a:r>
              <a:rPr lang="en-GB" dirty="0"/>
              <a:t>Breakdown of uncertainty components</a:t>
            </a:r>
          </a:p>
        </p:txBody>
      </p:sp>
      <p:pic>
        <p:nvPicPr>
          <p:cNvPr id="4" name="Content Placeholder 3">
            <a:extLst>
              <a:ext uri="{FF2B5EF4-FFF2-40B4-BE49-F238E27FC236}">
                <a16:creationId xmlns:a16="http://schemas.microsoft.com/office/drawing/2014/main" id="{924468DA-9D83-EDCF-1DD2-A481610255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961629" y="1144172"/>
            <a:ext cx="7230371" cy="4926688"/>
          </a:xfrm>
          <a:prstGeom prst="rect">
            <a:avLst/>
          </a:prstGeom>
        </p:spPr>
      </p:pic>
      <p:sp>
        <p:nvSpPr>
          <p:cNvPr id="5" name="Content Placeholder 2">
            <a:extLst>
              <a:ext uri="{FF2B5EF4-FFF2-40B4-BE49-F238E27FC236}">
                <a16:creationId xmlns:a16="http://schemas.microsoft.com/office/drawing/2014/main" id="{FD34654D-FC41-5E3D-DF06-46120DB7DAA6}"/>
              </a:ext>
            </a:extLst>
          </p:cNvPr>
          <p:cNvSpPr txBox="1">
            <a:spLocks/>
          </p:cNvSpPr>
          <p:nvPr/>
        </p:nvSpPr>
        <p:spPr bwMode="auto">
          <a:xfrm>
            <a:off x="165068" y="1144173"/>
            <a:ext cx="5133763" cy="501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0" defTabSz="1219170">
              <a:buClr>
                <a:srgbClr val="0098DB"/>
              </a:buClr>
            </a:pPr>
            <a:r>
              <a:rPr lang="en-GB" sz="2133" kern="0" dirty="0">
                <a:solidFill>
                  <a:srgbClr val="4D4F53"/>
                </a:solidFill>
              </a:rPr>
              <a:t>Why do we provide this breakdown?</a:t>
            </a:r>
          </a:p>
          <a:p>
            <a:pPr marL="380990" indent="-380990" defTabSz="1219170">
              <a:buClr>
                <a:srgbClr val="0098DB"/>
              </a:buClr>
              <a:buFont typeface="Arial" panose="020B0604020202020204" pitchFamily="34" charset="0"/>
              <a:buChar char="•"/>
            </a:pPr>
            <a:r>
              <a:rPr lang="en-GB" sz="2133" kern="0" dirty="0">
                <a:solidFill>
                  <a:srgbClr val="4D4F53"/>
                </a:solidFill>
              </a:rPr>
              <a:t>The main reason is so that users can use our data to create new products e.g.</a:t>
            </a:r>
          </a:p>
          <a:p>
            <a:pPr marL="380990" indent="-380990" defTabSz="1219170">
              <a:buClr>
                <a:srgbClr val="0098DB"/>
              </a:buClr>
              <a:buFont typeface="Wingdings" pitchFamily="2" charset="2"/>
              <a:buChar char="Ø"/>
            </a:pPr>
            <a:r>
              <a:rPr lang="en-GB" sz="2133" kern="0" dirty="0">
                <a:solidFill>
                  <a:srgbClr val="4D4F53"/>
                </a:solidFill>
              </a:rPr>
              <a:t>Coarsening data for comparison with model output.</a:t>
            </a:r>
          </a:p>
          <a:p>
            <a:pPr marL="380990" indent="-380990" defTabSz="1219170">
              <a:buClr>
                <a:srgbClr val="0098DB"/>
              </a:buClr>
              <a:buFont typeface="Wingdings" pitchFamily="2" charset="2"/>
              <a:buChar char="Ø"/>
            </a:pPr>
            <a:r>
              <a:rPr lang="en-GB" sz="2133" kern="0" dirty="0">
                <a:solidFill>
                  <a:srgbClr val="4D4F53"/>
                </a:solidFill>
              </a:rPr>
              <a:t>Calculating area averages over cities or regions of interest.</a:t>
            </a:r>
          </a:p>
          <a:p>
            <a:pPr indent="0" defTabSz="1219170">
              <a:buClr>
                <a:srgbClr val="0098DB"/>
              </a:buClr>
            </a:pPr>
            <a:r>
              <a:rPr lang="en-GB" sz="2133" kern="0" dirty="0">
                <a:solidFill>
                  <a:srgbClr val="4D4F53"/>
                </a:solidFill>
              </a:rPr>
              <a:t>Correlation length scale indicates whether these uncertainties average down when propagated.</a:t>
            </a:r>
          </a:p>
          <a:p>
            <a:pPr indent="-914377" defTabSz="1219170">
              <a:buClr>
                <a:srgbClr val="0098DB"/>
              </a:buClr>
            </a:pPr>
            <a:endParaRPr lang="en-GB" sz="2133" kern="0" dirty="0">
              <a:solidFill>
                <a:srgbClr val="4D4F53"/>
              </a:solidFill>
            </a:endParaRPr>
          </a:p>
        </p:txBody>
      </p:sp>
    </p:spTree>
    <p:extLst>
      <p:ext uri="{BB962C8B-B14F-4D97-AF65-F5344CB8AC3E}">
        <p14:creationId xmlns:p14="http://schemas.microsoft.com/office/powerpoint/2010/main" val="13290871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4935F-A94D-64B8-B5C5-7BB366335AB0}"/>
              </a:ext>
            </a:extLst>
          </p:cNvPr>
          <p:cNvSpPr>
            <a:spLocks noGrp="1"/>
          </p:cNvSpPr>
          <p:nvPr>
            <p:ph type="title"/>
          </p:nvPr>
        </p:nvSpPr>
        <p:spPr/>
        <p:txBody>
          <a:bodyPr/>
          <a:lstStyle/>
          <a:p>
            <a:r>
              <a:rPr lang="en-GB" dirty="0"/>
              <a:t>How do I find out more?</a:t>
            </a:r>
          </a:p>
        </p:txBody>
      </p:sp>
      <p:pic>
        <p:nvPicPr>
          <p:cNvPr id="4" name="Content Placeholder 3">
            <a:extLst>
              <a:ext uri="{FF2B5EF4-FFF2-40B4-BE49-F238E27FC236}">
                <a16:creationId xmlns:a16="http://schemas.microsoft.com/office/drawing/2014/main" id="{B7F9499F-9D2E-A86B-B547-E05FA38EFCE6}"/>
              </a:ext>
            </a:extLst>
          </p:cNvPr>
          <p:cNvPicPr>
            <a:picLocks noGrp="1" noChangeAspect="1"/>
          </p:cNvPicPr>
          <p:nvPr>
            <p:ph idx="1"/>
          </p:nvPr>
        </p:nvPicPr>
        <p:blipFill>
          <a:blip r:embed="rId3"/>
          <a:stretch>
            <a:fillRect/>
          </a:stretch>
        </p:blipFill>
        <p:spPr>
          <a:xfrm rot="545634">
            <a:off x="5648607" y="777081"/>
            <a:ext cx="3930984" cy="5099049"/>
          </a:xfrm>
          <a:prstGeom prst="rect">
            <a:avLst/>
          </a:prstGeom>
          <a:ln w="25400">
            <a:solidFill>
              <a:schemeClr val="accent1">
                <a:shade val="95000"/>
                <a:satMod val="105000"/>
              </a:schemeClr>
            </a:solidFill>
          </a:ln>
        </p:spPr>
      </p:pic>
      <p:pic>
        <p:nvPicPr>
          <p:cNvPr id="5" name="Picture 4">
            <a:extLst>
              <a:ext uri="{FF2B5EF4-FFF2-40B4-BE49-F238E27FC236}">
                <a16:creationId xmlns:a16="http://schemas.microsoft.com/office/drawing/2014/main" id="{BD9ECED9-F4EE-8640-308F-8E1203831968}"/>
              </a:ext>
            </a:extLst>
          </p:cNvPr>
          <p:cNvPicPr>
            <a:picLocks noChangeAspect="1"/>
          </p:cNvPicPr>
          <p:nvPr/>
        </p:nvPicPr>
        <p:blipFill>
          <a:blip r:embed="rId4"/>
          <a:stretch>
            <a:fillRect/>
          </a:stretch>
        </p:blipFill>
        <p:spPr>
          <a:xfrm>
            <a:off x="8359592" y="782846"/>
            <a:ext cx="3716880" cy="5292309"/>
          </a:xfrm>
          <a:prstGeom prst="rect">
            <a:avLst/>
          </a:prstGeom>
          <a:ln w="25400">
            <a:solidFill>
              <a:schemeClr val="accent1">
                <a:shade val="95000"/>
                <a:satMod val="105000"/>
              </a:schemeClr>
            </a:solidFill>
          </a:ln>
        </p:spPr>
      </p:pic>
      <p:sp>
        <p:nvSpPr>
          <p:cNvPr id="6" name="Content Placeholder 2">
            <a:extLst>
              <a:ext uri="{FF2B5EF4-FFF2-40B4-BE49-F238E27FC236}">
                <a16:creationId xmlns:a16="http://schemas.microsoft.com/office/drawing/2014/main" id="{770A148C-82C2-1F13-5146-8540BC14D970}"/>
              </a:ext>
            </a:extLst>
          </p:cNvPr>
          <p:cNvSpPr txBox="1">
            <a:spLocks/>
          </p:cNvSpPr>
          <p:nvPr/>
        </p:nvSpPr>
        <p:spPr bwMode="auto">
          <a:xfrm>
            <a:off x="230719" y="1479792"/>
            <a:ext cx="5231299" cy="467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80990" indent="-380990" defTabSz="1219170">
              <a:buClr>
                <a:srgbClr val="0098DB"/>
              </a:buClr>
              <a:buFont typeface="Arial" panose="020B0604020202020204" pitchFamily="34" charset="0"/>
              <a:buChar char="•"/>
            </a:pPr>
            <a:r>
              <a:rPr lang="en-GB" sz="2133" b="1" kern="0" dirty="0">
                <a:solidFill>
                  <a:srgbClr val="4D4F53"/>
                </a:solidFill>
              </a:rPr>
              <a:t>Weds 13</a:t>
            </a:r>
            <a:r>
              <a:rPr lang="en-GB" sz="2133" b="1" kern="0" baseline="30000" dirty="0">
                <a:solidFill>
                  <a:srgbClr val="4D4F53"/>
                </a:solidFill>
              </a:rPr>
              <a:t>th</a:t>
            </a:r>
            <a:r>
              <a:rPr lang="en-GB" sz="2133" b="1" kern="0" dirty="0">
                <a:solidFill>
                  <a:srgbClr val="4D4F53"/>
                </a:solidFill>
              </a:rPr>
              <a:t> May at 10:00</a:t>
            </a:r>
            <a:r>
              <a:rPr lang="en-GB" sz="2133" kern="0" dirty="0">
                <a:solidFill>
                  <a:srgbClr val="4D4F53"/>
                </a:solidFill>
              </a:rPr>
              <a:t>: UCS#3 Changes in LST over rural and urban areas (Panagiotis </a:t>
            </a:r>
            <a:r>
              <a:rPr lang="en-GB" sz="2133" kern="0" dirty="0" err="1">
                <a:solidFill>
                  <a:srgbClr val="4D4F53"/>
                </a:solidFill>
              </a:rPr>
              <a:t>Sismanidis</a:t>
            </a:r>
            <a:r>
              <a:rPr lang="en-GB" sz="2133" kern="0" dirty="0">
                <a:solidFill>
                  <a:srgbClr val="4D4F53"/>
                </a:solidFill>
              </a:rPr>
              <a:t>).</a:t>
            </a:r>
          </a:p>
          <a:p>
            <a:pPr marL="380990" indent="-380990" defTabSz="1219170">
              <a:buClr>
                <a:srgbClr val="0098DB"/>
              </a:buClr>
              <a:buFont typeface="Arial" panose="020B0604020202020204" pitchFamily="34" charset="0"/>
              <a:buChar char="•"/>
            </a:pPr>
            <a:r>
              <a:rPr lang="en-GB" sz="2133" b="1" kern="0" dirty="0">
                <a:solidFill>
                  <a:srgbClr val="4D4F53"/>
                </a:solidFill>
              </a:rPr>
              <a:t>Thurs 14</a:t>
            </a:r>
            <a:r>
              <a:rPr lang="en-GB" sz="2133" b="1" kern="0" baseline="30000" dirty="0">
                <a:solidFill>
                  <a:srgbClr val="4D4F53"/>
                </a:solidFill>
              </a:rPr>
              <a:t>th</a:t>
            </a:r>
            <a:r>
              <a:rPr lang="en-GB" sz="2133" b="1" kern="0" dirty="0">
                <a:solidFill>
                  <a:srgbClr val="4D4F53"/>
                </a:solidFill>
              </a:rPr>
              <a:t> May at 10:35-12:15</a:t>
            </a:r>
            <a:r>
              <a:rPr lang="en-GB" sz="2133" kern="0" dirty="0">
                <a:solidFill>
                  <a:srgbClr val="4D4F53"/>
                </a:solidFill>
              </a:rPr>
              <a:t>: </a:t>
            </a:r>
            <a:r>
              <a:rPr lang="en-GB" sz="2133" kern="0" dirty="0" err="1">
                <a:solidFill>
                  <a:srgbClr val="4D4F53"/>
                </a:solidFill>
              </a:rPr>
              <a:t>LST_cci</a:t>
            </a:r>
            <a:r>
              <a:rPr lang="en-GB" sz="2133" kern="0" dirty="0">
                <a:solidFill>
                  <a:srgbClr val="4D4F53"/>
                </a:solidFill>
              </a:rPr>
              <a:t> drop in session.</a:t>
            </a:r>
          </a:p>
          <a:p>
            <a:pPr marL="380990" indent="-380990" defTabSz="1219170">
              <a:buClr>
                <a:srgbClr val="0098DB"/>
              </a:buClr>
              <a:buFont typeface="Arial" panose="020B0604020202020204" pitchFamily="34" charset="0"/>
              <a:buChar char="•"/>
            </a:pPr>
            <a:r>
              <a:rPr lang="en-GB" sz="2133" b="1" kern="0" dirty="0" err="1">
                <a:solidFill>
                  <a:srgbClr val="4D4F53"/>
                </a:solidFill>
              </a:rPr>
              <a:t>LST_cci</a:t>
            </a:r>
            <a:r>
              <a:rPr lang="en-GB" sz="2133" b="1" kern="0" dirty="0">
                <a:solidFill>
                  <a:srgbClr val="4D4F53"/>
                </a:solidFill>
              </a:rPr>
              <a:t> documentation</a:t>
            </a:r>
            <a:r>
              <a:rPr lang="en-GB" sz="2133" kern="0" dirty="0">
                <a:solidFill>
                  <a:srgbClr val="4D4F53"/>
                </a:solidFill>
              </a:rPr>
              <a:t>:</a:t>
            </a:r>
          </a:p>
          <a:p>
            <a:pPr marL="1460463" lvl="1" indent="-380990" defTabSz="1219170">
              <a:buClr>
                <a:srgbClr val="0098DB"/>
              </a:buClr>
              <a:buFont typeface="Arial" panose="020B0604020202020204" pitchFamily="34" charset="0"/>
              <a:buChar char="•"/>
            </a:pPr>
            <a:r>
              <a:rPr lang="en-GB" sz="2133" kern="0" dirty="0">
                <a:solidFill>
                  <a:srgbClr val="4D4F53"/>
                </a:solidFill>
              </a:rPr>
              <a:t>Product user guide</a:t>
            </a:r>
          </a:p>
          <a:p>
            <a:pPr marL="1460463" lvl="1" indent="-380990" defTabSz="1219170">
              <a:buClr>
                <a:srgbClr val="0098DB"/>
              </a:buClr>
              <a:buFont typeface="Arial" panose="020B0604020202020204" pitchFamily="34" charset="0"/>
              <a:buChar char="•"/>
            </a:pPr>
            <a:r>
              <a:rPr lang="en-GB" sz="2133" kern="0" dirty="0">
                <a:solidFill>
                  <a:srgbClr val="4D4F53"/>
                </a:solidFill>
              </a:rPr>
              <a:t>End-to-end ECV uncertainty budget</a:t>
            </a:r>
          </a:p>
        </p:txBody>
      </p:sp>
    </p:spTree>
    <p:extLst>
      <p:ext uri="{BB962C8B-B14F-4D97-AF65-F5344CB8AC3E}">
        <p14:creationId xmlns:p14="http://schemas.microsoft.com/office/powerpoint/2010/main" val="408007717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2F431-13D5-954D-41A3-20A972659628}"/>
            </a:ext>
          </a:extLst>
        </p:cNvPr>
        <p:cNvGrpSpPr/>
        <p:nvPr/>
      </p:nvGrpSpPr>
      <p:grpSpPr>
        <a:xfrm>
          <a:off x="0" y="0"/>
          <a:ext cx="0" cy="0"/>
          <a:chOff x="0" y="0"/>
          <a:chExt cx="0" cy="0"/>
        </a:xfrm>
      </p:grpSpPr>
      <p:sp>
        <p:nvSpPr>
          <p:cNvPr id="2" name="Rectangle 19">
            <a:extLst>
              <a:ext uri="{FF2B5EF4-FFF2-40B4-BE49-F238E27FC236}">
                <a16:creationId xmlns:a16="http://schemas.microsoft.com/office/drawing/2014/main" id="{F3582ECA-4796-7C39-D2CC-8B8CEB76B0E5}"/>
              </a:ext>
            </a:extLst>
          </p:cNvPr>
          <p:cNvSpPr txBox="1">
            <a:spLocks noChangeArrowheads="1"/>
          </p:cNvSpPr>
          <p:nvPr/>
        </p:nvSpPr>
        <p:spPr bwMode="auto">
          <a:xfrm>
            <a:off x="537465" y="2421018"/>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dirty="0">
                <a:solidFill>
                  <a:srgbClr val="FFFFFF">
                    <a:lumMod val="95000"/>
                  </a:srgbClr>
                </a:solidFill>
                <a:latin typeface="Verdana"/>
                <a:ea typeface="MS PGothic" pitchFamily="34" charset="-128"/>
                <a:cs typeface="Verdana"/>
              </a:rPr>
              <a:t>Lunch Break</a:t>
            </a:r>
          </a:p>
        </p:txBody>
      </p:sp>
    </p:spTree>
    <p:extLst>
      <p:ext uri="{BB962C8B-B14F-4D97-AF65-F5344CB8AC3E}">
        <p14:creationId xmlns:p14="http://schemas.microsoft.com/office/powerpoint/2010/main" val="3242954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79C46-7BD9-4B27-B16C-68317F523227}"/>
              </a:ext>
            </a:extLst>
          </p:cNvPr>
          <p:cNvSpPr>
            <a:spLocks noGrp="1"/>
          </p:cNvSpPr>
          <p:nvPr>
            <p:ph type="title"/>
          </p:nvPr>
        </p:nvSpPr>
        <p:spPr/>
        <p:txBody>
          <a:bodyPr/>
          <a:lstStyle/>
          <a:p>
            <a:r>
              <a:rPr lang="en-GB" dirty="0"/>
              <a:t>Downscaling case study </a:t>
            </a:r>
          </a:p>
        </p:txBody>
      </p:sp>
      <p:grpSp>
        <p:nvGrpSpPr>
          <p:cNvPr id="6" name="Group 5">
            <a:extLst>
              <a:ext uri="{FF2B5EF4-FFF2-40B4-BE49-F238E27FC236}">
                <a16:creationId xmlns:a16="http://schemas.microsoft.com/office/drawing/2014/main" id="{4A7140D2-897B-4355-B6AB-5F7A3A221D82}"/>
              </a:ext>
            </a:extLst>
          </p:cNvPr>
          <p:cNvGrpSpPr/>
          <p:nvPr/>
        </p:nvGrpSpPr>
        <p:grpSpPr>
          <a:xfrm>
            <a:off x="318309" y="964757"/>
            <a:ext cx="11120968" cy="5208387"/>
            <a:chOff x="64755" y="1808820"/>
            <a:chExt cx="8935737" cy="3304481"/>
          </a:xfrm>
        </p:grpSpPr>
        <p:pic>
          <p:nvPicPr>
            <p:cNvPr id="7" name="Picture 6">
              <a:extLst>
                <a:ext uri="{FF2B5EF4-FFF2-40B4-BE49-F238E27FC236}">
                  <a16:creationId xmlns:a16="http://schemas.microsoft.com/office/drawing/2014/main" id="{FA7A633F-D9CF-441B-9442-5AD2B4C9929C}"/>
                </a:ext>
              </a:extLst>
            </p:cNvPr>
            <p:cNvPicPr>
              <a:picLocks noChangeAspect="1"/>
            </p:cNvPicPr>
            <p:nvPr/>
          </p:nvPicPr>
          <p:blipFill>
            <a:blip r:embed="rId2"/>
            <a:stretch>
              <a:fillRect/>
            </a:stretch>
          </p:blipFill>
          <p:spPr>
            <a:xfrm>
              <a:off x="2140673" y="2355365"/>
              <a:ext cx="5369545" cy="2757936"/>
            </a:xfrm>
            <a:prstGeom prst="rect">
              <a:avLst/>
            </a:prstGeom>
          </p:spPr>
        </p:pic>
        <p:sp>
          <p:nvSpPr>
            <p:cNvPr id="8" name="Oval 7">
              <a:extLst>
                <a:ext uri="{FF2B5EF4-FFF2-40B4-BE49-F238E27FC236}">
                  <a16:creationId xmlns:a16="http://schemas.microsoft.com/office/drawing/2014/main" id="{17A9CF8E-4D09-4398-9963-55023C5F88EC}"/>
                </a:ext>
              </a:extLst>
            </p:cNvPr>
            <p:cNvSpPr/>
            <p:nvPr/>
          </p:nvSpPr>
          <p:spPr>
            <a:xfrm>
              <a:off x="2140674" y="3336500"/>
              <a:ext cx="917045" cy="86409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a:solidFill>
                  <a:srgbClr val="FFFFFF"/>
                </a:solidFill>
                <a:latin typeface="Verdana"/>
              </a:endParaRPr>
            </a:p>
          </p:txBody>
        </p:sp>
        <p:sp>
          <p:nvSpPr>
            <p:cNvPr id="9" name="Oval 8">
              <a:extLst>
                <a:ext uri="{FF2B5EF4-FFF2-40B4-BE49-F238E27FC236}">
                  <a16:creationId xmlns:a16="http://schemas.microsoft.com/office/drawing/2014/main" id="{CB7F2EFE-A036-40D4-B6BC-867FC38305D4}"/>
                </a:ext>
              </a:extLst>
            </p:cNvPr>
            <p:cNvSpPr/>
            <p:nvPr/>
          </p:nvSpPr>
          <p:spPr>
            <a:xfrm>
              <a:off x="2599196" y="2510899"/>
              <a:ext cx="917045" cy="86409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a:solidFill>
                  <a:srgbClr val="FFFFFF"/>
                </a:solidFill>
                <a:latin typeface="Verdana"/>
              </a:endParaRPr>
            </a:p>
          </p:txBody>
        </p:sp>
        <p:sp>
          <p:nvSpPr>
            <p:cNvPr id="10" name="Oval 9">
              <a:extLst>
                <a:ext uri="{FF2B5EF4-FFF2-40B4-BE49-F238E27FC236}">
                  <a16:creationId xmlns:a16="http://schemas.microsoft.com/office/drawing/2014/main" id="{D6630E7F-6EA1-4DFE-BD60-84E1C929B2C1}"/>
                </a:ext>
              </a:extLst>
            </p:cNvPr>
            <p:cNvSpPr/>
            <p:nvPr/>
          </p:nvSpPr>
          <p:spPr>
            <a:xfrm>
              <a:off x="4591578" y="3269978"/>
              <a:ext cx="917045" cy="86409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a:solidFill>
                  <a:srgbClr val="FFFFFF"/>
                </a:solidFill>
                <a:latin typeface="Verdana"/>
              </a:endParaRPr>
            </a:p>
          </p:txBody>
        </p:sp>
        <p:sp>
          <p:nvSpPr>
            <p:cNvPr id="11" name="Oval 10">
              <a:extLst>
                <a:ext uri="{FF2B5EF4-FFF2-40B4-BE49-F238E27FC236}">
                  <a16:creationId xmlns:a16="http://schemas.microsoft.com/office/drawing/2014/main" id="{2D6043D0-EF8F-40BA-9F1D-F116E99C1136}"/>
                </a:ext>
              </a:extLst>
            </p:cNvPr>
            <p:cNvSpPr/>
            <p:nvPr/>
          </p:nvSpPr>
          <p:spPr>
            <a:xfrm>
              <a:off x="5353502" y="2349869"/>
              <a:ext cx="917045" cy="86409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a:solidFill>
                  <a:srgbClr val="FFFFFF"/>
                </a:solidFill>
                <a:latin typeface="Verdana"/>
              </a:endParaRPr>
            </a:p>
          </p:txBody>
        </p:sp>
        <p:sp>
          <p:nvSpPr>
            <p:cNvPr id="12" name="TextBox 11">
              <a:extLst>
                <a:ext uri="{FF2B5EF4-FFF2-40B4-BE49-F238E27FC236}">
                  <a16:creationId xmlns:a16="http://schemas.microsoft.com/office/drawing/2014/main" id="{2DE19184-8C43-4437-80A3-7D9B2186BF2F}"/>
                </a:ext>
              </a:extLst>
            </p:cNvPr>
            <p:cNvSpPr txBox="1"/>
            <p:nvPr/>
          </p:nvSpPr>
          <p:spPr>
            <a:xfrm>
              <a:off x="1871701" y="1808820"/>
              <a:ext cx="1782198" cy="234324"/>
            </a:xfrm>
            <a:prstGeom prst="rect">
              <a:avLst/>
            </a:prstGeom>
            <a:noFill/>
          </p:spPr>
          <p:txBody>
            <a:bodyPr wrap="square" rtlCol="0">
              <a:spAutoFit/>
            </a:bodyPr>
            <a:lstStyle/>
            <a:p>
              <a:pPr algn="ctr" defTabSz="1219170" fontAlgn="base">
                <a:spcBef>
                  <a:spcPct val="0"/>
                </a:spcBef>
                <a:spcAft>
                  <a:spcPct val="0"/>
                </a:spcAft>
              </a:pPr>
              <a:r>
                <a:rPr lang="en-GB" dirty="0">
                  <a:solidFill>
                    <a:srgbClr val="000000"/>
                  </a:solidFill>
                  <a:latin typeface="Verdana" pitchFamily="34" charset="0"/>
                  <a:ea typeface="MS PGothic" pitchFamily="34" charset="-128"/>
                </a:rPr>
                <a:t>Southampton</a:t>
              </a:r>
            </a:p>
          </p:txBody>
        </p:sp>
        <p:sp>
          <p:nvSpPr>
            <p:cNvPr id="13" name="TextBox 12">
              <a:extLst>
                <a:ext uri="{FF2B5EF4-FFF2-40B4-BE49-F238E27FC236}">
                  <a16:creationId xmlns:a16="http://schemas.microsoft.com/office/drawing/2014/main" id="{792974A5-4F85-411A-81CF-D15ACABAA4CC}"/>
                </a:ext>
              </a:extLst>
            </p:cNvPr>
            <p:cNvSpPr txBox="1"/>
            <p:nvPr/>
          </p:nvSpPr>
          <p:spPr>
            <a:xfrm>
              <a:off x="7218294" y="4750284"/>
              <a:ext cx="1782198" cy="234324"/>
            </a:xfrm>
            <a:prstGeom prst="rect">
              <a:avLst/>
            </a:prstGeom>
            <a:noFill/>
          </p:spPr>
          <p:txBody>
            <a:bodyPr wrap="square" rtlCol="0">
              <a:spAutoFit/>
            </a:bodyPr>
            <a:lstStyle/>
            <a:p>
              <a:pPr algn="ctr" defTabSz="1219170" fontAlgn="base">
                <a:spcBef>
                  <a:spcPct val="0"/>
                </a:spcBef>
                <a:spcAft>
                  <a:spcPct val="0"/>
                </a:spcAft>
              </a:pPr>
              <a:r>
                <a:rPr lang="en-GB" dirty="0">
                  <a:solidFill>
                    <a:srgbClr val="000000"/>
                  </a:solidFill>
                  <a:latin typeface="Verdana" pitchFamily="34" charset="0"/>
                  <a:ea typeface="MS PGothic" pitchFamily="34" charset="-128"/>
                </a:rPr>
                <a:t>Portsmouth</a:t>
              </a:r>
            </a:p>
          </p:txBody>
        </p:sp>
        <p:sp>
          <p:nvSpPr>
            <p:cNvPr id="14" name="TextBox 13">
              <a:extLst>
                <a:ext uri="{FF2B5EF4-FFF2-40B4-BE49-F238E27FC236}">
                  <a16:creationId xmlns:a16="http://schemas.microsoft.com/office/drawing/2014/main" id="{13D54ADC-688B-4A38-A5DC-464982300780}"/>
                </a:ext>
              </a:extLst>
            </p:cNvPr>
            <p:cNvSpPr txBox="1"/>
            <p:nvPr/>
          </p:nvSpPr>
          <p:spPr>
            <a:xfrm>
              <a:off x="6224526" y="1847065"/>
              <a:ext cx="1782198" cy="234324"/>
            </a:xfrm>
            <a:prstGeom prst="rect">
              <a:avLst/>
            </a:prstGeom>
            <a:noFill/>
          </p:spPr>
          <p:txBody>
            <a:bodyPr wrap="square" rtlCol="0">
              <a:spAutoFit/>
            </a:bodyPr>
            <a:lstStyle/>
            <a:p>
              <a:pPr algn="ctr" defTabSz="1219170" fontAlgn="base">
                <a:spcBef>
                  <a:spcPct val="0"/>
                </a:spcBef>
                <a:spcAft>
                  <a:spcPct val="0"/>
                </a:spcAft>
              </a:pPr>
              <a:r>
                <a:rPr lang="en-GB" dirty="0">
                  <a:solidFill>
                    <a:srgbClr val="000000"/>
                  </a:solidFill>
                  <a:latin typeface="Verdana" pitchFamily="34" charset="0"/>
                  <a:ea typeface="MS PGothic" pitchFamily="34" charset="-128"/>
                </a:rPr>
                <a:t>Agriculture</a:t>
              </a:r>
            </a:p>
          </p:txBody>
        </p:sp>
        <p:sp>
          <p:nvSpPr>
            <p:cNvPr id="15" name="TextBox 14">
              <a:extLst>
                <a:ext uri="{FF2B5EF4-FFF2-40B4-BE49-F238E27FC236}">
                  <a16:creationId xmlns:a16="http://schemas.microsoft.com/office/drawing/2014/main" id="{4DB96A54-A8A6-47AF-A2B8-2EC921ADDF2A}"/>
                </a:ext>
              </a:extLst>
            </p:cNvPr>
            <p:cNvSpPr txBox="1"/>
            <p:nvPr/>
          </p:nvSpPr>
          <p:spPr>
            <a:xfrm>
              <a:off x="64755" y="4401108"/>
              <a:ext cx="1782198" cy="234324"/>
            </a:xfrm>
            <a:prstGeom prst="rect">
              <a:avLst/>
            </a:prstGeom>
            <a:noFill/>
          </p:spPr>
          <p:txBody>
            <a:bodyPr wrap="square" rtlCol="0">
              <a:spAutoFit/>
            </a:bodyPr>
            <a:lstStyle/>
            <a:p>
              <a:pPr algn="ctr" defTabSz="1219170" fontAlgn="base">
                <a:spcBef>
                  <a:spcPct val="0"/>
                </a:spcBef>
                <a:spcAft>
                  <a:spcPct val="0"/>
                </a:spcAft>
              </a:pPr>
              <a:r>
                <a:rPr lang="en-GB" dirty="0">
                  <a:solidFill>
                    <a:srgbClr val="000000"/>
                  </a:solidFill>
                  <a:latin typeface="Verdana" pitchFamily="34" charset="0"/>
                  <a:ea typeface="MS PGothic" pitchFamily="34" charset="-128"/>
                </a:rPr>
                <a:t>Dense Forest</a:t>
              </a:r>
            </a:p>
          </p:txBody>
        </p:sp>
        <p:cxnSp>
          <p:nvCxnSpPr>
            <p:cNvPr id="16" name="Straight Arrow Connector 15">
              <a:extLst>
                <a:ext uri="{FF2B5EF4-FFF2-40B4-BE49-F238E27FC236}">
                  <a16:creationId xmlns:a16="http://schemas.microsoft.com/office/drawing/2014/main" id="{7EF744C5-5F3F-4818-B890-5D8B40467FAB}"/>
                </a:ext>
              </a:extLst>
            </p:cNvPr>
            <p:cNvCxnSpPr>
              <a:stCxn id="12" idx="2"/>
            </p:cNvCxnSpPr>
            <p:nvPr/>
          </p:nvCxnSpPr>
          <p:spPr>
            <a:xfrm>
              <a:off x="2762800" y="2043144"/>
              <a:ext cx="294918" cy="953807"/>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17" name="Straight Arrow Connector 16">
              <a:extLst>
                <a:ext uri="{FF2B5EF4-FFF2-40B4-BE49-F238E27FC236}">
                  <a16:creationId xmlns:a16="http://schemas.microsoft.com/office/drawing/2014/main" id="{FEA2A8F8-D098-4D94-841B-C8DC5DB570CA}"/>
                </a:ext>
              </a:extLst>
            </p:cNvPr>
            <p:cNvCxnSpPr>
              <a:cxnSpLocks/>
              <a:stCxn id="14" idx="2"/>
            </p:cNvCxnSpPr>
            <p:nvPr/>
          </p:nvCxnSpPr>
          <p:spPr>
            <a:xfrm flipH="1">
              <a:off x="5812026" y="2081389"/>
              <a:ext cx="1303599" cy="751468"/>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18" name="Straight Arrow Connector 17">
              <a:extLst>
                <a:ext uri="{FF2B5EF4-FFF2-40B4-BE49-F238E27FC236}">
                  <a16:creationId xmlns:a16="http://schemas.microsoft.com/office/drawing/2014/main" id="{7C3F5AE3-54E2-4150-81F1-4F08C33C8BD0}"/>
                </a:ext>
              </a:extLst>
            </p:cNvPr>
            <p:cNvCxnSpPr>
              <a:cxnSpLocks/>
              <a:stCxn id="15" idx="0"/>
            </p:cNvCxnSpPr>
            <p:nvPr/>
          </p:nvCxnSpPr>
          <p:spPr>
            <a:xfrm flipV="1">
              <a:off x="955854" y="3809020"/>
              <a:ext cx="1643341" cy="592088"/>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19" name="Straight Arrow Connector 18">
              <a:extLst>
                <a:ext uri="{FF2B5EF4-FFF2-40B4-BE49-F238E27FC236}">
                  <a16:creationId xmlns:a16="http://schemas.microsoft.com/office/drawing/2014/main" id="{2B30FA02-BCED-4E3D-B62A-B8DC17188223}"/>
                </a:ext>
              </a:extLst>
            </p:cNvPr>
            <p:cNvCxnSpPr>
              <a:cxnSpLocks/>
              <a:stCxn id="13" idx="0"/>
            </p:cNvCxnSpPr>
            <p:nvPr/>
          </p:nvCxnSpPr>
          <p:spPr>
            <a:xfrm flipH="1" flipV="1">
              <a:off x="5050099" y="3702028"/>
              <a:ext cx="3059294" cy="1048256"/>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grpSp>
    </p:spTree>
    <p:extLst>
      <p:ext uri="{BB962C8B-B14F-4D97-AF65-F5344CB8AC3E}">
        <p14:creationId xmlns:p14="http://schemas.microsoft.com/office/powerpoint/2010/main" val="1103409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2EB4608-4309-4C56-85B9-9B2A9F8E9870}"/>
              </a:ext>
            </a:extLst>
          </p:cNvPr>
          <p:cNvPicPr>
            <a:picLocks noChangeAspect="1"/>
          </p:cNvPicPr>
          <p:nvPr/>
        </p:nvPicPr>
        <p:blipFill>
          <a:blip r:embed="rId2"/>
          <a:stretch>
            <a:fillRect/>
          </a:stretch>
        </p:blipFill>
        <p:spPr>
          <a:xfrm>
            <a:off x="1524000" y="1159251"/>
            <a:ext cx="9144000" cy="4539499"/>
          </a:xfrm>
          <a:prstGeom prst="rect">
            <a:avLst/>
          </a:prstGeom>
        </p:spPr>
      </p:pic>
      <p:sp>
        <p:nvSpPr>
          <p:cNvPr id="2" name="Title 1">
            <a:extLst>
              <a:ext uri="{FF2B5EF4-FFF2-40B4-BE49-F238E27FC236}">
                <a16:creationId xmlns:a16="http://schemas.microsoft.com/office/drawing/2014/main" id="{F636B70B-3B98-42A8-9B6D-5D26D11021CE}"/>
              </a:ext>
            </a:extLst>
          </p:cNvPr>
          <p:cNvSpPr>
            <a:spLocks noGrp="1"/>
          </p:cNvSpPr>
          <p:nvPr>
            <p:ph type="title"/>
          </p:nvPr>
        </p:nvSpPr>
        <p:spPr/>
        <p:txBody>
          <a:bodyPr/>
          <a:lstStyle/>
          <a:p>
            <a:r>
              <a:rPr lang="en-GB" dirty="0"/>
              <a:t>Downscaling case study</a:t>
            </a:r>
          </a:p>
        </p:txBody>
      </p:sp>
      <p:pic>
        <p:nvPicPr>
          <p:cNvPr id="4" name="Picture 3">
            <a:extLst>
              <a:ext uri="{FF2B5EF4-FFF2-40B4-BE49-F238E27FC236}">
                <a16:creationId xmlns:a16="http://schemas.microsoft.com/office/drawing/2014/main" id="{EF4D6073-58B4-4C11-8E5B-01AF90EAFDC3}"/>
              </a:ext>
            </a:extLst>
          </p:cNvPr>
          <p:cNvPicPr>
            <a:picLocks noChangeAspect="1"/>
          </p:cNvPicPr>
          <p:nvPr/>
        </p:nvPicPr>
        <p:blipFill>
          <a:blip r:embed="rId3"/>
          <a:stretch>
            <a:fillRect/>
          </a:stretch>
        </p:blipFill>
        <p:spPr>
          <a:xfrm>
            <a:off x="1524000" y="1159251"/>
            <a:ext cx="9144000" cy="4539499"/>
          </a:xfrm>
          <a:prstGeom prst="rect">
            <a:avLst/>
          </a:prstGeom>
        </p:spPr>
      </p:pic>
    </p:spTree>
    <p:extLst>
      <p:ext uri="{BB962C8B-B14F-4D97-AF65-F5344CB8AC3E}">
        <p14:creationId xmlns:p14="http://schemas.microsoft.com/office/powerpoint/2010/main" val="56503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1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3.xml><?xml version="1.0" encoding="utf-8"?>
<a:theme xmlns:a="http://schemas.openxmlformats.org/drawingml/2006/main" name="2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et Office Document" ma:contentTypeID="0x01010008EC4BDFB4C3D542892399C37F0B505F00A5E4FF33B30EA542B63537776E4159E2" ma:contentTypeVersion="4" ma:contentTypeDescription="" ma:contentTypeScope="" ma:versionID="afae94b013afc68d3bc79838abe09d6e">
  <xsd:schema xmlns:xsd="http://www.w3.org/2001/XMLSchema" xmlns:xs="http://www.w3.org/2001/XMLSchema" xmlns:p="http://schemas.microsoft.com/office/2006/metadata/properties" xmlns:ns2="95a6d21c-7db0-4b7e-981f-b4f22b02b9d8" targetNamespace="http://schemas.microsoft.com/office/2006/metadata/properties" ma:root="true" ma:fieldsID="00498563706532ae591e9d28b48530d5" ns2:_="">
    <xsd:import namespace="95a6d21c-7db0-4b7e-981f-b4f22b02b9d8"/>
    <xsd:element name="properties">
      <xsd:complexType>
        <xsd:sequence>
          <xsd:element name="documentManagement">
            <xsd:complexType>
              <xsd:all>
                <xsd:element ref="ns2:TNA" minOccurs="0"/>
                <xsd:element ref="ns2:Review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6d21c-7db0-4b7e-981f-b4f22b02b9d8" elementFormDefault="qualified">
    <xsd:import namespace="http://schemas.microsoft.com/office/2006/documentManagement/types"/>
    <xsd:import namespace="http://schemas.microsoft.com/office/infopath/2007/PartnerControls"/>
    <xsd:element name="TNA" ma:index="1" nillable="true" ma:displayName="TNA" ma:default="Not of potential interest" ma:format="Dropdown" ma:internalName="TNA">
      <xsd:simpleType>
        <xsd:restriction base="dms:Choice">
          <xsd:enumeration value="Not of potential interest"/>
          <xsd:enumeration value="Potential TNA Record"/>
          <xsd:enumeration value="Flagged for TNA"/>
          <xsd:enumeration value="List to TNA"/>
          <xsd:enumeration value="Not listed to TNA"/>
          <xsd:enumeration value="Transferred to TNA"/>
          <xsd:enumeration value="Published by TNA"/>
        </xsd:restriction>
      </xsd:simpleType>
    </xsd:element>
    <xsd:element name="ReviewDate" ma:index="2" nillable="true" ma:displayName="Review Date" ma:format="DateOnly" ma:internalName="Review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AE2215-02C8-4B9A-98AD-71DE58A0BA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6d21c-7db0-4b7e-981f-b4f22b02b9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8DFC2ED-C954-41C2-9E44-334A7CB98212}">
  <ds:schemaRefs>
    <ds:schemaRef ds:uri="http://schemas.microsoft.com/office/2006/metadata/properties"/>
    <ds:schemaRef ds:uri="http://schemas.microsoft.com/office/infopath/2007/PartnerControls"/>
    <ds:schemaRef ds:uri="95a6d21c-7db0-4b7e-981f-b4f22b02b9d8"/>
  </ds:schemaRefs>
</ds:datastoreItem>
</file>

<file path=customXml/itemProps3.xml><?xml version="1.0" encoding="utf-8"?>
<ds:datastoreItem xmlns:ds="http://schemas.openxmlformats.org/officeDocument/2006/customXml" ds:itemID="{4D95C821-2297-490F-912F-DE5CF5B1D913}"/>
</file>

<file path=customXml/itemProps4.xml><?xml version="1.0" encoding="utf-8"?>
<ds:datastoreItem xmlns:ds="http://schemas.openxmlformats.org/officeDocument/2006/customXml" ds:itemID="{60318B5A-FAE4-4D31-BCE4-8A18AD171518}">
  <ds:schemaRefs>
    <ds:schemaRef ds:uri="http://schemas.microsoft.com/sharepoint/v3/contenttype/forms"/>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TotalTime>10</TotalTime>
  <Words>4763</Words>
  <Application>Microsoft Office PowerPoint</Application>
  <PresentationFormat>Widescreen</PresentationFormat>
  <Paragraphs>741</Paragraphs>
  <Slides>73</Slides>
  <Notes>32</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73</vt:i4>
      </vt:variant>
    </vt:vector>
  </HeadingPairs>
  <TitlesOfParts>
    <vt:vector size="87" baseType="lpstr">
      <vt:lpstr>MS PGothic</vt:lpstr>
      <vt:lpstr>Aptos</vt:lpstr>
      <vt:lpstr>Arial</vt:lpstr>
      <vt:lpstr>Calibri</vt:lpstr>
      <vt:lpstr>Calibri Light</vt:lpstr>
      <vt:lpstr>Helvetica</vt:lpstr>
      <vt:lpstr>Osaka</vt:lpstr>
      <vt:lpstr>Times New Roman</vt:lpstr>
      <vt:lpstr>Verdana</vt:lpstr>
      <vt:lpstr>Wingdings</vt:lpstr>
      <vt:lpstr>CCI_landsurfacetemperature</vt:lpstr>
      <vt:lpstr>1_CCI_landsurfacetemperature</vt:lpstr>
      <vt:lpstr>2_CCI_landsurfacetemperature</vt:lpstr>
      <vt:lpstr>Visio</vt:lpstr>
      <vt:lpstr>Session 2: LST_cci Products</vt:lpstr>
      <vt:lpstr>PowerPoint Presentation</vt:lpstr>
      <vt:lpstr>Emissivity inputs to high-res algorithms</vt:lpstr>
      <vt:lpstr>Landsat Native High-res product</vt:lpstr>
      <vt:lpstr>Downscaling – Why?</vt:lpstr>
      <vt:lpstr>Downscaling</vt:lpstr>
      <vt:lpstr>Downscaling case study </vt:lpstr>
      <vt:lpstr>Downscaling case study </vt:lpstr>
      <vt:lpstr>Downscaling case study</vt:lpstr>
      <vt:lpstr>Downscaling case study</vt:lpstr>
      <vt:lpstr>PowerPoint Presentation</vt:lpstr>
      <vt:lpstr>PowerPoint Presentation</vt:lpstr>
      <vt:lpstr>PowerPoint Presentation</vt:lpstr>
      <vt:lpstr>PowerPoint Presentation</vt:lpstr>
      <vt:lpstr>PowerPoint Presentation</vt:lpstr>
      <vt:lpstr>High-res availability</vt:lpstr>
      <vt:lpstr>PowerPoint Presentation</vt:lpstr>
      <vt:lpstr>Microwave remote sensing</vt:lpstr>
      <vt:lpstr>Microwave observations                   EMISSIVITY</vt:lpstr>
      <vt:lpstr>Microwave observations            EMITTING TEMPERATURE</vt:lpstr>
      <vt:lpstr>Microwave observations            SPATIAL RESOLUTION</vt:lpstr>
      <vt:lpstr>Microwave observations                   CLOUDS</vt:lpstr>
      <vt:lpstr>MW LST product                  SENSORS</vt:lpstr>
      <vt:lpstr>MW LST product                  DATA RECORDS</vt:lpstr>
      <vt:lpstr>MW LST product                  DATA RECORDS</vt:lpstr>
      <vt:lpstr>MW LST product               TEMPORAL RESOLUTION</vt:lpstr>
      <vt:lpstr>MW LST product                  TEMPORAL COVERAGE</vt:lpstr>
      <vt:lpstr>MW LST product                   UNCERTAINTY</vt:lpstr>
      <vt:lpstr>MW LST product                  DATA RECORDS</vt:lpstr>
      <vt:lpstr>MW LST product                TEMPORAL CORRECTION</vt:lpstr>
      <vt:lpstr>MW LST product                TEMPORAL CORRECTION</vt:lpstr>
      <vt:lpstr>MW LST product                STABILITY ASSESMENT</vt:lpstr>
      <vt:lpstr>MW LST product                STABILITY ASSESMENT</vt:lpstr>
      <vt:lpstr>MW LST product                  DATA RECORDS</vt:lpstr>
      <vt:lpstr>MW LST product                         DOWNSCALED LST</vt:lpstr>
      <vt:lpstr>MW LST product                  SUMMARY</vt:lpstr>
      <vt:lpstr>PowerPoint Presentation</vt:lpstr>
      <vt:lpstr>The Significance of LST</vt:lpstr>
      <vt:lpstr>The Clear-Sky Bias Problem</vt:lpstr>
      <vt:lpstr>LST Data </vt:lpstr>
      <vt:lpstr>PowerPoint Presentation</vt:lpstr>
      <vt:lpstr>Main Aims </vt:lpstr>
      <vt:lpstr>Regression U-Net for Downscaling</vt:lpstr>
      <vt:lpstr>How Does A U-Net Learn?</vt:lpstr>
      <vt:lpstr>Training vs Prediction </vt:lpstr>
      <vt:lpstr>Merging Logic</vt:lpstr>
      <vt:lpstr>PowerPoint Presentation</vt:lpstr>
      <vt:lpstr>USA Merge Product Trends</vt:lpstr>
      <vt:lpstr>USA Validation</vt:lpstr>
      <vt:lpstr>Annual Biases: MERGED – MODIS </vt:lpstr>
      <vt:lpstr>Seasonal Biases: MERGED-MODIS</vt:lpstr>
      <vt:lpstr>Added Value for the End-User</vt:lpstr>
      <vt:lpstr>PowerPoint Presentation</vt:lpstr>
      <vt:lpstr>Europe Merge Product Trends</vt:lpstr>
      <vt:lpstr>Added Value for the End-User</vt:lpstr>
      <vt:lpstr>Summary of Findings </vt:lpstr>
      <vt:lpstr>PowerPoint Presentation</vt:lpstr>
      <vt:lpstr>PowerPoint Presentation</vt:lpstr>
      <vt:lpstr>Background</vt:lpstr>
      <vt:lpstr>Diurnal cycle in LST (1)</vt:lpstr>
      <vt:lpstr>Diurnal cycle in LST (2)</vt:lpstr>
      <vt:lpstr>Diurnal cycle in LST (3)</vt:lpstr>
      <vt:lpstr>Diurnal cycle in LST (4)</vt:lpstr>
      <vt:lpstr>Quality level ‘vs’ uncertainty</vt:lpstr>
      <vt:lpstr>Why using uncertainty correctly is important</vt:lpstr>
      <vt:lpstr>Why using uncertainty correctly is important</vt:lpstr>
      <vt:lpstr>Why using uncertainty correctly is important</vt:lpstr>
      <vt:lpstr>Why using uncertainty correctly is important</vt:lpstr>
      <vt:lpstr>Why using uncertainty correctly is important</vt:lpstr>
      <vt:lpstr>Uncertainties provided for all products</vt:lpstr>
      <vt:lpstr>Breakdown of uncertainty components</vt:lpstr>
      <vt:lpstr>How do I find out more?</vt:lpstr>
      <vt:lpstr>PowerPoint Presentation</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Josh Blannin</dc:creator>
  <cp:lastModifiedBy>Josh Blannin</cp:lastModifiedBy>
  <cp:revision>1</cp:revision>
  <dcterms:created xsi:type="dcterms:W3CDTF">2026-05-11T16:43:59Z</dcterms:created>
  <dcterms:modified xsi:type="dcterms:W3CDTF">2026-05-12T09:50:46Z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0x010100E4F9D0DE9BDCC4459CB953BA1A83B265</vt:lpwstr>
  </property>
</Properties>
</file>