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71" r:id="rId6"/>
    <p:sldMasterId id="2147483681" r:id="rId7"/>
  </p:sldMasterIdLst>
  <p:notesMasterIdLst>
    <p:notesMasterId r:id="rId34"/>
  </p:notesMasterIdLst>
  <p:sldIdLst>
    <p:sldId id="257" r:id="rId8"/>
    <p:sldId id="319" r:id="rId9"/>
    <p:sldId id="256" r:id="rId10"/>
    <p:sldId id="325" r:id="rId11"/>
    <p:sldId id="326" r:id="rId12"/>
    <p:sldId id="327" r:id="rId13"/>
    <p:sldId id="328" r:id="rId14"/>
    <p:sldId id="265" r:id="rId15"/>
    <p:sldId id="266" r:id="rId16"/>
    <p:sldId id="267" r:id="rId17"/>
    <p:sldId id="268" r:id="rId18"/>
    <p:sldId id="269" r:id="rId19"/>
    <p:sldId id="270" r:id="rId20"/>
    <p:sldId id="28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329" r:id="rId31"/>
    <p:sldId id="330" r:id="rId32"/>
    <p:sldId id="318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DDB9A2-011F-42F6-92A5-F9EC48AA5854}" v="23" dt="2026-05-12T15:12:43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9" autoAdjust="0"/>
    <p:restoredTop sz="94660"/>
  </p:normalViewPr>
  <p:slideViewPr>
    <p:cSldViewPr snapToGrid="0">
      <p:cViewPr varScale="1">
        <p:scale>
          <a:sx n="59" d="100"/>
          <a:sy n="59" d="100"/>
        </p:scale>
        <p:origin x="6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microsoft.com/office/2016/11/relationships/changesInfo" Target="changesInfos/changesInfo1.xml"/><Relationship Id="rId21" Type="http://schemas.openxmlformats.org/officeDocument/2006/relationships/slide" Target="slides/slide14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35" Type="http://schemas.openxmlformats.org/officeDocument/2006/relationships/presProps" Target="presProps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 Blannin" userId="7bc71fef-dc07-43c9-af54-3f7fb808fbc5" providerId="ADAL" clId="{3115242F-7073-44F2-885D-F687203EC85C}"/>
    <pc:docChg chg="undo custSel addSld delSld modSld sldOrd addMainMaster delMainMaster">
      <pc:chgData name="Josh Blannin" userId="7bc71fef-dc07-43c9-af54-3f7fb808fbc5" providerId="ADAL" clId="{3115242F-7073-44F2-885D-F687203EC85C}" dt="2026-05-12T15:12:48.188" v="324" actId="20577"/>
      <pc:docMkLst>
        <pc:docMk/>
      </pc:docMkLst>
      <pc:sldChg chg="add">
        <pc:chgData name="Josh Blannin" userId="7bc71fef-dc07-43c9-af54-3f7fb808fbc5" providerId="ADAL" clId="{3115242F-7073-44F2-885D-F687203EC85C}" dt="2026-05-12T14:20:57.236" v="303"/>
        <pc:sldMkLst>
          <pc:docMk/>
          <pc:sldMk cId="0" sldId="256"/>
        </pc:sldMkLst>
      </pc:sldChg>
      <pc:sldChg chg="addSp delSp add del mod">
        <pc:chgData name="Josh Blannin" userId="7bc71fef-dc07-43c9-af54-3f7fb808fbc5" providerId="ADAL" clId="{3115242F-7073-44F2-885D-F687203EC85C}" dt="2026-05-12T14:20:43.155" v="302" actId="47"/>
        <pc:sldMkLst>
          <pc:docMk/>
          <pc:sldMk cId="1453170889" sldId="256"/>
        </pc:sldMkLst>
        <pc:picChg chg="add del">
          <ac:chgData name="Josh Blannin" userId="7bc71fef-dc07-43c9-af54-3f7fb808fbc5" providerId="ADAL" clId="{3115242F-7073-44F2-885D-F687203EC85C}" dt="2026-05-11T17:10:52.341" v="148" actId="478"/>
          <ac:picMkLst>
            <pc:docMk/>
            <pc:sldMk cId="1453170889" sldId="256"/>
            <ac:picMk id="5" creationId="{E9340B7B-F7F3-7890-0920-CDD74DC132AA}"/>
          </ac:picMkLst>
        </pc:picChg>
      </pc:sldChg>
      <pc:sldChg chg="modSp mod">
        <pc:chgData name="Josh Blannin" userId="7bc71fef-dc07-43c9-af54-3f7fb808fbc5" providerId="ADAL" clId="{3115242F-7073-44F2-885D-F687203EC85C}" dt="2026-05-11T17:15:46.563" v="299" actId="20577"/>
        <pc:sldMkLst>
          <pc:docMk/>
          <pc:sldMk cId="0" sldId="257"/>
        </pc:sldMkLst>
        <pc:spChg chg="mod">
          <ac:chgData name="Josh Blannin" userId="7bc71fef-dc07-43c9-af54-3f7fb808fbc5" providerId="ADAL" clId="{3115242F-7073-44F2-885D-F687203EC85C}" dt="2026-05-11T17:15:46.563" v="299" actId="20577"/>
          <ac:spMkLst>
            <pc:docMk/>
            <pc:sldMk cId="0" sldId="257"/>
            <ac:spMk id="2" creationId="{B781FE82-0DE0-4664-9F9E-F1B80124C763}"/>
          </ac:spMkLst>
        </pc:spChg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001434769" sldId="258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3642418437" sldId="259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559325194" sldId="260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548126011" sldId="261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593621332" sldId="262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492422021" sldId="265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015764365" sldId="266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802050695" sldId="267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509128318" sldId="268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3988177000" sldId="269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821867027" sldId="270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3400782542" sldId="271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3401412728" sldId="272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1775905061" sldId="273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038023753" sldId="274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687536553" sldId="275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3312416334" sldId="276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351335250" sldId="277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776898089" sldId="278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1043645537" sldId="279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3620978336" sldId="280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9533099" sldId="302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63597445" sldId="303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4225279091" sldId="304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1355832744" sldId="305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378594439" sldId="306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3569719288" sldId="307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3501733256" sldId="308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588698422" sldId="310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514768709" sldId="311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1044636482" sldId="312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981564383" sldId="313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238128655" sldId="314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2419925088" sldId="315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1331848398" sldId="316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3477913341" sldId="317"/>
        </pc:sldMkLst>
      </pc:sldChg>
      <pc:sldChg chg="addSp modSp mod">
        <pc:chgData name="Josh Blannin" userId="7bc71fef-dc07-43c9-af54-3f7fb808fbc5" providerId="ADAL" clId="{3115242F-7073-44F2-885D-F687203EC85C}" dt="2026-05-11T17:15:09.036" v="297" actId="20577"/>
        <pc:sldMkLst>
          <pc:docMk/>
          <pc:sldMk cId="3242954340" sldId="318"/>
        </pc:sldMkLst>
        <pc:spChg chg="mod">
          <ac:chgData name="Josh Blannin" userId="7bc71fef-dc07-43c9-af54-3f7fb808fbc5" providerId="ADAL" clId="{3115242F-7073-44F2-885D-F687203EC85C}" dt="2026-05-11T17:14:56.269" v="293" actId="1076"/>
          <ac:spMkLst>
            <pc:docMk/>
            <pc:sldMk cId="3242954340" sldId="318"/>
            <ac:spMk id="2" creationId="{F3582ECA-4796-7C39-D2CC-8B8CEB76B0E5}"/>
          </ac:spMkLst>
        </pc:spChg>
        <pc:spChg chg="add mod">
          <ac:chgData name="Josh Blannin" userId="7bc71fef-dc07-43c9-af54-3f7fb808fbc5" providerId="ADAL" clId="{3115242F-7073-44F2-885D-F687203EC85C}" dt="2026-05-11T17:15:09.036" v="297" actId="20577"/>
          <ac:spMkLst>
            <pc:docMk/>
            <pc:sldMk cId="3242954340" sldId="318"/>
            <ac:spMk id="3" creationId="{E802A282-4CF5-CE86-D9B7-2F8F7D968F99}"/>
          </ac:spMkLst>
        </pc:spChg>
      </pc:sldChg>
      <pc:sldChg chg="add del">
        <pc:chgData name="Josh Blannin" userId="7bc71fef-dc07-43c9-af54-3f7fb808fbc5" providerId="ADAL" clId="{3115242F-7073-44F2-885D-F687203EC85C}" dt="2026-05-12T14:20:36.872" v="301" actId="2696"/>
        <pc:sldMkLst>
          <pc:docMk/>
          <pc:sldMk cId="0" sldId="319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0" sldId="320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1833159179" sldId="321"/>
        </pc:sldMkLst>
      </pc:sldChg>
      <pc:sldChg chg="add del">
        <pc:chgData name="Josh Blannin" userId="7bc71fef-dc07-43c9-af54-3f7fb808fbc5" providerId="ADAL" clId="{3115242F-7073-44F2-885D-F687203EC85C}" dt="2026-05-12T14:20:43.155" v="302" actId="47"/>
        <pc:sldMkLst>
          <pc:docMk/>
          <pc:sldMk cId="3619517250" sldId="322"/>
        </pc:sldMkLst>
      </pc:sldChg>
      <pc:sldChg chg="add del">
        <pc:chgData name="Josh Blannin" userId="7bc71fef-dc07-43c9-af54-3f7fb808fbc5" providerId="ADAL" clId="{3115242F-7073-44F2-885D-F687203EC85C}" dt="2026-05-11T17:12:22.267" v="161" actId="47"/>
        <pc:sldMkLst>
          <pc:docMk/>
          <pc:sldMk cId="1202147110" sldId="323"/>
        </pc:sldMkLst>
      </pc:sldChg>
      <pc:sldChg chg="addSp modSp add del mod">
        <pc:chgData name="Josh Blannin" userId="7bc71fef-dc07-43c9-af54-3f7fb808fbc5" providerId="ADAL" clId="{3115242F-7073-44F2-885D-F687203EC85C}" dt="2026-05-12T14:20:43.155" v="302" actId="47"/>
        <pc:sldMkLst>
          <pc:docMk/>
          <pc:sldMk cId="0" sldId="324"/>
        </pc:sldMkLst>
        <pc:spChg chg="add mod">
          <ac:chgData name="Josh Blannin" userId="7bc71fef-dc07-43c9-af54-3f7fb808fbc5" providerId="ADAL" clId="{3115242F-7073-44F2-885D-F687203EC85C}" dt="2026-05-11T17:11:16.303" v="159" actId="1076"/>
          <ac:spMkLst>
            <pc:docMk/>
            <pc:sldMk cId="0" sldId="324"/>
            <ac:spMk id="2" creationId="{AFA82F9D-C329-117B-8F00-BCEB1F600470}"/>
          </ac:spMkLst>
        </pc:spChg>
      </pc:sldChg>
      <pc:sldChg chg="modSp add mod">
        <pc:chgData name="Josh Blannin" userId="7bc71fef-dc07-43c9-af54-3f7fb808fbc5" providerId="ADAL" clId="{3115242F-7073-44F2-885D-F687203EC85C}" dt="2026-05-12T15:12:48.188" v="324" actId="20577"/>
        <pc:sldMkLst>
          <pc:docMk/>
          <pc:sldMk cId="0" sldId="325"/>
        </pc:sldMkLst>
        <pc:spChg chg="mod">
          <ac:chgData name="Josh Blannin" userId="7bc71fef-dc07-43c9-af54-3f7fb808fbc5" providerId="ADAL" clId="{3115242F-7073-44F2-885D-F687203EC85C}" dt="2026-05-12T15:12:48.188" v="324" actId="20577"/>
          <ac:spMkLst>
            <pc:docMk/>
            <pc:sldMk cId="0" sldId="325"/>
            <ac:spMk id="5122" creationId="{00000000-0000-0000-0000-000000000000}"/>
          </ac:spMkLst>
        </pc:spChg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0" sldId="326"/>
        </pc:sldMkLst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2074432534" sldId="327"/>
        </pc:sldMkLst>
      </pc:sldChg>
      <pc:sldChg chg="modSp add mod">
        <pc:chgData name="Josh Blannin" userId="7bc71fef-dc07-43c9-af54-3f7fb808fbc5" providerId="ADAL" clId="{3115242F-7073-44F2-885D-F687203EC85C}" dt="2026-05-12T15:12:15.530" v="323" actId="20577"/>
        <pc:sldMkLst>
          <pc:docMk/>
          <pc:sldMk cId="3231122468" sldId="328"/>
        </pc:sldMkLst>
        <pc:spChg chg="mod">
          <ac:chgData name="Josh Blannin" userId="7bc71fef-dc07-43c9-af54-3f7fb808fbc5" providerId="ADAL" clId="{3115242F-7073-44F2-885D-F687203EC85C}" dt="2026-05-12T15:12:15.530" v="323" actId="20577"/>
          <ac:spMkLst>
            <pc:docMk/>
            <pc:sldMk cId="3231122468" sldId="328"/>
            <ac:spMk id="6" creationId="{F2550A95-7E3F-89BF-9F0C-4456F0AA5EAA}"/>
          </ac:spMkLst>
        </pc:spChg>
      </pc:sldChg>
      <pc:sldChg chg="add">
        <pc:chgData name="Josh Blannin" userId="7bc71fef-dc07-43c9-af54-3f7fb808fbc5" providerId="ADAL" clId="{3115242F-7073-44F2-885D-F687203EC85C}" dt="2026-05-11T17:12:11.749" v="160"/>
        <pc:sldMkLst>
          <pc:docMk/>
          <pc:sldMk cId="3989931989" sldId="329"/>
        </pc:sldMkLst>
      </pc:sldChg>
      <pc:sldChg chg="delSp modSp add mod ord">
        <pc:chgData name="Josh Blannin" userId="7bc71fef-dc07-43c9-af54-3f7fb808fbc5" providerId="ADAL" clId="{3115242F-7073-44F2-885D-F687203EC85C}" dt="2026-05-11T17:12:58.553" v="211" actId="478"/>
        <pc:sldMkLst>
          <pc:docMk/>
          <pc:sldMk cId="2720244363" sldId="330"/>
        </pc:sldMkLst>
        <pc:spChg chg="mod">
          <ac:chgData name="Josh Blannin" userId="7bc71fef-dc07-43c9-af54-3f7fb808fbc5" providerId="ADAL" clId="{3115242F-7073-44F2-885D-F687203EC85C}" dt="2026-05-11T17:12:56.561" v="210" actId="20577"/>
          <ac:spMkLst>
            <pc:docMk/>
            <pc:sldMk cId="2720244363" sldId="330"/>
            <ac:spMk id="2" creationId="{D944FEAF-B7ED-E5A5-1128-A63BC5A0D1EC}"/>
          </ac:spMkLst>
        </pc:spChg>
        <pc:spChg chg="del">
          <ac:chgData name="Josh Blannin" userId="7bc71fef-dc07-43c9-af54-3f7fb808fbc5" providerId="ADAL" clId="{3115242F-7073-44F2-885D-F687203EC85C}" dt="2026-05-11T17:12:58.553" v="211" actId="478"/>
          <ac:spMkLst>
            <pc:docMk/>
            <pc:sldMk cId="2720244363" sldId="330"/>
            <ac:spMk id="3" creationId="{93452F89-315C-F76F-663B-E268E9094421}"/>
          </ac:spMkLst>
        </pc:spChg>
      </pc:sldChg>
      <pc:sldMasterChg chg="add del addSldLayout delSldLayout">
        <pc:chgData name="Josh Blannin" userId="7bc71fef-dc07-43c9-af54-3f7fb808fbc5" providerId="ADAL" clId="{3115242F-7073-44F2-885D-F687203EC85C}" dt="2026-05-12T14:20:43.155" v="302" actId="47"/>
        <pc:sldMasterMkLst>
          <pc:docMk/>
          <pc:sldMasterMk cId="3866863309" sldId="2147483648"/>
        </pc:sldMasterMkLst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2226386552" sldId="2147483649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199445181" sldId="2147483650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2245817194" sldId="2147483651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2089275654" sldId="2147483652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1767822118" sldId="2147483653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2885045732" sldId="2147483654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2622192628" sldId="2147483655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2811676853" sldId="2147483656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763519944" sldId="2147483657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3228503802" sldId="2147483658"/>
          </pc:sldLayoutMkLst>
        </pc:sldLayoutChg>
        <pc:sldLayoutChg chg="add del">
          <pc:chgData name="Josh Blannin" userId="7bc71fef-dc07-43c9-af54-3f7fb808fbc5" providerId="ADAL" clId="{3115242F-7073-44F2-885D-F687203EC85C}" dt="2026-05-12T14:20:43.155" v="302" actId="47"/>
          <pc:sldLayoutMkLst>
            <pc:docMk/>
            <pc:sldMasterMk cId="3866863309" sldId="2147483648"/>
            <pc:sldLayoutMk cId="1579662861" sldId="214748365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2586AF-91C8-40AC-9F4F-7343E03D8A61}" type="datetimeFigureOut">
              <a:rPr lang="en-GB" smtClean="0"/>
              <a:t>12/05/2026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56892-B75C-41E1-8840-0368BACD2C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1616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Good Morning</a:t>
            </a:r>
          </a:p>
          <a:p>
            <a:r>
              <a:rPr lang="en-GB" dirty="0"/>
              <a:t>I’m Karen Veal from the Surface Temperature Group at University of Leicester. I shall be talking about work done by Darren Ghent, Mike Perry and myself.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711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71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fr-FR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744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5053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FD95A-AC54-51BE-45AE-E73CF65B1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2CDFE-5901-1CF5-98C2-D1DCFBC90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C6E8CD-0D6C-97AB-EE0A-90023F5CA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9C0AB-129C-A4BC-3DED-A531C7F2A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9225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0EB3B-BEA8-7FCF-2579-7FC921FE3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6B256D-1899-F5A5-4321-EE6E1E99E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8C164E-5921-BD08-23D4-7F7F8A0E59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EA9B6-0212-14CB-672B-31089C6916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464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0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0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95494051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046F-FB23-4939-8562-A6E7F5A2D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0C40D-30CF-40BE-8B1F-2810C8527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7292-8F37-4E38-8F2B-178420868EFA}" type="datetimeFigureOut">
              <a:rPr lang="en-GB" smtClean="0"/>
              <a:t>12/05/2026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12DC0A-4F6B-460B-A953-619D80BB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245A1-B972-4D04-8CAD-94BC0ED1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63D14-E6CD-40EF-A633-CAA7AFE019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32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81982642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66244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77374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552318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93848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0782" y="214287"/>
            <a:ext cx="956646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244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8755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877220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86150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D39867-EC95-426B-8F7C-2D09D1F58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134" y="1208618"/>
            <a:ext cx="11751733" cy="4836583"/>
          </a:xfrm>
        </p:spPr>
        <p:txBody>
          <a:bodyPr>
            <a:normAutofit/>
          </a:bodyPr>
          <a:lstStyle>
            <a:lvl1pPr indent="-479988">
              <a:spcBef>
                <a:spcPts val="800"/>
              </a:spcBef>
              <a:buFont typeface="Wingdings" panose="05000000000000000000" pitchFamily="2" charset="2"/>
              <a:buChar char="q"/>
              <a:defRPr sz="2400"/>
            </a:lvl1pPr>
            <a:lvl2pPr>
              <a:spcBef>
                <a:spcPts val="800"/>
              </a:spcBef>
              <a:buFont typeface="Wingdings" panose="05000000000000000000" pitchFamily="2" charset="2"/>
              <a:buChar char="q"/>
              <a:defRPr sz="2133"/>
            </a:lvl2pPr>
            <a:lvl3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3pPr>
            <a:lvl4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4pPr>
            <a:lvl5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60767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41948906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64914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81156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319135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2944835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0782" y="214287"/>
            <a:ext cx="956646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4640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2909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1900964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49730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722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07913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20172" y="234274"/>
            <a:ext cx="9103120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504414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109272" y="214287"/>
            <a:ext cx="864797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2125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4241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5986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 dirty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70703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2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30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1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24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3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image" Target="../media/image30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 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3635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67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ESA | 12/05/2026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64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5285/a7e811fe11d34df5abac6f18c920bbeb" TargetMode="Externa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FE82-0DE0-4664-9F9E-F1B80124C7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4296" y="2190662"/>
            <a:ext cx="10848000" cy="707886"/>
          </a:xfrm>
        </p:spPr>
        <p:txBody>
          <a:bodyPr/>
          <a:lstStyle/>
          <a:p>
            <a:r>
              <a:rPr lang="en-GB" sz="4000"/>
              <a:t>Session 4: </a:t>
            </a:r>
            <a:r>
              <a:rPr lang="en-GB" sz="4000" dirty="0"/>
              <a:t>Towards development of New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5BF4F1-3022-5430-0BC0-14E77FBB4006}"/>
              </a:ext>
            </a:extLst>
          </p:cNvPr>
          <p:cNvSpPr txBox="1">
            <a:spLocks/>
          </p:cNvSpPr>
          <p:nvPr/>
        </p:nvSpPr>
        <p:spPr bwMode="auto">
          <a:xfrm>
            <a:off x="797983" y="3850260"/>
            <a:ext cx="10596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4267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MS PGothic" pitchFamily="34" charset="-128"/>
              </a:rPr>
              <a:t>Chair:  Lizzie Good (Met Office)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BCF25D-6D6B-0100-ED87-0B777836E75A}"/>
              </a:ext>
            </a:extLst>
          </p:cNvPr>
          <p:cNvSpPr txBox="1"/>
          <p:nvPr/>
        </p:nvSpPr>
        <p:spPr>
          <a:xfrm>
            <a:off x="3550158" y="2852382"/>
            <a:ext cx="903198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Datasets for LST_cci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4E3CE7-16C7-9F01-4E18-2307B75AD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FDAB6BE-DC9E-6431-FB3A-3355A0916227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Climate Indices 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0055FBE-6FA3-1CCB-EB07-814FFE76E4ED}"/>
              </a:ext>
            </a:extLst>
          </p:cNvPr>
          <p:cNvSpPr/>
          <p:nvPr/>
        </p:nvSpPr>
        <p:spPr>
          <a:xfrm>
            <a:off x="205277" y="1108365"/>
            <a:ext cx="11349415" cy="461816"/>
          </a:xfrm>
          <a:prstGeom prst="roundRect">
            <a:avLst>
              <a:gd name="adj" fmla="val 23124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8E42624-8D13-6029-1594-57D734CBF301}"/>
              </a:ext>
            </a:extLst>
          </p:cNvPr>
          <p:cNvSpPr txBox="1"/>
          <p:nvPr/>
        </p:nvSpPr>
        <p:spPr>
          <a:xfrm>
            <a:off x="249382" y="1149866"/>
            <a:ext cx="11231417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The climate indices used are a subset of those recommended by the Expert Team on Sector-Specific Climate Indices</a:t>
            </a:r>
            <a:endParaRPr lang="en-GB" sz="1333" dirty="0">
              <a:solidFill>
                <a:srgbClr val="000000"/>
              </a:solidFill>
              <a:latin typeface="Verdana"/>
              <a:ea typeface="MS PGothic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8CF28F7-59DA-D3FC-0C6A-C2BD5393097E}"/>
              </a:ext>
            </a:extLst>
          </p:cNvPr>
          <p:cNvGraphicFramePr>
            <a:graphicFrameLocks noGrp="1"/>
          </p:cNvGraphicFramePr>
          <p:nvPr/>
        </p:nvGraphicFramePr>
        <p:xfrm>
          <a:off x="5546692" y="1835033"/>
          <a:ext cx="6395925" cy="3796703"/>
        </p:xfrm>
        <a:graphic>
          <a:graphicData uri="http://schemas.openxmlformats.org/drawingml/2006/table">
            <a:tbl>
              <a:tblPr firstRow="1" firstCol="1" bandRow="1"/>
              <a:tblGrid>
                <a:gridCol w="1342757">
                  <a:extLst>
                    <a:ext uri="{9D8B030D-6E8A-4147-A177-3AD203B41FA5}">
                      <a16:colId xmlns:a16="http://schemas.microsoft.com/office/drawing/2014/main" val="2890186812"/>
                    </a:ext>
                  </a:extLst>
                </a:gridCol>
                <a:gridCol w="5053168">
                  <a:extLst>
                    <a:ext uri="{9D8B030D-6E8A-4147-A177-3AD203B41FA5}">
                      <a16:colId xmlns:a16="http://schemas.microsoft.com/office/drawing/2014/main" val="2224679299"/>
                    </a:ext>
                  </a:extLst>
                </a:gridCol>
              </a:tblGrid>
              <a:tr h="30219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5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Description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55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3150263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SD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maximum temperature is above 25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223889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ID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maximum temperature is less than 0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590611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minimum temperature is above 20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8050106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FD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minimum temperature is less than 0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5105692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/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TNlt2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minimum temperature is less than 2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9354807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/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TNltm2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minimum temperature is less than -2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9952966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/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Tltm20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minimum temperature is less than -20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82041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/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TXge30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maximum temperature is greater than or equal to 30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8096708"/>
                  </a:ext>
                </a:extLst>
              </a:tr>
              <a:tr h="388279">
                <a:tc>
                  <a:txBody>
                    <a:bodyPr/>
                    <a:lstStyle/>
                    <a:p>
                      <a:pPr algn="ctr"/>
                      <a:r>
                        <a:rPr lang="es-ES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TXge35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number of days where the daily maximum temperature is greater than or equal to 35 °C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15212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641DF6-57C1-7F07-5A4E-3C46CD4188BF}"/>
              </a:ext>
            </a:extLst>
          </p:cNvPr>
          <p:cNvSpPr/>
          <p:nvPr/>
        </p:nvSpPr>
        <p:spPr>
          <a:xfrm>
            <a:off x="205277" y="1708732"/>
            <a:ext cx="5040977" cy="1931784"/>
          </a:xfrm>
          <a:prstGeom prst="roundRect">
            <a:avLst>
              <a:gd name="adj" fmla="val 5382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587764-0174-C3D7-8CB5-C8CCA426E74B}"/>
              </a:ext>
            </a:extLst>
          </p:cNvPr>
          <p:cNvSpPr txBox="1"/>
          <p:nvPr/>
        </p:nvSpPr>
        <p:spPr>
          <a:xfrm>
            <a:off x="249384" y="1745677"/>
            <a:ext cx="39162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Consider three categories of indices: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07D77A-CB5B-D82F-82C1-4A43DE416272}"/>
              </a:ext>
            </a:extLst>
          </p:cNvPr>
          <p:cNvSpPr txBox="1"/>
          <p:nvPr/>
        </p:nvSpPr>
        <p:spPr>
          <a:xfrm>
            <a:off x="369454" y="2066782"/>
            <a:ext cx="4657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Value-based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a statistical measure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8BD310-0562-351A-BD93-F90CEDAD2BE1}"/>
              </a:ext>
            </a:extLst>
          </p:cNvPr>
          <p:cNvSpPr txBox="1"/>
          <p:nvPr/>
        </p:nvSpPr>
        <p:spPr>
          <a:xfrm>
            <a:off x="369452" y="2452539"/>
            <a:ext cx="46576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Threshold-based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the number of days triggering a temperature threshold</a:t>
            </a:r>
          </a:p>
        </p:txBody>
      </p:sp>
    </p:spTree>
    <p:extLst>
      <p:ext uri="{BB962C8B-B14F-4D97-AF65-F5344CB8AC3E}">
        <p14:creationId xmlns:p14="http://schemas.microsoft.com/office/powerpoint/2010/main" val="8020506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8D2F93-D2C6-F547-7376-31FB36B52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C16DB448-8275-D051-328B-D26594C57CB7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Climate Indices 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05F6F57C-7455-61E8-E1E9-2B83219D8A20}"/>
              </a:ext>
            </a:extLst>
          </p:cNvPr>
          <p:cNvSpPr/>
          <p:nvPr/>
        </p:nvSpPr>
        <p:spPr>
          <a:xfrm>
            <a:off x="205277" y="1108365"/>
            <a:ext cx="11349415" cy="461816"/>
          </a:xfrm>
          <a:prstGeom prst="roundRect">
            <a:avLst>
              <a:gd name="adj" fmla="val 23124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84FA5D-3911-5514-38B3-B6A5DA48E8EB}"/>
              </a:ext>
            </a:extLst>
          </p:cNvPr>
          <p:cNvSpPr txBox="1"/>
          <p:nvPr/>
        </p:nvSpPr>
        <p:spPr>
          <a:xfrm>
            <a:off x="249382" y="1149866"/>
            <a:ext cx="11231417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The climate indices used are a subset of those recommended by the Expert Team on Sector-Specific Climate Indices</a:t>
            </a:r>
            <a:endParaRPr lang="en-GB" sz="1333" dirty="0">
              <a:solidFill>
                <a:srgbClr val="000000"/>
              </a:solidFill>
              <a:latin typeface="Verdana"/>
              <a:ea typeface="MS PGothic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C5E5CF0-65A6-0DC6-FDCB-6D48197D5FF7}"/>
              </a:ext>
            </a:extLst>
          </p:cNvPr>
          <p:cNvGraphicFramePr>
            <a:graphicFrameLocks noGrp="1"/>
          </p:cNvGraphicFramePr>
          <p:nvPr/>
        </p:nvGraphicFramePr>
        <p:xfrm>
          <a:off x="5533076" y="1920083"/>
          <a:ext cx="6453648" cy="3929252"/>
        </p:xfrm>
        <a:graphic>
          <a:graphicData uri="http://schemas.openxmlformats.org/drawingml/2006/table">
            <a:tbl>
              <a:tblPr firstRow="1" firstCol="1" bandRow="1"/>
              <a:tblGrid>
                <a:gridCol w="1197821">
                  <a:extLst>
                    <a:ext uri="{9D8B030D-6E8A-4147-A177-3AD203B41FA5}">
                      <a16:colId xmlns:a16="http://schemas.microsoft.com/office/drawing/2014/main" val="1608698712"/>
                    </a:ext>
                  </a:extLst>
                </a:gridCol>
                <a:gridCol w="5255827">
                  <a:extLst>
                    <a:ext uri="{9D8B030D-6E8A-4147-A177-3AD203B41FA5}">
                      <a16:colId xmlns:a16="http://schemas.microsoft.com/office/drawing/2014/main" val="408425256"/>
                    </a:ext>
                  </a:extLst>
                </a:gridCol>
              </a:tblGrid>
              <a:tr h="42017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Index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5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Description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55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865557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TX95p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maximum temperature greater than 95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9242663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TX90p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maximum temperature greater than 90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438447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TXgt50p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maximum temperature greater than 50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597644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TX10p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maximum temperature less than 10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7234747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TX5p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maximum temperature less than 5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9212698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TN95p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minimum temperature greater than 95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3981746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TN90p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minimum temperature greater than 90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4965679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TNlt50p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minimum temperature less than 50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9683144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TN10p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minimum temperature less than 10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163274"/>
                  </a:ext>
                </a:extLst>
              </a:tr>
              <a:tr h="350908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TN5p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percentage of days with daily minimum temperature less than 5</a:t>
                      </a:r>
                      <a:r>
                        <a:rPr lang="en-GB" sz="1100" baseline="30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percentile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8796696"/>
                  </a:ext>
                </a:extLst>
              </a:tr>
            </a:tbl>
          </a:graphicData>
        </a:graphic>
      </p:graphicFrame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EEFF884-B9DE-4531-A984-2B494CBAC8EE}"/>
              </a:ext>
            </a:extLst>
          </p:cNvPr>
          <p:cNvSpPr/>
          <p:nvPr/>
        </p:nvSpPr>
        <p:spPr>
          <a:xfrm>
            <a:off x="205277" y="1708732"/>
            <a:ext cx="5040977" cy="1931784"/>
          </a:xfrm>
          <a:prstGeom prst="roundRect">
            <a:avLst>
              <a:gd name="adj" fmla="val 5382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DF39172-DF19-E693-3078-91C9B4619AEA}"/>
              </a:ext>
            </a:extLst>
          </p:cNvPr>
          <p:cNvSpPr txBox="1"/>
          <p:nvPr/>
        </p:nvSpPr>
        <p:spPr>
          <a:xfrm>
            <a:off x="249384" y="1745677"/>
            <a:ext cx="39162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Consider three categories of indices: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EC935FC-06B9-742E-2E28-EEF6B4327F42}"/>
              </a:ext>
            </a:extLst>
          </p:cNvPr>
          <p:cNvSpPr txBox="1"/>
          <p:nvPr/>
        </p:nvSpPr>
        <p:spPr>
          <a:xfrm>
            <a:off x="369454" y="2066782"/>
            <a:ext cx="4657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Value-based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a statistical measure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79382D9-6F2C-38C6-C2ED-105351966DA0}"/>
              </a:ext>
            </a:extLst>
          </p:cNvPr>
          <p:cNvSpPr txBox="1"/>
          <p:nvPr/>
        </p:nvSpPr>
        <p:spPr>
          <a:xfrm>
            <a:off x="369452" y="2452539"/>
            <a:ext cx="46576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Threshold-based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the number of days triggering a temperature threshold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6BA1FE-5405-B776-5DDA-EF4FB177D035}"/>
              </a:ext>
            </a:extLst>
          </p:cNvPr>
          <p:cNvSpPr txBox="1"/>
          <p:nvPr/>
        </p:nvSpPr>
        <p:spPr>
          <a:xfrm>
            <a:off x="369452" y="3010414"/>
            <a:ext cx="46576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Percentile-based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the fraction of days above/below a given percentile</a:t>
            </a:r>
          </a:p>
        </p:txBody>
      </p:sp>
    </p:spTree>
    <p:extLst>
      <p:ext uri="{BB962C8B-B14F-4D97-AF65-F5344CB8AC3E}">
        <p14:creationId xmlns:p14="http://schemas.microsoft.com/office/powerpoint/2010/main" val="2509128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843BF-95C9-6BBD-F7E3-A2D5EEE18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96D8249-F749-FE6F-5C9B-18825EB49206}"/>
              </a:ext>
            </a:extLst>
          </p:cNvPr>
          <p:cNvSpPr/>
          <p:nvPr/>
        </p:nvSpPr>
        <p:spPr>
          <a:xfrm>
            <a:off x="205277" y="1708732"/>
            <a:ext cx="5040977" cy="1931784"/>
          </a:xfrm>
          <a:prstGeom prst="roundRect">
            <a:avLst>
              <a:gd name="adj" fmla="val 5382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D79A553-2B9B-CFA6-54C3-13A611C3A73C}"/>
              </a:ext>
            </a:extLst>
          </p:cNvPr>
          <p:cNvSpPr txBox="1"/>
          <p:nvPr/>
        </p:nvSpPr>
        <p:spPr>
          <a:xfrm>
            <a:off x="249384" y="1745677"/>
            <a:ext cx="39162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Consider three categories of indices: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57F7DA4-0F40-BA8B-F920-8DA7AAFC0F8A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Climate Indices 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DC67AFBC-6787-ABC7-FA1F-459DFD8B98F4}"/>
              </a:ext>
            </a:extLst>
          </p:cNvPr>
          <p:cNvSpPr/>
          <p:nvPr/>
        </p:nvSpPr>
        <p:spPr>
          <a:xfrm>
            <a:off x="205277" y="1108365"/>
            <a:ext cx="11349415" cy="461816"/>
          </a:xfrm>
          <a:prstGeom prst="roundRect">
            <a:avLst>
              <a:gd name="adj" fmla="val 23124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5CD35E-2A6A-8AE4-FB12-46A828BEF7F8}"/>
              </a:ext>
            </a:extLst>
          </p:cNvPr>
          <p:cNvSpPr txBox="1"/>
          <p:nvPr/>
        </p:nvSpPr>
        <p:spPr>
          <a:xfrm>
            <a:off x="249382" y="1149866"/>
            <a:ext cx="11231417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The climate indices used are a subset of those recommended by the Expert Team on Sector-Specific Climate Indices</a:t>
            </a:r>
            <a:endParaRPr lang="en-GB" sz="1333" dirty="0">
              <a:solidFill>
                <a:srgbClr val="000000"/>
              </a:solidFill>
              <a:latin typeface="Verdana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36A54-B077-C1F0-BB68-E0DF591A47B0}"/>
              </a:ext>
            </a:extLst>
          </p:cNvPr>
          <p:cNvSpPr txBox="1"/>
          <p:nvPr/>
        </p:nvSpPr>
        <p:spPr>
          <a:xfrm>
            <a:off x="369454" y="2066782"/>
            <a:ext cx="4657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Value-based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a statistical measure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E72865E-A738-E9FA-011B-3522C7EB949B}"/>
              </a:ext>
            </a:extLst>
          </p:cNvPr>
          <p:cNvSpPr txBox="1"/>
          <p:nvPr/>
        </p:nvSpPr>
        <p:spPr>
          <a:xfrm>
            <a:off x="369452" y="2452539"/>
            <a:ext cx="46576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Threshold-based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the number of days triggering a temperature threshold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17910BA-9CDC-3BDC-5C13-73BC24469029}"/>
              </a:ext>
            </a:extLst>
          </p:cNvPr>
          <p:cNvSpPr txBox="1"/>
          <p:nvPr/>
        </p:nvSpPr>
        <p:spPr>
          <a:xfrm>
            <a:off x="369452" y="3010414"/>
            <a:ext cx="46576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Percentile-based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the fraction of days above/below a given percentile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0770D21-740C-94D6-47FF-179EC83A4051}"/>
              </a:ext>
            </a:extLst>
          </p:cNvPr>
          <p:cNvSpPr/>
          <p:nvPr/>
        </p:nvSpPr>
        <p:spPr>
          <a:xfrm>
            <a:off x="167491" y="3779067"/>
            <a:ext cx="5078763" cy="2031325"/>
          </a:xfrm>
          <a:prstGeom prst="roundRect">
            <a:avLst>
              <a:gd name="adj" fmla="val 6026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55155E6-4B9C-9950-D172-E0F71CCB9BDD}"/>
              </a:ext>
            </a:extLst>
          </p:cNvPr>
          <p:cNvCxnSpPr>
            <a:cxnSpLocks/>
          </p:cNvCxnSpPr>
          <p:nvPr/>
        </p:nvCxnSpPr>
        <p:spPr>
          <a:xfrm>
            <a:off x="1860000" y="4844678"/>
            <a:ext cx="4236001" cy="93349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9E737CBF-579B-308D-254D-F80867B250B1}"/>
              </a:ext>
            </a:extLst>
          </p:cNvPr>
          <p:cNvSpPr/>
          <p:nvPr/>
        </p:nvSpPr>
        <p:spPr>
          <a:xfrm>
            <a:off x="3851563" y="4574205"/>
            <a:ext cx="384000" cy="384000"/>
          </a:xfrm>
          <a:prstGeom prst="ellipse">
            <a:avLst/>
          </a:prstGeom>
          <a:solidFill>
            <a:srgbClr val="CCD7D5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3A07DE-F0E5-2ABF-49F8-4098E549BC2B}"/>
              </a:ext>
            </a:extLst>
          </p:cNvPr>
          <p:cNvSpPr txBox="1"/>
          <p:nvPr/>
        </p:nvSpPr>
        <p:spPr>
          <a:xfrm>
            <a:off x="249381" y="3779067"/>
            <a:ext cx="4996872" cy="2000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ts val="80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The indices can be calculated using the Climpact software, but the data requirements are strict:</a:t>
            </a:r>
          </a:p>
          <a:p>
            <a:pPr marL="263993" lvl="1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Maximum of </a:t>
            </a:r>
            <a:r>
              <a:rPr lang="en-GB" sz="1133" b="1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3</a:t>
            </a: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 missing days in any </a:t>
            </a:r>
            <a:r>
              <a:rPr lang="en-GB" sz="1133" b="1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month </a:t>
            </a: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~ 90% available</a:t>
            </a:r>
            <a:endParaRPr lang="en-GB" sz="1133" b="1" dirty="0">
              <a:solidFill>
                <a:srgbClr val="000000"/>
              </a:solidFill>
              <a:latin typeface="Verdana"/>
              <a:ea typeface="MS PGothic" pitchFamily="34" charset="-128"/>
              <a:cs typeface="Calibri" panose="020F0502020204030204" pitchFamily="34" charset="0"/>
            </a:endParaRPr>
          </a:p>
          <a:p>
            <a:pPr marL="263993" lvl="1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Maximum of </a:t>
            </a:r>
            <a:r>
              <a:rPr lang="en-GB" sz="1133" b="1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15</a:t>
            </a: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 missing days in any </a:t>
            </a:r>
            <a:r>
              <a:rPr lang="en-GB" sz="1133" b="1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year</a:t>
            </a: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 ~ 96% available </a:t>
            </a:r>
          </a:p>
          <a:p>
            <a:pPr marL="263993" lvl="1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If a month is missing then the corresponding year is also removed. </a:t>
            </a:r>
          </a:p>
          <a:p>
            <a:pPr marL="263993" lvl="1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At least </a:t>
            </a:r>
            <a:r>
              <a:rPr lang="en-GB" sz="1133" b="1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10% of the base period </a:t>
            </a:r>
            <a:r>
              <a:rPr lang="en-GB" sz="1133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must have valid values for percentile-based indices to be calculated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1344CE-F696-68CE-0542-81DBD67E8A75}"/>
              </a:ext>
            </a:extLst>
          </p:cNvPr>
          <p:cNvSpPr/>
          <p:nvPr/>
        </p:nvSpPr>
        <p:spPr>
          <a:xfrm>
            <a:off x="1523999" y="4592677"/>
            <a:ext cx="336000" cy="336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B8768D7-AC9A-6D32-D1E0-3F15BC1BD552}"/>
              </a:ext>
            </a:extLst>
          </p:cNvPr>
          <p:cNvSpPr/>
          <p:nvPr/>
        </p:nvSpPr>
        <p:spPr>
          <a:xfrm>
            <a:off x="1214577" y="5254597"/>
            <a:ext cx="432000" cy="43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71DC534-9A9A-DAB2-E9BD-ED3D1FECAE31}"/>
              </a:ext>
            </a:extLst>
          </p:cNvPr>
          <p:cNvSpPr txBox="1"/>
          <p:nvPr/>
        </p:nvSpPr>
        <p:spPr>
          <a:xfrm>
            <a:off x="6022112" y="4754271"/>
            <a:ext cx="376843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Change to </a:t>
            </a:r>
            <a:r>
              <a:rPr lang="en-GB" sz="1467" b="1" dirty="0">
                <a:solidFill>
                  <a:srgbClr val="FF0000"/>
                </a:solidFill>
                <a:latin typeface="Verdana" pitchFamily="34" charset="0"/>
                <a:ea typeface="MS PGothic" pitchFamily="34" charset="-128"/>
              </a:rPr>
              <a:t>36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days ~ </a:t>
            </a:r>
            <a:r>
              <a:rPr lang="en-GB" sz="1467" b="1" dirty="0">
                <a:solidFill>
                  <a:srgbClr val="FF0000"/>
                </a:solidFill>
                <a:latin typeface="Verdana" pitchFamily="34" charset="0"/>
                <a:ea typeface="MS PGothic" pitchFamily="34" charset="-128"/>
              </a:rPr>
              <a:t>90%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available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E3135A-7798-F499-7D0E-F2BD9B956F21}"/>
              </a:ext>
            </a:extLst>
          </p:cNvPr>
          <p:cNvSpPr txBox="1"/>
          <p:nvPr/>
        </p:nvSpPr>
        <p:spPr>
          <a:xfrm>
            <a:off x="6031346" y="5470598"/>
            <a:ext cx="376843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Change to </a:t>
            </a:r>
            <a:r>
              <a:rPr lang="en-GB" sz="1467" b="1" dirty="0">
                <a:solidFill>
                  <a:srgbClr val="FF0000"/>
                </a:solidFill>
                <a:latin typeface="Verdana" pitchFamily="34" charset="0"/>
                <a:ea typeface="MS PGothic" pitchFamily="34" charset="-128"/>
              </a:rPr>
              <a:t>70%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of base period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D87065E-2CC8-71A5-3316-746E25472505}"/>
              </a:ext>
            </a:extLst>
          </p:cNvPr>
          <p:cNvSpPr txBox="1"/>
          <p:nvPr/>
        </p:nvSpPr>
        <p:spPr>
          <a:xfrm>
            <a:off x="6031346" y="5112434"/>
            <a:ext cx="376843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Drop this requirement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91A6E6B-C8D6-94F4-9BB4-D6DAD8C86D79}"/>
              </a:ext>
            </a:extLst>
          </p:cNvPr>
          <p:cNvCxnSpPr>
            <a:cxnSpLocks/>
            <a:stCxn id="11" idx="6"/>
            <a:endCxn id="14" idx="1"/>
          </p:cNvCxnSpPr>
          <p:nvPr/>
        </p:nvCxnSpPr>
        <p:spPr>
          <a:xfrm>
            <a:off x="4235563" y="4766205"/>
            <a:ext cx="1786549" cy="147116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8D02CBB-2856-196E-C9EC-BD175331FBBE}"/>
              </a:ext>
            </a:extLst>
          </p:cNvPr>
          <p:cNvCxnSpPr>
            <a:cxnSpLocks/>
          </p:cNvCxnSpPr>
          <p:nvPr/>
        </p:nvCxnSpPr>
        <p:spPr>
          <a:xfrm>
            <a:off x="614901" y="5027555"/>
            <a:ext cx="4130624" cy="879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0F5030C-A22D-3FAB-AF7A-566A247C3E14}"/>
              </a:ext>
            </a:extLst>
          </p:cNvPr>
          <p:cNvCxnSpPr>
            <a:cxnSpLocks/>
          </p:cNvCxnSpPr>
          <p:nvPr/>
        </p:nvCxnSpPr>
        <p:spPr>
          <a:xfrm flipV="1">
            <a:off x="614902" y="5190027"/>
            <a:ext cx="687425" cy="1670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C46B923-A9D4-2610-EE92-C138536A50E7}"/>
              </a:ext>
            </a:extLst>
          </p:cNvPr>
          <p:cNvCxnSpPr>
            <a:cxnSpLocks/>
          </p:cNvCxnSpPr>
          <p:nvPr/>
        </p:nvCxnSpPr>
        <p:spPr>
          <a:xfrm>
            <a:off x="4740909" y="5127311"/>
            <a:ext cx="1355092" cy="179804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872F715-A616-BED9-3C8F-D0038FC5887F}"/>
              </a:ext>
            </a:extLst>
          </p:cNvPr>
          <p:cNvCxnSpPr>
            <a:cxnSpLocks/>
          </p:cNvCxnSpPr>
          <p:nvPr/>
        </p:nvCxnSpPr>
        <p:spPr>
          <a:xfrm>
            <a:off x="1646578" y="5570582"/>
            <a:ext cx="4449423" cy="57973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ED0994C3-5EB0-63F3-6276-368AAC2F71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"/>
          <a:stretch>
            <a:fillRect/>
          </a:stretch>
        </p:blipFill>
        <p:spPr bwMode="auto">
          <a:xfrm>
            <a:off x="6269407" y="1708732"/>
            <a:ext cx="5608552" cy="2959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88177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3" grpId="0" animBg="1"/>
      <p:bldP spid="14" grpId="0"/>
      <p:bldP spid="17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CFAB3D-4A7A-CFB3-D665-7602DFA60A3F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Relative Indices 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1FA81E-C3C2-00F8-0287-16007291AA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0"/>
          <a:stretch>
            <a:fillRect/>
          </a:stretch>
        </p:blipFill>
        <p:spPr bwMode="auto">
          <a:xfrm>
            <a:off x="6269407" y="1708732"/>
            <a:ext cx="5608552" cy="29591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50D1A1B-25A1-7480-22F1-65727E342C88}"/>
              </a:ext>
            </a:extLst>
          </p:cNvPr>
          <p:cNvSpPr txBox="1"/>
          <p:nvPr/>
        </p:nvSpPr>
        <p:spPr>
          <a:xfrm>
            <a:off x="199864" y="1121561"/>
            <a:ext cx="10819117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Still limited where indices can be produced using the previous requirements, or get regional results from only a couple of stations – could highly bias the comparison between NSAT and LST indices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837735-8F6A-7001-8B36-D7052219E37C}"/>
              </a:ext>
            </a:extLst>
          </p:cNvPr>
          <p:cNvSpPr txBox="1"/>
          <p:nvPr/>
        </p:nvSpPr>
        <p:spPr>
          <a:xfrm>
            <a:off x="199864" y="1913574"/>
            <a:ext cx="6069541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Calculate the indices differently by considering the amount of data available</a:t>
            </a:r>
            <a:r>
              <a:rPr lang="en-GB" sz="1467" baseline="300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7</a:t>
            </a:r>
            <a:endParaRPr lang="en-GB" sz="1467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B2E0F3-03E5-42DA-A5A6-91597EB07023}"/>
              </a:ext>
            </a:extLst>
          </p:cNvPr>
          <p:cNvSpPr txBox="1"/>
          <p:nvPr/>
        </p:nvSpPr>
        <p:spPr>
          <a:xfrm>
            <a:off x="199863" y="2705586"/>
            <a:ext cx="6069543" cy="2754817"/>
          </a:xfrm>
          <a:prstGeom prst="roundRect">
            <a:avLst>
              <a:gd name="adj" fmla="val 5817"/>
            </a:avLst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sz="1467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Example: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Consider a 10-day period where both maximum NSAT and LST both exceed 25°C for all days. 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The standard Summer Days index for NSAT would be 10.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If the LST data availability were only 50%, the LST Summer Days index would be 5 - introducing a 5-day bias.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Instead use the number of days relative to the amount of data available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The relative Summer Days indices for NSAT = 10/10 = 1.0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1333" dirty="0">
                <a:solidFill>
                  <a:srgbClr val="000000"/>
                </a:solidFill>
                <a:latin typeface="Verdana"/>
                <a:ea typeface="Calibri" panose="020F0502020204030204" pitchFamily="34" charset="0"/>
                <a:cs typeface="Times New Roman" panose="02020603050405020304" pitchFamily="18" charset="0"/>
              </a:rPr>
              <a:t>The relative Summer Days index for LST = 5/5 = 1.0</a:t>
            </a:r>
            <a:endParaRPr lang="en-GB" sz="1333" dirty="0">
              <a:solidFill>
                <a:srgbClr val="000000"/>
              </a:solidFill>
              <a:latin typeface="Verdana"/>
              <a:ea typeface="MS PGothic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5A55A-0462-AE3A-2408-49CF963FB788}"/>
              </a:ext>
            </a:extLst>
          </p:cNvPr>
          <p:cNvSpPr txBox="1"/>
          <p:nvPr/>
        </p:nvSpPr>
        <p:spPr>
          <a:xfrm>
            <a:off x="199865" y="5648978"/>
            <a:ext cx="6069543" cy="367323"/>
          </a:xfrm>
          <a:prstGeom prst="roundRect">
            <a:avLst>
              <a:gd name="adj" fmla="val 23847"/>
            </a:avLst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Set the minimum data availability for relative indices = 60%</a:t>
            </a:r>
          </a:p>
        </p:txBody>
      </p:sp>
    </p:spTree>
    <p:extLst>
      <p:ext uri="{BB962C8B-B14F-4D97-AF65-F5344CB8AC3E}">
        <p14:creationId xmlns:p14="http://schemas.microsoft.com/office/powerpoint/2010/main" val="2821867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0617A-9945-272D-8AF6-6CC0E3E120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A6F157-7A72-9C8A-C085-EA8D9F4D4A0C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Methodology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F63CF9-E9B5-A792-8B8A-781578943D97}"/>
              </a:ext>
            </a:extLst>
          </p:cNvPr>
          <p:cNvSpPr txBox="1"/>
          <p:nvPr/>
        </p:nvSpPr>
        <p:spPr>
          <a:xfrm>
            <a:off x="324554" y="1357378"/>
            <a:ext cx="8528500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1. Acquire the global NSAT station data. Apply quality controls and subset the data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1700AB-2F95-B334-92F2-0A7477DB0AB8}"/>
              </a:ext>
            </a:extLst>
          </p:cNvPr>
          <p:cNvSpPr txBox="1"/>
          <p:nvPr/>
        </p:nvSpPr>
        <p:spPr>
          <a:xfrm>
            <a:off x="324554" y="2147556"/>
            <a:ext cx="8528500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2. Co-locate LST grid cells with NSAT station positions. Extract LST timeseries for these grid cells, applying quality flags and time correction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46D37F-AC25-36E2-626E-C875885E825D}"/>
              </a:ext>
            </a:extLst>
          </p:cNvPr>
          <p:cNvSpPr txBox="1"/>
          <p:nvPr/>
        </p:nvSpPr>
        <p:spPr>
          <a:xfrm>
            <a:off x="324554" y="3187449"/>
            <a:ext cx="8528500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3. Compute climate indices on both sets of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AC8DC0-7779-C4AA-5F7C-6C2D8BA0D868}"/>
              </a:ext>
            </a:extLst>
          </p:cNvPr>
          <p:cNvSpPr txBox="1"/>
          <p:nvPr/>
        </p:nvSpPr>
        <p:spPr>
          <a:xfrm>
            <a:off x="324553" y="3977627"/>
            <a:ext cx="8528500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4. Aggregate results by grouping stations/grid cells by their IPCC AR6 region</a:t>
            </a:r>
          </a:p>
        </p:txBody>
      </p:sp>
    </p:spTree>
    <p:extLst>
      <p:ext uri="{BB962C8B-B14F-4D97-AF65-F5344CB8AC3E}">
        <p14:creationId xmlns:p14="http://schemas.microsoft.com/office/powerpoint/2010/main" val="3620978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A2B16F-24E4-3C52-EB09-794BDA1C6648}"/>
              </a:ext>
            </a:extLst>
          </p:cNvPr>
          <p:cNvSpPr txBox="1"/>
          <p:nvPr/>
        </p:nvSpPr>
        <p:spPr>
          <a:xfrm>
            <a:off x="1173019" y="249381"/>
            <a:ext cx="675178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(Value-based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87913E-38F9-39C0-1D3B-841CBECE5731}"/>
              </a:ext>
            </a:extLst>
          </p:cNvPr>
          <p:cNvSpPr txBox="1"/>
          <p:nvPr/>
        </p:nvSpPr>
        <p:spPr>
          <a:xfrm>
            <a:off x="199864" y="1164857"/>
            <a:ext cx="5896136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between NSAT and LST value-based indices using daily maximum (minimum) temperature could be calculated for 19 (21) out of the 46 IPCC AR6 land regions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4852C7-6926-636E-CE51-9246F48BFACF}"/>
              </a:ext>
            </a:extLst>
          </p:cNvPr>
          <p:cNvSpPr txBox="1"/>
          <p:nvPr/>
        </p:nvSpPr>
        <p:spPr>
          <a:xfrm>
            <a:off x="199866" y="2284676"/>
            <a:ext cx="5896135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ranged between 0.85-0.99 for value-based indices using daily maximum temperature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0E3A5F-4E29-6D52-4015-BAC2FF1BE968}"/>
              </a:ext>
            </a:extLst>
          </p:cNvPr>
          <p:cNvSpPr txBox="1"/>
          <p:nvPr/>
        </p:nvSpPr>
        <p:spPr>
          <a:xfrm>
            <a:off x="199864" y="3154781"/>
            <a:ext cx="5896136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were greater then 0.79 for value-based indices using daily minimum temperature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1BC73C-7E0B-A81E-1844-B777393C0E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65" y="4103043"/>
            <a:ext cx="5489084" cy="22478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03E11F-2510-49A4-C431-9E89A226F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647" y="1121561"/>
            <a:ext cx="5074099" cy="25697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C6B2C25-B8D3-C537-F198-846E3D4EB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649" y="3781135"/>
            <a:ext cx="5074096" cy="256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825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50338-F24F-67FD-A4BD-7C5D07CF8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166D79-9F7A-A88D-E983-D8C5DD73119A}"/>
              </a:ext>
            </a:extLst>
          </p:cNvPr>
          <p:cNvSpPr txBox="1"/>
          <p:nvPr/>
        </p:nvSpPr>
        <p:spPr>
          <a:xfrm>
            <a:off x="1173018" y="249381"/>
            <a:ext cx="7453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(Threshold-based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27C7D8-1CEB-C9D1-ABE5-59E370AA601E}"/>
              </a:ext>
            </a:extLst>
          </p:cNvPr>
          <p:cNvSpPr txBox="1"/>
          <p:nvPr/>
        </p:nvSpPr>
        <p:spPr>
          <a:xfrm>
            <a:off x="199863" y="1125235"/>
            <a:ext cx="7069156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between NSAT and LST for </a:t>
            </a:r>
            <a:r>
              <a:rPr lang="en-GB" sz="1467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standard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threshold-based indices can be produced for 11-12 AR6 regions depending on the index (annual timescale so no benefit from seasonal variation)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13DFDA-B8A6-E13F-4914-1EE4D0DC15BB}"/>
              </a:ext>
            </a:extLst>
          </p:cNvPr>
          <p:cNvSpPr txBox="1"/>
          <p:nvPr/>
        </p:nvSpPr>
        <p:spPr>
          <a:xfrm>
            <a:off x="199863" y="2113159"/>
            <a:ext cx="7069156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between NSAT and LST for </a:t>
            </a:r>
            <a:r>
              <a:rPr lang="en-GB" sz="1467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relative 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threshold-based indices can be produced for 20-36 AR6 regions depending on the index (more regions due to lower data availability requirement of 60%)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CD3B67-604A-6BBE-7A8D-1C707FEBC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44" y="3657479"/>
            <a:ext cx="5351192" cy="267559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B97CB00-C8C7-2276-25D9-20D9083C0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214" y="1023611"/>
            <a:ext cx="4657476" cy="53371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F3CE3B-82FD-B9F0-C156-7967EB9D3B5B}"/>
              </a:ext>
            </a:extLst>
          </p:cNvPr>
          <p:cNvSpPr txBox="1"/>
          <p:nvPr/>
        </p:nvSpPr>
        <p:spPr>
          <a:xfrm>
            <a:off x="199863" y="3112110"/>
            <a:ext cx="7069156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Generally, correlations fall in the 0.6-0.8 range</a:t>
            </a:r>
          </a:p>
        </p:txBody>
      </p:sp>
    </p:spTree>
    <p:extLst>
      <p:ext uri="{BB962C8B-B14F-4D97-AF65-F5344CB8AC3E}">
        <p14:creationId xmlns:p14="http://schemas.microsoft.com/office/powerpoint/2010/main" val="3401412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35489-470D-DC61-EA79-15BF187B8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74FD60-6D5A-5CDD-71F4-B1288C6ED46D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(Threshold-based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E3EAAB-AB83-7774-CE6A-11BAC9E09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6" y="1394038"/>
            <a:ext cx="3857003" cy="4419884"/>
          </a:xfrm>
          <a:prstGeom prst="rect">
            <a:avLst/>
          </a:prstGeom>
          <a:ln w="28575">
            <a:solidFill>
              <a:srgbClr val="32556B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2A66BF-082B-0699-977F-7A1DFAAAE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5752" y="1394038"/>
            <a:ext cx="3806539" cy="4419884"/>
          </a:xfrm>
          <a:prstGeom prst="rect">
            <a:avLst/>
          </a:prstGeom>
          <a:ln w="28575">
            <a:solidFill>
              <a:srgbClr val="32556B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0ECA213-8102-63E7-9FA4-DC5DF3ED55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804" y="1394038"/>
            <a:ext cx="3748265" cy="4419884"/>
          </a:xfrm>
          <a:prstGeom prst="rect">
            <a:avLst/>
          </a:prstGeom>
          <a:ln w="28575">
            <a:solidFill>
              <a:srgbClr val="32556B"/>
            </a:solidFill>
          </a:ln>
        </p:spPr>
      </p:pic>
    </p:spTree>
    <p:extLst>
      <p:ext uri="{BB962C8B-B14F-4D97-AF65-F5344CB8AC3E}">
        <p14:creationId xmlns:p14="http://schemas.microsoft.com/office/powerpoint/2010/main" val="1775905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995F3-7057-4D08-894A-6D1032F6D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8D2BAE-9FA9-482A-C1BC-31BBEEA42A46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(Threshold-based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CA1905-F65A-069F-50CB-BE04091E6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193" y="4065201"/>
            <a:ext cx="6819976" cy="2092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CE89D4-A45D-CA65-D66E-CBF15B9A7E74}"/>
              </a:ext>
            </a:extLst>
          </p:cNvPr>
          <p:cNvSpPr txBox="1"/>
          <p:nvPr/>
        </p:nvSpPr>
        <p:spPr>
          <a:xfrm>
            <a:off x="199861" y="2277495"/>
            <a:ext cx="4449531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By applying a lower data availability threshold, relative threshold-based indices can be calculated for more AR6 regions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762CE5-A7CC-7A17-2D00-CEC13E5670E5}"/>
              </a:ext>
            </a:extLst>
          </p:cNvPr>
          <p:cNvSpPr txBox="1"/>
          <p:nvPr/>
        </p:nvSpPr>
        <p:spPr>
          <a:xfrm>
            <a:off x="199861" y="1199608"/>
            <a:ext cx="4449531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Relative threshold-based indices correlations are in the 0.6-0.8 range, similar to the standard version.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056CC9-F196-B741-7E21-975E09AE08E7}"/>
              </a:ext>
            </a:extLst>
          </p:cNvPr>
          <p:cNvSpPr txBox="1"/>
          <p:nvPr/>
        </p:nvSpPr>
        <p:spPr>
          <a:xfrm>
            <a:off x="199861" y="4183556"/>
            <a:ext cx="4449531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Relative threshold-based indices can better display climate events such as heatwave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6C2BC7-8302-CE6C-E5D1-6EDC4D880AC0}"/>
              </a:ext>
            </a:extLst>
          </p:cNvPr>
          <p:cNvSpPr txBox="1"/>
          <p:nvPr/>
        </p:nvSpPr>
        <p:spPr>
          <a:xfrm>
            <a:off x="199861" y="5011728"/>
            <a:ext cx="4449531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Relative threshold-based indices often have less of a discontinuity when the instrument switches from SSM/I to SSMIS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236FBF9-AB9F-3B4E-1C31-07296B93E4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9117" y="1203787"/>
            <a:ext cx="6360129" cy="262763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E11B57C-E4D7-EEB3-DF93-D22F3C8C9DE1}"/>
              </a:ext>
            </a:extLst>
          </p:cNvPr>
          <p:cNvSpPr/>
          <p:nvPr/>
        </p:nvSpPr>
        <p:spPr>
          <a:xfrm>
            <a:off x="9290114" y="4359564"/>
            <a:ext cx="445015" cy="6962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878424A-1709-DE85-4D25-27D0E622BB69}"/>
              </a:ext>
            </a:extLst>
          </p:cNvPr>
          <p:cNvSpPr/>
          <p:nvPr/>
        </p:nvSpPr>
        <p:spPr>
          <a:xfrm>
            <a:off x="5808005" y="4350327"/>
            <a:ext cx="445015" cy="6962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C553E4-F704-D4AF-AF8D-0252813C23B2}"/>
              </a:ext>
            </a:extLst>
          </p:cNvPr>
          <p:cNvSpPr/>
          <p:nvPr/>
        </p:nvSpPr>
        <p:spPr>
          <a:xfrm>
            <a:off x="6620805" y="5111240"/>
            <a:ext cx="445015" cy="696259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7930CBC-7EFD-01BD-9E67-C8E9F8854172}"/>
              </a:ext>
            </a:extLst>
          </p:cNvPr>
          <p:cNvSpPr/>
          <p:nvPr/>
        </p:nvSpPr>
        <p:spPr>
          <a:xfrm>
            <a:off x="10122461" y="5106273"/>
            <a:ext cx="445015" cy="696259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803A05-ED70-A304-0DD8-927768E9E68C}"/>
              </a:ext>
            </a:extLst>
          </p:cNvPr>
          <p:cNvSpPr txBox="1"/>
          <p:nvPr/>
        </p:nvSpPr>
        <p:spPr>
          <a:xfrm>
            <a:off x="199861" y="3355383"/>
            <a:ext cx="4449531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Relative threshold-based indices can provide complete timeseries</a:t>
            </a:r>
          </a:p>
        </p:txBody>
      </p:sp>
    </p:spTree>
    <p:extLst>
      <p:ext uri="{BB962C8B-B14F-4D97-AF65-F5344CB8AC3E}">
        <p14:creationId xmlns:p14="http://schemas.microsoft.com/office/powerpoint/2010/main" val="20380237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683BFE-2B1E-BCFB-67D1-03BF38EB6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A1EBCD-A0CC-E1D6-B954-E427015B9B33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(Percentile-based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29436B-4389-0624-4DEE-9CA0E8D91F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7" y="3429001"/>
            <a:ext cx="5846161" cy="29230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EE31FB-7FF1-5218-5720-CFDC5637CD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893" y="3429001"/>
            <a:ext cx="5836172" cy="291808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527E65F-1E92-8C3E-EA71-804C28043748}"/>
              </a:ext>
            </a:extLst>
          </p:cNvPr>
          <p:cNvSpPr txBox="1"/>
          <p:nvPr/>
        </p:nvSpPr>
        <p:spPr>
          <a:xfrm>
            <a:off x="199858" y="1635163"/>
            <a:ext cx="11762287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between NSAT and LST value-based indices using daily maximum (minimum) temperature could be calculated for 19 (21) out of the 46 IPCC AR6 land regions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33A035-CF0B-A1DD-950D-F39DD9A647AB}"/>
              </a:ext>
            </a:extLst>
          </p:cNvPr>
          <p:cNvSpPr txBox="1"/>
          <p:nvPr/>
        </p:nvSpPr>
        <p:spPr>
          <a:xfrm>
            <a:off x="214857" y="1164417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Percentile-based indices are normalised to the respective dataset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F0402C-483E-EB75-F314-6EB462DB5157}"/>
              </a:ext>
            </a:extLst>
          </p:cNvPr>
          <p:cNvSpPr txBox="1"/>
          <p:nvPr/>
        </p:nvSpPr>
        <p:spPr>
          <a:xfrm>
            <a:off x="214855" y="2371455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tend to be between 0.6-0.8 for maximum temperatures and 0.5-0.7 when using minimum temperatures</a:t>
            </a:r>
          </a:p>
        </p:txBody>
      </p:sp>
    </p:spTree>
    <p:extLst>
      <p:ext uri="{BB962C8B-B14F-4D97-AF65-F5344CB8AC3E}">
        <p14:creationId xmlns:p14="http://schemas.microsoft.com/office/powerpoint/2010/main" val="68753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711201" y="2220578"/>
            <a:ext cx="10629900" cy="140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267" dirty="0" err="1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LST_cci</a:t>
            </a:r>
            <a:r>
              <a:rPr lang="en-GB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 regridding and </a:t>
            </a:r>
            <a:r>
              <a:rPr lang="en-GB" sz="4267" dirty="0" err="1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subsetting</a:t>
            </a:r>
            <a:r>
              <a:rPr lang="en-GB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 tool – version 2.0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821267" y="3725334"/>
            <a:ext cx="8325036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dirty="0">
                <a:solidFill>
                  <a:srgbClr val="FFFFFF"/>
                </a:solidFill>
              </a:rPr>
              <a:t>J. Poirot, </a:t>
            </a:r>
            <a:r>
              <a:rPr lang="en-US" altLang="fr-FR" u="sng" dirty="0">
                <a:solidFill>
                  <a:srgbClr val="FFFFFF"/>
                </a:solidFill>
              </a:rPr>
              <a:t>J. Bruniquel</a:t>
            </a:r>
            <a:r>
              <a:rPr lang="en-US" altLang="fr-FR" dirty="0">
                <a:solidFill>
                  <a:srgbClr val="FFFFFF"/>
                </a:solidFill>
              </a:rPr>
              <a:t> (ACRI-ST) and D. Ghent (</a:t>
            </a:r>
            <a:r>
              <a:rPr lang="en-US" altLang="fr-FR" dirty="0" err="1">
                <a:solidFill>
                  <a:srgbClr val="FFFFFF"/>
                </a:solidFill>
              </a:rPr>
              <a:t>UoL</a:t>
            </a:r>
            <a:r>
              <a:rPr lang="en-US" altLang="fr-FR" dirty="0">
                <a:solidFill>
                  <a:srgbClr val="FFFFFF"/>
                </a:solidFill>
              </a:rPr>
              <a:t>)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821267" y="4349752"/>
            <a:ext cx="5964005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dirty="0">
                <a:solidFill>
                  <a:srgbClr val="FFFFFF"/>
                </a:solidFill>
              </a:rPr>
              <a:t>LST User Workshop, 12-14 May 2026</a:t>
            </a:r>
            <a:endParaRPr lang="fr-FR" altLang="fr-FR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584CF4-6DC3-4F7C-64FA-E68EBEF32B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90C031-BFF9-03CC-CD4A-27A705066C05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(Percentile-based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5EFBA73-1DDD-FF65-236F-95A302161018}"/>
              </a:ext>
            </a:extLst>
          </p:cNvPr>
          <p:cNvSpPr txBox="1"/>
          <p:nvPr/>
        </p:nvSpPr>
        <p:spPr>
          <a:xfrm>
            <a:off x="199858" y="1635163"/>
            <a:ext cx="11762287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between NSAT and LST value-based indices using daily maximum (minimum) temperature could be calculated for 19 (21) out of the 46 IPCC AR6 land regions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2203EED-28A3-589E-A309-4161857D8C2A}"/>
              </a:ext>
            </a:extLst>
          </p:cNvPr>
          <p:cNvSpPr txBox="1"/>
          <p:nvPr/>
        </p:nvSpPr>
        <p:spPr>
          <a:xfrm>
            <a:off x="214857" y="1164417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Percentile-based indices are normalised to the respective dataset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28C4E0-6E40-09AB-EC69-6A699C7BA9C1}"/>
              </a:ext>
            </a:extLst>
          </p:cNvPr>
          <p:cNvSpPr txBox="1"/>
          <p:nvPr/>
        </p:nvSpPr>
        <p:spPr>
          <a:xfrm>
            <a:off x="214855" y="2371455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tend to be between 0.6-0.8 for maximum temperatures and 0.5-0.7 when using minimum temperatures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55E7D9-1145-53D7-518F-651D4B51A01D}"/>
              </a:ext>
            </a:extLst>
          </p:cNvPr>
          <p:cNvSpPr txBox="1"/>
          <p:nvPr/>
        </p:nvSpPr>
        <p:spPr>
          <a:xfrm>
            <a:off x="214857" y="2850119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Timeseries show relatively high coherence between NSAT and LST percentile-based indices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F7E1B3-28B8-5BA4-983F-A8AE628B6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891" y="3328783"/>
            <a:ext cx="7315200" cy="295656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6AD001D-1F82-3BCE-38BF-E6475017A4F9}"/>
              </a:ext>
            </a:extLst>
          </p:cNvPr>
          <p:cNvSpPr>
            <a:spLocks noChangeAspect="1"/>
          </p:cNvSpPr>
          <p:nvPr/>
        </p:nvSpPr>
        <p:spPr>
          <a:xfrm>
            <a:off x="2601379" y="3887627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C22049A-2DFD-DC54-814F-81E6D037CF9C}"/>
              </a:ext>
            </a:extLst>
          </p:cNvPr>
          <p:cNvSpPr>
            <a:spLocks noChangeAspect="1"/>
          </p:cNvSpPr>
          <p:nvPr/>
        </p:nvSpPr>
        <p:spPr>
          <a:xfrm>
            <a:off x="5169088" y="3603958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DABA49F-F2D4-BFDA-906F-21FAFA4818DA}"/>
              </a:ext>
            </a:extLst>
          </p:cNvPr>
          <p:cNvSpPr>
            <a:spLocks noChangeAspect="1"/>
          </p:cNvSpPr>
          <p:nvPr/>
        </p:nvSpPr>
        <p:spPr>
          <a:xfrm>
            <a:off x="6956028" y="3895980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0907199-82B9-6901-6460-6812843A94AB}"/>
              </a:ext>
            </a:extLst>
          </p:cNvPr>
          <p:cNvSpPr>
            <a:spLocks noChangeAspect="1"/>
          </p:cNvSpPr>
          <p:nvPr/>
        </p:nvSpPr>
        <p:spPr>
          <a:xfrm>
            <a:off x="6471416" y="4882894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804DDEF-F166-7965-95AF-0CCBAD02C0B9}"/>
              </a:ext>
            </a:extLst>
          </p:cNvPr>
          <p:cNvSpPr>
            <a:spLocks noChangeAspect="1"/>
          </p:cNvSpPr>
          <p:nvPr/>
        </p:nvSpPr>
        <p:spPr>
          <a:xfrm>
            <a:off x="4866990" y="5221955"/>
            <a:ext cx="471629" cy="47162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124163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0B512-8447-C92E-43D1-A7DF6FF58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AD86A-F16A-5859-ABA0-D597B9BFA908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Results </a:t>
            </a:r>
            <a:r>
              <a:rPr lang="en-GB" sz="3200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(Percentile-based Indices)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F3C830-EDFC-E134-2CF6-90E5C2751E68}"/>
              </a:ext>
            </a:extLst>
          </p:cNvPr>
          <p:cNvSpPr txBox="1"/>
          <p:nvPr/>
        </p:nvSpPr>
        <p:spPr>
          <a:xfrm>
            <a:off x="199858" y="1635163"/>
            <a:ext cx="11762287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between NSAT and LST value-based indices using daily maximum (minimum) temperature could be calculated for 19 (21) out of the 46 IPCC AR6 land regions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05085-D3D7-A5C7-7452-625258B84C3A}"/>
              </a:ext>
            </a:extLst>
          </p:cNvPr>
          <p:cNvSpPr txBox="1"/>
          <p:nvPr/>
        </p:nvSpPr>
        <p:spPr>
          <a:xfrm>
            <a:off x="214857" y="1164417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Percentile-based indices are normalised to the respective dataset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798E812-2792-B402-5BE0-D7AD752A6551}"/>
              </a:ext>
            </a:extLst>
          </p:cNvPr>
          <p:cNvSpPr txBox="1"/>
          <p:nvPr/>
        </p:nvSpPr>
        <p:spPr>
          <a:xfrm>
            <a:off x="214855" y="2371455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Correlations tend to be between 0.6-0.8 for maximum temperatures and 0.5-0.7 when using minimum temperatures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01DE4C-2384-8AA2-1534-6E44D25E11EC}"/>
              </a:ext>
            </a:extLst>
          </p:cNvPr>
          <p:cNvSpPr txBox="1"/>
          <p:nvPr/>
        </p:nvSpPr>
        <p:spPr>
          <a:xfrm>
            <a:off x="214857" y="2850119"/>
            <a:ext cx="11762287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Timeseries show relatively high coherence between NSAT and LST percentile-based indices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E5514F-712C-7ECC-7273-CFE8F5571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891" y="3328783"/>
            <a:ext cx="7315200" cy="295656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3FFC3E9-B4E5-B4CA-46CD-0FF02384BA6F}"/>
              </a:ext>
            </a:extLst>
          </p:cNvPr>
          <p:cNvSpPr>
            <a:spLocks noChangeAspect="1"/>
          </p:cNvSpPr>
          <p:nvPr/>
        </p:nvSpPr>
        <p:spPr>
          <a:xfrm>
            <a:off x="2601379" y="3887627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ACC5112-6ED5-A17C-D7B7-FD88CBCC04B1}"/>
              </a:ext>
            </a:extLst>
          </p:cNvPr>
          <p:cNvSpPr>
            <a:spLocks noChangeAspect="1"/>
          </p:cNvSpPr>
          <p:nvPr/>
        </p:nvSpPr>
        <p:spPr>
          <a:xfrm>
            <a:off x="5169088" y="3603958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C16E219-B0C9-790C-90EF-8B1F051C3D1B}"/>
              </a:ext>
            </a:extLst>
          </p:cNvPr>
          <p:cNvSpPr>
            <a:spLocks noChangeAspect="1"/>
          </p:cNvSpPr>
          <p:nvPr/>
        </p:nvSpPr>
        <p:spPr>
          <a:xfrm>
            <a:off x="6956028" y="3895980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89D77BC-C01F-651F-3381-E754801BD305}"/>
              </a:ext>
            </a:extLst>
          </p:cNvPr>
          <p:cNvSpPr>
            <a:spLocks noChangeAspect="1"/>
          </p:cNvSpPr>
          <p:nvPr/>
        </p:nvSpPr>
        <p:spPr>
          <a:xfrm>
            <a:off x="6471416" y="4882894"/>
            <a:ext cx="339061" cy="339061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FBF9249-9F6D-C5C4-2286-DF44A27E8107}"/>
              </a:ext>
            </a:extLst>
          </p:cNvPr>
          <p:cNvSpPr>
            <a:spLocks noChangeAspect="1"/>
          </p:cNvSpPr>
          <p:nvPr/>
        </p:nvSpPr>
        <p:spPr>
          <a:xfrm>
            <a:off x="4866990" y="5221955"/>
            <a:ext cx="471629" cy="471629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B271F9F-B403-2E4A-FF5B-9A70A1BC1907}"/>
              </a:ext>
            </a:extLst>
          </p:cNvPr>
          <p:cNvSpPr>
            <a:spLocks noChangeAspect="1"/>
          </p:cNvSpPr>
          <p:nvPr/>
        </p:nvSpPr>
        <p:spPr>
          <a:xfrm>
            <a:off x="7930760" y="3650138"/>
            <a:ext cx="339061" cy="339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A7D0F9A-B2AE-E96A-B008-3005E73D8148}"/>
              </a:ext>
            </a:extLst>
          </p:cNvPr>
          <p:cNvSpPr>
            <a:spLocks noChangeAspect="1"/>
          </p:cNvSpPr>
          <p:nvPr/>
        </p:nvSpPr>
        <p:spPr>
          <a:xfrm>
            <a:off x="8226323" y="3807156"/>
            <a:ext cx="339061" cy="339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5047CF9-9BCD-638C-AAAB-72FABA87B10F}"/>
              </a:ext>
            </a:extLst>
          </p:cNvPr>
          <p:cNvSpPr>
            <a:spLocks noChangeAspect="1"/>
          </p:cNvSpPr>
          <p:nvPr/>
        </p:nvSpPr>
        <p:spPr>
          <a:xfrm>
            <a:off x="4873518" y="3862575"/>
            <a:ext cx="339061" cy="339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949518E-F04E-9879-1DED-C90C2560DB84}"/>
              </a:ext>
            </a:extLst>
          </p:cNvPr>
          <p:cNvSpPr>
            <a:spLocks noChangeAspect="1"/>
          </p:cNvSpPr>
          <p:nvPr/>
        </p:nvSpPr>
        <p:spPr>
          <a:xfrm>
            <a:off x="3765155" y="3890288"/>
            <a:ext cx="339061" cy="339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6A2E4E1-3D4D-E404-EEE3-DD8DF36150F8}"/>
              </a:ext>
            </a:extLst>
          </p:cNvPr>
          <p:cNvSpPr>
            <a:spLocks noChangeAspect="1"/>
          </p:cNvSpPr>
          <p:nvPr/>
        </p:nvSpPr>
        <p:spPr>
          <a:xfrm>
            <a:off x="7339630" y="5063306"/>
            <a:ext cx="339061" cy="3390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3513352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16F6C-D073-31D6-E065-8673B0BAB8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571338-28F0-956C-DD8C-1396DD09140E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Reasons for Differences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D67E6F-2A03-2556-9D59-F189D2831446}"/>
              </a:ext>
            </a:extLst>
          </p:cNvPr>
          <p:cNvSpPr txBox="1"/>
          <p:nvPr/>
        </p:nvSpPr>
        <p:spPr>
          <a:xfrm>
            <a:off x="236736" y="1332493"/>
            <a:ext cx="9372489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Highlighted three main reasons why differences between NSAT and LST indices might be seen: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9BFB70-6CEA-C99C-AB8E-BDBE4EDF0EF0}"/>
              </a:ext>
            </a:extLst>
          </p:cNvPr>
          <p:cNvSpPr/>
          <p:nvPr/>
        </p:nvSpPr>
        <p:spPr>
          <a:xfrm>
            <a:off x="387929" y="2336064"/>
            <a:ext cx="3380508" cy="2937901"/>
          </a:xfrm>
          <a:prstGeom prst="roundRect">
            <a:avLst>
              <a:gd name="adj" fmla="val 14214"/>
            </a:avLst>
          </a:prstGeom>
          <a:solidFill>
            <a:srgbClr val="CCD7D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1219170" fontAlgn="base">
              <a:spcBef>
                <a:spcPct val="0"/>
              </a:spcBef>
              <a:spcAft>
                <a:spcPts val="800"/>
              </a:spcAft>
            </a:pPr>
            <a:r>
              <a:rPr lang="en-GB" sz="1600" b="1" u="sng" dirty="0">
                <a:solidFill>
                  <a:srgbClr val="000000"/>
                </a:solidFill>
                <a:latin typeface="Verdana"/>
              </a:rPr>
              <a:t>Time of Day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</a:rPr>
              <a:t>The LST values is from 6am/pm (with time correction), meaning this may not be the </a:t>
            </a:r>
            <a:r>
              <a:rPr lang="en-GB" sz="1467" i="1" dirty="0">
                <a:solidFill>
                  <a:srgbClr val="000000"/>
                </a:solidFill>
                <a:latin typeface="Verdana"/>
              </a:rPr>
              <a:t>true</a:t>
            </a:r>
            <a:r>
              <a:rPr lang="en-GB" sz="1467" dirty="0">
                <a:solidFill>
                  <a:srgbClr val="000000"/>
                </a:solidFill>
                <a:latin typeface="Verdana"/>
              </a:rPr>
              <a:t> min/max LSTs. Whereas we are using the NSAT daily min/max</a:t>
            </a:r>
            <a:endParaRPr lang="en-GB" sz="140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E68ACD9-EFE3-B24A-E3CE-D9620E102DA7}"/>
              </a:ext>
            </a:extLst>
          </p:cNvPr>
          <p:cNvSpPr/>
          <p:nvPr/>
        </p:nvSpPr>
        <p:spPr>
          <a:xfrm>
            <a:off x="4153450" y="2336064"/>
            <a:ext cx="3380508" cy="2937901"/>
          </a:xfrm>
          <a:prstGeom prst="roundRect">
            <a:avLst>
              <a:gd name="adj" fmla="val 14214"/>
            </a:avLst>
          </a:prstGeom>
          <a:solidFill>
            <a:srgbClr val="CCD7D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1219170" fontAlgn="base">
              <a:spcBef>
                <a:spcPct val="0"/>
              </a:spcBef>
              <a:spcAft>
                <a:spcPts val="800"/>
              </a:spcAft>
            </a:pPr>
            <a:r>
              <a:rPr lang="en-GB" sz="1600" b="1" u="sng" dirty="0">
                <a:solidFill>
                  <a:srgbClr val="000000"/>
                </a:solidFill>
                <a:latin typeface="Verdana"/>
              </a:rPr>
              <a:t>Different Variables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</a:rPr>
              <a:t>Whilst both NSAT and LST are measures of temperature, they can vary in their characteristics and how they respond to heating. 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</a:rPr>
              <a:t>Additionally, the thermal properties of different surface will affect the relationship between them</a:t>
            </a:r>
            <a:endParaRPr lang="en-GB" sz="1400" dirty="0">
              <a:solidFill>
                <a:srgbClr val="000000"/>
              </a:solidFill>
              <a:latin typeface="Verdana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67868616-4022-535C-C4E1-A9FEC7D0FECC}"/>
              </a:ext>
            </a:extLst>
          </p:cNvPr>
          <p:cNvSpPr/>
          <p:nvPr/>
        </p:nvSpPr>
        <p:spPr>
          <a:xfrm>
            <a:off x="7918970" y="2336063"/>
            <a:ext cx="3380508" cy="2937903"/>
          </a:xfrm>
          <a:prstGeom prst="roundRect">
            <a:avLst>
              <a:gd name="adj" fmla="val 14214"/>
            </a:avLst>
          </a:prstGeom>
          <a:solidFill>
            <a:srgbClr val="CCD7D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defTabSz="1219170" fontAlgn="base">
              <a:spcBef>
                <a:spcPct val="0"/>
              </a:spcBef>
              <a:spcAft>
                <a:spcPts val="800"/>
              </a:spcAft>
            </a:pPr>
            <a:r>
              <a:rPr lang="en-GB" sz="1600" b="1" u="sng" dirty="0">
                <a:solidFill>
                  <a:srgbClr val="000000"/>
                </a:solidFill>
                <a:latin typeface="Verdana"/>
              </a:rPr>
              <a:t>Changing Surfaces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</a:rPr>
              <a:t>The Microwave sensor footprint can be 25-35km, meaning the dominant LST surface may not reflect the station surroundings.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</a:rPr>
              <a:t>Additionally, surfaces may change over time e.g. seasonally or permanent transitions.</a:t>
            </a:r>
            <a:endParaRPr lang="en-GB" sz="1400" dirty="0">
              <a:solidFill>
                <a:srgbClr val="000000"/>
              </a:solidFill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7768980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D2728B-EB55-4652-E13E-4708428D3272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Conclusions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57DC77-6EAC-30B8-F5F6-43AED6E90060}"/>
              </a:ext>
            </a:extLst>
          </p:cNvPr>
          <p:cNvSpPr txBox="1"/>
          <p:nvPr/>
        </p:nvSpPr>
        <p:spPr>
          <a:xfrm>
            <a:off x="236736" y="1332493"/>
            <a:ext cx="11548865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NSAT and LST climate indices agree relatively well with correlation often in the range 0.6-0.8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9DC764-F69F-9E91-2F74-23CFF55F2EA9}"/>
              </a:ext>
            </a:extLst>
          </p:cNvPr>
          <p:cNvSpPr txBox="1"/>
          <p:nvPr/>
        </p:nvSpPr>
        <p:spPr>
          <a:xfrm>
            <a:off x="236734" y="2054567"/>
            <a:ext cx="11548865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Differences in the indices can occur for a few reasons with three main one being, time of measurement, surface react differently to heating, and land cover can change over time.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431CDB-73B0-F920-E660-F843C4C6C55B}"/>
              </a:ext>
            </a:extLst>
          </p:cNvPr>
          <p:cNvSpPr txBox="1"/>
          <p:nvPr/>
        </p:nvSpPr>
        <p:spPr>
          <a:xfrm>
            <a:off x="236734" y="3026355"/>
            <a:ext cx="11548865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The differences suggest LST should not be used to replace/in-fill gridded NSAT dataset – instead LST indices should be considered independently and used to provide additional climate information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33F20-4206-971B-297B-30C0F09017B3}"/>
              </a:ext>
            </a:extLst>
          </p:cNvPr>
          <p:cNvSpPr txBox="1"/>
          <p:nvPr/>
        </p:nvSpPr>
        <p:spPr>
          <a:xfrm>
            <a:off x="236733" y="3998143"/>
            <a:ext cx="11548865" cy="351941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Relative indices present a promising solution in regions will fewer data available from satellites.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0DFAE6-C9FB-521A-239D-26D4DFE03F41}"/>
              </a:ext>
            </a:extLst>
          </p:cNvPr>
          <p:cNvSpPr txBox="1"/>
          <p:nvPr/>
        </p:nvSpPr>
        <p:spPr>
          <a:xfrm>
            <a:off x="3426693" y="4969931"/>
            <a:ext cx="5338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solidFill>
                  <a:srgbClr val="32556B"/>
                </a:solidFill>
                <a:latin typeface="Verdana" pitchFamily="34" charset="0"/>
                <a:ea typeface="MS PGothic" pitchFamily="34" charset="-128"/>
              </a:rPr>
              <a:t>Thank You – Questions?</a:t>
            </a:r>
          </a:p>
        </p:txBody>
      </p:sp>
    </p:spTree>
    <p:extLst>
      <p:ext uri="{BB962C8B-B14F-4D97-AF65-F5344CB8AC3E}">
        <p14:creationId xmlns:p14="http://schemas.microsoft.com/office/powerpoint/2010/main" val="10436455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520BC4-2E7D-1E55-03F8-F91045CD7A5D}"/>
              </a:ext>
            </a:extLst>
          </p:cNvPr>
          <p:cNvSpPr txBox="1"/>
          <p:nvPr/>
        </p:nvSpPr>
        <p:spPr>
          <a:xfrm>
            <a:off x="360412" y="1254572"/>
            <a:ext cx="11471176" cy="4810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Dunn, R. J. H., Donat, M. G., Kirkpatrick, S., &amp; Bosilovich, M. G. (2025). Surface Temperature Extremes [in “State of the Climate in 2024”]. Bull. Amer. Meteor. Soc., 106 (8), S32–S35, https://doi.org/10.1175/BAMS-D-25-0102.1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Dunn, R. J. H., Alexander, L. V., Donat, M. G., Zhang, X., Bador, M., Herold, N., et al. (2020). Development of an updated global land in situ-based data set of temperature and precipitation extremes: HadEX3. Journal of Geophysical Research: Atmospheres, 125, e2019JD032263. https://doi.org/10.1029/2019JD032263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Donat, M. G., Alexander, L. V., Yang, H., Durre, I., Vose, R., &amp; Caesar, J. (2013). Global Land-Based Datasets for Monitoring Climatic Extremes. Bulletin of the American Meteorological Society, 94(7), 997-1006. https://doi.org/10.1175/BAMS-D-12-00109.1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Dunn, R. J. H., Herold, N., Alexander, L. V., Donat, M. G., Allan, R., Bador, et al. (2024). Observed global changes in sector-relevant climate extremes indices - an extension to HadEX3, Earth and Space Science, 11.4, e2023EA003279, https://doi.org/10.1029/2023EA003279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Menne, M.J., Durre, I., Vose, R.S., Gleason, B.E., &amp; Houston, T.G. (2012). An overview of the global historical climatology network-daily database. Journal of atmospheric and oceanic technology, 29(7), pp.897-910. https://doi.org/10.1175/JTECH-D-11-00103.1 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Jimenez, C., &amp; Prigent, C. (2023). ESA Land Surface Temperature Climate Change Initiative (LST_cci): All-weather </a:t>
            </a:r>
            <a:r>
              <a:rPr lang="en-US" sz="1333" dirty="0" err="1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MicroWave</a:t>
            </a: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Land Surface Temperature (MW-LST) global data record (1996-2020), v2.33. NERC EDS Centre for Environmental Data Analysis, 26 January 2023. </a:t>
            </a: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hlinkClick r:id="rId2"/>
              </a:rPr>
              <a:t>https://doi.org/</a:t>
            </a: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10.5285</a:t>
            </a: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  <a:hlinkClick r:id="rId2"/>
              </a:rPr>
              <a:t>/a7e811fe11d34df5abac6f18c920bbeb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marL="287993" indent="-609585" defTabSz="1219170" fontAlgn="base">
              <a:spcBef>
                <a:spcPct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Cheda, A.; Tetzlaff, A.; Blannin, J.; Good, E.; Sharma, V.; Trigo, I.; Schwaab, J.; </a:t>
            </a:r>
            <a:r>
              <a:rPr lang="en-US" sz="1333" dirty="0" err="1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Riihelä</a:t>
            </a: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, A.; Grams, C.M.; Schröder, M. (2026). Heat Indices for Europe Derived from Satellite Data: A Proof of Concept. </a:t>
            </a:r>
            <a:r>
              <a:rPr lang="en-US" sz="1333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Remote Sens. 18</a:t>
            </a:r>
            <a:r>
              <a:rPr lang="en-US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, 589. https://doi.org/10.3390/rs18040589</a:t>
            </a: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49AC8A-8042-AB86-EF69-D8784014E957}"/>
              </a:ext>
            </a:extLst>
          </p:cNvPr>
          <p:cNvSpPr txBox="1"/>
          <p:nvPr/>
        </p:nvSpPr>
        <p:spPr>
          <a:xfrm>
            <a:off x="1173018" y="249381"/>
            <a:ext cx="74999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References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89931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3BEF9-1FE8-9439-04FE-4E5B4D793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D944FEAF-B7ED-E5A5-1128-A63BC5A0D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293002"/>
            <a:ext cx="106299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Lightning Poster Presentations</a:t>
            </a:r>
            <a:endParaRPr kumimoji="0" lang="en-GB" sz="4267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720244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2F431-13D5-954D-41A3-20A972659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F3582ECA-4796-7C39-D2CC-8B8CEB76B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036970"/>
            <a:ext cx="106299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67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End of Day 1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E802A282-4CF5-CE86-D9B7-2F8F7D968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859110"/>
            <a:ext cx="106299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17:00-18:00 - Poster Viewing, Drinks &amp; Canapés</a:t>
            </a:r>
          </a:p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18:00-20:00 – Workshop Dinner</a:t>
            </a:r>
          </a:p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1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Tomorrow </a:t>
            </a:r>
            <a:r>
              <a:rPr lang="en-GB" sz="2400" i="1" u="sng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r</a:t>
            </a:r>
            <a:r>
              <a:rPr kumimoji="0" lang="en-GB" sz="2400" b="0" i="1" u="sng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egistration</a:t>
            </a:r>
            <a:r>
              <a:rPr kumimoji="0" lang="en-GB" sz="2400" b="0" i="1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 bet</a:t>
            </a:r>
            <a:r>
              <a:rPr lang="en-GB" sz="2400" i="1" u="sng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ween 08:30-09:00</a:t>
            </a:r>
            <a:endParaRPr kumimoji="0" lang="en-GB" sz="2400" b="0" i="1" u="sng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42954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269736" y="2154105"/>
            <a:ext cx="11922265" cy="206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>
              <a:defRPr/>
            </a:pPr>
            <a:r>
              <a:rPr lang="en-GB" sz="4267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Development of a new MODIS </a:t>
            </a:r>
            <a:r>
              <a:rPr lang="en-GB" sz="4267" dirty="0" err="1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LST_cci</a:t>
            </a:r>
            <a:r>
              <a:rPr lang="en-GB" sz="4267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 Dataset based on Optimal Estimation (OE)</a:t>
            </a:r>
          </a:p>
          <a:p>
            <a:pPr>
              <a:defRPr/>
            </a:pPr>
            <a:endParaRPr lang="en-GB" sz="4267" dirty="0">
              <a:solidFill>
                <a:schemeClr val="bg1">
                  <a:lumMod val="95000"/>
                </a:schemeClr>
              </a:solidFill>
              <a:latin typeface="Verdana"/>
              <a:ea typeface="+mj-ea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821267" y="3725334"/>
            <a:ext cx="9151864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dirty="0">
                <a:solidFill>
                  <a:schemeClr val="bg1"/>
                </a:solidFill>
              </a:rPr>
              <a:t>    Ben Courtier, University of Leicester, bmc19@le.ac.uk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1233602" y="4216401"/>
            <a:ext cx="4135171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dirty="0">
                <a:solidFill>
                  <a:schemeClr val="bg1"/>
                </a:solidFill>
              </a:rPr>
              <a:t>Darren </a:t>
            </a:r>
            <a:r>
              <a:rPr lang="fr-FR" altLang="fr-FR" dirty="0" err="1">
                <a:solidFill>
                  <a:schemeClr val="bg1"/>
                </a:solidFill>
              </a:rPr>
              <a:t>Ghent</a:t>
            </a:r>
            <a:r>
              <a:rPr lang="fr-FR" altLang="fr-FR" dirty="0">
                <a:solidFill>
                  <a:schemeClr val="bg1"/>
                </a:solidFill>
              </a:rPr>
              <a:t>, Mike Perry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424874" y="2023359"/>
            <a:ext cx="10629900" cy="140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267" b="1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Land Surface Temperature based Climate Indices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599595" y="3794606"/>
            <a:ext cx="6937279" cy="379656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1867" u="sng" dirty="0">
                <a:solidFill>
                  <a:srgbClr val="FFFFFF"/>
                </a:solidFill>
              </a:rPr>
              <a:t>Josh Blannin</a:t>
            </a:r>
            <a:r>
              <a:rPr lang="en-GB" sz="1867" dirty="0">
                <a:solidFill>
                  <a:srgbClr val="FFFFFF"/>
                </a:solidFill>
              </a:rPr>
              <a:t>, Lizzie Good, </a:t>
            </a:r>
            <a:r>
              <a:rPr lang="en-GB" sz="1867">
                <a:solidFill>
                  <a:srgbClr val="FFFFFF"/>
                </a:solidFill>
              </a:rPr>
              <a:t>Carlos Jiménez</a:t>
            </a:r>
            <a:r>
              <a:rPr lang="en-GB" sz="1867" dirty="0">
                <a:solidFill>
                  <a:srgbClr val="FFFFFF"/>
                </a:solidFill>
              </a:rPr>
              <a:t>, Arno Cheda     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b="1" noProof="0" dirty="0">
                <a:latin typeface="Verdana" pitchFamily="34" charset="0"/>
              </a:rPr>
              <a:t>Motivation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D56218-D527-F2E4-76F7-BBCD4C097D17}"/>
              </a:ext>
            </a:extLst>
          </p:cNvPr>
          <p:cNvSpPr txBox="1"/>
          <p:nvPr/>
        </p:nvSpPr>
        <p:spPr>
          <a:xfrm>
            <a:off x="347647" y="1167743"/>
            <a:ext cx="11484135" cy="601725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Climate change is causing and increase in globally averaged warm days and maximum temperatures</a:t>
            </a:r>
            <a:r>
              <a:rPr lang="en-GB" sz="1467" baseline="300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1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with upwards trends</a:t>
            </a:r>
            <a:r>
              <a:rPr lang="en-GB" sz="1467" baseline="300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5F5732-B6F8-ADE2-75E8-363DF274659B}"/>
              </a:ext>
            </a:extLst>
          </p:cNvPr>
          <p:cNvSpPr txBox="1"/>
          <p:nvPr/>
        </p:nvSpPr>
        <p:spPr>
          <a:xfrm>
            <a:off x="347646" y="2043373"/>
            <a:ext cx="11484135" cy="601725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Climate indices are used for the purpose of monitoring climate extremes, and can be used to share climate information without providing (sub-)daily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956CA6-4CDB-046D-9833-703866AC4A94}"/>
              </a:ext>
            </a:extLst>
          </p:cNvPr>
          <p:cNvSpPr txBox="1"/>
          <p:nvPr/>
        </p:nvSpPr>
        <p:spPr>
          <a:xfrm>
            <a:off x="347645" y="2919001"/>
            <a:ext cx="11484135" cy="1055608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Gridded climate indices datasets based on near surface air temperature (NSAT) already exist (e.g. GHCNDEX</a:t>
            </a:r>
            <a:r>
              <a:rPr lang="en-GB" sz="1467" baseline="300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3</a:t>
            </a:r>
            <a:r>
              <a:rPr lang="en-GB" sz="1467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, HadEX3</a:t>
            </a:r>
            <a:r>
              <a:rPr lang="en-GB" sz="1467" baseline="3000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2,4</a:t>
            </a:r>
            <a:r>
              <a:rPr lang="en-GB" sz="1467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), 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but have limitations:</a:t>
            </a:r>
          </a:p>
          <a:p>
            <a:pPr marL="1066773" lvl="1" indent="-457189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Coarse i.e. HadEX3 resolution is 1.875x1.25 degrees</a:t>
            </a:r>
          </a:p>
          <a:p>
            <a:pPr marL="1066773" lvl="1" indent="-457189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Only available where there are a reasonable number of stations (spatial inhomogeneity)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AD878-DF0C-ABA3-CF87-810A8BE76DBA}"/>
              </a:ext>
            </a:extLst>
          </p:cNvPr>
          <p:cNvSpPr txBox="1"/>
          <p:nvPr/>
        </p:nvSpPr>
        <p:spPr>
          <a:xfrm>
            <a:off x="347646" y="4248656"/>
            <a:ext cx="11484133" cy="1055608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Land Surface Temperature (LST) from Low Earth Orbiting satellites (LEOs) have the potential to overcome some of these limitations:</a:t>
            </a:r>
          </a:p>
          <a:p>
            <a:pPr marL="1066773" lvl="1" indent="-457189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High resolution i.e. 0.25x0.25 degrees for the Microwave LSTs used in this work.</a:t>
            </a:r>
          </a:p>
          <a:p>
            <a:pPr marL="1066773" lvl="1" indent="-457189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Orbit (close to) the poles providing global coverage over a given revisit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607969-326A-048D-B7F4-0C45AA8ADA84}"/>
              </a:ext>
            </a:extLst>
          </p:cNvPr>
          <p:cNvSpPr txBox="1"/>
          <p:nvPr/>
        </p:nvSpPr>
        <p:spPr>
          <a:xfrm>
            <a:off x="347646" y="5578308"/>
            <a:ext cx="11484133" cy="373476"/>
          </a:xfrm>
          <a:prstGeom prst="roundRect">
            <a:avLst>
              <a:gd name="adj" fmla="val 26240"/>
            </a:avLst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Research aim: compare climate indices produces using station NSAT data and satellite LST data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1E567-FA28-D8C1-9507-2C93EAC07E57}"/>
              </a:ext>
            </a:extLst>
          </p:cNvPr>
          <p:cNvSpPr txBox="1">
            <a:spLocks/>
          </p:cNvSpPr>
          <p:nvPr/>
        </p:nvSpPr>
        <p:spPr>
          <a:xfrm>
            <a:off x="1032934" y="211668"/>
            <a:ext cx="9275233" cy="573617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defTabSz="1219170"/>
            <a:r>
              <a:rPr lang="en-GB" sz="2933" b="1" kern="0" dirty="0">
                <a:latin typeface="Verdana" pitchFamily="34" charset="0"/>
              </a:rPr>
              <a:t>Data </a:t>
            </a:r>
            <a:r>
              <a:rPr lang="en-GB" sz="2933" kern="0" dirty="0">
                <a:latin typeface="Verdana" pitchFamily="34" charset="0"/>
              </a:rPr>
              <a:t>(Station NSAT)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CF4E02-2405-9B6F-DF6A-AEB53039CA3E}"/>
              </a:ext>
            </a:extLst>
          </p:cNvPr>
          <p:cNvSpPr txBox="1"/>
          <p:nvPr/>
        </p:nvSpPr>
        <p:spPr>
          <a:xfrm>
            <a:off x="347646" y="1121561"/>
            <a:ext cx="8122100" cy="601725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Uses the Global Historical Climate Network daily (GHCNd)</a:t>
            </a:r>
            <a:r>
              <a:rPr lang="en-GB" sz="1467" baseline="300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5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– daily NSAT station dataset containing over 100,000 stations across 180 countries and territories</a:t>
            </a:r>
            <a:endParaRPr lang="en-GB" sz="1467" baseline="300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6239D1-4D8E-1CB1-00EF-079209CF6557}"/>
              </a:ext>
            </a:extLst>
          </p:cNvPr>
          <p:cNvSpPr txBox="1"/>
          <p:nvPr/>
        </p:nvSpPr>
        <p:spPr>
          <a:xfrm>
            <a:off x="347646" y="1972237"/>
            <a:ext cx="8122100" cy="1014710"/>
          </a:xfrm>
          <a:prstGeom prst="roundRect">
            <a:avLst>
              <a:gd name="adj" fmla="val 14201"/>
            </a:avLst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Resulting number of stations used is 24,594 using criteria:</a:t>
            </a:r>
          </a:p>
          <a:p>
            <a:pPr marL="479988" lvl="1" indent="-191995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Stations over land only</a:t>
            </a:r>
          </a:p>
          <a:p>
            <a:pPr marL="479988" lvl="1" indent="-191995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Either daily minimum or maximum NSATs available</a:t>
            </a:r>
          </a:p>
          <a:p>
            <a:pPr marL="479988" lvl="1" indent="-191995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333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Data available during the satellite period used (1996-2020)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16511A-24CB-0B2A-E321-B1FDF41CC315}"/>
              </a:ext>
            </a:extLst>
          </p:cNvPr>
          <p:cNvSpPr txBox="1"/>
          <p:nvPr/>
        </p:nvSpPr>
        <p:spPr>
          <a:xfrm>
            <a:off x="347646" y="3235585"/>
            <a:ext cx="6644281" cy="601725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Data is selected through quality control flags and ensuring that the daily maximum &gt; minimum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1DC829-1BD6-677C-CBA4-88B03A10DF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13" t="6090" r="6892" b="4808"/>
          <a:stretch>
            <a:fillRect/>
          </a:stretch>
        </p:blipFill>
        <p:spPr bwMode="auto">
          <a:xfrm>
            <a:off x="7195129" y="3299468"/>
            <a:ext cx="4873172" cy="25755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80CCD5B-9D92-70A3-2D43-7315C70996EA}"/>
              </a:ext>
            </a:extLst>
          </p:cNvPr>
          <p:cNvSpPr txBox="1"/>
          <p:nvPr/>
        </p:nvSpPr>
        <p:spPr>
          <a:xfrm>
            <a:off x="347646" y="4086261"/>
            <a:ext cx="6644281" cy="351941"/>
          </a:xfrm>
          <a:prstGeom prst="roundRect">
            <a:avLst/>
          </a:prstGeom>
          <a:solidFill>
            <a:srgbClr val="809A95">
              <a:alpha val="40000"/>
            </a:srgbClr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Stations grouped by IPCC AR6 regions</a:t>
            </a:r>
          </a:p>
        </p:txBody>
      </p:sp>
    </p:spTree>
    <p:extLst>
      <p:ext uri="{BB962C8B-B14F-4D97-AF65-F5344CB8AC3E}">
        <p14:creationId xmlns:p14="http://schemas.microsoft.com/office/powerpoint/2010/main" val="2074432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D880AD-9113-1506-7FA3-000946DE2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A56A2-B1A6-3C20-57CC-631A7643F865}"/>
              </a:ext>
            </a:extLst>
          </p:cNvPr>
          <p:cNvSpPr txBox="1">
            <a:spLocks/>
          </p:cNvSpPr>
          <p:nvPr/>
        </p:nvSpPr>
        <p:spPr>
          <a:xfrm>
            <a:off x="1032934" y="211668"/>
            <a:ext cx="9275233" cy="573617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defTabSz="1219170"/>
            <a:r>
              <a:rPr lang="en-GB" sz="2933" b="1" kern="0" dirty="0">
                <a:latin typeface="Verdana" pitchFamily="34" charset="0"/>
              </a:rPr>
              <a:t>Data </a:t>
            </a:r>
            <a:r>
              <a:rPr lang="en-GB" sz="2933" kern="0" dirty="0">
                <a:latin typeface="Verdana" pitchFamily="34" charset="0"/>
              </a:rPr>
              <a:t>(Satellite LST)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FC8715-F30D-5785-9075-634FB36A1E92}"/>
              </a:ext>
            </a:extLst>
          </p:cNvPr>
          <p:cNvSpPr txBox="1"/>
          <p:nvPr/>
        </p:nvSpPr>
        <p:spPr>
          <a:xfrm>
            <a:off x="199865" y="1121561"/>
            <a:ext cx="6468785" cy="851510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Microwave (MW) LST data is used over infrared as more data is available due to less attenuation by clouds, making the data </a:t>
            </a:r>
            <a:r>
              <a:rPr lang="en-GB" sz="1467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near all-sky </a:t>
            </a:r>
            <a:endParaRPr lang="en-GB" sz="1467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550A95-7E3F-89BF-9F0C-4456F0AA5EAA}"/>
              </a:ext>
            </a:extLst>
          </p:cNvPr>
          <p:cNvSpPr txBox="1"/>
          <p:nvPr/>
        </p:nvSpPr>
        <p:spPr>
          <a:xfrm>
            <a:off x="199864" y="2134284"/>
            <a:ext cx="6514971" cy="2557596"/>
          </a:xfrm>
          <a:prstGeom prst="roundRect">
            <a:avLst>
              <a:gd name="adj" fmla="val 6938"/>
            </a:avLst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ts val="80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This work uses version 2.33 of the ESA LST_cci All-weather Microwave LST</a:t>
            </a:r>
            <a:r>
              <a:rPr lang="en-GB" sz="1467" baseline="300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6</a:t>
            </a: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Radiances are from the SSM/I a&amp; SSMIS instruments onboard the F13 and F17 satellites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6AM and 6PM overpasses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The satellites suffer from </a:t>
            </a:r>
            <a:r>
              <a:rPr lang="en-GB" sz="1400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orbital drift</a:t>
            </a:r>
            <a:r>
              <a:rPr lang="en-GB" sz="14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, so the data is supplied with correction values</a:t>
            </a:r>
          </a:p>
          <a:p>
            <a:pPr marL="228594" indent="-228594" defTabSz="1219170" fontAlgn="base">
              <a:spcBef>
                <a:spcPct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Quality flags also provided with the data (remove data affected by deep convective storms and water)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8E0252-FA13-773E-78AF-0CD1338D6A58}"/>
              </a:ext>
            </a:extLst>
          </p:cNvPr>
          <p:cNvSpPr txBox="1"/>
          <p:nvPr/>
        </p:nvSpPr>
        <p:spPr>
          <a:xfrm>
            <a:off x="199864" y="4854432"/>
            <a:ext cx="6514971" cy="601725"/>
          </a:xfrm>
          <a:prstGeom prst="roundRect">
            <a:avLst/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Due to the polar orbits, swaths converge near the poles and have few overlaps nearer the equator </a:t>
            </a:r>
          </a:p>
        </p:txBody>
      </p:sp>
      <p:pic>
        <p:nvPicPr>
          <p:cNvPr id="11" name="Picture 10" descr="A close-up of a graph&#10;&#10;AI-generated content may be incorrect.">
            <a:extLst>
              <a:ext uri="{FF2B5EF4-FFF2-40B4-BE49-F238E27FC236}">
                <a16:creationId xmlns:a16="http://schemas.microsoft.com/office/drawing/2014/main" id="{161D2375-CFA4-42BD-49AA-B83E0F0844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" t="3520" r="13122"/>
          <a:stretch>
            <a:fillRect/>
          </a:stretch>
        </p:blipFill>
        <p:spPr bwMode="auto">
          <a:xfrm>
            <a:off x="7287491" y="1029337"/>
            <a:ext cx="4193309" cy="28222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 descr="A map of the world&#10;&#10;AI-generated content may be incorrect.">
            <a:extLst>
              <a:ext uri="{FF2B5EF4-FFF2-40B4-BE49-F238E27FC236}">
                <a16:creationId xmlns:a16="http://schemas.microsoft.com/office/drawing/2014/main" id="{CB4A5F69-AD3A-D451-6192-7F587EDDCE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53" y="3851564"/>
            <a:ext cx="5047375" cy="24917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F623F9-1D07-BC2F-EDF9-A23720EDB580}"/>
              </a:ext>
            </a:extLst>
          </p:cNvPr>
          <p:cNvSpPr txBox="1"/>
          <p:nvPr/>
        </p:nvSpPr>
        <p:spPr>
          <a:xfrm>
            <a:off x="199865" y="5620785"/>
            <a:ext cx="6514972" cy="351941"/>
          </a:xfrm>
          <a:prstGeom prst="roundRect">
            <a:avLst>
              <a:gd name="adj" fmla="val 16667"/>
            </a:avLst>
          </a:prstGeom>
          <a:solidFill>
            <a:srgbClr val="CCD7D5"/>
          </a:solidFill>
          <a:ln>
            <a:solidFill>
              <a:srgbClr val="32556B"/>
            </a:solidFill>
          </a:ln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Discontinuity in 2008-2009 due to change from SSM/I to SSMIS</a:t>
            </a:r>
          </a:p>
        </p:txBody>
      </p:sp>
    </p:spTree>
    <p:extLst>
      <p:ext uri="{BB962C8B-B14F-4D97-AF65-F5344CB8AC3E}">
        <p14:creationId xmlns:p14="http://schemas.microsoft.com/office/powerpoint/2010/main" val="3231122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738F0-D58F-D9E0-9BBE-31D6092DB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FB9BB991-1650-9B76-76A4-D7FE09E64DE4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Climate Indices 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9DCFA74-4CC2-5A4E-0154-AADD15993D25}"/>
              </a:ext>
            </a:extLst>
          </p:cNvPr>
          <p:cNvSpPr/>
          <p:nvPr/>
        </p:nvSpPr>
        <p:spPr>
          <a:xfrm>
            <a:off x="205277" y="1108365"/>
            <a:ext cx="11349415" cy="461816"/>
          </a:xfrm>
          <a:prstGeom prst="roundRect">
            <a:avLst>
              <a:gd name="adj" fmla="val 23124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90C45C-B28B-6190-B312-C4C9A4071557}"/>
              </a:ext>
            </a:extLst>
          </p:cNvPr>
          <p:cNvSpPr txBox="1"/>
          <p:nvPr/>
        </p:nvSpPr>
        <p:spPr>
          <a:xfrm>
            <a:off x="249382" y="1149866"/>
            <a:ext cx="11231417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The climate indices used are a subset of those recommended by the Expert Team on Sector-Specific Climate Indices</a:t>
            </a:r>
            <a:endParaRPr lang="en-GB" sz="1333" dirty="0">
              <a:solidFill>
                <a:srgbClr val="000000"/>
              </a:solidFill>
              <a:latin typeface="Verdana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CBDD625-1947-3B0E-27E7-5D78A65AD93E}"/>
              </a:ext>
            </a:extLst>
          </p:cNvPr>
          <p:cNvSpPr/>
          <p:nvPr/>
        </p:nvSpPr>
        <p:spPr>
          <a:xfrm>
            <a:off x="205277" y="1708732"/>
            <a:ext cx="5040977" cy="1931784"/>
          </a:xfrm>
          <a:prstGeom prst="roundRect">
            <a:avLst>
              <a:gd name="adj" fmla="val 5382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67455B-B6A4-3B48-B316-DC9DBF1AC7CF}"/>
              </a:ext>
            </a:extLst>
          </p:cNvPr>
          <p:cNvSpPr txBox="1"/>
          <p:nvPr/>
        </p:nvSpPr>
        <p:spPr>
          <a:xfrm>
            <a:off x="249384" y="1745677"/>
            <a:ext cx="39162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Consider three categories of indices:</a:t>
            </a:r>
          </a:p>
        </p:txBody>
      </p:sp>
    </p:spTree>
    <p:extLst>
      <p:ext uri="{BB962C8B-B14F-4D97-AF65-F5344CB8AC3E}">
        <p14:creationId xmlns:p14="http://schemas.microsoft.com/office/powerpoint/2010/main" val="492422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ED72A-1BF5-10E8-FF1C-A55CC2654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F1A9F218-9CAC-106A-86F8-028345FA7918}"/>
              </a:ext>
            </a:extLst>
          </p:cNvPr>
          <p:cNvSpPr txBox="1"/>
          <p:nvPr/>
        </p:nvSpPr>
        <p:spPr>
          <a:xfrm>
            <a:off x="1173019" y="249381"/>
            <a:ext cx="59851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kern="0" dirty="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rPr>
              <a:t>Climate Indices </a:t>
            </a:r>
            <a:endParaRPr lang="en-GB" sz="3200" kern="0" dirty="0">
              <a:solidFill>
                <a:srgbClr val="FFFFFF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2D8B609-B339-40B5-F80B-CC5F76C68A72}"/>
              </a:ext>
            </a:extLst>
          </p:cNvPr>
          <p:cNvSpPr/>
          <p:nvPr/>
        </p:nvSpPr>
        <p:spPr>
          <a:xfrm>
            <a:off x="205277" y="1108365"/>
            <a:ext cx="11349415" cy="461816"/>
          </a:xfrm>
          <a:prstGeom prst="roundRect">
            <a:avLst>
              <a:gd name="adj" fmla="val 23124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850623-76BA-EF4E-CFB0-535CDFD4B0AA}"/>
              </a:ext>
            </a:extLst>
          </p:cNvPr>
          <p:cNvSpPr txBox="1"/>
          <p:nvPr/>
        </p:nvSpPr>
        <p:spPr>
          <a:xfrm>
            <a:off x="249382" y="1149866"/>
            <a:ext cx="11231417" cy="31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/>
                <a:ea typeface="MS PGothic" pitchFamily="34" charset="-128"/>
                <a:cs typeface="Calibri" panose="020F0502020204030204" pitchFamily="34" charset="0"/>
              </a:rPr>
              <a:t>The climate indices used are a subset of those recommended by the Expert Team on Sector-Specific Climate Indices</a:t>
            </a:r>
            <a:endParaRPr lang="en-GB" sz="1333" dirty="0">
              <a:solidFill>
                <a:srgbClr val="000000"/>
              </a:solidFill>
              <a:latin typeface="Verdana"/>
              <a:ea typeface="MS PGothic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AA48FB6-383B-2B9C-598F-21A2F366D1FE}"/>
              </a:ext>
            </a:extLst>
          </p:cNvPr>
          <p:cNvGraphicFramePr>
            <a:graphicFrameLocks noGrp="1"/>
          </p:cNvGraphicFramePr>
          <p:nvPr/>
        </p:nvGraphicFramePr>
        <p:xfrm>
          <a:off x="5713731" y="1761984"/>
          <a:ext cx="6108816" cy="3678707"/>
        </p:xfrm>
        <a:graphic>
          <a:graphicData uri="http://schemas.openxmlformats.org/drawingml/2006/table">
            <a:tbl>
              <a:tblPr firstRow="1" firstCol="1" bandRow="1"/>
              <a:tblGrid>
                <a:gridCol w="1527580">
                  <a:extLst>
                    <a:ext uri="{9D8B030D-6E8A-4147-A177-3AD203B41FA5}">
                      <a16:colId xmlns:a16="http://schemas.microsoft.com/office/drawing/2014/main" val="1608698712"/>
                    </a:ext>
                  </a:extLst>
                </a:gridCol>
                <a:gridCol w="4581236">
                  <a:extLst>
                    <a:ext uri="{9D8B030D-6E8A-4147-A177-3AD203B41FA5}">
                      <a16:colId xmlns:a16="http://schemas.microsoft.com/office/drawing/2014/main" val="408425256"/>
                    </a:ext>
                  </a:extLst>
                </a:gridCol>
              </a:tblGrid>
              <a:tr h="49732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Index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556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Description</a:t>
                      </a:r>
                      <a:endParaRPr lang="en-GB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255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865557"/>
                  </a:ext>
                </a:extLst>
              </a:tr>
              <a:tr h="45912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TXx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maximum value of daily maximum temperature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438447"/>
                  </a:ext>
                </a:extLst>
              </a:tr>
              <a:tr h="45912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TXn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minimum value of daily maximum temperature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7234747"/>
                  </a:ext>
                </a:extLst>
              </a:tr>
              <a:tr h="45912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TNx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maximum value of daily minimum temperature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4965679"/>
                  </a:ext>
                </a:extLst>
              </a:tr>
              <a:tr h="45912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TNn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Monthly minimum value of daily minimum temperature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163274"/>
                  </a:ext>
                </a:extLst>
              </a:tr>
              <a:tr h="459124">
                <a:tc>
                  <a:txBody>
                    <a:bodyPr/>
                    <a:lstStyle/>
                    <a:p>
                      <a:pPr algn="ctr"/>
                      <a:r>
                        <a:rPr lang="es-ES" sz="110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TXm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Monthly mean of the daily maximum temperature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3345796"/>
                  </a:ext>
                </a:extLst>
              </a:tr>
              <a:tr h="459124">
                <a:tc>
                  <a:txBody>
                    <a:bodyPr/>
                    <a:lstStyle/>
                    <a:p>
                      <a:pPr algn="ctr"/>
                      <a:r>
                        <a:rPr lang="es-ES" sz="110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TNm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Monthly mean of the daily minimum temperature</a:t>
                      </a: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442231"/>
                  </a:ext>
                </a:extLst>
              </a:tr>
              <a:tr h="426643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DTR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Month mean of the </a:t>
                      </a:r>
                      <a:r>
                        <a:rPr lang="en-GB" sz="11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</a:t>
                      </a:r>
                      <a:r>
                        <a:rPr lang="en-GB" sz="11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daily temperature range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9791889"/>
                  </a:ext>
                </a:extLst>
              </a:tr>
            </a:tbl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A7535B3-83C3-A609-D69D-20F4BDD293F9}"/>
              </a:ext>
            </a:extLst>
          </p:cNvPr>
          <p:cNvSpPr/>
          <p:nvPr/>
        </p:nvSpPr>
        <p:spPr>
          <a:xfrm>
            <a:off x="205277" y="1708732"/>
            <a:ext cx="5040977" cy="1931784"/>
          </a:xfrm>
          <a:prstGeom prst="roundRect">
            <a:avLst>
              <a:gd name="adj" fmla="val 5382"/>
            </a:avLst>
          </a:prstGeom>
          <a:solidFill>
            <a:srgbClr val="CCD7D5"/>
          </a:solidFill>
          <a:ln w="9525">
            <a:solidFill>
              <a:srgbClr val="3255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endParaRPr lang="en-GB" sz="3200">
              <a:solidFill>
                <a:srgbClr val="FFFFFF"/>
              </a:solidFill>
              <a:latin typeface="Verdan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5C0E0B-24DB-F3E5-CE0D-89C5EAAEF04E}"/>
              </a:ext>
            </a:extLst>
          </p:cNvPr>
          <p:cNvSpPr txBox="1"/>
          <p:nvPr/>
        </p:nvSpPr>
        <p:spPr>
          <a:xfrm>
            <a:off x="249384" y="1745677"/>
            <a:ext cx="3916217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467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Consider three categories of indices: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7C5701-14F9-7160-B016-8747E3A994EA}"/>
              </a:ext>
            </a:extLst>
          </p:cNvPr>
          <p:cNvSpPr txBox="1"/>
          <p:nvPr/>
        </p:nvSpPr>
        <p:spPr>
          <a:xfrm>
            <a:off x="369454" y="2066782"/>
            <a:ext cx="46576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30394" indent="-230394" defTabSz="121917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sz="1200" b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Value-based</a:t>
            </a:r>
            <a:r>
              <a:rPr lang="en-GB" sz="1200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: indices reporting a statistical measure</a:t>
            </a:r>
          </a:p>
        </p:txBody>
      </p:sp>
    </p:spTree>
    <p:extLst>
      <p:ext uri="{BB962C8B-B14F-4D97-AF65-F5344CB8AC3E}">
        <p14:creationId xmlns:p14="http://schemas.microsoft.com/office/powerpoint/2010/main" val="2015764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1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2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3F7118-2066-46C4-A013-47B4E1D8FBAE}"/>
</file>

<file path=customXml/itemProps2.xml><?xml version="1.0" encoding="utf-8"?>
<ds:datastoreItem xmlns:ds="http://schemas.openxmlformats.org/officeDocument/2006/customXml" ds:itemID="{98EFF08F-4BC1-47AA-985D-5A81779886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1BFC2B-441F-48F9-91AF-2B5FFB5759D0}">
  <ds:schemaRefs>
    <ds:schemaRef ds:uri="http://schemas.microsoft.com/office/2006/metadata/properties"/>
    <ds:schemaRef ds:uri="http://schemas.microsoft.com/office/infopath/2007/PartnerControls"/>
    <ds:schemaRef ds:uri="95a6d21c-7db0-4b7e-981f-b4f22b02b9d8"/>
  </ds:schemaRefs>
</ds:datastoreItem>
</file>

<file path=customXml/itemProps4.xml><?xml version="1.0" encoding="utf-8"?>
<ds:datastoreItem xmlns:ds="http://schemas.openxmlformats.org/officeDocument/2006/customXml" ds:itemID="{211B9105-8B58-4125-A60D-8546D76154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2528</Words>
  <Application>Microsoft Office PowerPoint</Application>
  <PresentationFormat>Widescreen</PresentationFormat>
  <Paragraphs>212</Paragraphs>
  <Slides>26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Aptos</vt:lpstr>
      <vt:lpstr>Arial</vt:lpstr>
      <vt:lpstr>Calibri</vt:lpstr>
      <vt:lpstr>Verdana</vt:lpstr>
      <vt:lpstr>Wingdings</vt:lpstr>
      <vt:lpstr>CCI_landsurfacetemperature</vt:lpstr>
      <vt:lpstr>1_CCI_landsurfacetemperature</vt:lpstr>
      <vt:lpstr>2_CCI_landsurfacetemperature</vt:lpstr>
      <vt:lpstr>Session 4: Towards development of New</vt:lpstr>
      <vt:lpstr>PowerPoint Presentation</vt:lpstr>
      <vt:lpstr>PowerPoint Presentation</vt:lpstr>
      <vt:lpstr>PowerPoint Presentation</vt:lpstr>
      <vt:lpstr>Motivation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Josh Blannin</dc:creator>
  <cp:lastModifiedBy>Josh Blannin</cp:lastModifiedBy>
  <cp:revision>1</cp:revision>
  <dcterms:created xsi:type="dcterms:W3CDTF">2026-05-11T16:57:44Z</dcterms:created>
  <dcterms:modified xsi:type="dcterms:W3CDTF">2026-05-12T15:12:51Z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