
<file path=[Content_Types].xml><?xml version="1.0" encoding="utf-8"?>
<Types xmlns="http://schemas.openxmlformats.org/package/2006/content-types">
  <Default Extension="emf" ContentType="image/x-emf"/>
  <Default Extension="gif" ContentType="image/gif"/>
  <Default Extension="jpeg" ContentType="image/jpeg"/>
  <Default Extension="mp4" ContentType="video/mp4"/>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5.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6.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7.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8.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theme/theme9.xml" ContentType="application/vnd.openxmlformats-officedocument.theme+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theme/theme10.xml" ContentType="application/vnd.openxmlformats-officedocument.theme+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theme/theme11.xml" ContentType="application/vnd.openxmlformats-officedocument.theme+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71" r:id="rId6"/>
    <p:sldMasterId id="2147483694" r:id="rId7"/>
    <p:sldMasterId id="2147483696" r:id="rId8"/>
    <p:sldMasterId id="2147483723" r:id="rId9"/>
    <p:sldMasterId id="2147483754" r:id="rId10"/>
    <p:sldMasterId id="2147483778" r:id="rId11"/>
    <p:sldMasterId id="2147483802" r:id="rId12"/>
    <p:sldMasterId id="2147483825" r:id="rId13"/>
    <p:sldMasterId id="2147483850" r:id="rId14"/>
    <p:sldMasterId id="2147483852" r:id="rId15"/>
    <p:sldMasterId id="2147483862" r:id="rId16"/>
  </p:sldMasterIdLst>
  <p:notesMasterIdLst>
    <p:notesMasterId r:id="rId78"/>
  </p:notesMasterIdLst>
  <p:sldIdLst>
    <p:sldId id="257" r:id="rId17"/>
    <p:sldId id="2147483607" r:id="rId18"/>
    <p:sldId id="2147483608" r:id="rId19"/>
    <p:sldId id="283" r:id="rId20"/>
    <p:sldId id="285" r:id="rId21"/>
    <p:sldId id="284" r:id="rId22"/>
    <p:sldId id="2147483606" r:id="rId23"/>
    <p:sldId id="2147483609" r:id="rId24"/>
    <p:sldId id="2147483610" r:id="rId25"/>
    <p:sldId id="286" r:id="rId26"/>
    <p:sldId id="287" r:id="rId27"/>
    <p:sldId id="288" r:id="rId28"/>
    <p:sldId id="282" r:id="rId29"/>
    <p:sldId id="281" r:id="rId30"/>
    <p:sldId id="258" r:id="rId31"/>
    <p:sldId id="2147469892" r:id="rId32"/>
    <p:sldId id="2147469888" r:id="rId33"/>
    <p:sldId id="260" r:id="rId34"/>
    <p:sldId id="1955757131" r:id="rId35"/>
    <p:sldId id="267" r:id="rId36"/>
    <p:sldId id="2147481698" r:id="rId37"/>
    <p:sldId id="2147469873" r:id="rId38"/>
    <p:sldId id="2147483595" r:id="rId39"/>
    <p:sldId id="2147483563" r:id="rId40"/>
    <p:sldId id="2147483564" r:id="rId41"/>
    <p:sldId id="2147470335" r:id="rId42"/>
    <p:sldId id="2147483556" r:id="rId43"/>
    <p:sldId id="2147483495" r:id="rId44"/>
    <p:sldId id="261" r:id="rId45"/>
    <p:sldId id="2147483561" r:id="rId46"/>
    <p:sldId id="2147483605" r:id="rId47"/>
    <p:sldId id="2147483612" r:id="rId48"/>
    <p:sldId id="289" r:id="rId49"/>
    <p:sldId id="1540" r:id="rId50"/>
    <p:sldId id="276" r:id="rId51"/>
    <p:sldId id="1541" r:id="rId52"/>
    <p:sldId id="1542" r:id="rId53"/>
    <p:sldId id="290" r:id="rId54"/>
    <p:sldId id="275" r:id="rId55"/>
    <p:sldId id="291" r:id="rId56"/>
    <p:sldId id="1557" r:id="rId57"/>
    <p:sldId id="1547" r:id="rId58"/>
    <p:sldId id="2147483613" r:id="rId59"/>
    <p:sldId id="1546" r:id="rId60"/>
    <p:sldId id="2147483611" r:id="rId61"/>
    <p:sldId id="2147483597" r:id="rId62"/>
    <p:sldId id="256" r:id="rId63"/>
    <p:sldId id="323" r:id="rId64"/>
    <p:sldId id="2147483598" r:id="rId65"/>
    <p:sldId id="259" r:id="rId66"/>
    <p:sldId id="326" r:id="rId67"/>
    <p:sldId id="2147483599" r:id="rId68"/>
    <p:sldId id="269" r:id="rId69"/>
    <p:sldId id="322" r:id="rId70"/>
    <p:sldId id="2147483600" r:id="rId71"/>
    <p:sldId id="268" r:id="rId72"/>
    <p:sldId id="2147483601" r:id="rId73"/>
    <p:sldId id="325" r:id="rId74"/>
    <p:sldId id="324" r:id="rId75"/>
    <p:sldId id="2147483603" r:id="rId76"/>
    <p:sldId id="2147483604" r:id="rId7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0D1386-9E09-4393-877F-D90346AA7913}" v="25" dt="2026-05-12T09:00:05.7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0.xml"/><Relationship Id="rId21" Type="http://schemas.openxmlformats.org/officeDocument/2006/relationships/slide" Target="slides/slide5.xml"/><Relationship Id="rId42" Type="http://schemas.openxmlformats.org/officeDocument/2006/relationships/slide" Target="slides/slide26.xml"/><Relationship Id="rId47" Type="http://schemas.openxmlformats.org/officeDocument/2006/relationships/slide" Target="slides/slide31.xml"/><Relationship Id="rId63" Type="http://schemas.openxmlformats.org/officeDocument/2006/relationships/slide" Target="slides/slide47.xml"/><Relationship Id="rId68" Type="http://schemas.openxmlformats.org/officeDocument/2006/relationships/slide" Target="slides/slide52.xml"/><Relationship Id="rId84" Type="http://schemas.microsoft.com/office/2015/10/relationships/revisionInfo" Target="revisionInfo.xml"/><Relationship Id="rId16" Type="http://schemas.openxmlformats.org/officeDocument/2006/relationships/slideMaster" Target="slideMasters/slideMaster12.xml"/><Relationship Id="rId11" Type="http://schemas.openxmlformats.org/officeDocument/2006/relationships/slideMaster" Target="slideMasters/slideMaster7.xml"/><Relationship Id="rId32" Type="http://schemas.openxmlformats.org/officeDocument/2006/relationships/slide" Target="slides/slide16.xml"/><Relationship Id="rId37" Type="http://schemas.openxmlformats.org/officeDocument/2006/relationships/slide" Target="slides/slide21.xml"/><Relationship Id="rId53" Type="http://schemas.openxmlformats.org/officeDocument/2006/relationships/slide" Target="slides/slide37.xml"/><Relationship Id="rId58" Type="http://schemas.openxmlformats.org/officeDocument/2006/relationships/slide" Target="slides/slide42.xml"/><Relationship Id="rId74" Type="http://schemas.openxmlformats.org/officeDocument/2006/relationships/slide" Target="slides/slide58.xml"/><Relationship Id="rId79" Type="http://schemas.openxmlformats.org/officeDocument/2006/relationships/presProps" Target="presProps.xml"/><Relationship Id="rId5" Type="http://schemas.openxmlformats.org/officeDocument/2006/relationships/slideMaster" Target="slideMasters/slideMaster1.xml"/><Relationship Id="rId61" Type="http://schemas.openxmlformats.org/officeDocument/2006/relationships/slide" Target="slides/slide45.xml"/><Relationship Id="rId82" Type="http://schemas.openxmlformats.org/officeDocument/2006/relationships/tableStyles" Target="tableStyles.xml"/><Relationship Id="rId19" Type="http://schemas.openxmlformats.org/officeDocument/2006/relationships/slide" Target="slides/slide3.xml"/><Relationship Id="rId14" Type="http://schemas.openxmlformats.org/officeDocument/2006/relationships/slideMaster" Target="slideMasters/slideMaster10.xml"/><Relationship Id="rId22" Type="http://schemas.openxmlformats.org/officeDocument/2006/relationships/slide" Target="slides/slide6.xml"/><Relationship Id="rId27" Type="http://schemas.openxmlformats.org/officeDocument/2006/relationships/slide" Target="slides/slide11.xml"/><Relationship Id="rId30" Type="http://schemas.openxmlformats.org/officeDocument/2006/relationships/slide" Target="slides/slide14.xml"/><Relationship Id="rId35" Type="http://schemas.openxmlformats.org/officeDocument/2006/relationships/slide" Target="slides/slide19.xml"/><Relationship Id="rId43" Type="http://schemas.openxmlformats.org/officeDocument/2006/relationships/slide" Target="slides/slide27.xml"/><Relationship Id="rId48" Type="http://schemas.openxmlformats.org/officeDocument/2006/relationships/slide" Target="slides/slide32.xml"/><Relationship Id="rId56" Type="http://schemas.openxmlformats.org/officeDocument/2006/relationships/slide" Target="slides/slide40.xml"/><Relationship Id="rId64" Type="http://schemas.openxmlformats.org/officeDocument/2006/relationships/slide" Target="slides/slide48.xml"/><Relationship Id="rId69" Type="http://schemas.openxmlformats.org/officeDocument/2006/relationships/slide" Target="slides/slide53.xml"/><Relationship Id="rId77" Type="http://schemas.openxmlformats.org/officeDocument/2006/relationships/slide" Target="slides/slide61.xml"/><Relationship Id="rId8" Type="http://schemas.openxmlformats.org/officeDocument/2006/relationships/slideMaster" Target="slideMasters/slideMaster4.xml"/><Relationship Id="rId51" Type="http://schemas.openxmlformats.org/officeDocument/2006/relationships/slide" Target="slides/slide35.xml"/><Relationship Id="rId72" Type="http://schemas.openxmlformats.org/officeDocument/2006/relationships/slide" Target="slides/slide56.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Master" Target="slideMasters/slideMaster8.xml"/><Relationship Id="rId17" Type="http://schemas.openxmlformats.org/officeDocument/2006/relationships/slide" Target="slides/slide1.xml"/><Relationship Id="rId25" Type="http://schemas.openxmlformats.org/officeDocument/2006/relationships/slide" Target="slides/slide9.xml"/><Relationship Id="rId33" Type="http://schemas.openxmlformats.org/officeDocument/2006/relationships/slide" Target="slides/slide17.xml"/><Relationship Id="rId38" Type="http://schemas.openxmlformats.org/officeDocument/2006/relationships/slide" Target="slides/slide22.xml"/><Relationship Id="rId46" Type="http://schemas.openxmlformats.org/officeDocument/2006/relationships/slide" Target="slides/slide30.xml"/><Relationship Id="rId59" Type="http://schemas.openxmlformats.org/officeDocument/2006/relationships/slide" Target="slides/slide43.xml"/><Relationship Id="rId67" Type="http://schemas.openxmlformats.org/officeDocument/2006/relationships/slide" Target="slides/slide51.xml"/><Relationship Id="rId20" Type="http://schemas.openxmlformats.org/officeDocument/2006/relationships/slide" Target="slides/slide4.xml"/><Relationship Id="rId41" Type="http://schemas.openxmlformats.org/officeDocument/2006/relationships/slide" Target="slides/slide25.xml"/><Relationship Id="rId54" Type="http://schemas.openxmlformats.org/officeDocument/2006/relationships/slide" Target="slides/slide38.xml"/><Relationship Id="rId62" Type="http://schemas.openxmlformats.org/officeDocument/2006/relationships/slide" Target="slides/slide46.xml"/><Relationship Id="rId70" Type="http://schemas.openxmlformats.org/officeDocument/2006/relationships/slide" Target="slides/slide54.xml"/><Relationship Id="rId75" Type="http://schemas.openxmlformats.org/officeDocument/2006/relationships/slide" Target="slides/slide59.xml"/><Relationship Id="rId83"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Master" Target="slideMasters/slideMaster11.xml"/><Relationship Id="rId23" Type="http://schemas.openxmlformats.org/officeDocument/2006/relationships/slide" Target="slides/slide7.xml"/><Relationship Id="rId28" Type="http://schemas.openxmlformats.org/officeDocument/2006/relationships/slide" Target="slides/slide12.xml"/><Relationship Id="rId36" Type="http://schemas.openxmlformats.org/officeDocument/2006/relationships/slide" Target="slides/slide20.xml"/><Relationship Id="rId49" Type="http://schemas.openxmlformats.org/officeDocument/2006/relationships/slide" Target="slides/slide33.xml"/><Relationship Id="rId57" Type="http://schemas.openxmlformats.org/officeDocument/2006/relationships/slide" Target="slides/slide41.xml"/><Relationship Id="rId10" Type="http://schemas.openxmlformats.org/officeDocument/2006/relationships/slideMaster" Target="slideMasters/slideMaster6.xml"/><Relationship Id="rId31" Type="http://schemas.openxmlformats.org/officeDocument/2006/relationships/slide" Target="slides/slide15.xml"/><Relationship Id="rId44" Type="http://schemas.openxmlformats.org/officeDocument/2006/relationships/slide" Target="slides/slide28.xml"/><Relationship Id="rId52" Type="http://schemas.openxmlformats.org/officeDocument/2006/relationships/slide" Target="slides/slide36.xml"/><Relationship Id="rId60" Type="http://schemas.openxmlformats.org/officeDocument/2006/relationships/slide" Target="slides/slide44.xml"/><Relationship Id="rId65" Type="http://schemas.openxmlformats.org/officeDocument/2006/relationships/slide" Target="slides/slide49.xml"/><Relationship Id="rId73" Type="http://schemas.openxmlformats.org/officeDocument/2006/relationships/slide" Target="slides/slide57.xml"/><Relationship Id="rId78" Type="http://schemas.openxmlformats.org/officeDocument/2006/relationships/notesMaster" Target="notesMasters/notesMaster1.xml"/><Relationship Id="rId8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Master" Target="slideMasters/slideMaster5.xml"/><Relationship Id="rId13" Type="http://schemas.openxmlformats.org/officeDocument/2006/relationships/slideMaster" Target="slideMasters/slideMaster9.xml"/><Relationship Id="rId18" Type="http://schemas.openxmlformats.org/officeDocument/2006/relationships/slide" Target="slides/slide2.xml"/><Relationship Id="rId39" Type="http://schemas.openxmlformats.org/officeDocument/2006/relationships/slide" Target="slides/slide23.xml"/><Relationship Id="rId34" Type="http://schemas.openxmlformats.org/officeDocument/2006/relationships/slide" Target="slides/slide18.xml"/><Relationship Id="rId50" Type="http://schemas.openxmlformats.org/officeDocument/2006/relationships/slide" Target="slides/slide34.xml"/><Relationship Id="rId55" Type="http://schemas.openxmlformats.org/officeDocument/2006/relationships/slide" Target="slides/slide39.xml"/><Relationship Id="rId76" Type="http://schemas.openxmlformats.org/officeDocument/2006/relationships/slide" Target="slides/slide60.xml"/><Relationship Id="rId7" Type="http://schemas.openxmlformats.org/officeDocument/2006/relationships/slideMaster" Target="slideMasters/slideMaster3.xml"/><Relationship Id="rId71" Type="http://schemas.openxmlformats.org/officeDocument/2006/relationships/slide" Target="slides/slide55.xml"/><Relationship Id="rId29" Type="http://schemas.openxmlformats.org/officeDocument/2006/relationships/slide" Target="slides/slide13.xml"/><Relationship Id="rId24" Type="http://schemas.openxmlformats.org/officeDocument/2006/relationships/slide" Target="slides/slide8.xml"/><Relationship Id="rId40" Type="http://schemas.openxmlformats.org/officeDocument/2006/relationships/slide" Target="slides/slide24.xml"/><Relationship Id="rId45" Type="http://schemas.openxmlformats.org/officeDocument/2006/relationships/slide" Target="slides/slide29.xml"/><Relationship Id="rId66" Type="http://schemas.openxmlformats.org/officeDocument/2006/relationships/slide" Target="slides/slide5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h Blannin" userId="7bc71fef-dc07-43c9-af54-3f7fb808fbc5" providerId="ADAL" clId="{3115242F-7073-44F2-885D-F687203EC85C}"/>
    <pc:docChg chg="custSel addSld delSld modSld sldOrd">
      <pc:chgData name="Josh Blannin" userId="7bc71fef-dc07-43c9-af54-3f7fb808fbc5" providerId="ADAL" clId="{3115242F-7073-44F2-885D-F687203EC85C}" dt="2026-05-12T09:00:05.785" v="199" actId="47"/>
      <pc:docMkLst>
        <pc:docMk/>
      </pc:docMkLst>
      <pc:sldChg chg="add">
        <pc:chgData name="Josh Blannin" userId="7bc71fef-dc07-43c9-af54-3f7fb808fbc5" providerId="ADAL" clId="{3115242F-7073-44F2-885D-F687203EC85C}" dt="2026-05-11T16:38:19.388" v="0"/>
        <pc:sldMkLst>
          <pc:docMk/>
          <pc:sldMk cId="0" sldId="256"/>
        </pc:sldMkLst>
      </pc:sldChg>
      <pc:sldChg chg="modSp add mod">
        <pc:chgData name="Josh Blannin" userId="7bc71fef-dc07-43c9-af54-3f7fb808fbc5" providerId="ADAL" clId="{3115242F-7073-44F2-885D-F687203EC85C}" dt="2026-05-11T16:38:19.589" v="1" actId="27636"/>
        <pc:sldMkLst>
          <pc:docMk/>
          <pc:sldMk cId="3998442853" sldId="259"/>
        </pc:sldMkLst>
        <pc:spChg chg="mod">
          <ac:chgData name="Josh Blannin" userId="7bc71fef-dc07-43c9-af54-3f7fb808fbc5" providerId="ADAL" clId="{3115242F-7073-44F2-885D-F687203EC85C}" dt="2026-05-11T16:38:19.589" v="1" actId="27636"/>
          <ac:spMkLst>
            <pc:docMk/>
            <pc:sldMk cId="3998442853" sldId="259"/>
            <ac:spMk id="3" creationId="{2FA787C2-207C-48BC-B403-4356525743D7}"/>
          </ac:spMkLst>
        </pc:spChg>
      </pc:sldChg>
      <pc:sldChg chg="add">
        <pc:chgData name="Josh Blannin" userId="7bc71fef-dc07-43c9-af54-3f7fb808fbc5" providerId="ADAL" clId="{3115242F-7073-44F2-885D-F687203EC85C}" dt="2026-05-11T16:38:19.388" v="0"/>
        <pc:sldMkLst>
          <pc:docMk/>
          <pc:sldMk cId="2399021874" sldId="268"/>
        </pc:sldMkLst>
      </pc:sldChg>
      <pc:sldChg chg="add">
        <pc:chgData name="Josh Blannin" userId="7bc71fef-dc07-43c9-af54-3f7fb808fbc5" providerId="ADAL" clId="{3115242F-7073-44F2-885D-F687203EC85C}" dt="2026-05-11T16:38:19.388" v="0"/>
        <pc:sldMkLst>
          <pc:docMk/>
          <pc:sldMk cId="2709324377" sldId="269"/>
        </pc:sldMkLst>
      </pc:sldChg>
      <pc:sldChg chg="add">
        <pc:chgData name="Josh Blannin" userId="7bc71fef-dc07-43c9-af54-3f7fb808fbc5" providerId="ADAL" clId="{3115242F-7073-44F2-885D-F687203EC85C}" dt="2026-05-12T07:33:40.628" v="124"/>
        <pc:sldMkLst>
          <pc:docMk/>
          <pc:sldMk cId="355421226" sldId="275"/>
        </pc:sldMkLst>
      </pc:sldChg>
      <pc:sldChg chg="add">
        <pc:chgData name="Josh Blannin" userId="7bc71fef-dc07-43c9-af54-3f7fb808fbc5" providerId="ADAL" clId="{3115242F-7073-44F2-885D-F687203EC85C}" dt="2026-05-12T07:33:40.628" v="124"/>
        <pc:sldMkLst>
          <pc:docMk/>
          <pc:sldMk cId="2059280380" sldId="276"/>
        </pc:sldMkLst>
      </pc:sldChg>
      <pc:sldChg chg="add ord">
        <pc:chgData name="Josh Blannin" userId="7bc71fef-dc07-43c9-af54-3f7fb808fbc5" providerId="ADAL" clId="{3115242F-7073-44F2-885D-F687203EC85C}" dt="2026-05-12T07:31:18.589" v="122"/>
        <pc:sldMkLst>
          <pc:docMk/>
          <pc:sldMk cId="68853005" sldId="283"/>
        </pc:sldMkLst>
      </pc:sldChg>
      <pc:sldChg chg="add ord">
        <pc:chgData name="Josh Blannin" userId="7bc71fef-dc07-43c9-af54-3f7fb808fbc5" providerId="ADAL" clId="{3115242F-7073-44F2-885D-F687203EC85C}" dt="2026-05-12T07:31:18.589" v="122"/>
        <pc:sldMkLst>
          <pc:docMk/>
          <pc:sldMk cId="2074409009" sldId="284"/>
        </pc:sldMkLst>
      </pc:sldChg>
      <pc:sldChg chg="modSp add mod ord">
        <pc:chgData name="Josh Blannin" userId="7bc71fef-dc07-43c9-af54-3f7fb808fbc5" providerId="ADAL" clId="{3115242F-7073-44F2-885D-F687203EC85C}" dt="2026-05-12T07:31:18.589" v="122"/>
        <pc:sldMkLst>
          <pc:docMk/>
          <pc:sldMk cId="3785019901" sldId="285"/>
        </pc:sldMkLst>
        <pc:spChg chg="mod">
          <ac:chgData name="Josh Blannin" userId="7bc71fef-dc07-43c9-af54-3f7fb808fbc5" providerId="ADAL" clId="{3115242F-7073-44F2-885D-F687203EC85C}" dt="2026-05-12T07:30:52.029" v="120" actId="27636"/>
          <ac:spMkLst>
            <pc:docMk/>
            <pc:sldMk cId="3785019901" sldId="285"/>
            <ac:spMk id="2" creationId="{9164CE45-7F7A-7319-8458-2D6DD101F92D}"/>
          </ac:spMkLst>
        </pc:spChg>
      </pc:sldChg>
      <pc:sldChg chg="add">
        <pc:chgData name="Josh Blannin" userId="7bc71fef-dc07-43c9-af54-3f7fb808fbc5" providerId="ADAL" clId="{3115242F-7073-44F2-885D-F687203EC85C}" dt="2026-05-12T07:30:51.885" v="119"/>
        <pc:sldMkLst>
          <pc:docMk/>
          <pc:sldMk cId="395128452" sldId="286"/>
        </pc:sldMkLst>
      </pc:sldChg>
      <pc:sldChg chg="add">
        <pc:chgData name="Josh Blannin" userId="7bc71fef-dc07-43c9-af54-3f7fb808fbc5" providerId="ADAL" clId="{3115242F-7073-44F2-885D-F687203EC85C}" dt="2026-05-12T07:30:51.885" v="119"/>
        <pc:sldMkLst>
          <pc:docMk/>
          <pc:sldMk cId="1748296595" sldId="287"/>
        </pc:sldMkLst>
      </pc:sldChg>
      <pc:sldChg chg="add">
        <pc:chgData name="Josh Blannin" userId="7bc71fef-dc07-43c9-af54-3f7fb808fbc5" providerId="ADAL" clId="{3115242F-7073-44F2-885D-F687203EC85C}" dt="2026-05-12T07:30:51.885" v="119"/>
        <pc:sldMkLst>
          <pc:docMk/>
          <pc:sldMk cId="3939567548" sldId="288"/>
        </pc:sldMkLst>
      </pc:sldChg>
      <pc:sldChg chg="add">
        <pc:chgData name="Josh Blannin" userId="7bc71fef-dc07-43c9-af54-3f7fb808fbc5" providerId="ADAL" clId="{3115242F-7073-44F2-885D-F687203EC85C}" dt="2026-05-12T07:33:40.628" v="124"/>
        <pc:sldMkLst>
          <pc:docMk/>
          <pc:sldMk cId="3999059809" sldId="289"/>
        </pc:sldMkLst>
      </pc:sldChg>
      <pc:sldChg chg="add">
        <pc:chgData name="Josh Blannin" userId="7bc71fef-dc07-43c9-af54-3f7fb808fbc5" providerId="ADAL" clId="{3115242F-7073-44F2-885D-F687203EC85C}" dt="2026-05-12T07:33:40.628" v="124"/>
        <pc:sldMkLst>
          <pc:docMk/>
          <pc:sldMk cId="2754990835" sldId="290"/>
        </pc:sldMkLst>
      </pc:sldChg>
      <pc:sldChg chg="add">
        <pc:chgData name="Josh Blannin" userId="7bc71fef-dc07-43c9-af54-3f7fb808fbc5" providerId="ADAL" clId="{3115242F-7073-44F2-885D-F687203EC85C}" dt="2026-05-12T07:33:40.628" v="124"/>
        <pc:sldMkLst>
          <pc:docMk/>
          <pc:sldMk cId="1036700747" sldId="291"/>
        </pc:sldMkLst>
      </pc:sldChg>
      <pc:sldChg chg="add">
        <pc:chgData name="Josh Blannin" userId="7bc71fef-dc07-43c9-af54-3f7fb808fbc5" providerId="ADAL" clId="{3115242F-7073-44F2-885D-F687203EC85C}" dt="2026-05-11T16:38:19.388" v="0"/>
        <pc:sldMkLst>
          <pc:docMk/>
          <pc:sldMk cId="2198152158" sldId="322"/>
        </pc:sldMkLst>
      </pc:sldChg>
      <pc:sldChg chg="add">
        <pc:chgData name="Josh Blannin" userId="7bc71fef-dc07-43c9-af54-3f7fb808fbc5" providerId="ADAL" clId="{3115242F-7073-44F2-885D-F687203EC85C}" dt="2026-05-11T16:38:19.388" v="0"/>
        <pc:sldMkLst>
          <pc:docMk/>
          <pc:sldMk cId="1405028086" sldId="323"/>
        </pc:sldMkLst>
      </pc:sldChg>
      <pc:sldChg chg="modSp add mod">
        <pc:chgData name="Josh Blannin" userId="7bc71fef-dc07-43c9-af54-3f7fb808fbc5" providerId="ADAL" clId="{3115242F-7073-44F2-885D-F687203EC85C}" dt="2026-05-11T16:38:19.655" v="3" actId="27636"/>
        <pc:sldMkLst>
          <pc:docMk/>
          <pc:sldMk cId="1852809615" sldId="324"/>
        </pc:sldMkLst>
        <pc:spChg chg="mod">
          <ac:chgData name="Josh Blannin" userId="7bc71fef-dc07-43c9-af54-3f7fb808fbc5" providerId="ADAL" clId="{3115242F-7073-44F2-885D-F687203EC85C}" dt="2026-05-11T16:38:19.655" v="3" actId="27636"/>
          <ac:spMkLst>
            <pc:docMk/>
            <pc:sldMk cId="1852809615" sldId="324"/>
            <ac:spMk id="3" creationId="{AA4B7EC6-D707-442F-A4E5-DA34D4AAD785}"/>
          </ac:spMkLst>
        </pc:spChg>
      </pc:sldChg>
      <pc:sldChg chg="add">
        <pc:chgData name="Josh Blannin" userId="7bc71fef-dc07-43c9-af54-3f7fb808fbc5" providerId="ADAL" clId="{3115242F-7073-44F2-885D-F687203EC85C}" dt="2026-05-11T16:38:19.388" v="0"/>
        <pc:sldMkLst>
          <pc:docMk/>
          <pc:sldMk cId="2447014534" sldId="325"/>
        </pc:sldMkLst>
      </pc:sldChg>
      <pc:sldChg chg="add">
        <pc:chgData name="Josh Blannin" userId="7bc71fef-dc07-43c9-af54-3f7fb808fbc5" providerId="ADAL" clId="{3115242F-7073-44F2-885D-F687203EC85C}" dt="2026-05-11T16:38:19.388" v="0"/>
        <pc:sldMkLst>
          <pc:docMk/>
          <pc:sldMk cId="3447816003" sldId="326"/>
        </pc:sldMkLst>
      </pc:sldChg>
      <pc:sldChg chg="add">
        <pc:chgData name="Josh Blannin" userId="7bc71fef-dc07-43c9-af54-3f7fb808fbc5" providerId="ADAL" clId="{3115242F-7073-44F2-885D-F687203EC85C}" dt="2026-05-12T07:33:40.628" v="124"/>
        <pc:sldMkLst>
          <pc:docMk/>
          <pc:sldMk cId="3871221270" sldId="1540"/>
        </pc:sldMkLst>
      </pc:sldChg>
      <pc:sldChg chg="add">
        <pc:chgData name="Josh Blannin" userId="7bc71fef-dc07-43c9-af54-3f7fb808fbc5" providerId="ADAL" clId="{3115242F-7073-44F2-885D-F687203EC85C}" dt="2026-05-12T07:33:40.628" v="124"/>
        <pc:sldMkLst>
          <pc:docMk/>
          <pc:sldMk cId="1341224941" sldId="1541"/>
        </pc:sldMkLst>
      </pc:sldChg>
      <pc:sldChg chg="add">
        <pc:chgData name="Josh Blannin" userId="7bc71fef-dc07-43c9-af54-3f7fb808fbc5" providerId="ADAL" clId="{3115242F-7073-44F2-885D-F687203EC85C}" dt="2026-05-12T07:33:40.628" v="124"/>
        <pc:sldMkLst>
          <pc:docMk/>
          <pc:sldMk cId="3120363906" sldId="1542"/>
        </pc:sldMkLst>
      </pc:sldChg>
      <pc:sldChg chg="modSp add mod">
        <pc:chgData name="Josh Blannin" userId="7bc71fef-dc07-43c9-af54-3f7fb808fbc5" providerId="ADAL" clId="{3115242F-7073-44F2-885D-F687203EC85C}" dt="2026-05-12T07:33:41.029" v="125" actId="27636"/>
        <pc:sldMkLst>
          <pc:docMk/>
          <pc:sldMk cId="950694967" sldId="1546"/>
        </pc:sldMkLst>
        <pc:spChg chg="mod">
          <ac:chgData name="Josh Blannin" userId="7bc71fef-dc07-43c9-af54-3f7fb808fbc5" providerId="ADAL" clId="{3115242F-7073-44F2-885D-F687203EC85C}" dt="2026-05-12T07:33:41.029" v="125" actId="27636"/>
          <ac:spMkLst>
            <pc:docMk/>
            <pc:sldMk cId="950694967" sldId="1546"/>
            <ac:spMk id="3" creationId="{6CC26024-6AD0-C545-5A4D-FCBBF66085A5}"/>
          </ac:spMkLst>
        </pc:spChg>
      </pc:sldChg>
      <pc:sldChg chg="add">
        <pc:chgData name="Josh Blannin" userId="7bc71fef-dc07-43c9-af54-3f7fb808fbc5" providerId="ADAL" clId="{3115242F-7073-44F2-885D-F687203EC85C}" dt="2026-05-12T07:33:40.628" v="124"/>
        <pc:sldMkLst>
          <pc:docMk/>
          <pc:sldMk cId="1223140381" sldId="1547"/>
        </pc:sldMkLst>
      </pc:sldChg>
      <pc:sldChg chg="add">
        <pc:chgData name="Josh Blannin" userId="7bc71fef-dc07-43c9-af54-3f7fb808fbc5" providerId="ADAL" clId="{3115242F-7073-44F2-885D-F687203EC85C}" dt="2026-05-12T07:33:40.628" v="124"/>
        <pc:sldMkLst>
          <pc:docMk/>
          <pc:sldMk cId="3930268039" sldId="1557"/>
        </pc:sldMkLst>
      </pc:sldChg>
      <pc:sldChg chg="modSp mod">
        <pc:chgData name="Josh Blannin" userId="7bc71fef-dc07-43c9-af54-3f7fb808fbc5" providerId="ADAL" clId="{3115242F-7073-44F2-885D-F687203EC85C}" dt="2026-05-12T07:58:08.278" v="198" actId="20577"/>
        <pc:sldMkLst>
          <pc:docMk/>
          <pc:sldMk cId="3334630706" sldId="2147481698"/>
        </pc:sldMkLst>
        <pc:spChg chg="mod">
          <ac:chgData name="Josh Blannin" userId="7bc71fef-dc07-43c9-af54-3f7fb808fbc5" providerId="ADAL" clId="{3115242F-7073-44F2-885D-F687203EC85C}" dt="2026-05-12T07:58:08.278" v="198" actId="20577"/>
          <ac:spMkLst>
            <pc:docMk/>
            <pc:sldMk cId="3334630706" sldId="2147481698"/>
            <ac:spMk id="4" creationId="{18AD863E-476C-80D7-653A-6DC165AC8981}"/>
          </ac:spMkLst>
        </pc:spChg>
      </pc:sldChg>
      <pc:sldChg chg="add">
        <pc:chgData name="Josh Blannin" userId="7bc71fef-dc07-43c9-af54-3f7fb808fbc5" providerId="ADAL" clId="{3115242F-7073-44F2-885D-F687203EC85C}" dt="2026-05-11T16:38:19.388" v="0"/>
        <pc:sldMkLst>
          <pc:docMk/>
          <pc:sldMk cId="1996155208" sldId="2147483598"/>
        </pc:sldMkLst>
      </pc:sldChg>
      <pc:sldChg chg="add">
        <pc:chgData name="Josh Blannin" userId="7bc71fef-dc07-43c9-af54-3f7fb808fbc5" providerId="ADAL" clId="{3115242F-7073-44F2-885D-F687203EC85C}" dt="2026-05-11T16:38:19.388" v="0"/>
        <pc:sldMkLst>
          <pc:docMk/>
          <pc:sldMk cId="0" sldId="2147483599"/>
        </pc:sldMkLst>
      </pc:sldChg>
      <pc:sldChg chg="modSp add mod">
        <pc:chgData name="Josh Blannin" userId="7bc71fef-dc07-43c9-af54-3f7fb808fbc5" providerId="ADAL" clId="{3115242F-7073-44F2-885D-F687203EC85C}" dt="2026-05-11T16:38:19.622" v="2" actId="27636"/>
        <pc:sldMkLst>
          <pc:docMk/>
          <pc:sldMk cId="3640342396" sldId="2147483600"/>
        </pc:sldMkLst>
        <pc:spChg chg="mod">
          <ac:chgData name="Josh Blannin" userId="7bc71fef-dc07-43c9-af54-3f7fb808fbc5" providerId="ADAL" clId="{3115242F-7073-44F2-885D-F687203EC85C}" dt="2026-05-11T16:38:19.622" v="2" actId="27636"/>
          <ac:spMkLst>
            <pc:docMk/>
            <pc:sldMk cId="3640342396" sldId="2147483600"/>
            <ac:spMk id="3" creationId="{E0CE1B47-40ED-45E5-9CCC-7CBCCC4E7A70}"/>
          </ac:spMkLst>
        </pc:spChg>
      </pc:sldChg>
      <pc:sldChg chg="add">
        <pc:chgData name="Josh Blannin" userId="7bc71fef-dc07-43c9-af54-3f7fb808fbc5" providerId="ADAL" clId="{3115242F-7073-44F2-885D-F687203EC85C}" dt="2026-05-11T16:38:19.388" v="0"/>
        <pc:sldMkLst>
          <pc:docMk/>
          <pc:sldMk cId="2705410798" sldId="2147483601"/>
        </pc:sldMkLst>
      </pc:sldChg>
      <pc:sldChg chg="new del">
        <pc:chgData name="Josh Blannin" userId="7bc71fef-dc07-43c9-af54-3f7fb808fbc5" providerId="ADAL" clId="{3115242F-7073-44F2-885D-F687203EC85C}" dt="2026-05-12T09:00:05.785" v="199" actId="47"/>
        <pc:sldMkLst>
          <pc:docMk/>
          <pc:sldMk cId="844530762" sldId="2147483602"/>
        </pc:sldMkLst>
      </pc:sldChg>
      <pc:sldChg chg="addSp modSp add mod">
        <pc:chgData name="Josh Blannin" userId="7bc71fef-dc07-43c9-af54-3f7fb808fbc5" providerId="ADAL" clId="{3115242F-7073-44F2-885D-F687203EC85C}" dt="2026-05-11T16:41:58.188" v="13" actId="14100"/>
        <pc:sldMkLst>
          <pc:docMk/>
          <pc:sldMk cId="2138910076" sldId="2147483603"/>
        </pc:sldMkLst>
        <pc:spChg chg="add mod">
          <ac:chgData name="Josh Blannin" userId="7bc71fef-dc07-43c9-af54-3f7fb808fbc5" providerId="ADAL" clId="{3115242F-7073-44F2-885D-F687203EC85C}" dt="2026-05-11T16:41:58.188" v="13" actId="14100"/>
          <ac:spMkLst>
            <pc:docMk/>
            <pc:sldMk cId="2138910076" sldId="2147483603"/>
            <ac:spMk id="4" creationId="{7CFCC73E-D20A-E3A6-1A1B-25AB87DCE59B}"/>
          </ac:spMkLst>
        </pc:spChg>
        <pc:picChg chg="add">
          <ac:chgData name="Josh Blannin" userId="7bc71fef-dc07-43c9-af54-3f7fb808fbc5" providerId="ADAL" clId="{3115242F-7073-44F2-885D-F687203EC85C}" dt="2026-05-11T16:41:39.346" v="6" actId="22"/>
          <ac:picMkLst>
            <pc:docMk/>
            <pc:sldMk cId="2138910076" sldId="2147483603"/>
            <ac:picMk id="3" creationId="{2A7B435A-A929-CDFC-F4CF-4995290E324A}"/>
          </ac:picMkLst>
        </pc:picChg>
      </pc:sldChg>
      <pc:sldChg chg="delSp modSp add mod">
        <pc:chgData name="Josh Blannin" userId="7bc71fef-dc07-43c9-af54-3f7fb808fbc5" providerId="ADAL" clId="{3115242F-7073-44F2-885D-F687203EC85C}" dt="2026-05-11T16:42:53.228" v="45" actId="20577"/>
        <pc:sldMkLst>
          <pc:docMk/>
          <pc:sldMk cId="2013928635" sldId="2147483604"/>
        </pc:sldMkLst>
        <pc:spChg chg="mod">
          <ac:chgData name="Josh Blannin" userId="7bc71fef-dc07-43c9-af54-3f7fb808fbc5" providerId="ADAL" clId="{3115242F-7073-44F2-885D-F687203EC85C}" dt="2026-05-11T16:42:53.228" v="45" actId="20577"/>
          <ac:spMkLst>
            <pc:docMk/>
            <pc:sldMk cId="2013928635" sldId="2147483604"/>
            <ac:spMk id="2" creationId="{9F78896A-C581-020A-E3EF-25622344B302}"/>
          </ac:spMkLst>
        </pc:spChg>
        <pc:spChg chg="del">
          <ac:chgData name="Josh Blannin" userId="7bc71fef-dc07-43c9-af54-3f7fb808fbc5" providerId="ADAL" clId="{3115242F-7073-44F2-885D-F687203EC85C}" dt="2026-05-11T16:42:44.300" v="43" actId="478"/>
          <ac:spMkLst>
            <pc:docMk/>
            <pc:sldMk cId="2013928635" sldId="2147483604"/>
            <ac:spMk id="3" creationId="{A9FAB0E2-17FF-2A8B-DF15-B8FB1D930FC5}"/>
          </ac:spMkLst>
        </pc:spChg>
        <pc:spChg chg="del">
          <ac:chgData name="Josh Blannin" userId="7bc71fef-dc07-43c9-af54-3f7fb808fbc5" providerId="ADAL" clId="{3115242F-7073-44F2-885D-F687203EC85C}" dt="2026-05-11T16:42:43.595" v="42" actId="478"/>
          <ac:spMkLst>
            <pc:docMk/>
            <pc:sldMk cId="2013928635" sldId="2147483604"/>
            <ac:spMk id="5122" creationId="{FB6282A1-DF13-862C-7837-1D701CD50DD4}"/>
          </ac:spMkLst>
        </pc:spChg>
      </pc:sldChg>
      <pc:sldChg chg="new">
        <pc:chgData name="Josh Blannin" userId="7bc71fef-dc07-43c9-af54-3f7fb808fbc5" providerId="ADAL" clId="{3115242F-7073-44F2-885D-F687203EC85C}" dt="2026-05-11T16:43:13.595" v="46" actId="680"/>
        <pc:sldMkLst>
          <pc:docMk/>
          <pc:sldMk cId="2864991269" sldId="2147483605"/>
        </pc:sldMkLst>
      </pc:sldChg>
      <pc:sldChg chg="addSp delSp modSp add mod">
        <pc:chgData name="Josh Blannin" userId="7bc71fef-dc07-43c9-af54-3f7fb808fbc5" providerId="ADAL" clId="{3115242F-7073-44F2-885D-F687203EC85C}" dt="2026-05-11T16:46:47.645" v="118" actId="1076"/>
        <pc:sldMkLst>
          <pc:docMk/>
          <pc:sldMk cId="4165084122" sldId="2147483606"/>
        </pc:sldMkLst>
        <pc:spChg chg="mod">
          <ac:chgData name="Josh Blannin" userId="7bc71fef-dc07-43c9-af54-3f7fb808fbc5" providerId="ADAL" clId="{3115242F-7073-44F2-885D-F687203EC85C}" dt="2026-05-11T16:45:44.032" v="80" actId="20577"/>
          <ac:spMkLst>
            <pc:docMk/>
            <pc:sldMk cId="4165084122" sldId="2147483606"/>
            <ac:spMk id="2" creationId="{3DA95A57-EBC3-D696-5911-CE212D21AF2A}"/>
          </ac:spMkLst>
        </pc:spChg>
        <pc:spChg chg="del">
          <ac:chgData name="Josh Blannin" userId="7bc71fef-dc07-43c9-af54-3f7fb808fbc5" providerId="ADAL" clId="{3115242F-7073-44F2-885D-F687203EC85C}" dt="2026-05-11T16:45:34.879" v="55" actId="478"/>
          <ac:spMkLst>
            <pc:docMk/>
            <pc:sldMk cId="4165084122" sldId="2147483606"/>
            <ac:spMk id="3" creationId="{F8B764C6-293F-71FB-9A27-372A33FB3BDA}"/>
          </ac:spMkLst>
        </pc:spChg>
        <pc:spChg chg="add mod">
          <ac:chgData name="Josh Blannin" userId="7bc71fef-dc07-43c9-af54-3f7fb808fbc5" providerId="ADAL" clId="{3115242F-7073-44F2-885D-F687203EC85C}" dt="2026-05-11T16:46:06.752" v="101" actId="1076"/>
          <ac:spMkLst>
            <pc:docMk/>
            <pc:sldMk cId="4165084122" sldId="2147483606"/>
            <ac:spMk id="4" creationId="{433E3024-AE86-91CD-4C77-F743E7E0A574}"/>
          </ac:spMkLst>
        </pc:spChg>
        <pc:spChg chg="add mod">
          <ac:chgData name="Josh Blannin" userId="7bc71fef-dc07-43c9-af54-3f7fb808fbc5" providerId="ADAL" clId="{3115242F-7073-44F2-885D-F687203EC85C}" dt="2026-05-11T16:46:47.645" v="118" actId="1076"/>
          <ac:spMkLst>
            <pc:docMk/>
            <pc:sldMk cId="4165084122" sldId="2147483606"/>
            <ac:spMk id="5" creationId="{2FC9BE57-B392-1794-5A69-CA4FC31B62F3}"/>
          </ac:spMkLst>
        </pc:spChg>
        <pc:spChg chg="del">
          <ac:chgData name="Josh Blannin" userId="7bc71fef-dc07-43c9-af54-3f7fb808fbc5" providerId="ADAL" clId="{3115242F-7073-44F2-885D-F687203EC85C}" dt="2026-05-11T16:45:35.438" v="56" actId="478"/>
          <ac:spMkLst>
            <pc:docMk/>
            <pc:sldMk cId="4165084122" sldId="2147483606"/>
            <ac:spMk id="5122" creationId="{FF1130CF-10D1-778C-CB9F-F48C6247CE88}"/>
          </ac:spMkLst>
        </pc:spChg>
      </pc:sldChg>
      <pc:sldChg chg="add ord">
        <pc:chgData name="Josh Blannin" userId="7bc71fef-dc07-43c9-af54-3f7fb808fbc5" providerId="ADAL" clId="{3115242F-7073-44F2-885D-F687203EC85C}" dt="2026-05-12T07:31:18.589" v="122"/>
        <pc:sldMkLst>
          <pc:docMk/>
          <pc:sldMk cId="3230185043" sldId="2147483607"/>
        </pc:sldMkLst>
      </pc:sldChg>
      <pc:sldChg chg="add ord">
        <pc:chgData name="Josh Blannin" userId="7bc71fef-dc07-43c9-af54-3f7fb808fbc5" providerId="ADAL" clId="{3115242F-7073-44F2-885D-F687203EC85C}" dt="2026-05-12T07:31:18.589" v="122"/>
        <pc:sldMkLst>
          <pc:docMk/>
          <pc:sldMk cId="961453989" sldId="2147483608"/>
        </pc:sldMkLst>
      </pc:sldChg>
      <pc:sldChg chg="add">
        <pc:chgData name="Josh Blannin" userId="7bc71fef-dc07-43c9-af54-3f7fb808fbc5" providerId="ADAL" clId="{3115242F-7073-44F2-885D-F687203EC85C}" dt="2026-05-12T07:30:51.885" v="119"/>
        <pc:sldMkLst>
          <pc:docMk/>
          <pc:sldMk cId="0" sldId="2147483609"/>
        </pc:sldMkLst>
      </pc:sldChg>
      <pc:sldChg chg="add">
        <pc:chgData name="Josh Blannin" userId="7bc71fef-dc07-43c9-af54-3f7fb808fbc5" providerId="ADAL" clId="{3115242F-7073-44F2-885D-F687203EC85C}" dt="2026-05-12T07:30:51.885" v="119"/>
        <pc:sldMkLst>
          <pc:docMk/>
          <pc:sldMk cId="0" sldId="2147483610"/>
        </pc:sldMkLst>
      </pc:sldChg>
      <pc:sldChg chg="add">
        <pc:chgData name="Josh Blannin" userId="7bc71fef-dc07-43c9-af54-3f7fb808fbc5" providerId="ADAL" clId="{3115242F-7073-44F2-885D-F687203EC85C}" dt="2026-05-12T07:33:34.186" v="123" actId="2890"/>
        <pc:sldMkLst>
          <pc:docMk/>
          <pc:sldMk cId="2962327853" sldId="2147483611"/>
        </pc:sldMkLst>
      </pc:sldChg>
      <pc:sldChg chg="add">
        <pc:chgData name="Josh Blannin" userId="7bc71fef-dc07-43c9-af54-3f7fb808fbc5" providerId="ADAL" clId="{3115242F-7073-44F2-885D-F687203EC85C}" dt="2026-05-12T07:33:40.628" v="124"/>
        <pc:sldMkLst>
          <pc:docMk/>
          <pc:sldMk cId="0" sldId="2147483612"/>
        </pc:sldMkLst>
      </pc:sldChg>
      <pc:sldChg chg="add">
        <pc:chgData name="Josh Blannin" userId="7bc71fef-dc07-43c9-af54-3f7fb808fbc5" providerId="ADAL" clId="{3115242F-7073-44F2-885D-F687203EC85C}" dt="2026-05-12T07:33:40.628" v="124"/>
        <pc:sldMkLst>
          <pc:docMk/>
          <pc:sldMk cId="283772123" sldId="214748361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B03160-A3AF-4A12-BA1E-B57EAB031C1E}" type="datetimeFigureOut">
              <a:rPr lang="en-GB" smtClean="0"/>
              <a:t>12/05/2026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2A2E4E-808F-4756-99DD-D21012359750}" type="slidenum">
              <a:rPr lang="en-GB" smtClean="0"/>
              <a:t>‹#›</a:t>
            </a:fld>
            <a:endParaRPr lang="en-GB"/>
          </a:p>
        </p:txBody>
      </p:sp>
    </p:spTree>
    <p:extLst>
      <p:ext uri="{BB962C8B-B14F-4D97-AF65-F5344CB8AC3E}">
        <p14:creationId xmlns:p14="http://schemas.microsoft.com/office/powerpoint/2010/main" val="8336960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Good Morning</a:t>
            </a:r>
          </a:p>
          <a:p>
            <a:r>
              <a:rPr lang="en-GB"/>
              <a:t>I’m Karen Veal from the Surface Temperature Group at University of Leicester. I shall be talking about work done by Darren Ghent, Mike Perry and myself.</a:t>
            </a:r>
          </a:p>
        </p:txBody>
      </p:sp>
      <p:sp>
        <p:nvSpPr>
          <p:cNvPr id="4" name="Slide Number Placeholder 3"/>
          <p:cNvSpPr>
            <a:spLocks noGrp="1"/>
          </p:cNvSpPr>
          <p:nvPr>
            <p:ph type="sldNum" sz="quarter" idx="5"/>
          </p:nvPr>
        </p:nvSpPr>
        <p:spPr/>
        <p:txBody>
          <a:bodyPr/>
          <a:lstStyle/>
          <a:p>
            <a:pPr marL="0" marR="0" lvl="0" indent="0" algn="r" defTabSz="871150"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71150" rtl="0" eaLnBrk="1" fontAlgn="base" latinLnBrk="0" hangingPunct="1">
                <a:lnSpc>
                  <a:spcPct val="100000"/>
                </a:lnSpc>
                <a:spcBef>
                  <a:spcPct val="0"/>
                </a:spcBef>
                <a:spcAft>
                  <a:spcPct val="0"/>
                </a:spcAft>
                <a:buClrTx/>
                <a:buSzTx/>
                <a:buFontTx/>
                <a:buNone/>
                <a:tabLst/>
                <a:defRPr/>
              </a:pPr>
              <a:t>1</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13657447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i="0">
              <a:solidFill>
                <a:srgbClr val="000000"/>
              </a:solidFill>
              <a:effectLst/>
              <a:latin typeface="Calibri"/>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62B7FA-AB46-4993-BA79-F306F77A204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74695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spcAft>
                <a:spcPts val="800"/>
              </a:spcAft>
              <a:defRPr/>
            </a:pPr>
            <a:endParaRPr lang="en-GB" b="1" i="0">
              <a:solidFill>
                <a:srgbClr val="000000"/>
              </a:solidFill>
              <a:effectLst/>
              <a:highlight>
                <a:srgbClr val="FFFFFF"/>
              </a:highlight>
              <a:latin typeface="Calibri"/>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A22E2F3-3CFB-4DE3-A093-4140F4439DE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40485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62B7FA-AB46-4993-BA79-F306F77A204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66915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6D45B-31A7-2040-E515-D8AC6FCCB6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70B62A-51B3-11DD-1D59-6FC6AEE560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1C96EE-0B70-A34D-F645-68C77EA03A36}"/>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192B08DD-F55A-5DF2-DF2C-5D3901A60EF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62B7FA-AB46-4993-BA79-F306F77A204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59660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3FD66E-FBA2-9289-C1E7-48D5C308C3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F28B73-EDC5-6976-41AF-E7CEEB5E21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C573E7-C330-1162-93BB-64E94885E41C}"/>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4CF6164E-0775-FDE3-1FF6-17BA8A92430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62B7FA-AB46-4993-BA79-F306F77A204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57022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2CBF4E-EDBB-495C-8178-CDC0BF24528E}"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665868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262B7FA-AB46-4993-BA79-F306F77A2046}"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50041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62013" rtl="0" eaLnBrk="1" fontAlgn="base" latinLnBrk="0" hangingPunct="1">
                <a:lnSpc>
                  <a:spcPct val="100000"/>
                </a:lnSpc>
                <a:spcBef>
                  <a:spcPct val="0"/>
                </a:spcBef>
                <a:spcAft>
                  <a:spcPct val="0"/>
                </a:spcAft>
                <a:buClrTx/>
                <a:buSzTx/>
                <a:buFontTx/>
                <a:buNone/>
                <a:tabLst/>
                <a:defRPr/>
              </a:pPr>
              <a:t>34</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25610043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62013" rtl="0" eaLnBrk="1" fontAlgn="base" latinLnBrk="0" hangingPunct="1">
                <a:lnSpc>
                  <a:spcPct val="100000"/>
                </a:lnSpc>
                <a:spcBef>
                  <a:spcPct val="0"/>
                </a:spcBef>
                <a:spcAft>
                  <a:spcPct val="0"/>
                </a:spcAft>
                <a:buClrTx/>
                <a:buSzTx/>
                <a:buFontTx/>
                <a:buNone/>
                <a:tabLst/>
                <a:defRPr/>
              </a:pPr>
              <a:t>36</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6333394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C1F31F-BEC0-B9D5-8552-EDCD891D5D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8D3C80-222E-1839-4FD2-FD3D50485A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16FC09-BC48-AE1F-3DBD-7BDDFB2AA5C5}"/>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F0B85CEE-39E2-3D62-9E5A-C3696AEEC3A4}"/>
              </a:ext>
            </a:extLst>
          </p:cNvPr>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1FF6DE44-2E36-41E9-B661-2866AF1853B4}" type="slidenum">
              <a:rPr kumimoji="0" lang="en-US"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62013" rtl="0" eaLnBrk="1" fontAlgn="base" latinLnBrk="0" hangingPunct="1">
                <a:lnSpc>
                  <a:spcPct val="100000"/>
                </a:lnSpc>
                <a:spcBef>
                  <a:spcPct val="0"/>
                </a:spcBef>
                <a:spcAft>
                  <a:spcPct val="0"/>
                </a:spcAft>
                <a:buClrTx/>
                <a:buSzTx/>
                <a:buFontTx/>
                <a:buNone/>
                <a:tabLst/>
                <a:defRPr/>
              </a:pPr>
              <a:t>41</a:t>
            </a:fld>
            <a:endParaRPr kumimoji="0" lang="en-US"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3665039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5AE3D5-F0AF-D461-046F-3F0782B0B6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1546BC-E3A3-6E5E-A189-BC2314B3C0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ADA3B6-1F0B-0A14-494B-E84F3EB95664}"/>
              </a:ext>
            </a:extLst>
          </p:cNvPr>
          <p:cNvSpPr>
            <a:spLocks noGrp="1"/>
          </p:cNvSpPr>
          <p:nvPr>
            <p:ph type="body" idx="1"/>
          </p:nvPr>
        </p:nvSpPr>
        <p:spPr/>
        <p:txBody>
          <a:bodyPr/>
          <a:lstStyle/>
          <a:p>
            <a:r>
              <a:rPr lang="en-GB"/>
              <a:t>Good Morning</a:t>
            </a:r>
          </a:p>
          <a:p>
            <a:r>
              <a:rPr lang="en-GB"/>
              <a:t>I’m Karen Veal from the Surface Temperature Group at University of Leicester. I shall be talking about work done by Darren Ghent, Mike Perry and myself.</a:t>
            </a:r>
          </a:p>
        </p:txBody>
      </p:sp>
      <p:sp>
        <p:nvSpPr>
          <p:cNvPr id="4" name="Slide Number Placeholder 3">
            <a:extLst>
              <a:ext uri="{FF2B5EF4-FFF2-40B4-BE49-F238E27FC236}">
                <a16:creationId xmlns:a16="http://schemas.microsoft.com/office/drawing/2014/main" id="{9E6BCB23-89C2-52A7-6127-75C01DB60A1E}"/>
              </a:ext>
            </a:extLst>
          </p:cNvPr>
          <p:cNvSpPr>
            <a:spLocks noGrp="1"/>
          </p:cNvSpPr>
          <p:nvPr>
            <p:ph type="sldNum" sz="quarter" idx="5"/>
          </p:nvPr>
        </p:nvSpPr>
        <p:spPr/>
        <p:txBody>
          <a:bodyPr/>
          <a:lstStyle/>
          <a:p>
            <a:pPr marL="0" marR="0" lvl="0" indent="0" algn="r" defTabSz="871150"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71150" rtl="0" eaLnBrk="1" fontAlgn="base" latinLnBrk="0" hangingPunct="1">
                <a:lnSpc>
                  <a:spcPct val="100000"/>
                </a:lnSpc>
                <a:spcBef>
                  <a:spcPct val="0"/>
                </a:spcBef>
                <a:spcAft>
                  <a:spcPct val="0"/>
                </a:spcAft>
                <a:buClrTx/>
                <a:buSzTx/>
                <a:buFontTx/>
                <a:buNone/>
                <a:tabLst/>
                <a:defRPr/>
              </a:pPr>
              <a:t>7</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29702052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62013" rtl="0" eaLnBrk="1" fontAlgn="base" latinLnBrk="0" hangingPunct="1">
                <a:lnSpc>
                  <a:spcPct val="100000"/>
                </a:lnSpc>
                <a:spcBef>
                  <a:spcPct val="0"/>
                </a:spcBef>
                <a:spcAft>
                  <a:spcPct val="0"/>
                </a:spcAft>
                <a:buClrTx/>
                <a:buSzTx/>
                <a:buFontTx/>
                <a:buNone/>
                <a:tabLst/>
                <a:defRPr/>
              </a:pPr>
              <a:t>42</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30974079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ECBC43-14E3-9C2A-F9E7-F7A95D5689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87D591-830A-8254-B2FD-F6244308CA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52B1CE-34B5-F888-1A84-32D290D518A4}"/>
              </a:ext>
            </a:extLst>
          </p:cNvPr>
          <p:cNvSpPr>
            <a:spLocks noGrp="1"/>
          </p:cNvSpPr>
          <p:nvPr>
            <p:ph type="body" idx="1"/>
          </p:nvPr>
        </p:nvSpPr>
        <p:spPr/>
        <p:txBody>
          <a:bodyPr/>
          <a:lstStyle/>
          <a:p>
            <a:r>
              <a:rPr lang="en-GB"/>
              <a:t>Good Morning</a:t>
            </a:r>
          </a:p>
          <a:p>
            <a:r>
              <a:rPr lang="en-GB"/>
              <a:t>I’m Karen Veal from the Surface Temperature Group at University of Leicester. I shall be talking about work done by Darren Ghent, Mike Perry and myself.</a:t>
            </a:r>
          </a:p>
        </p:txBody>
      </p:sp>
      <p:sp>
        <p:nvSpPr>
          <p:cNvPr id="4" name="Slide Number Placeholder 3">
            <a:extLst>
              <a:ext uri="{FF2B5EF4-FFF2-40B4-BE49-F238E27FC236}">
                <a16:creationId xmlns:a16="http://schemas.microsoft.com/office/drawing/2014/main" id="{1D611B49-A826-6ECB-06BD-0F8126D2A2A0}"/>
              </a:ext>
            </a:extLst>
          </p:cNvPr>
          <p:cNvSpPr>
            <a:spLocks noGrp="1"/>
          </p:cNvSpPr>
          <p:nvPr>
            <p:ph type="sldNum" sz="quarter" idx="5"/>
          </p:nvPr>
        </p:nvSpPr>
        <p:spPr/>
        <p:txBody>
          <a:bodyPr/>
          <a:lstStyle/>
          <a:p>
            <a:pPr marL="0" marR="0" lvl="0" indent="0" algn="r" defTabSz="871150"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71150" rtl="0" eaLnBrk="1" fontAlgn="base" latinLnBrk="0" hangingPunct="1">
                <a:lnSpc>
                  <a:spcPct val="100000"/>
                </a:lnSpc>
                <a:spcBef>
                  <a:spcPct val="0"/>
                </a:spcBef>
                <a:spcAft>
                  <a:spcPct val="0"/>
                </a:spcAft>
                <a:buClrTx/>
                <a:buSzTx/>
                <a:buFontTx/>
                <a:buNone/>
                <a:tabLst/>
                <a:defRPr/>
              </a:pPr>
              <a:t>46</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27700881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Good Morning</a:t>
            </a:r>
          </a:p>
          <a:p>
            <a:r>
              <a:rPr lang="en-GB"/>
              <a:t>I’m Karen Veal from the Surface Temperature Group at University of Leicester. I shall be talking about work done by Darren Ghent, Mike Perry and myself.</a:t>
            </a:r>
          </a:p>
        </p:txBody>
      </p:sp>
      <p:sp>
        <p:nvSpPr>
          <p:cNvPr id="4" name="Slide Number Placeholder 3"/>
          <p:cNvSpPr>
            <a:spLocks noGrp="1"/>
          </p:cNvSpPr>
          <p:nvPr>
            <p:ph type="sldNum" sz="quarter" idx="5"/>
          </p:nvPr>
        </p:nvSpPr>
        <p:spPr/>
        <p:txBody>
          <a:bodyPr/>
          <a:lstStyle/>
          <a:p>
            <a:pPr marL="0" marR="0" lvl="0" indent="0" algn="r" defTabSz="871150"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71150" rtl="0" eaLnBrk="1" fontAlgn="base" latinLnBrk="0" hangingPunct="1">
                <a:lnSpc>
                  <a:spcPct val="100000"/>
                </a:lnSpc>
                <a:spcBef>
                  <a:spcPct val="0"/>
                </a:spcBef>
                <a:spcAft>
                  <a:spcPct val="0"/>
                </a:spcAft>
                <a:buClrTx/>
                <a:buSzTx/>
                <a:buFontTx/>
                <a:buNone/>
                <a:tabLst/>
                <a:defRPr/>
              </a:pPr>
              <a:t>47</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13657447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a:p>
            <a:pPr marL="171450" indent="-171450">
              <a:buFont typeface="Arial" panose="020B0604020202020204" pitchFamily="34" charset="0"/>
              <a:buChar char="•"/>
            </a:pPr>
            <a:r>
              <a:rPr lang="en-GB"/>
              <a:t>In outline, I’ll start by talking about elements of the approach to developing LST products from the infra-red sensors on polar orbiters in LST CCI.</a:t>
            </a:r>
          </a:p>
          <a:p>
            <a:pPr marL="171450" indent="-171450">
              <a:buFont typeface="Arial" panose="020B0604020202020204" pitchFamily="34" charset="0"/>
              <a:buChar char="•"/>
            </a:pPr>
            <a:r>
              <a:rPr lang="en-GB"/>
              <a:t>Note, I will refer to polar orbiters in this talk as LEOs or Low Earth Orbiters.</a:t>
            </a:r>
          </a:p>
          <a:p>
            <a:pPr marL="171450" indent="-171450">
              <a:buFont typeface="Arial" panose="020B0604020202020204" pitchFamily="34" charset="0"/>
              <a:buChar char="•"/>
            </a:pPr>
            <a:r>
              <a:rPr lang="en-GB"/>
              <a:t>I’ll illustrate some of the characteristics of the data products, run through the single sensor products, say a bit more about the multisensory products: the LEO Infra-red CDR and the multi-sensor merged GEO LEO product. </a:t>
            </a:r>
          </a:p>
          <a:p>
            <a:pPr marL="171450" indent="-171450">
              <a:buFont typeface="Arial" panose="020B0604020202020204" pitchFamily="34" charset="0"/>
              <a:buChar char="•"/>
            </a:pPr>
            <a:r>
              <a:rPr lang="en-GB"/>
              <a:t>I’ll end by outlining future developments in the final part of Phase 2.</a:t>
            </a:r>
          </a:p>
        </p:txBody>
      </p:sp>
      <p:sp>
        <p:nvSpPr>
          <p:cNvPr id="4" name="Slide Number Placeholder 3"/>
          <p:cNvSpPr>
            <a:spLocks noGrp="1"/>
          </p:cNvSpPr>
          <p:nvPr>
            <p:ph type="sldNum" sz="quarter" idx="5"/>
          </p:nvPr>
        </p:nvSpPr>
        <p:spPr/>
        <p:txBody>
          <a:bodyPr/>
          <a:lstStyle/>
          <a:p>
            <a:pPr marL="0" marR="0" lvl="0" indent="0" algn="r" defTabSz="871150"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71150" rtl="0" eaLnBrk="1" fontAlgn="base" latinLnBrk="0" hangingPunct="1">
                <a:lnSpc>
                  <a:spcPct val="100000"/>
                </a:lnSpc>
                <a:spcBef>
                  <a:spcPct val="0"/>
                </a:spcBef>
                <a:spcAft>
                  <a:spcPct val="0"/>
                </a:spcAft>
                <a:buClrTx/>
                <a:buSzTx/>
                <a:buFontTx/>
                <a:buNone/>
                <a:tabLst/>
                <a:defRPr/>
              </a:pPr>
              <a:t>48</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9846730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67" indent="-173267">
              <a:buFont typeface="Arial" panose="020B0604020202020204" pitchFamily="34" charset="0"/>
              <a:buChar char="•"/>
            </a:pPr>
            <a:r>
              <a:rPr lang="en-GB"/>
              <a:t>We take a consistent approach across all the IR products, in fact all the LST CCI products.</a:t>
            </a:r>
          </a:p>
          <a:p>
            <a:pPr marL="173267" indent="-173267">
              <a:buFont typeface="Arial" panose="020B0604020202020204" pitchFamily="34" charset="0"/>
              <a:buChar char="•"/>
            </a:pPr>
            <a:r>
              <a:rPr lang="en-GB"/>
              <a:t>We developed a CCI Calibration and Validation Database of atmospheric profiles and surface emissivities. The atmospheric profiles are selected from ERA-5 data in such a way as to represent the full range of physically real atmospheres. We use the CAMEL emissivities, again selecting to cover the likely range of emissivities of the Earth’s surface. These data together form a simulation Truth dataset. A radiative transfer model (RTTOV) is used to simulate the channel top-of-the-atmosphere brightness temperatures.</a:t>
            </a:r>
          </a:p>
          <a:p>
            <a:pPr marL="173267" indent="-173267">
              <a:buFont typeface="Arial" panose="020B0604020202020204" pitchFamily="34" charset="0"/>
              <a:buChar char="•"/>
            </a:pPr>
            <a:r>
              <a:rPr lang="en-GB"/>
              <a:t>This database of profiles, surface emissivities, and TOA brightness temperatures was used in a round-robin exercise to select the best algorithm for each product. The database is also used for the calculation of the retrieval coefficients, error coefficients, and the expected brightness temperatures used in the cloud clearing algorithm.</a:t>
            </a:r>
          </a:p>
          <a:p>
            <a:pPr marL="173267" indent="-173267">
              <a:buFont typeface="Arial" panose="020B0604020202020204" pitchFamily="34" charset="0"/>
              <a:buChar char="•"/>
            </a:pPr>
            <a:r>
              <a:rPr lang="en-GB"/>
              <a:t>We use a common cloud clearing algorithm across all the LEO infra-red products. The input auxiliary data is common to all products. We use the ESA Land cover classification as an input but with a modification – we have further subdivided the bare soil class with more soil types which increases the retrieval accuracy over some soil types.</a:t>
            </a:r>
          </a:p>
        </p:txBody>
      </p:sp>
      <p:sp>
        <p:nvSpPr>
          <p:cNvPr id="4" name="Slide Number Placeholder 3"/>
          <p:cNvSpPr>
            <a:spLocks noGrp="1"/>
          </p:cNvSpPr>
          <p:nvPr>
            <p:ph type="sldNum" sz="quarter" idx="5"/>
          </p:nvPr>
        </p:nvSpPr>
        <p:spPr/>
        <p:txBody>
          <a:bodyPr/>
          <a:lstStyle/>
          <a:p>
            <a:pPr marL="0" marR="0" lvl="0" indent="0" algn="r" defTabSz="871150"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71150" rtl="0" eaLnBrk="1" fontAlgn="base" latinLnBrk="0" hangingPunct="1">
                <a:lnSpc>
                  <a:spcPct val="100000"/>
                </a:lnSpc>
                <a:spcBef>
                  <a:spcPct val="0"/>
                </a:spcBef>
                <a:spcAft>
                  <a:spcPct val="0"/>
                </a:spcAft>
                <a:buClrTx/>
                <a:buSzTx/>
                <a:buFontTx/>
                <a:buNone/>
                <a:tabLst/>
                <a:defRPr/>
              </a:pPr>
              <a:t>49</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29207514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67" indent="-173267">
              <a:buFont typeface="Arial" panose="020B0604020202020204" pitchFamily="34" charset="0"/>
              <a:buChar char="•"/>
            </a:pPr>
            <a:r>
              <a:rPr lang="en-GB"/>
              <a:t>If we move on to the processing of the data. We start with the brightness temperatures on the orbit swath, retrieve the LST on the swath and then the swaths are regridded onto a regular latitude-longitude grid. These swaths are then collated into day and night daily grids, keeping the swath pixel closest to the nominal overpass time. The monthly data are simply an average of the daily files. So all LEO IR single sensor products are level 3C. </a:t>
            </a:r>
          </a:p>
          <a:p>
            <a:pPr marL="173267" indent="-173267">
              <a:buFont typeface="Arial" panose="020B0604020202020204" pitchFamily="34" charset="0"/>
              <a:buChar char="•"/>
            </a:pPr>
            <a:r>
              <a:rPr lang="en-GB"/>
              <a:t>The products are provided on equal-angle lat-lon spatial grids at the highest resolution permitted by the sensor: 0.01 degree or 0.05 degree depending on sensor.</a:t>
            </a:r>
          </a:p>
          <a:p>
            <a:pPr marL="173267" indent="-173267">
              <a:buFont typeface="Arial" panose="020B0604020202020204" pitchFamily="34" charset="0"/>
              <a:buChar char="•"/>
            </a:pPr>
            <a:r>
              <a:rPr lang="en-GB"/>
              <a:t>Day and night products are provided in separate files. The temporal resolution is twice daily – one daytime and one nighttime file per day</a:t>
            </a:r>
          </a:p>
          <a:p>
            <a:pPr marL="173267" indent="-173267">
              <a:buFont typeface="Arial" panose="020B0604020202020204" pitchFamily="34" charset="0"/>
              <a:buChar char="•"/>
            </a:pPr>
            <a:r>
              <a:rPr lang="en-GB"/>
              <a:t>In Phase 2 we extended the time series of the Phase 1 products. The CAMEL emissivity data were discovered to be unstable in time so the products have been reprocessed using a climatology instead. The ATSR-2 and AATSR products are derived from the 4</a:t>
            </a:r>
            <a:r>
              <a:rPr lang="en-GB" baseline="30000"/>
              <a:t>th</a:t>
            </a:r>
            <a:r>
              <a:rPr lang="en-GB"/>
              <a:t> , latest, Reprocessing. The Phase 2 products include STs over sea-ice, cloud permitting. We have added an LST correction for orbital drift of the NOAA platforms. We have new products from VIIRS on NOAA20 and Suomi-NPP. </a:t>
            </a:r>
          </a:p>
          <a:p>
            <a:pPr marL="173267" indent="-173267">
              <a:buFont typeface="Arial" panose="020B0604020202020204" pitchFamily="34" charset="0"/>
              <a:buChar char="•"/>
            </a:pPr>
            <a:r>
              <a:rPr lang="en-GB"/>
              <a:t>The products delivered in Phase 2 and currently available through the ESA Open Data  Portal and the CEDA archive     are   LST from the MODIS instruments on Terra and Aqua, the Along-Track Scanning Radiometer 2, the Advanced Along-Track Scanning Radiometer, the Sea and Land Surface Temperature Radiometers on Sentinels 3A and 3B and the Advanced Very High Resolution Radiometer on Metop-A, from AVHRR on NOAAs 15 thru 19, and from VIIRS on NOAA20 and Suomi-NPP.</a:t>
            </a:r>
          </a:p>
        </p:txBody>
      </p:sp>
      <p:sp>
        <p:nvSpPr>
          <p:cNvPr id="4" name="Slide Number Placeholder 3"/>
          <p:cNvSpPr>
            <a:spLocks noGrp="1"/>
          </p:cNvSpPr>
          <p:nvPr>
            <p:ph type="sldNum" sz="quarter" idx="5"/>
          </p:nvPr>
        </p:nvSpPr>
        <p:spPr/>
        <p:txBody>
          <a:bodyPr/>
          <a:lstStyle/>
          <a:p>
            <a:pPr marL="0" marR="0" lvl="0" indent="0" algn="r" defTabSz="871150"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71150" rtl="0" eaLnBrk="1" fontAlgn="base" latinLnBrk="0" hangingPunct="1">
                <a:lnSpc>
                  <a:spcPct val="100000"/>
                </a:lnSpc>
                <a:spcBef>
                  <a:spcPct val="0"/>
                </a:spcBef>
                <a:spcAft>
                  <a:spcPct val="0"/>
                </a:spcAft>
                <a:buClrTx/>
                <a:buSzTx/>
                <a:buFontTx/>
                <a:buNone/>
                <a:tabLst/>
                <a:defRPr/>
              </a:pPr>
              <a:t>50</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23011842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67" indent="-173267">
              <a:buFont typeface="Arial" panose="020B0604020202020204" pitchFamily="34" charset="0"/>
              <a:buChar char="•"/>
            </a:pPr>
            <a:r>
              <a:rPr lang="en-GB"/>
              <a:t>This plot shows the temporal coverage for each of the single sensor products and also the multisensor products.</a:t>
            </a:r>
          </a:p>
          <a:p>
            <a:pPr marL="173267" indent="-173267">
              <a:buFont typeface="Arial" panose="020B0604020202020204" pitchFamily="34" charset="0"/>
              <a:buChar char="•"/>
            </a:pPr>
            <a:r>
              <a:rPr lang="en-GB"/>
              <a:t>Note there are temporal gaps in the ATSR-2 due to instrument failures. </a:t>
            </a:r>
          </a:p>
          <a:p>
            <a:pPr marL="173267" indent="-173267">
              <a:buFont typeface="Arial" panose="020B0604020202020204" pitchFamily="34" charset="0"/>
              <a:buChar char="•"/>
            </a:pPr>
            <a:r>
              <a:rPr lang="en-GB"/>
              <a:t>We haven’t processed the MODIS data beyond 2021 as the platforms have been allowed to drift</a:t>
            </a:r>
          </a:p>
        </p:txBody>
      </p:sp>
      <p:sp>
        <p:nvSpPr>
          <p:cNvPr id="4" name="Slide Number Placeholder 3"/>
          <p:cNvSpPr>
            <a:spLocks noGrp="1"/>
          </p:cNvSpPr>
          <p:nvPr>
            <p:ph type="sldNum" sz="quarter" idx="5"/>
          </p:nvPr>
        </p:nvSpPr>
        <p:spPr/>
        <p:txBody>
          <a:bodyPr/>
          <a:lstStyle/>
          <a:p>
            <a:pPr marL="0" marR="0" lvl="0" indent="0" algn="r" defTabSz="871150"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71150" rtl="0" eaLnBrk="1" fontAlgn="base" latinLnBrk="0" hangingPunct="1">
                <a:lnSpc>
                  <a:spcPct val="100000"/>
                </a:lnSpc>
                <a:spcBef>
                  <a:spcPct val="0"/>
                </a:spcBef>
                <a:spcAft>
                  <a:spcPct val="0"/>
                </a:spcAft>
                <a:buClrTx/>
                <a:buSzTx/>
                <a:buFontTx/>
                <a:buNone/>
                <a:tabLst/>
                <a:defRPr/>
              </a:pPr>
              <a:t>51</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19471049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67" indent="-173267">
              <a:buFont typeface="Arial" panose="020B0604020202020204" pitchFamily="34" charset="0"/>
              <a:buChar char="•"/>
            </a:pPr>
            <a:r>
              <a:rPr lang="en-GB"/>
              <a:t>This slide will give you some idea of the kind of coverage you can get with the LEO IR products. On the right you have examples of a daily resolution nighttime grid from AATSR on Envisat at the top and Terra MODIS at the bottom. AATSR was a narrow swath sensor and so global coverage is achieved in 5 days where as MODIS gets near global coverage twice daily (so once daily for daytime, and once daily for nighttime).</a:t>
            </a:r>
          </a:p>
          <a:p>
            <a:pPr marL="173267" indent="-173267">
              <a:buFont typeface="Arial" panose="020B0604020202020204" pitchFamily="34" charset="0"/>
              <a:buChar char="•"/>
            </a:pPr>
            <a:endParaRPr lang="en-GB"/>
          </a:p>
          <a:p>
            <a:pPr marL="173267" indent="-173267">
              <a:buFont typeface="Arial" panose="020B0604020202020204" pitchFamily="34" charset="0"/>
              <a:buChar char="•"/>
            </a:pPr>
            <a:r>
              <a:rPr lang="en-GB"/>
              <a:t>We currently split our products by day and night on solar elevation so this means that coverage at the poles is seasonal.</a:t>
            </a:r>
          </a:p>
          <a:p>
            <a:pPr marL="173267" indent="-173267">
              <a:buFont typeface="Arial" panose="020B0604020202020204" pitchFamily="34" charset="0"/>
              <a:buChar char="•"/>
            </a:pPr>
            <a:endParaRPr lang="en-GB"/>
          </a:p>
          <a:p>
            <a:pPr marL="173267" indent="-173267">
              <a:buFont typeface="Arial" panose="020B0604020202020204" pitchFamily="34" charset="0"/>
              <a:buChar char="•"/>
            </a:pPr>
            <a:r>
              <a:rPr lang="en-GB"/>
              <a:t>Coverage of IR data is of course affected by clouds and you can see that even in the monthly plot on the left that there are some regions where there are no data for the whole month – this is July so the monsoon season in India, and the wet season over the Sahel.</a:t>
            </a:r>
          </a:p>
          <a:p>
            <a:endParaRPr lang="en-GB"/>
          </a:p>
          <a:p>
            <a:r>
              <a:rPr lang="en-GB"/>
              <a:t>Daily AATSR Night 2010/06/28</a:t>
            </a:r>
          </a:p>
          <a:p>
            <a:r>
              <a:rPr lang="en-GB"/>
              <a:t>Daily MODISA Night 2018/07/20</a:t>
            </a:r>
          </a:p>
          <a:p>
            <a:r>
              <a:rPr lang="en-GB"/>
              <a:t>Monthly MODISA Day 2018/07/01</a:t>
            </a:r>
          </a:p>
        </p:txBody>
      </p:sp>
      <p:sp>
        <p:nvSpPr>
          <p:cNvPr id="4" name="Slide Number Placeholder 3"/>
          <p:cNvSpPr>
            <a:spLocks noGrp="1"/>
          </p:cNvSpPr>
          <p:nvPr>
            <p:ph type="sldNum" sz="quarter" idx="5"/>
          </p:nvPr>
        </p:nvSpPr>
        <p:spPr/>
        <p:txBody>
          <a:bodyPr/>
          <a:lstStyle/>
          <a:p>
            <a:pPr marL="0" marR="0" lvl="0" indent="0" algn="r" defTabSz="871150"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71150" rtl="0" eaLnBrk="1" fontAlgn="base" latinLnBrk="0" hangingPunct="1">
                <a:lnSpc>
                  <a:spcPct val="100000"/>
                </a:lnSpc>
                <a:spcBef>
                  <a:spcPct val="0"/>
                </a:spcBef>
                <a:spcAft>
                  <a:spcPct val="0"/>
                </a:spcAft>
                <a:buClrTx/>
                <a:buSzTx/>
                <a:buFontTx/>
                <a:buNone/>
                <a:tabLst/>
                <a:defRPr/>
              </a:pPr>
              <a:t>52</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13930855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67" indent="-173267">
              <a:buFont typeface="Arial" panose="020B0604020202020204" pitchFamily="34" charset="0"/>
              <a:buChar char="•"/>
            </a:pPr>
            <a:r>
              <a:rPr lang="en-GB"/>
              <a:t>So if we move on to what you get in the products. As well as the LST we supply a total uncertainty at the pixel level and also a breakdown of the uncertainty budget by error correlation scale. </a:t>
            </a:r>
          </a:p>
          <a:p>
            <a:pPr marL="173267" indent="-173267">
              <a:buFont typeface="Arial" panose="020B0604020202020204" pitchFamily="34" charset="0"/>
              <a:buChar char="•"/>
            </a:pPr>
            <a:r>
              <a:rPr lang="en-GB"/>
              <a:t>So one component for uncertainty arising from uncorrelated errors: such as instrument noise, sampling uncertainty. </a:t>
            </a:r>
          </a:p>
          <a:p>
            <a:pPr marL="173267" indent="-173267">
              <a:buFont typeface="Arial" panose="020B0604020202020204" pitchFamily="34" charset="0"/>
              <a:buChar char="•"/>
            </a:pPr>
            <a:r>
              <a:rPr lang="en-GB"/>
              <a:t>uncertainty arising from errors correlated on atmospheric scale for instance errors in total column water vapour estimates. </a:t>
            </a:r>
          </a:p>
          <a:p>
            <a:pPr marL="173267" indent="-173267">
              <a:buFont typeface="Arial" panose="020B0604020202020204" pitchFamily="34" charset="0"/>
              <a:buChar char="•"/>
            </a:pPr>
            <a:r>
              <a:rPr lang="en-GB"/>
              <a:t>the third component is uncertainty from errors correlated on surface scales such as geolocation errors. </a:t>
            </a:r>
          </a:p>
          <a:p>
            <a:pPr marL="173267" indent="-173267">
              <a:buFont typeface="Arial" panose="020B0604020202020204" pitchFamily="34" charset="0"/>
              <a:buChar char="•"/>
            </a:pPr>
            <a:r>
              <a:rPr lang="en-GB"/>
              <a:t>Finally there is a term for large scale systematic errors such as radiative transfer model errors.</a:t>
            </a:r>
          </a:p>
        </p:txBody>
      </p:sp>
      <p:sp>
        <p:nvSpPr>
          <p:cNvPr id="4" name="Slide Number Placeholder 3"/>
          <p:cNvSpPr>
            <a:spLocks noGrp="1"/>
          </p:cNvSpPr>
          <p:nvPr>
            <p:ph type="sldNum" sz="quarter" idx="5"/>
          </p:nvPr>
        </p:nvSpPr>
        <p:spPr/>
        <p:txBody>
          <a:bodyPr/>
          <a:lstStyle/>
          <a:p>
            <a:pPr marL="0" marR="0" lvl="0" indent="0" algn="r" defTabSz="871150"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71150" rtl="0" eaLnBrk="1" fontAlgn="base" latinLnBrk="0" hangingPunct="1">
                <a:lnSpc>
                  <a:spcPct val="100000"/>
                </a:lnSpc>
                <a:spcBef>
                  <a:spcPct val="0"/>
                </a:spcBef>
                <a:spcAft>
                  <a:spcPct val="0"/>
                </a:spcAft>
                <a:buClrTx/>
                <a:buSzTx/>
                <a:buFontTx/>
                <a:buNone/>
                <a:tabLst/>
                <a:defRPr/>
              </a:pPr>
              <a:t>53</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31443704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67" indent="-173267">
              <a:buFont typeface="Arial" panose="020B0604020202020204" pitchFamily="34" charset="0"/>
              <a:buChar char="•"/>
            </a:pPr>
            <a:r>
              <a:rPr lang="en-GB"/>
              <a:t>These plots give you some idea of the relative scale of the uncertainty components. The component arising from uncorrelated errors is usually &lt; 0.2 K. The locally correlated errors are somewhat larger, the systematic error is much smaller.</a:t>
            </a:r>
          </a:p>
          <a:p>
            <a:pPr marL="173267" indent="-173267" defTabSz="924093">
              <a:buFont typeface="Arial" panose="020B0604020202020204" pitchFamily="34" charset="0"/>
              <a:buChar char="•"/>
              <a:defRPr/>
            </a:pPr>
            <a:r>
              <a:rPr lang="en-GB"/>
              <a:t>There will be a presentation from Claire Bulgin later with more information on how to use these uncertainties.</a:t>
            </a:r>
          </a:p>
          <a:p>
            <a:endParaRPr lang="en-GB"/>
          </a:p>
        </p:txBody>
      </p:sp>
      <p:sp>
        <p:nvSpPr>
          <p:cNvPr id="4" name="Slide Number Placeholder 3"/>
          <p:cNvSpPr>
            <a:spLocks noGrp="1"/>
          </p:cNvSpPr>
          <p:nvPr>
            <p:ph type="sldNum" sz="quarter" idx="5"/>
          </p:nvPr>
        </p:nvSpPr>
        <p:spPr/>
        <p:txBody>
          <a:bodyPr/>
          <a:lstStyle/>
          <a:p>
            <a:pPr marL="0" marR="0" lvl="0" indent="0" algn="r" defTabSz="871150" rtl="0" eaLnBrk="1" fontAlgn="base" latinLnBrk="0" hangingPunct="1">
              <a:lnSpc>
                <a:spcPct val="100000"/>
              </a:lnSpc>
              <a:spcBef>
                <a:spcPct val="0"/>
              </a:spcBef>
              <a:spcAft>
                <a:spcPct val="0"/>
              </a:spcAft>
              <a:buClrTx/>
              <a:buSzTx/>
              <a:buFontTx/>
              <a:buNone/>
              <a:tabLst/>
              <a:defRPr/>
            </a:pPr>
            <a:fld id="{D188EE38-0598-C047-A7B9-3487258386B3}" type="slidenum">
              <a:rPr kumimoji="0" lang="en-US"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71150" rtl="0" eaLnBrk="1" fontAlgn="base" latinLnBrk="0" hangingPunct="1">
                <a:lnSpc>
                  <a:spcPct val="100000"/>
                </a:lnSpc>
                <a:spcBef>
                  <a:spcPct val="0"/>
                </a:spcBef>
                <a:spcAft>
                  <a:spcPct val="0"/>
                </a:spcAft>
                <a:buClrTx/>
                <a:buSzTx/>
                <a:buFontTx/>
                <a:buNone/>
                <a:tabLst/>
                <a:defRPr/>
              </a:pPr>
              <a:t>54</a:t>
            </a:fld>
            <a:endParaRPr kumimoji="0" lang="en-US"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15936958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862013"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62013" rtl="0" eaLnBrk="1" fontAlgn="base" latinLnBrk="0" hangingPunct="1">
                <a:lnSpc>
                  <a:spcPct val="100000"/>
                </a:lnSpc>
                <a:spcBef>
                  <a:spcPct val="0"/>
                </a:spcBef>
                <a:spcAft>
                  <a:spcPct val="0"/>
                </a:spcAft>
                <a:buClrTx/>
                <a:buSzTx/>
                <a:buFontTx/>
                <a:buNone/>
                <a:tabLst/>
                <a:defRPr/>
              </a:pPr>
              <a:t>8</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5971074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893512" y="4795032"/>
            <a:ext cx="5099552" cy="4475591"/>
          </a:xfrm>
        </p:spPr>
        <p:txBody>
          <a:bodyPr/>
          <a:lstStyle/>
          <a:p>
            <a:r>
              <a:rPr lang="en-GB"/>
              <a:t>Some information about the correction to the LSTs for orbital drift of the NOAA platforms.</a:t>
            </a:r>
          </a:p>
          <a:p>
            <a:r>
              <a:rPr lang="en-GB"/>
              <a:t>The overpass time changes throughout the missions for the NOAA platforms – obviously this is not good for climate studies as it will lead to spurious trends in the LST.</a:t>
            </a:r>
          </a:p>
          <a:p>
            <a:r>
              <a:rPr lang="en-GB"/>
              <a:t>We have used radiative transfer simulations to estimate the difference between the BTs at the actual observation time and a reference time of 6am or 6pm local time. These are used to estimate the difference in LST at the two times and this is provided in the files as a correction to be added to the LST. The lst variable contains the uncorrected LST at the observation time and the dtime field also reflects the observation time.</a:t>
            </a:r>
          </a:p>
          <a:p>
            <a:r>
              <a:rPr lang="en-GB"/>
              <a:t>The corrections are currently undergoing assessment.</a:t>
            </a:r>
          </a:p>
        </p:txBody>
      </p:sp>
      <p:sp>
        <p:nvSpPr>
          <p:cNvPr id="4" name="Slide Number Placeholder 3"/>
          <p:cNvSpPr>
            <a:spLocks noGrp="1"/>
          </p:cNvSpPr>
          <p:nvPr>
            <p:ph type="sldNum" sz="quarter" idx="5"/>
          </p:nvPr>
        </p:nvSpPr>
        <p:spPr/>
        <p:txBody>
          <a:bodyPr/>
          <a:lstStyle/>
          <a:p>
            <a:pPr marL="0" marR="0" lvl="0" indent="0" algn="r" defTabSz="871150"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71150" rtl="0" eaLnBrk="1" fontAlgn="base" latinLnBrk="0" hangingPunct="1">
                <a:lnSpc>
                  <a:spcPct val="100000"/>
                </a:lnSpc>
                <a:spcBef>
                  <a:spcPct val="0"/>
                </a:spcBef>
                <a:spcAft>
                  <a:spcPct val="0"/>
                </a:spcAft>
                <a:buClrTx/>
                <a:buSzTx/>
                <a:buFontTx/>
                <a:buNone/>
                <a:tabLst/>
                <a:defRPr/>
              </a:pPr>
              <a:t>55</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4542296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8750" y="746125"/>
            <a:ext cx="6629400" cy="3729038"/>
          </a:xfrm>
        </p:spPr>
      </p:sp>
      <p:sp>
        <p:nvSpPr>
          <p:cNvPr id="3" name="Notes Placeholder 2"/>
          <p:cNvSpPr>
            <a:spLocks noGrp="1"/>
          </p:cNvSpPr>
          <p:nvPr>
            <p:ph type="body" idx="1"/>
          </p:nvPr>
        </p:nvSpPr>
        <p:spPr>
          <a:xfrm>
            <a:off x="726697" y="4795773"/>
            <a:ext cx="5099552" cy="4475591"/>
          </a:xfrm>
        </p:spPr>
        <p:txBody>
          <a:bodyPr/>
          <a:lstStyle/>
          <a:p>
            <a:pPr marL="173267" indent="-173267">
              <a:buFont typeface="Arial" panose="020B0604020202020204" pitchFamily="34" charset="0"/>
              <a:buChar char="•"/>
            </a:pPr>
            <a:r>
              <a:rPr lang="en-GB" sz="1000"/>
              <a:t>The first multi-sensor product I want to talk about is the Multi-sensor Infra red climate data record or IRCDR. </a:t>
            </a:r>
          </a:p>
          <a:p>
            <a:pPr marL="173267" indent="-173267">
              <a:buFont typeface="Arial" panose="020B0604020202020204" pitchFamily="34" charset="0"/>
              <a:buChar char="•"/>
            </a:pPr>
            <a:r>
              <a:rPr lang="en-GB" sz="1000"/>
              <a:t>This is comprised of data from a series of instruments with a common heritage: the ATSR-2, AATSR, and SLSTR on Sentinel 3B. There was a time gap between AATSR and SLSTR. We use Terra MODIS to fill this gap as the overpass time is close to the other instruments. </a:t>
            </a:r>
          </a:p>
          <a:p>
            <a:pPr marL="173267" indent="-173267" defTabSz="924093">
              <a:buFont typeface="Arial" panose="020B0604020202020204" pitchFamily="34" charset="0"/>
              <a:buChar char="•"/>
              <a:defRPr/>
            </a:pPr>
            <a:r>
              <a:rPr lang="en-GB" sz="1000"/>
              <a:t>When combining data from different sensors we must account for instrument calibration differences. Different sensors even if observing the same object through the same atmosphere would show small differences in observed temperatures due to calibration differences.</a:t>
            </a:r>
          </a:p>
          <a:p>
            <a:pPr marL="173267" indent="-173267" defTabSz="924093">
              <a:buFont typeface="Arial" panose="020B0604020202020204" pitchFamily="34" charset="0"/>
              <a:buChar char="•"/>
              <a:defRPr/>
            </a:pPr>
            <a:r>
              <a:rPr lang="en-GB" sz="1000"/>
              <a:t>We do the intercalibration in brightness temperature space using a method based on the </a:t>
            </a:r>
            <a:r>
              <a:rPr lang="en-GB" sz="1000">
                <a:solidFill>
                  <a:srgbClr val="3B3B3B"/>
                </a:solidFill>
                <a:latin typeface="opbold"/>
              </a:rPr>
              <a:t>Global Space-based Inter-Calibration System method using IASI as a reference.</a:t>
            </a:r>
          </a:p>
          <a:p>
            <a:pPr marL="173267" indent="-173267" defTabSz="924093">
              <a:buFont typeface="Arial" panose="020B0604020202020204" pitchFamily="34" charset="0"/>
              <a:buChar char="•"/>
              <a:defRPr/>
            </a:pPr>
            <a:r>
              <a:rPr lang="en-GB" sz="1000">
                <a:solidFill>
                  <a:srgbClr val="3B3B3B"/>
                </a:solidFill>
                <a:latin typeface="opbold"/>
              </a:rPr>
              <a:t>First, we calculate MODIS equivalent brightness temperatures by convolving the MODIS spectral response function with the IASI spectra. Then we match these in space and time with the actual MODIS brightness temperatures. In Phase 1 we used the operational IASI L1C data and estimated a time dependent calibration by doing a linear fit to the monthly average BT differences. [This is shown in the top plot for Terra MODIS 11 micron channel, the yellow line is the fit used for the calibration]. However, the operational IASI data uses different processors at different times so contains instabilities. Also, as the IASI data are not available before 2007 we had to extrapolate back in time. In Phase 2 we have used the IASI FCDR which accounts for the processor changes and we have instead used a temperature dependent calibration [this shown in the bottom plot which shows  small temperature dependency ]. </a:t>
            </a:r>
          </a:p>
          <a:p>
            <a:pPr marL="173267" indent="-173267" defTabSz="924093">
              <a:buFont typeface="Arial" panose="020B0604020202020204" pitchFamily="34" charset="0"/>
              <a:buChar char="•"/>
              <a:defRPr/>
            </a:pPr>
            <a:r>
              <a:rPr lang="en-GB" sz="1000">
                <a:solidFill>
                  <a:srgbClr val="3B3B3B"/>
                </a:solidFill>
                <a:latin typeface="opbold"/>
              </a:rPr>
              <a:t>We have applied the calibration to the MODIS instruments. We don’t apply a calibration to the SLSTRs as the offset against IASI is very small, an order of magnitude smaller than its uncertainty.</a:t>
            </a:r>
            <a:endParaRPr lang="en-GB" sz="1000"/>
          </a:p>
          <a:p>
            <a:pPr marL="173267" indent="-173267">
              <a:buFont typeface="Arial" panose="020B0604020202020204" pitchFamily="34" charset="0"/>
              <a:buChar char="•"/>
            </a:pPr>
            <a:r>
              <a:rPr lang="en-GB" sz="1000"/>
              <a:t>You can see from the table that there is a half-hour difference between the overpass times of AATSR SLSTR and Terra MODIS so we must apply a correction for this time difference otherwise we would likely end up with non-climatic step changes in the record.</a:t>
            </a:r>
          </a:p>
          <a:p>
            <a:pPr marL="173267" indent="-173267">
              <a:buFont typeface="Arial" panose="020B0604020202020204" pitchFamily="34" charset="0"/>
              <a:buChar char="•"/>
            </a:pPr>
            <a:r>
              <a:rPr lang="en-GB" sz="1000"/>
              <a:t>We use MODIS as the reference and correct to 10:30. The correction is calculated in LST space so using matchups between the two instruments. and calculating a straight line fit to the LST difference as a function of observation time difference. The correction was banded by day-night, land-cover class, and latitude band. The plots show an example of the matchup difference v. time difference for daytime and nighttime. Note, these matchups were calculated before the intercalibration was applied to the MODIS data which is why the LST difference is non-zero at zero time difference. For the morning overpasses, the earlier instrument observes colder temperatures, whilst at night the reverse is true and the LST differences are much smaller which is as expected.</a:t>
            </a:r>
          </a:p>
          <a:p>
            <a:pPr marL="173267" indent="-173267">
              <a:buFont typeface="Arial" panose="020B0604020202020204" pitchFamily="34" charset="0"/>
              <a:buChar char="•"/>
            </a:pPr>
            <a:r>
              <a:rPr lang="en-GB" sz="1000"/>
              <a:t>The IRCDR runs from 1995 – 2025. For consistency, we have kept the reduced swath width of the ATSRs for the whole time series.</a:t>
            </a:r>
          </a:p>
          <a:p>
            <a:pPr marL="173267" indent="-173267">
              <a:buFont typeface="Arial" panose="020B0604020202020204" pitchFamily="34" charset="0"/>
              <a:buChar char="•"/>
            </a:pPr>
            <a:endParaRPr lang="en-GB"/>
          </a:p>
        </p:txBody>
      </p:sp>
      <p:sp>
        <p:nvSpPr>
          <p:cNvPr id="4" name="Slide Number Placeholder 3"/>
          <p:cNvSpPr>
            <a:spLocks noGrp="1"/>
          </p:cNvSpPr>
          <p:nvPr>
            <p:ph type="sldNum" sz="quarter" idx="5"/>
          </p:nvPr>
        </p:nvSpPr>
        <p:spPr/>
        <p:txBody>
          <a:bodyPr/>
          <a:lstStyle/>
          <a:p>
            <a:pPr marL="0" marR="0" lvl="0" indent="0" algn="r" defTabSz="871150"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71150" rtl="0" eaLnBrk="1" fontAlgn="base" latinLnBrk="0" hangingPunct="1">
                <a:lnSpc>
                  <a:spcPct val="100000"/>
                </a:lnSpc>
                <a:spcBef>
                  <a:spcPct val="0"/>
                </a:spcBef>
                <a:spcAft>
                  <a:spcPct val="0"/>
                </a:spcAft>
                <a:buClrTx/>
                <a:buSzTx/>
                <a:buFontTx/>
                <a:buNone/>
                <a:tabLst/>
                <a:defRPr/>
              </a:pPr>
              <a:t>56</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20333802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267" indent="-173267">
              <a:buFont typeface="Arial" panose="020B0604020202020204" pitchFamily="34" charset="0"/>
              <a:buChar char="•"/>
            </a:pPr>
            <a:endParaRPr lang="en-GB"/>
          </a:p>
          <a:p>
            <a:pPr marL="173267" indent="-173267">
              <a:buFont typeface="Arial" panose="020B0604020202020204" pitchFamily="34" charset="0"/>
              <a:buChar char="•"/>
            </a:pPr>
            <a:r>
              <a:rPr lang="en-GB"/>
              <a:t>the second multi-sensor product is the merged GEO LEO product. This is based on a merged GEO product produced by Sofia and colleagues at IPMA.</a:t>
            </a:r>
          </a:p>
          <a:p>
            <a:pPr marL="173267" indent="-173267">
              <a:buFont typeface="Arial" panose="020B0604020202020204" pitchFamily="34" charset="0"/>
              <a:buChar char="•"/>
            </a:pPr>
            <a:r>
              <a:rPr lang="en-GB"/>
              <a:t>the product is 3 hourly on a 0.05 degree grid.</a:t>
            </a:r>
          </a:p>
          <a:p>
            <a:pPr marL="173267" indent="-173267">
              <a:buFont typeface="Arial" panose="020B0604020202020204" pitchFamily="34" charset="0"/>
              <a:buChar char="•"/>
            </a:pPr>
            <a:r>
              <a:rPr lang="en-GB"/>
              <a:t>Data from ATSR-2,AATSR,SLSTR and MODIS are included outside of the footprint of the GEOS if the observations lie within a 30 minute window around the time of the product. this time window was chosen to be in line with the typical scan periods of the GEO sensors.</a:t>
            </a:r>
          </a:p>
          <a:p>
            <a:pPr marL="173267" indent="-173267">
              <a:buFont typeface="Arial" panose="020B0604020202020204" pitchFamily="34" charset="0"/>
              <a:buChar char="•"/>
            </a:pPr>
            <a:r>
              <a:rPr lang="en-GB"/>
              <a:t>For this product a common algorithm is preferred so the LEOS are processed with a Generalized Split Window Algorithm as are the GEOs unless they don’t have the required channels and a single channel retrieval is used.</a:t>
            </a:r>
          </a:p>
          <a:p>
            <a:pPr marL="173267" indent="-173267">
              <a:buFont typeface="Arial" panose="020B0604020202020204" pitchFamily="34" charset="0"/>
              <a:buChar char="•"/>
            </a:pPr>
            <a:r>
              <a:rPr lang="en-GB"/>
              <a:t>The coverage of this product will vary throughout the time series depending on which sensors are available.</a:t>
            </a:r>
          </a:p>
          <a:p>
            <a:pPr marL="173267" indent="-173267">
              <a:buFont typeface="Arial" panose="020B0604020202020204" pitchFamily="34" charset="0"/>
              <a:buChar char="•"/>
            </a:pPr>
            <a:r>
              <a:rPr lang="en-GB"/>
              <a:t>The product may be suitable for diurnal studies.</a:t>
            </a:r>
          </a:p>
        </p:txBody>
      </p:sp>
      <p:sp>
        <p:nvSpPr>
          <p:cNvPr id="4" name="Slide Number Placeholder 3"/>
          <p:cNvSpPr>
            <a:spLocks noGrp="1"/>
          </p:cNvSpPr>
          <p:nvPr>
            <p:ph type="sldNum" sz="quarter" idx="5"/>
          </p:nvPr>
        </p:nvSpPr>
        <p:spPr/>
        <p:txBody>
          <a:bodyPr/>
          <a:lstStyle/>
          <a:p>
            <a:pPr marL="0" marR="0" lvl="0" indent="0" algn="r" defTabSz="871150"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71150" rtl="0" eaLnBrk="1" fontAlgn="base" latinLnBrk="0" hangingPunct="1">
                <a:lnSpc>
                  <a:spcPct val="100000"/>
                </a:lnSpc>
                <a:spcBef>
                  <a:spcPct val="0"/>
                </a:spcBef>
                <a:spcAft>
                  <a:spcPct val="0"/>
                </a:spcAft>
                <a:buClrTx/>
                <a:buSzTx/>
                <a:buFontTx/>
                <a:buNone/>
                <a:tabLst/>
                <a:defRPr/>
              </a:pPr>
              <a:t>57</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14267137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871150"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71150" rtl="0" eaLnBrk="1" fontAlgn="base" latinLnBrk="0" hangingPunct="1">
                <a:lnSpc>
                  <a:spcPct val="100000"/>
                </a:lnSpc>
                <a:spcBef>
                  <a:spcPct val="0"/>
                </a:spcBef>
                <a:spcAft>
                  <a:spcPct val="0"/>
                </a:spcAft>
                <a:buClrTx/>
                <a:buSzTx/>
                <a:buFontTx/>
                <a:buNone/>
                <a:tabLst/>
                <a:defRPr/>
              </a:pPr>
              <a:t>58</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37300280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to end the products can be accessed through the ESA Open Data Portal or CEDA if you have access</a:t>
            </a:r>
          </a:p>
          <a:p>
            <a:r>
              <a:rPr lang="en-GB"/>
              <a:t>key documents can be found on the project website: </a:t>
            </a:r>
          </a:p>
          <a:p>
            <a:endParaRPr lang="en-GB"/>
          </a:p>
          <a:p>
            <a:r>
              <a:rPr lang="en-GB"/>
              <a:t>Thank you</a:t>
            </a:r>
          </a:p>
        </p:txBody>
      </p:sp>
      <p:sp>
        <p:nvSpPr>
          <p:cNvPr id="4" name="Slide Number Placeholder 3"/>
          <p:cNvSpPr>
            <a:spLocks noGrp="1"/>
          </p:cNvSpPr>
          <p:nvPr>
            <p:ph type="sldNum" sz="quarter" idx="5"/>
          </p:nvPr>
        </p:nvSpPr>
        <p:spPr/>
        <p:txBody>
          <a:bodyPr/>
          <a:lstStyle/>
          <a:p>
            <a:pPr marL="0" marR="0" lvl="0" indent="0" algn="r" defTabSz="871150"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71150" rtl="0" eaLnBrk="1" fontAlgn="base" latinLnBrk="0" hangingPunct="1">
                <a:lnSpc>
                  <a:spcPct val="100000"/>
                </a:lnSpc>
                <a:spcBef>
                  <a:spcPct val="0"/>
                </a:spcBef>
                <a:spcAft>
                  <a:spcPct val="0"/>
                </a:spcAft>
                <a:buClrTx/>
                <a:buSzTx/>
                <a:buFontTx/>
                <a:buNone/>
                <a:tabLst/>
                <a:defRPr/>
              </a:pPr>
              <a:t>59</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11544084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8304D6-6A50-E752-9592-8B903698E4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98A2C5-E91B-AFA3-81DA-6AD192BB63E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915E6F-EC79-A0DE-9D5E-1946F0493D94}"/>
              </a:ext>
            </a:extLst>
          </p:cNvPr>
          <p:cNvSpPr>
            <a:spLocks noGrp="1"/>
          </p:cNvSpPr>
          <p:nvPr>
            <p:ph type="body" idx="1"/>
          </p:nvPr>
        </p:nvSpPr>
        <p:spPr/>
        <p:txBody>
          <a:bodyPr/>
          <a:lstStyle/>
          <a:p>
            <a:r>
              <a:rPr lang="en-GB"/>
              <a:t>Good Morning</a:t>
            </a:r>
          </a:p>
          <a:p>
            <a:r>
              <a:rPr lang="en-GB"/>
              <a:t>I’m Karen Veal from the Surface Temperature Group at University of Leicester. I shall be talking about work done by Darren Ghent, Mike Perry and myself.</a:t>
            </a:r>
          </a:p>
        </p:txBody>
      </p:sp>
      <p:sp>
        <p:nvSpPr>
          <p:cNvPr id="4" name="Slide Number Placeholder 3">
            <a:extLst>
              <a:ext uri="{FF2B5EF4-FFF2-40B4-BE49-F238E27FC236}">
                <a16:creationId xmlns:a16="http://schemas.microsoft.com/office/drawing/2014/main" id="{C1C53EAD-A73A-8805-E044-CECE1B02604A}"/>
              </a:ext>
            </a:extLst>
          </p:cNvPr>
          <p:cNvSpPr>
            <a:spLocks noGrp="1"/>
          </p:cNvSpPr>
          <p:nvPr>
            <p:ph type="sldNum" sz="quarter" idx="5"/>
          </p:nvPr>
        </p:nvSpPr>
        <p:spPr/>
        <p:txBody>
          <a:bodyPr/>
          <a:lstStyle/>
          <a:p>
            <a:pPr marL="0" marR="0" lvl="0" indent="0" algn="r" defTabSz="871150" rtl="0" eaLnBrk="1" fontAlgn="base" latinLnBrk="0" hangingPunct="1">
              <a:lnSpc>
                <a:spcPct val="100000"/>
              </a:lnSpc>
              <a:spcBef>
                <a:spcPct val="0"/>
              </a:spcBef>
              <a:spcAft>
                <a:spcPct val="0"/>
              </a:spcAft>
              <a:buClrTx/>
              <a:buSzTx/>
              <a:buFontTx/>
              <a:buNone/>
              <a:tabLst/>
              <a:defRPr/>
            </a:pPr>
            <a:fld id="{D4D0DD51-4268-469F-A172-A4A0DA350D60}" type="slidenum">
              <a:rPr kumimoji="0" lang="en-US" altLang="fr-FR" sz="1100" b="0" i="0" u="none" strike="noStrike" kern="1200" cap="none" spc="0" normalizeH="0" baseline="0" noProof="0" smtClean="0">
                <a:ln>
                  <a:noFill/>
                </a:ln>
                <a:solidFill>
                  <a:srgbClr val="000000"/>
                </a:solidFill>
                <a:effectLst/>
                <a:uLnTx/>
                <a:uFillTx/>
                <a:latin typeface="Verdana" pitchFamily="34" charset="0"/>
                <a:ea typeface="MS PGothic" pitchFamily="34" charset="-128"/>
                <a:cs typeface="+mn-cs"/>
              </a:rPr>
              <a:pPr marL="0" marR="0" lvl="0" indent="0" algn="r" defTabSz="871150" rtl="0" eaLnBrk="1" fontAlgn="base" latinLnBrk="0" hangingPunct="1">
                <a:lnSpc>
                  <a:spcPct val="100000"/>
                </a:lnSpc>
                <a:spcBef>
                  <a:spcPct val="0"/>
                </a:spcBef>
                <a:spcAft>
                  <a:spcPct val="0"/>
                </a:spcAft>
                <a:buClrTx/>
                <a:buSzTx/>
                <a:buFontTx/>
                <a:buNone/>
                <a:tabLst/>
                <a:defRPr/>
              </a:pPr>
              <a:t>61</a:t>
            </a:fld>
            <a:endParaRPr kumimoji="0" lang="en-US" altLang="fr-FR" sz="1100" b="0" i="0" u="none" strike="noStrike" kern="1200" cap="none" spc="0" normalizeH="0" baseline="0" noProof="0">
              <a:ln>
                <a:noFill/>
              </a:ln>
              <a:solidFill>
                <a:srgbClr val="000000"/>
              </a:solidFill>
              <a:effectLst/>
              <a:uLnTx/>
              <a:uFillTx/>
              <a:latin typeface="Verdana" pitchFamily="34" charset="0"/>
              <a:ea typeface="MS PGothic" pitchFamily="34" charset="-128"/>
              <a:cs typeface="+mn-cs"/>
            </a:endParaRPr>
          </a:p>
        </p:txBody>
      </p:sp>
    </p:spTree>
    <p:extLst>
      <p:ext uri="{BB962C8B-B14F-4D97-AF65-F5344CB8AC3E}">
        <p14:creationId xmlns:p14="http://schemas.microsoft.com/office/powerpoint/2010/main" val="1046380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2CBF4E-EDBB-495C-8178-CDC0BF24528E}"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770635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291304-6CE8-47A3-965D-67D73C00CA38}"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660192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3291304-6CE8-47A3-965D-67D73C00CA38}"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67567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endParaRPr lang="en-GB" b="1">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2CBF4E-EDBB-495C-8178-CDC0BF24528E}"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983017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solidFill>
                <a:srgbClr val="FF0000"/>
              </a:solidFill>
              <a:highlight>
                <a:srgbClr val="FFFF00"/>
              </a:highlight>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3635713-CD3E-6A48-ACEF-4C1C59D78C6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968046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endParaRPr lang="en-GB" b="1">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2CBF4E-EDBB-495C-8178-CDC0BF24528E}"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881528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27.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2" Type="http://schemas.openxmlformats.org/officeDocument/2006/relationships/image" Target="../media/image28.jpeg"/><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9.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6.xml"/><Relationship Id="rId5" Type="http://schemas.openxmlformats.org/officeDocument/2006/relationships/image" Target="../media/image40.png"/><Relationship Id="rId4" Type="http://schemas.openxmlformats.org/officeDocument/2006/relationships/image" Target="../media/image39.png"/></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53.jpeg"/><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jpeg"/><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jpeg"/><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5.png"/><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jpe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jpe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7.xml"/><Relationship Id="rId5" Type="http://schemas.openxmlformats.org/officeDocument/2006/relationships/image" Target="../media/image40.png"/><Relationship Id="rId4" Type="http://schemas.openxmlformats.org/officeDocument/2006/relationships/image" Target="../media/image39.png"/></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53.jpeg"/><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jpeg"/><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jpeg"/><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5.png"/><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8.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Master" Target="../slideMasters/slideMaster8.xml"/><Relationship Id="rId4" Type="http://schemas.openxmlformats.org/officeDocument/2006/relationships/image" Target="../media/image46.png"/></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53.jpeg"/><Relationship Id="rId1" Type="http://schemas.openxmlformats.org/officeDocument/2006/relationships/slideMaster" Target="../slideMasters/slideMaster9.xml"/></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jpeg"/><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jpeg"/><Relationship Id="rId1" Type="http://schemas.openxmlformats.org/officeDocument/2006/relationships/slideMaster" Target="../slideMasters/slideMaster9.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5.png"/><Relationship Id="rId1" Type="http://schemas.openxmlformats.org/officeDocument/2006/relationships/slideMaster" Target="../slideMasters/slideMaster9.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35.png"/><Relationship Id="rId1" Type="http://schemas.openxmlformats.org/officeDocument/2006/relationships/slideMaster" Target="../slideMasters/slideMaster9.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9.xml"/><Relationship Id="rId5" Type="http://schemas.openxmlformats.org/officeDocument/2006/relationships/image" Target="../media/image40.png"/><Relationship Id="rId4" Type="http://schemas.openxmlformats.org/officeDocument/2006/relationships/image" Target="../media/image39.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3.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27.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2" Type="http://schemas.openxmlformats.org/officeDocument/2006/relationships/image" Target="../media/image28.jpeg"/><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Master" Target="../slideMasters/slideMaster10.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9.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s>
</file>

<file path=ppt/slideLayouts/_rels/slideLayout184.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27.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2" Type="http://schemas.openxmlformats.org/officeDocument/2006/relationships/image" Target="../media/image28.jpeg"/><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Master" Target="../slideMasters/slideMaster11.xml"/><Relationship Id="rId6" Type="http://schemas.openxmlformats.org/officeDocument/2006/relationships/image" Target="../media/image56.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9.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3.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27.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2" Type="http://schemas.openxmlformats.org/officeDocument/2006/relationships/image" Target="../media/image28.jpeg"/><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Master" Target="../slideMasters/slideMaster12.xml"/><Relationship Id="rId6" Type="http://schemas.openxmlformats.org/officeDocument/2006/relationships/image" Target="../media/image57.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9.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0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Master" Target="../slideMasters/slideMaster1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2.xml"/><Relationship Id="rId5" Type="http://schemas.openxmlformats.org/officeDocument/2006/relationships/image" Target="../media/image40.png"/><Relationship Id="rId4" Type="http://schemas.openxmlformats.org/officeDocument/2006/relationships/image" Target="../media/image39.png"/></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2.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3.jpe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4.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3.jpe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Master" Target="../slideMasters/slideMaster4.xml"/><Relationship Id="rId4" Type="http://schemas.openxmlformats.org/officeDocument/2006/relationships/image" Target="../media/image46.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Master" Target="../slideMasters/slideMaster4.xml"/><Relationship Id="rId4" Type="http://schemas.openxmlformats.org/officeDocument/2006/relationships/image" Target="../media/image49.png"/></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jpe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jpeg"/><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5.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5.png"/><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2.png"/><Relationship Id="rId1" Type="http://schemas.openxmlformats.org/officeDocument/2006/relationships/slideMaster" Target="../slideMasters/slideMaster5.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53.jpeg"/><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53.jpeg"/><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3.jpeg"/><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jpeg"/><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5.png"/><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Picture 34" descr="CCI_ppt_edits_landSurfaceTem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27"/>
          <p:cNvSpPr txBox="1">
            <a:spLocks noChangeArrowheads="1"/>
          </p:cNvSpPr>
          <p:nvPr/>
        </p:nvSpPr>
        <p:spPr bwMode="auto">
          <a:xfrm>
            <a:off x="842433" y="6430434"/>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1067"/>
          </a:p>
        </p:txBody>
      </p:sp>
      <p:pic>
        <p:nvPicPr>
          <p:cNvPr id="6" name="Picture 37"/>
          <p:cNvPicPr>
            <a:picLocks noChangeAspect="1"/>
          </p:cNvPicPr>
          <p:nvPr/>
        </p:nvPicPr>
        <p:blipFill>
          <a:blip r:embed="rId3" cstate="print">
            <a:extLst>
              <a:ext uri="{28A0092B-C50C-407E-A947-70E740481C1C}">
                <a14:useLocalDpi xmlns:a14="http://schemas.microsoft.com/office/drawing/2010/main" val="0"/>
              </a:ext>
            </a:extLst>
          </a:blip>
          <a:srcRect t="-2" b="28613"/>
          <a:stretch>
            <a:fillRect/>
          </a:stretch>
        </p:blipFill>
        <p:spPr bwMode="auto">
          <a:xfrm>
            <a:off x="10384367" y="207434"/>
            <a:ext cx="1612900" cy="62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8"/>
          <p:cNvSpPr txBox="1">
            <a:spLocks noChangeArrowheads="1"/>
          </p:cNvSpPr>
          <p:nvPr/>
        </p:nvSpPr>
        <p:spPr bwMode="auto">
          <a:xfrm>
            <a:off x="218017" y="6125206"/>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1067">
                <a:solidFill>
                  <a:srgbClr val="D9D9D9"/>
                </a:solidFill>
              </a:rPr>
              <a:t>ESA UNCLASSIFIED - For Official Use</a:t>
            </a:r>
          </a:p>
        </p:txBody>
      </p:sp>
      <p:pic>
        <p:nvPicPr>
          <p:cNvPr id="8" name="Picture 65"/>
          <p:cNvPicPr>
            <a:picLocks noChangeAspect="1"/>
          </p:cNvPicPr>
          <p:nvPr/>
        </p:nvPicPr>
        <p:blipFill>
          <a:blip r:embed="rId4">
            <a:extLst>
              <a:ext uri="{28A0092B-C50C-407E-A947-70E740481C1C}">
                <a14:useLocalDpi xmlns:a14="http://schemas.microsoft.com/office/drawing/2010/main" val="0"/>
              </a:ext>
            </a:extLst>
          </a:blip>
          <a:srcRect t="83098" b="-5313"/>
          <a:stretch>
            <a:fillRect/>
          </a:stretch>
        </p:blipFill>
        <p:spPr bwMode="auto">
          <a:xfrm>
            <a:off x="10386485" y="6532034"/>
            <a:ext cx="1593849" cy="192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39"/>
          <p:cNvCxnSpPr/>
          <p:nvPr/>
        </p:nvCxnSpPr>
        <p:spPr>
          <a:xfrm>
            <a:off x="222252" y="6385984"/>
            <a:ext cx="11764433" cy="0"/>
          </a:xfrm>
          <a:prstGeom prst="line">
            <a:avLst/>
          </a:prstGeom>
          <a:ln w="635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10" name="Group 67"/>
          <p:cNvGrpSpPr>
            <a:grpSpLocks/>
          </p:cNvGrpSpPr>
          <p:nvPr/>
        </p:nvGrpSpPr>
        <p:grpSpPr bwMode="auto">
          <a:xfrm>
            <a:off x="230717" y="6544734"/>
            <a:ext cx="9101667" cy="148167"/>
            <a:chOff x="172269" y="6621494"/>
            <a:chExt cx="6826666" cy="111519"/>
          </a:xfrm>
        </p:grpSpPr>
        <p:pic>
          <p:nvPicPr>
            <p:cNvPr id="11" name="Picture 68" descr="at.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9" descr="be.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0" descr="ca.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1" descr="ch.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2" descr="cz.pn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3" descr="de.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4" descr="dk.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5" descr="ee.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76" descr="es.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77" descr="fi.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78" descr="fr.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9" descr="gr.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0" descr="hu.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81" descr="i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82" descr="it.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83" descr="lu.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84" descr="nl.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5" descr="no.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86" descr="pl.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87" descr="pt.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88" descr="ro.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89" descr="s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90" descr="uk.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91" descr="si.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6323" name="Rectangle 2"/>
          <p:cNvSpPr>
            <a:spLocks noGrp="1" noChangeArrowheads="1"/>
          </p:cNvSpPr>
          <p:nvPr>
            <p:ph type="subTitle" idx="1"/>
          </p:nvPr>
        </p:nvSpPr>
        <p:spPr>
          <a:xfrm>
            <a:off x="819148" y="3886201"/>
            <a:ext cx="10598400" cy="485774"/>
          </a:xfrm>
        </p:spPr>
        <p:txBody>
          <a:bodyPr>
            <a:spAutoFit/>
          </a:bodyPr>
          <a:lstStyle>
            <a:lvl1pPr marL="0" indent="0">
              <a:buFont typeface="Verdana" pitchFamily="34" charset="0"/>
              <a:buNone/>
              <a:defRPr sz="2400"/>
            </a:lvl1pPr>
          </a:lstStyle>
          <a:p>
            <a:pPr lvl="0"/>
            <a:r>
              <a:rPr lang="fr-FR" noProof="0"/>
              <a:t>Modifiez le style des sous-titres du masque</a:t>
            </a:r>
            <a:endParaRPr lang="en-GB" noProof="0"/>
          </a:p>
        </p:txBody>
      </p:sp>
      <p:sp>
        <p:nvSpPr>
          <p:cNvPr id="56325" name="Rectangle 6"/>
          <p:cNvSpPr>
            <a:spLocks noGrp="1" noChangeArrowheads="1"/>
          </p:cNvSpPr>
          <p:nvPr>
            <p:ph type="ctrTitle"/>
          </p:nvPr>
        </p:nvSpPr>
        <p:spPr>
          <a:xfrm>
            <a:off x="783168" y="2490151"/>
            <a:ext cx="10596033" cy="748988"/>
          </a:xfrm>
          <a:prstGeom prst="rect">
            <a:avLst/>
          </a:prstGeom>
        </p:spPr>
        <p:txBody>
          <a:bodyPr/>
          <a:lstStyle>
            <a:lvl1pPr>
              <a:defRPr sz="4267">
                <a:solidFill>
                  <a:srgbClr val="FFFFFF"/>
                </a:solidFill>
              </a:defRPr>
            </a:lvl1pPr>
          </a:lstStyle>
          <a:p>
            <a:pPr lvl="0"/>
            <a:r>
              <a:rPr lang="fr-FR" noProof="0"/>
              <a:t>Modifiez le style du titre</a:t>
            </a:r>
            <a:endParaRPr lang="en-GB" noProof="0"/>
          </a:p>
        </p:txBody>
      </p:sp>
    </p:spTree>
    <p:extLst>
      <p:ext uri="{BB962C8B-B14F-4D97-AF65-F5344CB8AC3E}">
        <p14:creationId xmlns:p14="http://schemas.microsoft.com/office/powerpoint/2010/main" val="1710541772"/>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6046F-FB23-4939-8562-A6E7F5A2D27D}"/>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0740C40D-30CF-40BE-8B1F-2810C85272A4}"/>
              </a:ext>
            </a:extLst>
          </p:cNvPr>
          <p:cNvSpPr>
            <a:spLocks noGrp="1"/>
          </p:cNvSpPr>
          <p:nvPr>
            <p:ph type="dt" sz="half" idx="10"/>
          </p:nvPr>
        </p:nvSpPr>
        <p:spPr/>
        <p:txBody>
          <a:bodyPr/>
          <a:lstStyle/>
          <a:p>
            <a:fld id="{CF517292-8F37-4E38-8F2B-178420868EFA}" type="datetimeFigureOut">
              <a:rPr lang="en-GB" smtClean="0"/>
              <a:t>12/05/2026</a:t>
            </a:fld>
            <a:endParaRPr lang="en-GB"/>
          </a:p>
        </p:txBody>
      </p:sp>
      <p:sp>
        <p:nvSpPr>
          <p:cNvPr id="4" name="Footer Placeholder 3">
            <a:extLst>
              <a:ext uri="{FF2B5EF4-FFF2-40B4-BE49-F238E27FC236}">
                <a16:creationId xmlns:a16="http://schemas.microsoft.com/office/drawing/2014/main" id="{FB12DC0A-4F6B-460B-A953-619D80BB500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562245A1-B972-4D04-8CAD-94BC0ED197C8}"/>
              </a:ext>
            </a:extLst>
          </p:cNvPr>
          <p:cNvSpPr>
            <a:spLocks noGrp="1"/>
          </p:cNvSpPr>
          <p:nvPr>
            <p:ph type="sldNum" sz="quarter" idx="12"/>
          </p:nvPr>
        </p:nvSpPr>
        <p:spPr/>
        <p:txBody>
          <a:bodyPr/>
          <a:lstStyle/>
          <a:p>
            <a:fld id="{F1F63D14-E6CD-40EF-A633-CAA7AFE01985}" type="slidenum">
              <a:rPr lang="en-GB" smtClean="0"/>
              <a:t>‹#›</a:t>
            </a:fld>
            <a:endParaRPr lang="en-GB"/>
          </a:p>
        </p:txBody>
      </p:sp>
    </p:spTree>
    <p:extLst>
      <p:ext uri="{BB962C8B-B14F-4D97-AF65-F5344CB8AC3E}">
        <p14:creationId xmlns:p14="http://schemas.microsoft.com/office/powerpoint/2010/main" val="70901643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ontent - 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5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4124684"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Content Placeholder 3"/>
          <p:cNvSpPr>
            <a:spLocks noGrp="1"/>
          </p:cNvSpPr>
          <p:nvPr>
            <p:ph sz="half" idx="10"/>
          </p:nvPr>
        </p:nvSpPr>
        <p:spPr>
          <a:xfrm>
            <a:off x="429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8076469"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1354504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ontent - 1 column + image">
    <p:spTree>
      <p:nvGrpSpPr>
        <p:cNvPr id="1" name=""/>
        <p:cNvGrpSpPr/>
        <p:nvPr/>
      </p:nvGrpSpPr>
      <p:grpSpPr>
        <a:xfrm>
          <a:off x="0" y="0"/>
          <a:ext cx="0" cy="0"/>
          <a:chOff x="0" y="0"/>
          <a:chExt cx="0" cy="0"/>
        </a:xfrm>
      </p:grpSpPr>
      <p:sp>
        <p:nvSpPr>
          <p:cNvPr id="2" name="Title 1"/>
          <p:cNvSpPr>
            <a:spLocks noGrp="1"/>
          </p:cNvSpPr>
          <p:nvPr>
            <p:ph type="title"/>
          </p:nvPr>
        </p:nvSpPr>
        <p:spPr>
          <a:xfrm>
            <a:off x="336000" y="1018784"/>
            <a:ext cx="5450651" cy="682203"/>
          </a:xfrm>
        </p:spPr>
        <p:txBody>
          <a:bodyPr/>
          <a:lstStyle/>
          <a:p>
            <a:r>
              <a:rPr lang="en-US"/>
              <a:t>Click to edit Master title style</a:t>
            </a:r>
          </a:p>
        </p:txBody>
      </p:sp>
      <p:sp>
        <p:nvSpPr>
          <p:cNvPr id="3" name="Content Placeholder 2"/>
          <p:cNvSpPr>
            <a:spLocks noGrp="1"/>
          </p:cNvSpPr>
          <p:nvPr>
            <p:ph sz="half" idx="1"/>
          </p:nvPr>
        </p:nvSpPr>
        <p:spPr>
          <a:xfrm>
            <a:off x="336000" y="2064000"/>
            <a:ext cx="5450651"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p:nvPr userDrawn="1"/>
        </p:nvSpPr>
        <p:spPr>
          <a:xfrm>
            <a:off x="6083029" y="1"/>
            <a:ext cx="6096000" cy="6289040"/>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62925202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Content -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86864716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Content - full image">
    <p:spTree>
      <p:nvGrpSpPr>
        <p:cNvPr id="1" name=""/>
        <p:cNvGrpSpPr/>
        <p:nvPr/>
      </p:nvGrpSpPr>
      <p:grpSpPr>
        <a:xfrm>
          <a:off x="0" y="0"/>
          <a:ext cx="0" cy="0"/>
          <a:chOff x="0" y="0"/>
          <a:chExt cx="0" cy="0"/>
        </a:xfrm>
      </p:grpSpPr>
      <p:sp>
        <p:nvSpPr>
          <p:cNvPr id="5" name="Rectangle 4"/>
          <p:cNvSpPr/>
          <p:nvPr userDrawn="1"/>
        </p:nvSpPr>
        <p:spPr>
          <a:xfrm>
            <a:off x="0" y="945958"/>
            <a:ext cx="12192000" cy="5363180"/>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8" name="Picture Placeholder 7"/>
          <p:cNvSpPr>
            <a:spLocks noGrp="1"/>
          </p:cNvSpPr>
          <p:nvPr>
            <p:ph type="pic" sz="quarter" idx="10"/>
          </p:nvPr>
        </p:nvSpPr>
        <p:spPr>
          <a:xfrm>
            <a:off x="1" y="945958"/>
            <a:ext cx="12191999" cy="5363180"/>
          </a:xfrm>
        </p:spPr>
        <p:txBody>
          <a:bodyPr/>
          <a:lstStyle/>
          <a:p>
            <a:r>
              <a:rPr lang="en-US"/>
              <a:t>Click icon to add picture</a:t>
            </a:r>
            <a:endParaRPr lang="en-GB"/>
          </a:p>
        </p:txBody>
      </p:sp>
      <p:sp>
        <p:nvSpPr>
          <p:cNvPr id="2" name="Slide Number Placeholder 1"/>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32252638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Content - 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12163061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Content - really blank">
    <p:spTree>
      <p:nvGrpSpPr>
        <p:cNvPr id="1" name=""/>
        <p:cNvGrpSpPr/>
        <p:nvPr/>
      </p:nvGrpSpPr>
      <p:grpSpPr>
        <a:xfrm>
          <a:off x="0" y="0"/>
          <a:ext cx="0" cy="0"/>
          <a:chOff x="0" y="0"/>
          <a:chExt cx="0" cy="0"/>
        </a:xfrm>
      </p:grpSpPr>
      <p:sp>
        <p:nvSpPr>
          <p:cNvPr id="2" name="Rectangle 1"/>
          <p:cNvSpPr/>
          <p:nvPr userDrawn="1"/>
        </p:nvSpPr>
        <p:spPr>
          <a:xfrm>
            <a:off x="0" y="6314365"/>
            <a:ext cx="12192000" cy="543636"/>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93403309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Divider - green">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p:nvPr>
        </p:nvSpPr>
        <p:spPr>
          <a:xfrm>
            <a:off x="336000" y="1144045"/>
            <a:ext cx="11520000" cy="989591"/>
          </a:xfrm>
        </p:spPr>
        <p:txBody>
          <a:bodyPr/>
          <a:lstStyle/>
          <a:p>
            <a:r>
              <a:rPr lang="en-US"/>
              <a:t>Click to edit Master title style</a:t>
            </a:r>
          </a:p>
        </p:txBody>
      </p:sp>
      <p:sp>
        <p:nvSpPr>
          <p:cNvPr id="3" name="Content Placeholder 2"/>
          <p:cNvSpPr>
            <a:spLocks noGrp="1"/>
          </p:cNvSpPr>
          <p:nvPr>
            <p:ph idx="1" hasCustomPrompt="1"/>
          </p:nvPr>
        </p:nvSpPr>
        <p:spPr>
          <a:xfrm>
            <a:off x="336000" y="2633973"/>
            <a:ext cx="11520000" cy="3510027"/>
          </a:xfrm>
        </p:spPr>
        <p:txBody>
          <a:bodyPr/>
          <a:lstStyle>
            <a:lvl1pPr marL="0" indent="0">
              <a:buNone/>
              <a:defRPr baseline="0"/>
            </a:lvl1pPr>
            <a:lvl2pPr marL="457189" indent="0">
              <a:buNone/>
              <a:defRPr/>
            </a:lvl2pPr>
            <a:lvl3pPr marL="914377" indent="0">
              <a:buNone/>
              <a:defRPr/>
            </a:lvl3pPr>
            <a:lvl4pPr marL="1371566" indent="0">
              <a:buNone/>
              <a:defRPr/>
            </a:lvl4pPr>
            <a:lvl5pPr marL="1828754" indent="0">
              <a:buNone/>
              <a:defRPr/>
            </a:lvl5pPr>
          </a:lstStyle>
          <a:p>
            <a:pPr lvl="0"/>
            <a:r>
              <a:rPr lang="en-US"/>
              <a:t>Click to add subtitle</a:t>
            </a:r>
          </a:p>
        </p:txBody>
      </p:sp>
      <p:sp>
        <p:nvSpPr>
          <p:cNvPr id="7" name="Rectangle 6"/>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56764144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Divider - grey">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rgbClr val="BBBDBF"/>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lvl1pPr>
            <a:lvl2pPr marL="457189" indent="0">
              <a:buNone/>
              <a:defRPr/>
            </a:lvl2pPr>
            <a:lvl3pPr marL="914377" indent="0">
              <a:buNone/>
              <a:defRPr/>
            </a:lvl3pPr>
            <a:lvl4pPr marL="1371566" indent="0">
              <a:buNone/>
              <a:defRPr/>
            </a:lvl4pPr>
            <a:lvl5pPr marL="1828754" indent="0">
              <a:buNone/>
              <a:defRPr/>
            </a:lvl5pPr>
          </a:lstStyle>
          <a:p>
            <a:pPr lvl="0"/>
            <a:r>
              <a:rPr lang="en-US"/>
              <a:t>Click to add subtitle</a:t>
            </a:r>
          </a:p>
        </p:txBody>
      </p:sp>
      <p:sp>
        <p:nvSpPr>
          <p:cNvPr id="7" name="Rectangle 6"/>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336000" y="1144045"/>
            <a:ext cx="11520000" cy="989591"/>
          </a:xfrm>
        </p:spPr>
        <p:txBody>
          <a:bodyPr/>
          <a:lstStyle/>
          <a:p>
            <a:r>
              <a:rPr lang="en-US"/>
              <a:t>Click to edit Master title style</a:t>
            </a:r>
          </a:p>
        </p:txBody>
      </p:sp>
    </p:spTree>
    <p:extLst>
      <p:ext uri="{BB962C8B-B14F-4D97-AF65-F5344CB8AC3E}">
        <p14:creationId xmlns:p14="http://schemas.microsoft.com/office/powerpoint/2010/main" val="371496121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Divider - blue">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rgbClr val="359B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solidFill>
                  <a:schemeClr val="tx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US"/>
              <a:t>Click to add subtitle</a:t>
            </a:r>
          </a:p>
        </p:txBody>
      </p:sp>
      <p:sp>
        <p:nvSpPr>
          <p:cNvPr id="7" name="Rectangle 6"/>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bg2"/>
                </a:solidFill>
              </a:rPr>
              <a:t>	</a:t>
            </a:r>
            <a:endParaRPr lang="en-GB" sz="1067">
              <a:solidFill>
                <a:schemeClr val="bg2"/>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336000" y="1144045"/>
            <a:ext cx="11520000" cy="989591"/>
          </a:xfrm>
        </p:spPr>
        <p:txBody>
          <a:bodyPr/>
          <a:lstStyle/>
          <a:p>
            <a:r>
              <a:rPr lang="en-US"/>
              <a:t>Click to edit Master title style</a:t>
            </a:r>
          </a:p>
        </p:txBody>
      </p:sp>
    </p:spTree>
    <p:extLst>
      <p:ext uri="{BB962C8B-B14F-4D97-AF65-F5344CB8AC3E}">
        <p14:creationId xmlns:p14="http://schemas.microsoft.com/office/powerpoint/2010/main" val="152768259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Divider - red">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lvl1pPr>
            <a:lvl2pPr marL="457189" indent="0">
              <a:buNone/>
              <a:defRPr/>
            </a:lvl2pPr>
            <a:lvl3pPr marL="914377" indent="0">
              <a:buNone/>
              <a:defRPr/>
            </a:lvl3pPr>
            <a:lvl4pPr marL="1371566" indent="0">
              <a:buNone/>
              <a:defRPr/>
            </a:lvl4pPr>
            <a:lvl5pPr marL="1828754" indent="0">
              <a:buNone/>
              <a:defRPr/>
            </a:lvl5pPr>
          </a:lstStyle>
          <a:p>
            <a:pPr lvl="0"/>
            <a:r>
              <a:rPr lang="en-US"/>
              <a:t>Click to add subtitle</a:t>
            </a:r>
          </a:p>
        </p:txBody>
      </p:sp>
      <p:sp>
        <p:nvSpPr>
          <p:cNvPr id="7" name="Rectangle 6"/>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336000" y="1144045"/>
            <a:ext cx="11520000" cy="989591"/>
          </a:xfrm>
        </p:spPr>
        <p:txBody>
          <a:bodyPr/>
          <a:lstStyle/>
          <a:p>
            <a:r>
              <a:rPr lang="en-US"/>
              <a:t>Click to edit Master title style</a:t>
            </a:r>
          </a:p>
        </p:txBody>
      </p:sp>
    </p:spTree>
    <p:extLst>
      <p:ext uri="{BB962C8B-B14F-4D97-AF65-F5344CB8AC3E}">
        <p14:creationId xmlns:p14="http://schemas.microsoft.com/office/powerpoint/2010/main" val="33527822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 option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125CC4F-BCB7-92DE-BE1E-5A8E4721D09C}"/>
              </a:ext>
            </a:extLst>
          </p:cNvPr>
          <p:cNvPicPr>
            <a:picLocks noChangeAspect="1"/>
          </p:cNvPicPr>
          <p:nvPr userDrawn="1"/>
        </p:nvPicPr>
        <p:blipFill>
          <a:blip r:embed="rId2"/>
          <a:srcRect r="7349" b="3545"/>
          <a:stretch>
            <a:fillRect/>
          </a:stretch>
        </p:blipFill>
        <p:spPr>
          <a:xfrm>
            <a:off x="-1" y="-11195"/>
            <a:ext cx="12192001" cy="6869196"/>
          </a:xfrm>
          <a:prstGeom prst="rect">
            <a:avLst/>
          </a:prstGeom>
        </p:spPr>
      </p:pic>
      <p:sp>
        <p:nvSpPr>
          <p:cNvPr id="2" name="Title 1"/>
          <p:cNvSpPr>
            <a:spLocks noGrp="1"/>
          </p:cNvSpPr>
          <p:nvPr>
            <p:ph type="ctrTitle"/>
          </p:nvPr>
        </p:nvSpPr>
        <p:spPr>
          <a:xfrm>
            <a:off x="336000" y="1126115"/>
            <a:ext cx="6688048" cy="1348679"/>
          </a:xfrm>
        </p:spPr>
        <p:txBody>
          <a:bodyPr anchor="b">
            <a:normAutofit/>
          </a:bodyPr>
          <a:lstStyle>
            <a:lvl1pPr algn="l">
              <a:defRPr sz="4267">
                <a:solidFill>
                  <a:schemeClr val="bg2"/>
                </a:solidFill>
              </a:defRPr>
            </a:lvl1pPr>
          </a:lstStyle>
          <a:p>
            <a:r>
              <a:rPr lang="en-US"/>
              <a:t>Click to edit Master title style</a:t>
            </a:r>
          </a:p>
        </p:txBody>
      </p:sp>
      <p:sp>
        <p:nvSpPr>
          <p:cNvPr id="3" name="Subtitle 2"/>
          <p:cNvSpPr>
            <a:spLocks noGrp="1"/>
          </p:cNvSpPr>
          <p:nvPr>
            <p:ph type="subTitle" idx="1"/>
          </p:nvPr>
        </p:nvSpPr>
        <p:spPr>
          <a:xfrm>
            <a:off x="336000" y="2838735"/>
            <a:ext cx="5778197" cy="2419065"/>
          </a:xfrm>
        </p:spPr>
        <p:txBody>
          <a:bodyPr/>
          <a:lstStyle>
            <a:lvl1pPr marL="0" indent="0" algn="l">
              <a:buNone/>
              <a:defRPr sz="2400">
                <a:solidFill>
                  <a:schemeClr val="bg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8" name="Rectangle 7"/>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bg2"/>
                </a:solidFill>
              </a:rPr>
              <a:t>www.metoffice.gov.uk	</a:t>
            </a:r>
            <a:endParaRPr lang="en-GB" sz="1067">
              <a:solidFill>
                <a:schemeClr val="bg2"/>
              </a:solidFill>
            </a:endParaRPr>
          </a:p>
        </p:txBody>
      </p:sp>
      <p:sp>
        <p:nvSpPr>
          <p:cNvPr id="9" name="Rectangle 8"/>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bg2"/>
                </a:solidFill>
              </a:rPr>
              <a:t>© Crown Copyright</a:t>
            </a:r>
            <a:r>
              <a:rPr lang="fr-BE" sz="1067" baseline="0">
                <a:solidFill>
                  <a:schemeClr val="bg2"/>
                </a:solidFill>
              </a:rPr>
              <a:t> 2026, Met Office</a:t>
            </a:r>
            <a:endParaRPr lang="en-GB" sz="1067">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4800" y="75977"/>
            <a:ext cx="2405041" cy="1050140"/>
          </a:xfrm>
          <a:prstGeom prst="rect">
            <a:avLst/>
          </a:prstGeom>
        </p:spPr>
      </p:pic>
    </p:spTree>
    <p:extLst>
      <p:ext uri="{BB962C8B-B14F-4D97-AF65-F5344CB8AC3E}">
        <p14:creationId xmlns:p14="http://schemas.microsoft.com/office/powerpoint/2010/main" val="380562449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ivider - teal">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rgbClr val="55C6B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lvl1pPr>
            <a:lvl2pPr marL="457189" indent="0">
              <a:buNone/>
              <a:defRPr/>
            </a:lvl2pPr>
            <a:lvl3pPr marL="914377" indent="0">
              <a:buNone/>
              <a:defRPr/>
            </a:lvl3pPr>
            <a:lvl4pPr marL="1371566" indent="0">
              <a:buNone/>
              <a:defRPr/>
            </a:lvl4pPr>
            <a:lvl5pPr marL="1828754" indent="0">
              <a:buNone/>
              <a:defRPr/>
            </a:lvl5pPr>
          </a:lstStyle>
          <a:p>
            <a:pPr lvl="0"/>
            <a:r>
              <a:rPr lang="en-US"/>
              <a:t>Click to add subtitle</a:t>
            </a:r>
          </a:p>
        </p:txBody>
      </p:sp>
      <p:sp>
        <p:nvSpPr>
          <p:cNvPr id="7" name="Rectangle 6"/>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336000" y="1144045"/>
            <a:ext cx="11520000" cy="989591"/>
          </a:xfrm>
        </p:spPr>
        <p:txBody>
          <a:bodyPr/>
          <a:lstStyle/>
          <a:p>
            <a:r>
              <a:rPr lang="en-US"/>
              <a:t>Click to edit Master title style</a:t>
            </a:r>
          </a:p>
        </p:txBody>
      </p:sp>
    </p:spTree>
    <p:extLst>
      <p:ext uri="{BB962C8B-B14F-4D97-AF65-F5344CB8AC3E}">
        <p14:creationId xmlns:p14="http://schemas.microsoft.com/office/powerpoint/2010/main" val="1927097118"/>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Question Contact">
    <p:spTree>
      <p:nvGrpSpPr>
        <p:cNvPr id="1" name=""/>
        <p:cNvGrpSpPr/>
        <p:nvPr/>
      </p:nvGrpSpPr>
      <p:grpSpPr>
        <a:xfrm>
          <a:off x="0" y="0"/>
          <a:ext cx="0" cy="0"/>
          <a:chOff x="0" y="0"/>
          <a:chExt cx="0" cy="0"/>
        </a:xfrm>
      </p:grpSpPr>
      <p:sp>
        <p:nvSpPr>
          <p:cNvPr id="6" name="Rectangle 5"/>
          <p:cNvSpPr/>
          <p:nvPr userDrawn="1"/>
        </p:nvSpPr>
        <p:spPr>
          <a:xfrm>
            <a:off x="0" y="2430124"/>
            <a:ext cx="12192000" cy="4554000"/>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Font typeface="Arial" panose="020B0604020202020204" pitchFamily="34" charset="0"/>
              <a:buNone/>
            </a:pPr>
            <a:endParaRPr lang="en-GB" sz="2667"/>
          </a:p>
        </p:txBody>
      </p:sp>
      <p:sp>
        <p:nvSpPr>
          <p:cNvPr id="7" name="Rectangle 6"/>
          <p:cNvSpPr/>
          <p:nvPr userDrawn="1"/>
        </p:nvSpPr>
        <p:spPr>
          <a:xfrm>
            <a:off x="0" y="643628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www.metoffice.gov.uk	</a:t>
            </a:r>
            <a:endParaRPr lang="en-GB" sz="1067">
              <a:solidFill>
                <a:schemeClr val="tx1"/>
              </a:solidFill>
            </a:endParaRPr>
          </a:p>
        </p:txBody>
      </p:sp>
      <p:sp>
        <p:nvSpPr>
          <p:cNvPr id="8" name="Rectangle 7"/>
          <p:cNvSpPr/>
          <p:nvPr userDrawn="1"/>
        </p:nvSpPr>
        <p:spPr>
          <a:xfrm>
            <a:off x="5622877" y="643628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tx1"/>
                </a:solidFill>
              </a:rPr>
              <a:t>© Crown Copyright</a:t>
            </a:r>
            <a:r>
              <a:rPr lang="fr-BE" sz="1067" baseline="0">
                <a:solidFill>
                  <a:schemeClr val="tx1"/>
                </a:solidFill>
              </a:rPr>
              <a:t> 2023, Met Office</a:t>
            </a:r>
            <a:endParaRPr lang="en-GB" sz="1067">
              <a:solidFill>
                <a:schemeClr val="tx1"/>
              </a:solidFill>
            </a:endParaRPr>
          </a:p>
        </p:txBody>
      </p:sp>
      <p:sp>
        <p:nvSpPr>
          <p:cNvPr id="4" name="TextBox 3"/>
          <p:cNvSpPr txBox="1"/>
          <p:nvPr userDrawn="1"/>
        </p:nvSpPr>
        <p:spPr>
          <a:xfrm>
            <a:off x="328939" y="2688230"/>
            <a:ext cx="11520000" cy="420564"/>
          </a:xfrm>
          <a:prstGeom prst="rect">
            <a:avLst/>
          </a:prstGeom>
          <a:noFill/>
        </p:spPr>
        <p:txBody>
          <a:bodyPr wrap="square" rtlCol="0" anchor="ctr">
            <a:spAutoFit/>
          </a:bodyPr>
          <a:lstStyle/>
          <a:p>
            <a:r>
              <a:rPr lang="fr-BE" sz="2133"/>
              <a:t>For more information </a:t>
            </a:r>
            <a:r>
              <a:rPr lang="fr-BE" sz="2133" err="1"/>
              <a:t>please</a:t>
            </a:r>
            <a:r>
              <a:rPr lang="fr-BE" sz="2133"/>
              <a:t> contact</a:t>
            </a:r>
            <a:endParaRPr lang="en-GB" sz="2133"/>
          </a:p>
        </p:txBody>
      </p:sp>
      <p:sp>
        <p:nvSpPr>
          <p:cNvPr id="13" name="Title 1"/>
          <p:cNvSpPr>
            <a:spLocks noGrp="1"/>
          </p:cNvSpPr>
          <p:nvPr>
            <p:ph type="title"/>
          </p:nvPr>
        </p:nvSpPr>
        <p:spPr>
          <a:xfrm>
            <a:off x="336000" y="1144045"/>
            <a:ext cx="11520000" cy="989591"/>
          </a:xfrm>
        </p:spPr>
        <p:txBody>
          <a:bodyPr/>
          <a:lstStyle/>
          <a:p>
            <a:r>
              <a:rPr lang="en-US"/>
              <a:t>Click to edit Master title style</a:t>
            </a:r>
          </a:p>
        </p:txBody>
      </p:sp>
      <p:sp>
        <p:nvSpPr>
          <p:cNvPr id="15" name="Text Placeholder 9">
            <a:extLst>
              <a:ext uri="{FF2B5EF4-FFF2-40B4-BE49-F238E27FC236}">
                <a16:creationId xmlns:a16="http://schemas.microsoft.com/office/drawing/2014/main" id="{A65DAA60-F452-4BB2-8381-A1AABC7B0FFA}"/>
              </a:ext>
            </a:extLst>
          </p:cNvPr>
          <p:cNvSpPr>
            <a:spLocks noGrp="1"/>
          </p:cNvSpPr>
          <p:nvPr userDrawn="1"/>
        </p:nvSpPr>
        <p:spPr>
          <a:xfrm>
            <a:off x="980471" y="4684687"/>
            <a:ext cx="10800000" cy="480000"/>
          </a:xfrm>
          <a:prstGeom prst="rect">
            <a:avLst/>
          </a:prstGeom>
        </p:spPr>
        <p:txBody>
          <a:bodyPr vert="horz" lIns="121920" tIns="60960" rIns="121920" bIns="6096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FontTx/>
              <a:buNone/>
            </a:pPr>
            <a:r>
              <a:rPr lang="en-US" sz="2133"/>
              <a:t>Insert phone number here</a:t>
            </a:r>
            <a:endParaRPr lang="en-GB" sz="2133"/>
          </a:p>
        </p:txBody>
      </p:sp>
      <p:sp>
        <p:nvSpPr>
          <p:cNvPr id="20" name="Text Placeholder 9">
            <a:extLst>
              <a:ext uri="{FF2B5EF4-FFF2-40B4-BE49-F238E27FC236}">
                <a16:creationId xmlns:a16="http://schemas.microsoft.com/office/drawing/2014/main" id="{61A70674-0AF3-4543-A11C-A3B5C2B0FA74}"/>
              </a:ext>
            </a:extLst>
          </p:cNvPr>
          <p:cNvSpPr>
            <a:spLocks noGrp="1"/>
          </p:cNvSpPr>
          <p:nvPr userDrawn="1"/>
        </p:nvSpPr>
        <p:spPr>
          <a:xfrm>
            <a:off x="980471" y="4091115"/>
            <a:ext cx="10800000" cy="480000"/>
          </a:xfrm>
          <a:prstGeom prst="rect">
            <a:avLst/>
          </a:prstGeom>
        </p:spPr>
        <p:txBody>
          <a:bodyPr vert="horz" lIns="121920" tIns="60960" rIns="121920" bIns="6096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en-US" sz="2133"/>
              <a:t>Insert e-mail here</a:t>
            </a:r>
            <a:endParaRPr lang="en-GB" sz="2133"/>
          </a:p>
        </p:txBody>
      </p:sp>
      <p:pic>
        <p:nvPicPr>
          <p:cNvPr id="21" name="web-icon.png">
            <a:extLst>
              <a:ext uri="{FF2B5EF4-FFF2-40B4-BE49-F238E27FC236}">
                <a16:creationId xmlns:a16="http://schemas.microsoft.com/office/drawing/2014/main" id="{897C26A7-E5A9-429C-88CE-6D761AA4B31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411531" y="3479741"/>
            <a:ext cx="528000" cy="528000"/>
          </a:xfrm>
          <a:prstGeom prst="rect">
            <a:avLst/>
          </a:prstGeom>
          <a:ln w="12700">
            <a:miter lim="400000"/>
          </a:ln>
        </p:spPr>
      </p:pic>
      <p:sp>
        <p:nvSpPr>
          <p:cNvPr id="22" name="Text Placeholder 9">
            <a:extLst>
              <a:ext uri="{FF2B5EF4-FFF2-40B4-BE49-F238E27FC236}">
                <a16:creationId xmlns:a16="http://schemas.microsoft.com/office/drawing/2014/main" id="{DF812764-35C6-4759-8316-7323965CEE11}"/>
              </a:ext>
            </a:extLst>
          </p:cNvPr>
          <p:cNvSpPr>
            <a:spLocks noGrp="1"/>
          </p:cNvSpPr>
          <p:nvPr userDrawn="1"/>
        </p:nvSpPr>
        <p:spPr>
          <a:xfrm>
            <a:off x="980471" y="3493787"/>
            <a:ext cx="10800000" cy="480000"/>
          </a:xfrm>
          <a:prstGeom prst="rect">
            <a:avLst/>
          </a:prstGeom>
        </p:spPr>
        <p:txBody>
          <a:bodyPr vert="horz" lIns="121920" tIns="60960" rIns="121920" bIns="6096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en-US" sz="2133"/>
              <a:t>www.metoffice.gov.uk</a:t>
            </a:r>
            <a:endParaRPr lang="en-GB" sz="2133"/>
          </a:p>
        </p:txBody>
      </p:sp>
      <p:pic>
        <p:nvPicPr>
          <p:cNvPr id="23" name="web-icon.png">
            <a:extLst>
              <a:ext uri="{FF2B5EF4-FFF2-40B4-BE49-F238E27FC236}">
                <a16:creationId xmlns:a16="http://schemas.microsoft.com/office/drawing/2014/main" id="{B472CB18-3C04-46E9-A4DC-7923E8BEB03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411531" y="4064247"/>
            <a:ext cx="528000" cy="528000"/>
          </a:xfrm>
          <a:prstGeom prst="rect">
            <a:avLst/>
          </a:prstGeom>
          <a:ln w="12700">
            <a:miter lim="400000"/>
          </a:ln>
        </p:spPr>
      </p:pic>
      <p:pic>
        <p:nvPicPr>
          <p:cNvPr id="24" name="web-icon.png">
            <a:extLst>
              <a:ext uri="{FF2B5EF4-FFF2-40B4-BE49-F238E27FC236}">
                <a16:creationId xmlns:a16="http://schemas.microsoft.com/office/drawing/2014/main" id="{33E1C480-D76C-4A08-A27B-EFA5CDC40AF9}"/>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411531" y="4658855"/>
            <a:ext cx="528000" cy="528000"/>
          </a:xfrm>
          <a:prstGeom prst="rect">
            <a:avLst/>
          </a:prstGeom>
          <a:ln w="12700">
            <a:miter lim="400000"/>
          </a:ln>
        </p:spPr>
      </p:pic>
      <p:pic>
        <p:nvPicPr>
          <p:cNvPr id="25" name="web-icon.png">
            <a:extLst>
              <a:ext uri="{FF2B5EF4-FFF2-40B4-BE49-F238E27FC236}">
                <a16:creationId xmlns:a16="http://schemas.microsoft.com/office/drawing/2014/main" id="{D4C35C27-B01B-47C2-AAF1-3D38290F18FC}"/>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411531" y="5243360"/>
            <a:ext cx="528000" cy="528000"/>
          </a:xfrm>
          <a:prstGeom prst="rect">
            <a:avLst/>
          </a:prstGeom>
          <a:ln w="12700">
            <a:miter lim="400000"/>
          </a:ln>
        </p:spPr>
      </p:pic>
      <p:sp>
        <p:nvSpPr>
          <p:cNvPr id="26" name="Text Placeholder 9">
            <a:extLst>
              <a:ext uri="{FF2B5EF4-FFF2-40B4-BE49-F238E27FC236}">
                <a16:creationId xmlns:a16="http://schemas.microsoft.com/office/drawing/2014/main" id="{968136C3-37A7-4311-9705-49E0C1351CA2}"/>
              </a:ext>
            </a:extLst>
          </p:cNvPr>
          <p:cNvSpPr>
            <a:spLocks noGrp="1"/>
          </p:cNvSpPr>
          <p:nvPr userDrawn="1"/>
        </p:nvSpPr>
        <p:spPr>
          <a:xfrm>
            <a:off x="980471" y="5275325"/>
            <a:ext cx="10800000" cy="480000"/>
          </a:xfrm>
          <a:prstGeom prst="rect">
            <a:avLst/>
          </a:prstGeom>
        </p:spPr>
        <p:txBody>
          <a:bodyPr vert="horz" lIns="121920" tIns="60960" rIns="121920" bIns="6096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FontTx/>
              <a:buNone/>
            </a:pPr>
            <a:r>
              <a:rPr lang="en-US" sz="2133"/>
              <a:t>Insert social media handle</a:t>
            </a:r>
            <a:endParaRPr lang="en-GB" sz="2133"/>
          </a:p>
        </p:txBody>
      </p:sp>
    </p:spTree>
    <p:extLst>
      <p:ext uri="{BB962C8B-B14F-4D97-AF65-F5344CB8AC3E}">
        <p14:creationId xmlns:p14="http://schemas.microsoft.com/office/powerpoint/2010/main" val="96222132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ontent slide - 1 column tex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en-US"/>
              <a:t>Slide title</a:t>
            </a:r>
            <a:endParaRPr lang="en-GB"/>
          </a:p>
        </p:txBody>
      </p:sp>
      <p:sp>
        <p:nvSpPr>
          <p:cNvPr id="4" name="Footer Placeholder 3"/>
          <p:cNvSpPr>
            <a:spLocks noGrp="1"/>
          </p:cNvSpPr>
          <p:nvPr>
            <p:ph type="ftr" sz="quarter" idx="12"/>
          </p:nvPr>
        </p:nvSpPr>
        <p:spPr/>
        <p:txBody>
          <a:bodyPr/>
          <a:lstStyle>
            <a:lvl1pPr defTabSz="292093" hangingPunct="0">
              <a:defRPr/>
            </a:lvl1pPr>
          </a:lstStyle>
          <a:p>
            <a:r>
              <a:rPr lang="en-GB" kern="0">
                <a:solidFill>
                  <a:srgbClr val="2A2A2A"/>
                </a:solidFill>
                <a:sym typeface="Helvetica Light"/>
              </a:rPr>
              <a:t>www.metoffice.gov.uk																									                       © Crown Copyright 2026, Met Office</a:t>
            </a:r>
          </a:p>
        </p:txBody>
      </p:sp>
      <p:sp>
        <p:nvSpPr>
          <p:cNvPr id="5" name="Text Placeholder 4"/>
          <p:cNvSpPr>
            <a:spLocks noGrp="1"/>
          </p:cNvSpPr>
          <p:nvPr>
            <p:ph type="body" sz="quarter" idx="11" hasCustomPrompt="1"/>
          </p:nvPr>
        </p:nvSpPr>
        <p:spPr>
          <a:xfrm>
            <a:off x="263526" y="2360613"/>
            <a:ext cx="11233151" cy="3606800"/>
          </a:xfrm>
          <a:prstGeom prst="rect">
            <a:avLst/>
          </a:prstGeom>
        </p:spPr>
        <p:txBody>
          <a:bodyPr>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 centre (</a:t>
            </a:r>
            <a:r>
              <a:rPr lang="en-GB" err="1"/>
              <a:t>cac</a:t>
            </a:r>
            <a:r>
              <a:rPr lang="en-GB"/>
              <a:t>) cloud cloudburst downdraught geostrophic wind hydrometeor icing mean sea level oceanography overcast rotor cloud salt water snowflakes snow squall stable/stability </a:t>
            </a:r>
            <a:r>
              <a:rPr lang="en-GB" err="1"/>
              <a:t>stratiform</a:t>
            </a:r>
            <a:r>
              <a:rPr lang="en-GB"/>
              <a:t> summation layer amount sun pillar </a:t>
            </a:r>
            <a:r>
              <a:rPr lang="en-GB" err="1"/>
              <a:t>updraught</a:t>
            </a:r>
            <a:r>
              <a:rPr lang="en-GB"/>
              <a:t> upslope effect warning waterspout wind vane. </a:t>
            </a:r>
          </a:p>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a:t>
            </a:r>
          </a:p>
          <a:p>
            <a:pPr lvl="0"/>
            <a:endParaRPr lang="en-US"/>
          </a:p>
        </p:txBody>
      </p:sp>
      <p:sp>
        <p:nvSpPr>
          <p:cNvPr id="2" name="Rectangle 1">
            <a:extLst>
              <a:ext uri="{FF2B5EF4-FFF2-40B4-BE49-F238E27FC236}">
                <a16:creationId xmlns:a16="http://schemas.microsoft.com/office/drawing/2014/main" id="{9E11287A-9554-D942-5D27-3B59D3EA61EB}"/>
              </a:ext>
            </a:extLst>
          </p:cNvPr>
          <p:cNvSpPr/>
          <p:nvPr userDrawn="1"/>
        </p:nvSpPr>
        <p:spPr>
          <a:xfrm>
            <a:off x="5683876" y="68687"/>
            <a:ext cx="764147" cy="266164"/>
          </a:xfrm>
          <a:prstGeom prst="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sz="2400"/>
          </a:p>
        </p:txBody>
      </p:sp>
    </p:spTree>
    <p:extLst>
      <p:ext uri="{BB962C8B-B14F-4D97-AF65-F5344CB8AC3E}">
        <p14:creationId xmlns:p14="http://schemas.microsoft.com/office/powerpoint/2010/main" val="27112581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 preserve="1">
  <p:cSld name="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12215059" cy="6870969"/>
          </a:xfrm>
          <a:prstGeom prst="rect">
            <a:avLst/>
          </a:prstGeom>
        </p:spPr>
      </p:pic>
      <p:sp>
        <p:nvSpPr>
          <p:cNvPr id="2" name="Title 1"/>
          <p:cNvSpPr>
            <a:spLocks noGrp="1"/>
          </p:cNvSpPr>
          <p:nvPr>
            <p:ph type="ctrTitle"/>
          </p:nvPr>
        </p:nvSpPr>
        <p:spPr>
          <a:xfrm>
            <a:off x="336000" y="1126115"/>
            <a:ext cx="6688048" cy="1348679"/>
          </a:xfrm>
        </p:spPr>
        <p:txBody>
          <a:bodyPr anchor="b">
            <a:normAutofit/>
          </a:bodyPr>
          <a:lstStyle>
            <a:lvl1pPr algn="l">
              <a:defRPr sz="4267">
                <a:solidFill>
                  <a:schemeClr val="bg2"/>
                </a:solidFill>
              </a:defRPr>
            </a:lvl1pPr>
          </a:lstStyle>
          <a:p>
            <a:r>
              <a:rPr lang="en-US"/>
              <a:t>Click to edit Master title style</a:t>
            </a:r>
          </a:p>
        </p:txBody>
      </p:sp>
      <p:sp>
        <p:nvSpPr>
          <p:cNvPr id="3" name="Subtitle 2"/>
          <p:cNvSpPr>
            <a:spLocks noGrp="1"/>
          </p:cNvSpPr>
          <p:nvPr>
            <p:ph type="subTitle" idx="1"/>
          </p:nvPr>
        </p:nvSpPr>
        <p:spPr>
          <a:xfrm>
            <a:off x="336000" y="2838735"/>
            <a:ext cx="5778197" cy="2419065"/>
          </a:xfrm>
        </p:spPr>
        <p:txBody>
          <a:bodyPr/>
          <a:lstStyle>
            <a:lvl1pPr marL="0" indent="0" algn="l">
              <a:buNone/>
              <a:defRPr sz="2400">
                <a:solidFill>
                  <a:schemeClr val="bg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8" name="Rectangle 7"/>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bg2"/>
                </a:solidFill>
              </a:rPr>
              <a:t>www.metoffice.gov.uk	</a:t>
            </a:r>
            <a:endParaRPr lang="en-GB" sz="1067">
              <a:solidFill>
                <a:schemeClr val="bg2"/>
              </a:solidFill>
            </a:endParaRPr>
          </a:p>
        </p:txBody>
      </p:sp>
      <p:sp>
        <p:nvSpPr>
          <p:cNvPr id="9" name="Rectangle 8"/>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bg2"/>
                </a:solidFill>
              </a:rPr>
              <a:t>© Crown Copyright</a:t>
            </a:r>
            <a:r>
              <a:rPr lang="fr-BE" sz="1067" baseline="0">
                <a:solidFill>
                  <a:schemeClr val="bg2"/>
                </a:solidFill>
              </a:rPr>
              <a:t> 2024, Met Office</a:t>
            </a:r>
            <a:endParaRPr lang="en-GB" sz="1067">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4800" y="75977"/>
            <a:ext cx="2405041" cy="1050140"/>
          </a:xfrm>
          <a:prstGeom prst="rect">
            <a:avLst/>
          </a:prstGeom>
        </p:spPr>
      </p:pic>
    </p:spTree>
    <p:extLst>
      <p:ext uri="{BB962C8B-B14F-4D97-AF65-F5344CB8AC3E}">
        <p14:creationId xmlns:p14="http://schemas.microsoft.com/office/powerpoint/2010/main" val="324699825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1_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stretch>
            <a:fillRect/>
          </a:stretch>
        </p:blipFill>
        <p:spPr>
          <a:xfrm>
            <a:off x="0" y="0"/>
            <a:ext cx="12215059" cy="6870971"/>
          </a:xfrm>
          <a:prstGeom prst="rect">
            <a:avLst/>
          </a:prstGeom>
        </p:spPr>
      </p:pic>
      <p:sp>
        <p:nvSpPr>
          <p:cNvPr id="2" name="Title 1"/>
          <p:cNvSpPr>
            <a:spLocks noGrp="1"/>
          </p:cNvSpPr>
          <p:nvPr>
            <p:ph type="ctrTitle"/>
          </p:nvPr>
        </p:nvSpPr>
        <p:spPr>
          <a:xfrm>
            <a:off x="336000" y="1126115"/>
            <a:ext cx="6688048" cy="1348679"/>
          </a:xfrm>
        </p:spPr>
        <p:txBody>
          <a:bodyPr anchor="b">
            <a:normAutofit/>
          </a:bodyPr>
          <a:lstStyle>
            <a:lvl1pPr algn="l">
              <a:defRPr sz="4267">
                <a:solidFill>
                  <a:schemeClr val="bg2"/>
                </a:solidFill>
              </a:defRPr>
            </a:lvl1pPr>
          </a:lstStyle>
          <a:p>
            <a:r>
              <a:rPr lang="en-US"/>
              <a:t>Click to edit Master title style</a:t>
            </a:r>
          </a:p>
        </p:txBody>
      </p:sp>
      <p:sp>
        <p:nvSpPr>
          <p:cNvPr id="3" name="Subtitle 2"/>
          <p:cNvSpPr>
            <a:spLocks noGrp="1"/>
          </p:cNvSpPr>
          <p:nvPr>
            <p:ph type="subTitle" idx="1"/>
          </p:nvPr>
        </p:nvSpPr>
        <p:spPr>
          <a:xfrm>
            <a:off x="336000" y="2838735"/>
            <a:ext cx="5778197" cy="2419065"/>
          </a:xfrm>
        </p:spPr>
        <p:txBody>
          <a:bodyPr/>
          <a:lstStyle>
            <a:lvl1pPr marL="0" indent="0" algn="l">
              <a:buNone/>
              <a:defRPr sz="2400">
                <a:solidFill>
                  <a:schemeClr val="bg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8" name="Rectangle 7"/>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bg2"/>
                </a:solidFill>
              </a:rPr>
              <a:t>www.metoffice.gov.uk	</a:t>
            </a:r>
            <a:endParaRPr lang="en-GB" sz="1067">
              <a:solidFill>
                <a:schemeClr val="bg2"/>
              </a:solidFill>
            </a:endParaRPr>
          </a:p>
        </p:txBody>
      </p:sp>
      <p:sp>
        <p:nvSpPr>
          <p:cNvPr id="9" name="Rectangle 8"/>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bg2"/>
                </a:solidFill>
              </a:rPr>
              <a:t>© Crown Copyright</a:t>
            </a:r>
            <a:r>
              <a:rPr lang="fr-BE" sz="1067" baseline="0">
                <a:solidFill>
                  <a:schemeClr val="bg2"/>
                </a:solidFill>
              </a:rPr>
              <a:t> 2024, Met Office</a:t>
            </a:r>
            <a:endParaRPr lang="en-GB" sz="1067">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4800" y="75977"/>
            <a:ext cx="2405041" cy="1050140"/>
          </a:xfrm>
          <a:prstGeom prst="rect">
            <a:avLst/>
          </a:prstGeom>
        </p:spPr>
      </p:pic>
    </p:spTree>
    <p:extLst>
      <p:ext uri="{BB962C8B-B14F-4D97-AF65-F5344CB8AC3E}">
        <p14:creationId xmlns:p14="http://schemas.microsoft.com/office/powerpoint/2010/main" val="428909910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Title slide - option 3">
    <p:spTree>
      <p:nvGrpSpPr>
        <p:cNvPr id="1" name=""/>
        <p:cNvGrpSpPr/>
        <p:nvPr/>
      </p:nvGrpSpPr>
      <p:grpSpPr>
        <a:xfrm>
          <a:off x="0" y="0"/>
          <a:ext cx="0" cy="0"/>
          <a:chOff x="0" y="0"/>
          <a:chExt cx="0" cy="0"/>
        </a:xfrm>
      </p:grpSpPr>
      <p:pic>
        <p:nvPicPr>
          <p:cNvPr id="7" name="cover-backg-2.jpg"/>
          <p:cNvPicPr>
            <a:picLocks noChangeAspect="1"/>
          </p:cNvPicPr>
          <p:nvPr userDrawn="1"/>
        </p:nvPicPr>
        <p:blipFill>
          <a:blip r:embed="rId2" cstate="print"/>
          <a:stretch>
            <a:fillRect/>
          </a:stretch>
        </p:blipFill>
        <p:spPr>
          <a:xfrm>
            <a:off x="0" y="0"/>
            <a:ext cx="12215059" cy="6870971"/>
          </a:xfrm>
          <a:prstGeom prst="rect">
            <a:avLst/>
          </a:prstGeom>
          <a:ln w="12700">
            <a:miter lim="400000"/>
          </a:ln>
        </p:spPr>
      </p:pic>
      <p:sp>
        <p:nvSpPr>
          <p:cNvPr id="2" name="Title 1"/>
          <p:cNvSpPr>
            <a:spLocks noGrp="1"/>
          </p:cNvSpPr>
          <p:nvPr>
            <p:ph type="ctrTitle"/>
          </p:nvPr>
        </p:nvSpPr>
        <p:spPr>
          <a:xfrm>
            <a:off x="336000" y="1126115"/>
            <a:ext cx="11520000" cy="1348679"/>
          </a:xfrm>
        </p:spPr>
        <p:txBody>
          <a:bodyPr anchor="b">
            <a:normAutofit/>
          </a:bodyPr>
          <a:lstStyle>
            <a:lvl1pPr algn="l">
              <a:defRPr sz="4267">
                <a:solidFill>
                  <a:schemeClr val="bg2"/>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bg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8" name="Rectangle 7"/>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bg2"/>
                </a:solidFill>
              </a:rPr>
              <a:t>www.metoffice.gov.uk	</a:t>
            </a:r>
            <a:endParaRPr lang="en-GB" sz="1067">
              <a:solidFill>
                <a:schemeClr val="bg2"/>
              </a:solidFill>
            </a:endParaRPr>
          </a:p>
        </p:txBody>
      </p:sp>
      <p:sp>
        <p:nvSpPr>
          <p:cNvPr id="9" name="Rectangle 8"/>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bg2"/>
                </a:solidFill>
              </a:rPr>
              <a:t>© Crown Copyright</a:t>
            </a:r>
            <a:r>
              <a:rPr lang="fr-BE" sz="1067" baseline="0">
                <a:solidFill>
                  <a:schemeClr val="bg2"/>
                </a:solidFill>
              </a:rPr>
              <a:t> 2024, Met Office</a:t>
            </a:r>
            <a:endParaRPr lang="en-GB" sz="1067">
              <a:solidFill>
                <a:schemeClr val="bg2"/>
              </a:solidFill>
            </a:endParaRP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4800" y="75977"/>
            <a:ext cx="2405041" cy="1050140"/>
          </a:xfrm>
          <a:prstGeom prst="rect">
            <a:avLst/>
          </a:prstGeom>
        </p:spPr>
      </p:pic>
    </p:spTree>
    <p:extLst>
      <p:ext uri="{BB962C8B-B14F-4D97-AF65-F5344CB8AC3E}">
        <p14:creationId xmlns:p14="http://schemas.microsoft.com/office/powerpoint/2010/main" val="302711830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 preserve="1">
  <p:cSld name="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336000" y="1144043"/>
            <a:ext cx="11520000" cy="1330751"/>
          </a:xfrm>
        </p:spPr>
        <p:txBody>
          <a:bodyPr anchor="b">
            <a:normAutofit/>
          </a:bodyPr>
          <a:lstStyle>
            <a:lvl1pPr algn="l">
              <a:defRPr sz="4800">
                <a:solidFill>
                  <a:schemeClr val="tx1"/>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5" name="Rectangle 4"/>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tx1"/>
                </a:solidFill>
              </a:rPr>
              <a:t>© Crown Copyright</a:t>
            </a:r>
            <a:r>
              <a:rPr lang="fr-BE" sz="1067" baseline="0">
                <a:solidFill>
                  <a:schemeClr val="tx1"/>
                </a:solidFill>
              </a:rPr>
              <a:t> 2024, Met Office</a:t>
            </a:r>
            <a:endParaRPr lang="en-GB" sz="1067">
              <a:solidFill>
                <a:schemeClr val="tx1"/>
              </a:solidFill>
            </a:endParaRPr>
          </a:p>
        </p:txBody>
      </p:sp>
      <p:sp>
        <p:nvSpPr>
          <p:cNvPr id="6" name="Rectangle 5"/>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Tree>
    <p:extLst>
      <p:ext uri="{BB962C8B-B14F-4D97-AF65-F5344CB8AC3E}">
        <p14:creationId xmlns:p14="http://schemas.microsoft.com/office/powerpoint/2010/main" val="133529957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itle" preserve="1">
  <p:cSld name="1_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336000" y="1319409"/>
            <a:ext cx="11520000" cy="1155385"/>
          </a:xfrm>
        </p:spPr>
        <p:txBody>
          <a:bodyPr anchor="b">
            <a:normAutofit/>
          </a:bodyPr>
          <a:lstStyle>
            <a:lvl1pPr algn="l">
              <a:defRPr sz="4800">
                <a:solidFill>
                  <a:schemeClr val="tx1"/>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5" name="Rectangle 4"/>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tx1"/>
                </a:solidFill>
              </a:rPr>
              <a:t>© Crown Copyright</a:t>
            </a:r>
            <a:r>
              <a:rPr lang="fr-BE" sz="1067" baseline="0">
                <a:solidFill>
                  <a:schemeClr val="tx1"/>
                </a:solidFill>
              </a:rPr>
              <a:t> 2024, Met Office</a:t>
            </a:r>
            <a:endParaRPr lang="en-GB" sz="1067">
              <a:solidFill>
                <a:schemeClr val="tx1"/>
              </a:solidFill>
            </a:endParaRPr>
          </a:p>
        </p:txBody>
      </p:sp>
      <p:sp>
        <p:nvSpPr>
          <p:cNvPr id="6" name="Rectangle 5"/>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
        <p:nvSpPr>
          <p:cNvPr id="7" name="Shape 48"/>
          <p:cNvSpPr/>
          <p:nvPr userDrawn="1"/>
        </p:nvSpPr>
        <p:spPr>
          <a:xfrm>
            <a:off x="-2" y="-8012"/>
            <a:ext cx="12192003" cy="1134128"/>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35719" tIns="35719" rIns="35719" bIns="35719" anchor="ctr"/>
          <a:lstStyle>
            <a:lvl1pPr>
              <a:defRPr sz="3200">
                <a:solidFill>
                  <a:srgbClr val="FFFFFF"/>
                </a:solidFill>
              </a:defRPr>
            </a:lvl1pPr>
          </a:lstStyle>
          <a:p>
            <a:pPr marL="0" marR="0" lvl="0" indent="0" algn="ctr" defTabSz="292093" rtl="0" eaLnBrk="1" fontAlgn="auto" latinLnBrk="0" hangingPunct="0">
              <a:lnSpc>
                <a:spcPct val="100000"/>
              </a:lnSpc>
              <a:spcBef>
                <a:spcPts val="0"/>
              </a:spcBef>
              <a:spcAft>
                <a:spcPts val="0"/>
              </a:spcAft>
              <a:buClrTx/>
              <a:buSzTx/>
              <a:buFontTx/>
              <a:buNone/>
              <a:tabLst/>
              <a:defRPr/>
            </a:pPr>
            <a:r>
              <a:rPr kumimoji="0" sz="1600" b="0" i="0" u="none" strike="noStrike" kern="0" cap="none" spc="0" normalizeH="0" baseline="0" noProof="0">
                <a:ln>
                  <a:noFill/>
                </a:ln>
                <a:solidFill>
                  <a:srgbClr val="FFFFFF"/>
                </a:solidFill>
                <a:effectLst/>
                <a:uLnTx/>
                <a:uFillTx/>
                <a:latin typeface="Arial"/>
                <a:sym typeface="Helvetica Light"/>
              </a:rPr>
              <a:t>  </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4800" y="75977"/>
            <a:ext cx="2405041" cy="1050140"/>
          </a:xfrm>
          <a:prstGeom prst="rect">
            <a:avLst/>
          </a:prstGeom>
        </p:spPr>
      </p:pic>
    </p:spTree>
    <p:extLst>
      <p:ext uri="{BB962C8B-B14F-4D97-AF65-F5344CB8AC3E}">
        <p14:creationId xmlns:p14="http://schemas.microsoft.com/office/powerpoint/2010/main" val="417071743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slide - option 5">
    <p:spTree>
      <p:nvGrpSpPr>
        <p:cNvPr id="1" name=""/>
        <p:cNvGrpSpPr/>
        <p:nvPr/>
      </p:nvGrpSpPr>
      <p:grpSpPr>
        <a:xfrm>
          <a:off x="0" y="0"/>
          <a:ext cx="0" cy="0"/>
          <a:chOff x="0" y="0"/>
          <a:chExt cx="0" cy="0"/>
        </a:xfrm>
      </p:grpSpPr>
      <p:sp>
        <p:nvSpPr>
          <p:cNvPr id="2" name="Title 1"/>
          <p:cNvSpPr>
            <a:spLocks noGrp="1"/>
          </p:cNvSpPr>
          <p:nvPr>
            <p:ph type="ctrTitle"/>
          </p:nvPr>
        </p:nvSpPr>
        <p:spPr>
          <a:xfrm>
            <a:off x="336000" y="1327758"/>
            <a:ext cx="11520000" cy="1147036"/>
          </a:xfrm>
        </p:spPr>
        <p:txBody>
          <a:bodyPr anchor="b">
            <a:normAutofit/>
          </a:bodyPr>
          <a:lstStyle>
            <a:lvl1pPr algn="l">
              <a:defRPr sz="4800">
                <a:solidFill>
                  <a:schemeClr val="tx1"/>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Shape 64"/>
          <p:cNvSpPr/>
          <p:nvPr userDrawn="1"/>
        </p:nvSpPr>
        <p:spPr>
          <a:xfrm flipV="1">
            <a:off x="2855913"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5" name="Shape 68"/>
          <p:cNvSpPr/>
          <p:nvPr userDrawn="1"/>
        </p:nvSpPr>
        <p:spPr>
          <a:xfrm>
            <a:off x="10041453" y="272735"/>
            <a:ext cx="1814548" cy="360000"/>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lstStyle/>
          <a:p>
            <a:pPr marL="0" marR="0" lvl="0" indent="0" algn="l" defTabSz="457189" rtl="0" eaLnBrk="1" fontAlgn="auto" latinLnBrk="0" hangingPunct="0">
              <a:lnSpc>
                <a:spcPct val="90000"/>
              </a:lnSpc>
              <a:spcBef>
                <a:spcPts val="400"/>
              </a:spcBef>
              <a:spcAft>
                <a:spcPts val="0"/>
              </a:spcAft>
              <a:buClrTx/>
              <a:buSzTx/>
              <a:buFontTx/>
              <a:buNone/>
              <a:tabLst/>
              <a:defRPr sz="2100">
                <a:solidFill>
                  <a:srgbClr val="2A2A2A"/>
                </a:solidFill>
                <a:latin typeface="Arial"/>
                <a:ea typeface="Arial"/>
                <a:cs typeface="Arial"/>
                <a:sym typeface="Arial"/>
              </a:defRPr>
            </a:pPr>
            <a:r>
              <a:rPr kumimoji="0" sz="1067" b="0" i="0" u="none" strike="noStrike" kern="0" cap="none" spc="0" normalizeH="0" baseline="0" noProof="0">
                <a:ln>
                  <a:noFill/>
                </a:ln>
                <a:solidFill>
                  <a:srgbClr val="2A2A2A"/>
                </a:solidFill>
                <a:effectLst/>
                <a:uLnTx/>
                <a:uFillTx/>
                <a:latin typeface="Arial"/>
                <a:cs typeface="Arial"/>
                <a:sym typeface="Arial"/>
              </a:rPr>
              <a:t>Working together </a:t>
            </a:r>
            <a:br>
              <a:rPr kumimoji="0" sz="1067" b="0" i="0" u="none" strike="noStrike" kern="0" cap="none" spc="0" normalizeH="0" baseline="0" noProof="0">
                <a:ln>
                  <a:noFill/>
                </a:ln>
                <a:solidFill>
                  <a:srgbClr val="2A2A2A"/>
                </a:solidFill>
                <a:effectLst/>
                <a:uLnTx/>
                <a:uFillTx/>
                <a:latin typeface="Arial"/>
                <a:cs typeface="Arial"/>
                <a:sym typeface="Arial"/>
              </a:rPr>
            </a:br>
            <a:r>
              <a:rPr kumimoji="0" sz="1067" b="0" i="0" u="none" strike="noStrike" kern="0" cap="none" spc="0" normalizeH="0" baseline="0" noProof="0">
                <a:ln>
                  <a:noFill/>
                </a:ln>
                <a:solidFill>
                  <a:srgbClr val="2A2A2A"/>
                </a:solidFill>
                <a:effectLst/>
                <a:uLnTx/>
                <a:uFillTx/>
                <a:latin typeface="Arial"/>
                <a:cs typeface="Arial"/>
                <a:sym typeface="Arial"/>
              </a:rPr>
              <a:t>(enter working relationship)</a:t>
            </a:r>
          </a:p>
        </p:txBody>
      </p:sp>
      <p:sp>
        <p:nvSpPr>
          <p:cNvPr id="6" name="Shape 69"/>
          <p:cNvSpPr>
            <a:spLocks noGrp="1"/>
          </p:cNvSpPr>
          <p:nvPr>
            <p:ph type="pic" sz="quarter" idx="13"/>
          </p:nvPr>
        </p:nvSpPr>
        <p:spPr>
          <a:xfrm>
            <a:off x="2969561" y="272735"/>
            <a:ext cx="1568168" cy="360000"/>
          </a:xfrm>
          <a:prstGeom prst="rect">
            <a:avLst/>
          </a:prstGeom>
          <a:noFill/>
          <a:ln>
            <a:noFill/>
          </a:ln>
        </p:spPr>
        <p:txBody>
          <a:bodyPr wrap="square" lIns="68579" tIns="34289" rIns="68579" bIns="34289" anchor="t">
            <a:noAutofit/>
          </a:bodyPr>
          <a:lstStyle>
            <a:lvl1pPr marL="0" indent="0">
              <a:buNone/>
              <a:defRPr sz="1067">
                <a:latin typeface="+mn-lt"/>
              </a:defRPr>
            </a:lvl1pPr>
          </a:lstStyle>
          <a:p>
            <a:r>
              <a:rPr lang="en-US"/>
              <a:t>Click icon to add picture</a:t>
            </a:r>
            <a:endParaRPr lang="en-GB"/>
          </a:p>
        </p:txBody>
      </p:sp>
      <p:sp>
        <p:nvSpPr>
          <p:cNvPr id="7" name="Shape 70"/>
          <p:cNvSpPr>
            <a:spLocks noGrp="1"/>
          </p:cNvSpPr>
          <p:nvPr>
            <p:ph type="pic" sz="quarter" idx="14"/>
          </p:nvPr>
        </p:nvSpPr>
        <p:spPr>
          <a:xfrm>
            <a:off x="4770581"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8" name="Shape 71"/>
          <p:cNvSpPr>
            <a:spLocks noGrp="1"/>
          </p:cNvSpPr>
          <p:nvPr>
            <p:ph type="pic" sz="quarter" idx="15"/>
          </p:nvPr>
        </p:nvSpPr>
        <p:spPr>
          <a:xfrm>
            <a:off x="6570805"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9" name="Shape 64"/>
          <p:cNvSpPr/>
          <p:nvPr userDrawn="1"/>
        </p:nvSpPr>
        <p:spPr>
          <a:xfrm flipV="1">
            <a:off x="4654551"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6456363"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8256588"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8364937"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13" name="Rectangle 12"/>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
        <p:nvSpPr>
          <p:cNvPr id="14" name="Rectangle 13"/>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tx1"/>
                </a:solidFill>
              </a:rPr>
              <a:t>© Crown Copyright</a:t>
            </a:r>
            <a:r>
              <a:rPr lang="fr-BE" sz="1067" baseline="0">
                <a:solidFill>
                  <a:schemeClr val="tx1"/>
                </a:solidFill>
              </a:rPr>
              <a:t> 2024, Met Office</a:t>
            </a:r>
            <a:endParaRPr lang="en-GB" sz="1067">
              <a:solidFill>
                <a:schemeClr val="tx1"/>
              </a:solidFill>
            </a:endParaRPr>
          </a:p>
        </p:txBody>
      </p:sp>
    </p:spTree>
    <p:extLst>
      <p:ext uri="{BB962C8B-B14F-4D97-AF65-F5344CB8AC3E}">
        <p14:creationId xmlns:p14="http://schemas.microsoft.com/office/powerpoint/2010/main" val="399951296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_Title slide - option 5">
    <p:spTree>
      <p:nvGrpSpPr>
        <p:cNvPr id="1" name=""/>
        <p:cNvGrpSpPr/>
        <p:nvPr/>
      </p:nvGrpSpPr>
      <p:grpSpPr>
        <a:xfrm>
          <a:off x="0" y="0"/>
          <a:ext cx="0" cy="0"/>
          <a:chOff x="0" y="0"/>
          <a:chExt cx="0" cy="0"/>
        </a:xfrm>
      </p:grpSpPr>
      <p:sp>
        <p:nvSpPr>
          <p:cNvPr id="17" name="Shape 48"/>
          <p:cNvSpPr/>
          <p:nvPr userDrawn="1"/>
        </p:nvSpPr>
        <p:spPr>
          <a:xfrm>
            <a:off x="-2" y="-8012"/>
            <a:ext cx="12192003" cy="1134128"/>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35719" tIns="35719" rIns="35719" bIns="35719" anchor="ctr"/>
          <a:lstStyle>
            <a:lvl1pPr>
              <a:defRPr sz="3200">
                <a:solidFill>
                  <a:srgbClr val="FFFFFF"/>
                </a:solidFill>
              </a:defRPr>
            </a:lvl1pPr>
          </a:lstStyle>
          <a:p>
            <a:pPr marL="0" marR="0" lvl="0" indent="0" algn="ctr" defTabSz="292093" rtl="0" eaLnBrk="1" fontAlgn="auto" latinLnBrk="0" hangingPunct="0">
              <a:lnSpc>
                <a:spcPct val="100000"/>
              </a:lnSpc>
              <a:spcBef>
                <a:spcPts val="0"/>
              </a:spcBef>
              <a:spcAft>
                <a:spcPts val="0"/>
              </a:spcAft>
              <a:buClrTx/>
              <a:buSzTx/>
              <a:buFontTx/>
              <a:buNone/>
              <a:tabLst/>
              <a:defRPr/>
            </a:pPr>
            <a:r>
              <a:rPr kumimoji="0" sz="1600" b="0" i="0" u="none" strike="noStrike" kern="0" cap="none" spc="0" normalizeH="0" baseline="0" noProof="0">
                <a:ln>
                  <a:noFill/>
                </a:ln>
                <a:solidFill>
                  <a:srgbClr val="FFFFFF"/>
                </a:solidFill>
                <a:effectLst/>
                <a:uLnTx/>
                <a:uFillTx/>
                <a:latin typeface="Arial"/>
                <a:sym typeface="Helvetica Light"/>
              </a:rPr>
              <a:t>  </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Shape 64"/>
          <p:cNvSpPr/>
          <p:nvPr userDrawn="1"/>
        </p:nvSpPr>
        <p:spPr>
          <a:xfrm flipV="1">
            <a:off x="2855913"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6" name="Shape 69"/>
          <p:cNvSpPr>
            <a:spLocks noGrp="1"/>
          </p:cNvSpPr>
          <p:nvPr>
            <p:ph type="pic" sz="quarter" idx="13"/>
          </p:nvPr>
        </p:nvSpPr>
        <p:spPr>
          <a:xfrm>
            <a:off x="2969561" y="272735"/>
            <a:ext cx="1568168" cy="360000"/>
          </a:xfrm>
          <a:prstGeom prst="rect">
            <a:avLst/>
          </a:prstGeom>
          <a:noFill/>
          <a:ln>
            <a:noFill/>
          </a:ln>
        </p:spPr>
        <p:txBody>
          <a:bodyPr wrap="square" lIns="68579" tIns="34289" rIns="68579" bIns="34289" anchor="t">
            <a:noAutofit/>
          </a:bodyPr>
          <a:lstStyle>
            <a:lvl1pPr marL="0" indent="0">
              <a:buNone/>
              <a:defRPr sz="1067">
                <a:latin typeface="+mn-lt"/>
              </a:defRPr>
            </a:lvl1pPr>
          </a:lstStyle>
          <a:p>
            <a:r>
              <a:rPr lang="en-US"/>
              <a:t>Click icon to add picture</a:t>
            </a:r>
            <a:endParaRPr lang="en-GB"/>
          </a:p>
        </p:txBody>
      </p:sp>
      <p:sp>
        <p:nvSpPr>
          <p:cNvPr id="7" name="Shape 70"/>
          <p:cNvSpPr>
            <a:spLocks noGrp="1"/>
          </p:cNvSpPr>
          <p:nvPr>
            <p:ph type="pic" sz="quarter" idx="14"/>
          </p:nvPr>
        </p:nvSpPr>
        <p:spPr>
          <a:xfrm>
            <a:off x="4770581"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8" name="Shape 71"/>
          <p:cNvSpPr>
            <a:spLocks noGrp="1"/>
          </p:cNvSpPr>
          <p:nvPr>
            <p:ph type="pic" sz="quarter" idx="15"/>
          </p:nvPr>
        </p:nvSpPr>
        <p:spPr>
          <a:xfrm>
            <a:off x="6570805"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9" name="Shape 64"/>
          <p:cNvSpPr/>
          <p:nvPr userDrawn="1"/>
        </p:nvSpPr>
        <p:spPr>
          <a:xfrm flipV="1">
            <a:off x="4654551"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6456363"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8256588"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8364937"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13" name="Rectangle 12"/>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
        <p:nvSpPr>
          <p:cNvPr id="14" name="Rectangle 13"/>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tx1"/>
                </a:solidFill>
              </a:rPr>
              <a:t>© Crown Copyright</a:t>
            </a:r>
            <a:r>
              <a:rPr lang="fr-BE" sz="1067" baseline="0">
                <a:solidFill>
                  <a:schemeClr val="tx1"/>
                </a:solidFill>
              </a:rPr>
              <a:t> 2024, Met Office</a:t>
            </a:r>
            <a:endParaRPr lang="en-GB" sz="1067">
              <a:solidFill>
                <a:schemeClr val="tx1"/>
              </a:solidFill>
            </a:endParaRPr>
          </a:p>
        </p:txBody>
      </p:sp>
      <p:sp>
        <p:nvSpPr>
          <p:cNvPr id="5" name="Shape 68"/>
          <p:cNvSpPr/>
          <p:nvPr userDrawn="1"/>
        </p:nvSpPr>
        <p:spPr>
          <a:xfrm>
            <a:off x="10041453" y="272735"/>
            <a:ext cx="1814548" cy="360000"/>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lstStyle/>
          <a:p>
            <a:pPr marL="0" marR="0" lvl="0" indent="0" algn="l" defTabSz="457189" rtl="0" eaLnBrk="1" fontAlgn="auto" latinLnBrk="0" hangingPunct="0">
              <a:lnSpc>
                <a:spcPct val="90000"/>
              </a:lnSpc>
              <a:spcBef>
                <a:spcPts val="400"/>
              </a:spcBef>
              <a:spcAft>
                <a:spcPts val="0"/>
              </a:spcAft>
              <a:buClrTx/>
              <a:buSzTx/>
              <a:buFontTx/>
              <a:buNone/>
              <a:tabLst/>
              <a:defRPr sz="2100">
                <a:solidFill>
                  <a:srgbClr val="2A2A2A"/>
                </a:solidFill>
                <a:latin typeface="Arial"/>
                <a:ea typeface="Arial"/>
                <a:cs typeface="Arial"/>
                <a:sym typeface="Arial"/>
              </a:defRPr>
            </a:pPr>
            <a:r>
              <a:rPr kumimoji="0" sz="1067" b="0" i="0" u="none" strike="noStrike" kern="0" cap="none" spc="0" normalizeH="0" baseline="0" noProof="0">
                <a:ln>
                  <a:noFill/>
                </a:ln>
                <a:solidFill>
                  <a:schemeClr val="accent6"/>
                </a:solidFill>
                <a:effectLst/>
                <a:uLnTx/>
                <a:uFillTx/>
                <a:latin typeface="Arial"/>
                <a:cs typeface="Arial"/>
                <a:sym typeface="Arial"/>
              </a:rPr>
              <a:t>Working together </a:t>
            </a:r>
            <a:br>
              <a:rPr kumimoji="0" sz="1067" b="0" i="0" u="none" strike="noStrike" kern="0" cap="none" spc="0" normalizeH="0" baseline="0" noProof="0">
                <a:ln>
                  <a:noFill/>
                </a:ln>
                <a:solidFill>
                  <a:schemeClr val="accent6"/>
                </a:solidFill>
                <a:effectLst/>
                <a:uLnTx/>
                <a:uFillTx/>
                <a:latin typeface="Arial"/>
                <a:cs typeface="Arial"/>
                <a:sym typeface="Arial"/>
              </a:rPr>
            </a:br>
            <a:r>
              <a:rPr kumimoji="0" sz="1067" b="0" i="0" u="none" strike="noStrike" kern="0" cap="none" spc="0" normalizeH="0" baseline="0" noProof="0">
                <a:ln>
                  <a:noFill/>
                </a:ln>
                <a:solidFill>
                  <a:schemeClr val="accent6"/>
                </a:solidFill>
                <a:effectLst/>
                <a:uLnTx/>
                <a:uFillTx/>
                <a:latin typeface="Arial"/>
                <a:cs typeface="Arial"/>
                <a:sym typeface="Arial"/>
              </a:rPr>
              <a:t>(enter working relationship)</a:t>
            </a:r>
          </a:p>
        </p:txBody>
      </p:sp>
      <p:pic>
        <p:nvPicPr>
          <p:cNvPr id="16" name="MO_MASTER_for_dark_backg_RBG.png"/>
          <p:cNvPicPr>
            <a:picLocks noChangeAspect="1"/>
          </p:cNvPicPr>
          <p:nvPr userDrawn="1"/>
        </p:nvPicPr>
        <p:blipFill>
          <a:blip r:embed="rId3" cstate="print"/>
          <a:stretch>
            <a:fillRect/>
          </a:stretch>
        </p:blipFill>
        <p:spPr>
          <a:xfrm>
            <a:off x="89743" y="54000"/>
            <a:ext cx="2405040" cy="754200"/>
          </a:xfrm>
          <a:prstGeom prst="rect">
            <a:avLst/>
          </a:prstGeom>
          <a:ln w="12700">
            <a:miter lim="400000"/>
          </a:ln>
        </p:spPr>
      </p:pic>
      <p:sp>
        <p:nvSpPr>
          <p:cNvPr id="18" name="Title 1"/>
          <p:cNvSpPr>
            <a:spLocks noGrp="1"/>
          </p:cNvSpPr>
          <p:nvPr>
            <p:ph type="ctrTitle"/>
          </p:nvPr>
        </p:nvSpPr>
        <p:spPr>
          <a:xfrm>
            <a:off x="336000" y="1314129"/>
            <a:ext cx="11520000" cy="1160665"/>
          </a:xfrm>
        </p:spPr>
        <p:txBody>
          <a:bodyPr anchor="b">
            <a:normAutofit/>
          </a:bodyPr>
          <a:lstStyle>
            <a:lvl1pPr algn="l">
              <a:defRPr sz="4800">
                <a:solidFill>
                  <a:schemeClr val="tx1"/>
                </a:solidFill>
              </a:defRPr>
            </a:lvl1pPr>
          </a:lstStyle>
          <a:p>
            <a:r>
              <a:rPr lang="en-US"/>
              <a:t>Click to edit Master title style</a:t>
            </a:r>
          </a:p>
        </p:txBody>
      </p:sp>
    </p:spTree>
    <p:extLst>
      <p:ext uri="{BB962C8B-B14F-4D97-AF65-F5344CB8AC3E}">
        <p14:creationId xmlns:p14="http://schemas.microsoft.com/office/powerpoint/2010/main" val="23096621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stretch>
            <a:fillRect/>
          </a:stretch>
        </p:blipFill>
        <p:spPr>
          <a:xfrm>
            <a:off x="0" y="0"/>
            <a:ext cx="12215059" cy="6870971"/>
          </a:xfrm>
          <a:prstGeom prst="rect">
            <a:avLst/>
          </a:prstGeom>
        </p:spPr>
      </p:pic>
      <p:sp>
        <p:nvSpPr>
          <p:cNvPr id="2" name="Title 1"/>
          <p:cNvSpPr>
            <a:spLocks noGrp="1"/>
          </p:cNvSpPr>
          <p:nvPr>
            <p:ph type="ctrTitle"/>
          </p:nvPr>
        </p:nvSpPr>
        <p:spPr>
          <a:xfrm>
            <a:off x="336000" y="1126115"/>
            <a:ext cx="6688048" cy="1348679"/>
          </a:xfrm>
        </p:spPr>
        <p:txBody>
          <a:bodyPr anchor="b">
            <a:normAutofit/>
          </a:bodyPr>
          <a:lstStyle>
            <a:lvl1pPr algn="l">
              <a:defRPr sz="4267">
                <a:solidFill>
                  <a:schemeClr val="bg2"/>
                </a:solidFill>
              </a:defRPr>
            </a:lvl1pPr>
          </a:lstStyle>
          <a:p>
            <a:r>
              <a:rPr lang="en-US"/>
              <a:t>Click to edit Master title style</a:t>
            </a:r>
          </a:p>
        </p:txBody>
      </p:sp>
      <p:sp>
        <p:nvSpPr>
          <p:cNvPr id="3" name="Subtitle 2"/>
          <p:cNvSpPr>
            <a:spLocks noGrp="1"/>
          </p:cNvSpPr>
          <p:nvPr>
            <p:ph type="subTitle" idx="1"/>
          </p:nvPr>
        </p:nvSpPr>
        <p:spPr>
          <a:xfrm>
            <a:off x="336000" y="2838735"/>
            <a:ext cx="5778197" cy="2419065"/>
          </a:xfrm>
        </p:spPr>
        <p:txBody>
          <a:bodyPr/>
          <a:lstStyle>
            <a:lvl1pPr marL="0" indent="0" algn="l">
              <a:buNone/>
              <a:defRPr sz="2400">
                <a:solidFill>
                  <a:schemeClr val="bg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8" name="Rectangle 7"/>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bg2"/>
                </a:solidFill>
              </a:rPr>
              <a:t>www.metoffice.gov.uk	</a:t>
            </a:r>
            <a:endParaRPr lang="en-GB" sz="1067">
              <a:solidFill>
                <a:schemeClr val="bg2"/>
              </a:solidFill>
            </a:endParaRPr>
          </a:p>
        </p:txBody>
      </p:sp>
      <p:sp>
        <p:nvSpPr>
          <p:cNvPr id="9" name="Rectangle 8"/>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bg2"/>
                </a:solidFill>
              </a:rPr>
              <a:t>© Crown Copyright</a:t>
            </a:r>
            <a:r>
              <a:rPr lang="fr-BE" sz="1067" baseline="0">
                <a:solidFill>
                  <a:schemeClr val="bg2"/>
                </a:solidFill>
              </a:rPr>
              <a:t> 2026, Met Office</a:t>
            </a:r>
            <a:endParaRPr lang="en-GB" sz="1067">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4800" y="75977"/>
            <a:ext cx="2405041" cy="1050140"/>
          </a:xfrm>
          <a:prstGeom prst="rect">
            <a:avLst/>
          </a:prstGeom>
        </p:spPr>
      </p:pic>
    </p:spTree>
    <p:extLst>
      <p:ext uri="{BB962C8B-B14F-4D97-AF65-F5344CB8AC3E}">
        <p14:creationId xmlns:p14="http://schemas.microsoft.com/office/powerpoint/2010/main" val="147144735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ontent - 1 colum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1" name="Slide Number Placeholder 10"/>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38065251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woObj" preserve="1">
  <p:cSld name="Content -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6000" y="2064000"/>
            <a:ext cx="5450651"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403200" y="2064000"/>
            <a:ext cx="54528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6089964"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95146514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ontent - 2 columns third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6000" y="2064000"/>
            <a:ext cx="756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5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8076469"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10831512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Content - 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5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4124684"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Content Placeholder 3"/>
          <p:cNvSpPr>
            <a:spLocks noGrp="1"/>
          </p:cNvSpPr>
          <p:nvPr>
            <p:ph sz="half" idx="10"/>
          </p:nvPr>
        </p:nvSpPr>
        <p:spPr>
          <a:xfrm>
            <a:off x="429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8076469"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20984873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ontent - 1 column + image">
    <p:spTree>
      <p:nvGrpSpPr>
        <p:cNvPr id="1" name=""/>
        <p:cNvGrpSpPr/>
        <p:nvPr/>
      </p:nvGrpSpPr>
      <p:grpSpPr>
        <a:xfrm>
          <a:off x="0" y="0"/>
          <a:ext cx="0" cy="0"/>
          <a:chOff x="0" y="0"/>
          <a:chExt cx="0" cy="0"/>
        </a:xfrm>
      </p:grpSpPr>
      <p:sp>
        <p:nvSpPr>
          <p:cNvPr id="2" name="Title 1"/>
          <p:cNvSpPr>
            <a:spLocks noGrp="1"/>
          </p:cNvSpPr>
          <p:nvPr>
            <p:ph type="title"/>
          </p:nvPr>
        </p:nvSpPr>
        <p:spPr>
          <a:xfrm>
            <a:off x="336000" y="1018784"/>
            <a:ext cx="5450651" cy="682203"/>
          </a:xfrm>
        </p:spPr>
        <p:txBody>
          <a:bodyPr/>
          <a:lstStyle/>
          <a:p>
            <a:r>
              <a:rPr lang="en-US"/>
              <a:t>Click to edit Master title style</a:t>
            </a:r>
          </a:p>
        </p:txBody>
      </p:sp>
      <p:sp>
        <p:nvSpPr>
          <p:cNvPr id="3" name="Content Placeholder 2"/>
          <p:cNvSpPr>
            <a:spLocks noGrp="1"/>
          </p:cNvSpPr>
          <p:nvPr>
            <p:ph sz="half" idx="1"/>
          </p:nvPr>
        </p:nvSpPr>
        <p:spPr>
          <a:xfrm>
            <a:off x="336000" y="2064000"/>
            <a:ext cx="5450651"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p:nvPr userDrawn="1"/>
        </p:nvSpPr>
        <p:spPr>
          <a:xfrm>
            <a:off x="6083029" y="1"/>
            <a:ext cx="6096000" cy="6289040"/>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66292053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reserve="1">
  <p:cSld name="Content -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09316148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Content - full image">
    <p:spTree>
      <p:nvGrpSpPr>
        <p:cNvPr id="1" name=""/>
        <p:cNvGrpSpPr/>
        <p:nvPr/>
      </p:nvGrpSpPr>
      <p:grpSpPr>
        <a:xfrm>
          <a:off x="0" y="0"/>
          <a:ext cx="0" cy="0"/>
          <a:chOff x="0" y="0"/>
          <a:chExt cx="0" cy="0"/>
        </a:xfrm>
      </p:grpSpPr>
      <p:sp>
        <p:nvSpPr>
          <p:cNvPr id="5" name="Rectangle 4"/>
          <p:cNvSpPr/>
          <p:nvPr userDrawn="1"/>
        </p:nvSpPr>
        <p:spPr>
          <a:xfrm>
            <a:off x="0" y="945958"/>
            <a:ext cx="12192000" cy="5363180"/>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8" name="Picture Placeholder 7"/>
          <p:cNvSpPr>
            <a:spLocks noGrp="1"/>
          </p:cNvSpPr>
          <p:nvPr>
            <p:ph type="pic" sz="quarter" idx="10"/>
          </p:nvPr>
        </p:nvSpPr>
        <p:spPr>
          <a:xfrm>
            <a:off x="1" y="945958"/>
            <a:ext cx="12191999" cy="5363180"/>
          </a:xfrm>
        </p:spPr>
        <p:txBody>
          <a:bodyPr/>
          <a:lstStyle/>
          <a:p>
            <a:r>
              <a:rPr lang="en-US"/>
              <a:t>Click icon to add picture</a:t>
            </a:r>
            <a:endParaRPr lang="en-GB"/>
          </a:p>
        </p:txBody>
      </p:sp>
      <p:sp>
        <p:nvSpPr>
          <p:cNvPr id="2" name="Slide Number Placeholder 1"/>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23705842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Content - 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00086176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Content - really blank">
    <p:spTree>
      <p:nvGrpSpPr>
        <p:cNvPr id="1" name=""/>
        <p:cNvGrpSpPr/>
        <p:nvPr/>
      </p:nvGrpSpPr>
      <p:grpSpPr>
        <a:xfrm>
          <a:off x="0" y="0"/>
          <a:ext cx="0" cy="0"/>
          <a:chOff x="0" y="0"/>
          <a:chExt cx="0" cy="0"/>
        </a:xfrm>
      </p:grpSpPr>
      <p:sp>
        <p:nvSpPr>
          <p:cNvPr id="2" name="Rectangle 1"/>
          <p:cNvSpPr/>
          <p:nvPr userDrawn="1"/>
        </p:nvSpPr>
        <p:spPr>
          <a:xfrm>
            <a:off x="0" y="6314365"/>
            <a:ext cx="12192000" cy="543636"/>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74364203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 preserve="1">
  <p:cSld name="Divider - green">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p:nvPr>
        </p:nvSpPr>
        <p:spPr>
          <a:xfrm>
            <a:off x="336000" y="1144045"/>
            <a:ext cx="11520000" cy="989591"/>
          </a:xfrm>
        </p:spPr>
        <p:txBody>
          <a:bodyPr/>
          <a:lstStyle/>
          <a:p>
            <a:r>
              <a:rPr lang="en-US"/>
              <a:t>Click to edit Master title style</a:t>
            </a:r>
          </a:p>
        </p:txBody>
      </p:sp>
      <p:sp>
        <p:nvSpPr>
          <p:cNvPr id="3" name="Content Placeholder 2"/>
          <p:cNvSpPr>
            <a:spLocks noGrp="1"/>
          </p:cNvSpPr>
          <p:nvPr>
            <p:ph idx="1" hasCustomPrompt="1"/>
          </p:nvPr>
        </p:nvSpPr>
        <p:spPr>
          <a:xfrm>
            <a:off x="336000" y="2633973"/>
            <a:ext cx="11520000" cy="3510027"/>
          </a:xfrm>
        </p:spPr>
        <p:txBody>
          <a:bodyPr/>
          <a:lstStyle>
            <a:lvl1pPr marL="0" indent="0">
              <a:buNone/>
              <a:defRPr baseline="0"/>
            </a:lvl1pPr>
            <a:lvl2pPr marL="457189" indent="0">
              <a:buNone/>
              <a:defRPr/>
            </a:lvl2pPr>
            <a:lvl3pPr marL="914377" indent="0">
              <a:buNone/>
              <a:defRPr/>
            </a:lvl3pPr>
            <a:lvl4pPr marL="1371566" indent="0">
              <a:buNone/>
              <a:defRPr/>
            </a:lvl4pPr>
            <a:lvl5pPr marL="1828754" indent="0">
              <a:buNone/>
              <a:defRPr/>
            </a:lvl5pPr>
          </a:lstStyle>
          <a:p>
            <a:pPr lvl="0"/>
            <a:r>
              <a:rPr lang="en-US"/>
              <a:t>Click to add subtitle</a:t>
            </a:r>
          </a:p>
        </p:txBody>
      </p:sp>
      <p:sp>
        <p:nvSpPr>
          <p:cNvPr id="7" name="Rectangle 6"/>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797662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 option 3">
    <p:spTree>
      <p:nvGrpSpPr>
        <p:cNvPr id="1" name=""/>
        <p:cNvGrpSpPr/>
        <p:nvPr/>
      </p:nvGrpSpPr>
      <p:grpSpPr>
        <a:xfrm>
          <a:off x="0" y="0"/>
          <a:ext cx="0" cy="0"/>
          <a:chOff x="0" y="0"/>
          <a:chExt cx="0" cy="0"/>
        </a:xfrm>
      </p:grpSpPr>
      <p:pic>
        <p:nvPicPr>
          <p:cNvPr id="7" name="cover-backg-2.jpg"/>
          <p:cNvPicPr>
            <a:picLocks noChangeAspect="1"/>
          </p:cNvPicPr>
          <p:nvPr userDrawn="1"/>
        </p:nvPicPr>
        <p:blipFill>
          <a:blip r:embed="rId2" cstate="print"/>
          <a:stretch>
            <a:fillRect/>
          </a:stretch>
        </p:blipFill>
        <p:spPr>
          <a:xfrm>
            <a:off x="0" y="0"/>
            <a:ext cx="12215059" cy="6870971"/>
          </a:xfrm>
          <a:prstGeom prst="rect">
            <a:avLst/>
          </a:prstGeom>
          <a:ln w="12700">
            <a:miter lim="400000"/>
          </a:ln>
        </p:spPr>
      </p:pic>
      <p:sp>
        <p:nvSpPr>
          <p:cNvPr id="2" name="Title 1"/>
          <p:cNvSpPr>
            <a:spLocks noGrp="1"/>
          </p:cNvSpPr>
          <p:nvPr>
            <p:ph type="ctrTitle"/>
          </p:nvPr>
        </p:nvSpPr>
        <p:spPr>
          <a:xfrm>
            <a:off x="336000" y="1126115"/>
            <a:ext cx="11520000" cy="1348679"/>
          </a:xfrm>
        </p:spPr>
        <p:txBody>
          <a:bodyPr anchor="b">
            <a:normAutofit/>
          </a:bodyPr>
          <a:lstStyle>
            <a:lvl1pPr algn="l">
              <a:defRPr sz="4267">
                <a:solidFill>
                  <a:schemeClr val="bg2"/>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bg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8" name="Rectangle 7"/>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bg2"/>
                </a:solidFill>
              </a:rPr>
              <a:t>www.metoffice.gov.uk	</a:t>
            </a:r>
            <a:endParaRPr lang="en-GB" sz="1067">
              <a:solidFill>
                <a:schemeClr val="bg2"/>
              </a:solidFill>
            </a:endParaRPr>
          </a:p>
        </p:txBody>
      </p:sp>
      <p:sp>
        <p:nvSpPr>
          <p:cNvPr id="9" name="Rectangle 8"/>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bg2"/>
                </a:solidFill>
              </a:rPr>
              <a:t>© Crown Copyright</a:t>
            </a:r>
            <a:r>
              <a:rPr lang="fr-BE" sz="1067" baseline="0">
                <a:solidFill>
                  <a:schemeClr val="bg2"/>
                </a:solidFill>
              </a:rPr>
              <a:t> 2026, Met Office</a:t>
            </a:r>
            <a:endParaRPr lang="en-GB" sz="1067">
              <a:solidFill>
                <a:schemeClr val="bg2"/>
              </a:solidFill>
            </a:endParaRP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4800" y="75977"/>
            <a:ext cx="2405041" cy="1050140"/>
          </a:xfrm>
          <a:prstGeom prst="rect">
            <a:avLst/>
          </a:prstGeom>
        </p:spPr>
      </p:pic>
    </p:spTree>
    <p:extLst>
      <p:ext uri="{BB962C8B-B14F-4D97-AF65-F5344CB8AC3E}">
        <p14:creationId xmlns:p14="http://schemas.microsoft.com/office/powerpoint/2010/main" val="159323745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Divider - grey">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rgbClr val="BBBDBF"/>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lvl1pPr>
            <a:lvl2pPr marL="457189" indent="0">
              <a:buNone/>
              <a:defRPr/>
            </a:lvl2pPr>
            <a:lvl3pPr marL="914377" indent="0">
              <a:buNone/>
              <a:defRPr/>
            </a:lvl3pPr>
            <a:lvl4pPr marL="1371566" indent="0">
              <a:buNone/>
              <a:defRPr/>
            </a:lvl4pPr>
            <a:lvl5pPr marL="1828754" indent="0">
              <a:buNone/>
              <a:defRPr/>
            </a:lvl5pPr>
          </a:lstStyle>
          <a:p>
            <a:pPr lvl="0"/>
            <a:r>
              <a:rPr lang="en-US"/>
              <a:t>Click to add subtitle</a:t>
            </a:r>
          </a:p>
        </p:txBody>
      </p:sp>
      <p:sp>
        <p:nvSpPr>
          <p:cNvPr id="7" name="Rectangle 6"/>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336000" y="1144045"/>
            <a:ext cx="11520000" cy="989591"/>
          </a:xfrm>
        </p:spPr>
        <p:txBody>
          <a:bodyPr/>
          <a:lstStyle/>
          <a:p>
            <a:r>
              <a:rPr lang="en-US"/>
              <a:t>Click to edit Master title style</a:t>
            </a:r>
          </a:p>
        </p:txBody>
      </p:sp>
    </p:spTree>
    <p:extLst>
      <p:ext uri="{BB962C8B-B14F-4D97-AF65-F5344CB8AC3E}">
        <p14:creationId xmlns:p14="http://schemas.microsoft.com/office/powerpoint/2010/main" val="387522308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Divider - blue">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rgbClr val="359B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solidFill>
                  <a:schemeClr val="tx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US"/>
              <a:t>Click to add subtitle</a:t>
            </a:r>
          </a:p>
        </p:txBody>
      </p:sp>
      <p:sp>
        <p:nvSpPr>
          <p:cNvPr id="7" name="Rectangle 6"/>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bg2"/>
                </a:solidFill>
              </a:rPr>
              <a:t>	</a:t>
            </a:r>
            <a:endParaRPr lang="en-GB" sz="1067">
              <a:solidFill>
                <a:schemeClr val="bg2"/>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336000" y="1144045"/>
            <a:ext cx="11520000" cy="989591"/>
          </a:xfrm>
        </p:spPr>
        <p:txBody>
          <a:bodyPr/>
          <a:lstStyle/>
          <a:p>
            <a:r>
              <a:rPr lang="en-US"/>
              <a:t>Click to edit Master title style</a:t>
            </a:r>
          </a:p>
        </p:txBody>
      </p:sp>
    </p:spTree>
    <p:extLst>
      <p:ext uri="{BB962C8B-B14F-4D97-AF65-F5344CB8AC3E}">
        <p14:creationId xmlns:p14="http://schemas.microsoft.com/office/powerpoint/2010/main" val="120874664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Divider - red">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lvl1pPr>
            <a:lvl2pPr marL="457189" indent="0">
              <a:buNone/>
              <a:defRPr/>
            </a:lvl2pPr>
            <a:lvl3pPr marL="914377" indent="0">
              <a:buNone/>
              <a:defRPr/>
            </a:lvl3pPr>
            <a:lvl4pPr marL="1371566" indent="0">
              <a:buNone/>
              <a:defRPr/>
            </a:lvl4pPr>
            <a:lvl5pPr marL="1828754" indent="0">
              <a:buNone/>
              <a:defRPr/>
            </a:lvl5pPr>
          </a:lstStyle>
          <a:p>
            <a:pPr lvl="0"/>
            <a:r>
              <a:rPr lang="en-US"/>
              <a:t>Click to add subtitle</a:t>
            </a:r>
          </a:p>
        </p:txBody>
      </p:sp>
      <p:sp>
        <p:nvSpPr>
          <p:cNvPr id="7" name="Rectangle 6"/>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336000" y="1144045"/>
            <a:ext cx="11520000" cy="989591"/>
          </a:xfrm>
        </p:spPr>
        <p:txBody>
          <a:bodyPr/>
          <a:lstStyle/>
          <a:p>
            <a:r>
              <a:rPr lang="en-US"/>
              <a:t>Click to edit Master title style</a:t>
            </a:r>
          </a:p>
        </p:txBody>
      </p:sp>
    </p:spTree>
    <p:extLst>
      <p:ext uri="{BB962C8B-B14F-4D97-AF65-F5344CB8AC3E}">
        <p14:creationId xmlns:p14="http://schemas.microsoft.com/office/powerpoint/2010/main" val="561297421"/>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Divider - teal">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rgbClr val="55C6B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lvl1pPr>
            <a:lvl2pPr marL="457189" indent="0">
              <a:buNone/>
              <a:defRPr/>
            </a:lvl2pPr>
            <a:lvl3pPr marL="914377" indent="0">
              <a:buNone/>
              <a:defRPr/>
            </a:lvl3pPr>
            <a:lvl4pPr marL="1371566" indent="0">
              <a:buNone/>
              <a:defRPr/>
            </a:lvl4pPr>
            <a:lvl5pPr marL="1828754" indent="0">
              <a:buNone/>
              <a:defRPr/>
            </a:lvl5pPr>
          </a:lstStyle>
          <a:p>
            <a:pPr lvl="0"/>
            <a:r>
              <a:rPr lang="en-US"/>
              <a:t>Click to add subtitle</a:t>
            </a:r>
          </a:p>
        </p:txBody>
      </p:sp>
      <p:sp>
        <p:nvSpPr>
          <p:cNvPr id="7" name="Rectangle 6"/>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336000" y="1144045"/>
            <a:ext cx="11520000" cy="989591"/>
          </a:xfrm>
        </p:spPr>
        <p:txBody>
          <a:bodyPr/>
          <a:lstStyle/>
          <a:p>
            <a:r>
              <a:rPr lang="en-US"/>
              <a:t>Click to edit Master title style</a:t>
            </a:r>
          </a:p>
        </p:txBody>
      </p:sp>
    </p:spTree>
    <p:extLst>
      <p:ext uri="{BB962C8B-B14F-4D97-AF65-F5344CB8AC3E}">
        <p14:creationId xmlns:p14="http://schemas.microsoft.com/office/powerpoint/2010/main" val="2489214721"/>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Question Contact">
    <p:spTree>
      <p:nvGrpSpPr>
        <p:cNvPr id="1" name=""/>
        <p:cNvGrpSpPr/>
        <p:nvPr/>
      </p:nvGrpSpPr>
      <p:grpSpPr>
        <a:xfrm>
          <a:off x="0" y="0"/>
          <a:ext cx="0" cy="0"/>
          <a:chOff x="0" y="0"/>
          <a:chExt cx="0" cy="0"/>
        </a:xfrm>
      </p:grpSpPr>
      <p:sp>
        <p:nvSpPr>
          <p:cNvPr id="6" name="Rectangle 5"/>
          <p:cNvSpPr/>
          <p:nvPr userDrawn="1"/>
        </p:nvSpPr>
        <p:spPr>
          <a:xfrm>
            <a:off x="0" y="2430124"/>
            <a:ext cx="12192000" cy="4554000"/>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Font typeface="Arial" panose="020B0604020202020204" pitchFamily="34" charset="0"/>
              <a:buNone/>
            </a:pPr>
            <a:endParaRPr lang="en-GB" sz="2667"/>
          </a:p>
        </p:txBody>
      </p:sp>
      <p:sp>
        <p:nvSpPr>
          <p:cNvPr id="7" name="Rectangle 6"/>
          <p:cNvSpPr/>
          <p:nvPr userDrawn="1"/>
        </p:nvSpPr>
        <p:spPr>
          <a:xfrm>
            <a:off x="0" y="643628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www.metoffice.gov.uk	</a:t>
            </a:r>
            <a:endParaRPr lang="en-GB" sz="1067">
              <a:solidFill>
                <a:schemeClr val="tx1"/>
              </a:solidFill>
            </a:endParaRPr>
          </a:p>
        </p:txBody>
      </p:sp>
      <p:sp>
        <p:nvSpPr>
          <p:cNvPr id="8" name="Rectangle 7"/>
          <p:cNvSpPr/>
          <p:nvPr userDrawn="1"/>
        </p:nvSpPr>
        <p:spPr>
          <a:xfrm>
            <a:off x="5622877" y="643628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tx1"/>
                </a:solidFill>
              </a:rPr>
              <a:t>© Crown Copyright</a:t>
            </a:r>
            <a:r>
              <a:rPr lang="fr-BE" sz="1067" baseline="0">
                <a:solidFill>
                  <a:schemeClr val="tx1"/>
                </a:solidFill>
              </a:rPr>
              <a:t> 2024, Met Office</a:t>
            </a:r>
            <a:endParaRPr lang="en-GB" sz="1067">
              <a:solidFill>
                <a:schemeClr val="tx1"/>
              </a:solidFill>
            </a:endParaRPr>
          </a:p>
        </p:txBody>
      </p:sp>
      <p:sp>
        <p:nvSpPr>
          <p:cNvPr id="4" name="TextBox 3"/>
          <p:cNvSpPr txBox="1"/>
          <p:nvPr userDrawn="1"/>
        </p:nvSpPr>
        <p:spPr>
          <a:xfrm>
            <a:off x="328939" y="2688230"/>
            <a:ext cx="11520000" cy="420564"/>
          </a:xfrm>
          <a:prstGeom prst="rect">
            <a:avLst/>
          </a:prstGeom>
          <a:noFill/>
        </p:spPr>
        <p:txBody>
          <a:bodyPr wrap="square" rtlCol="0" anchor="ctr">
            <a:spAutoFit/>
          </a:bodyPr>
          <a:lstStyle/>
          <a:p>
            <a:r>
              <a:rPr lang="fr-BE" sz="2133"/>
              <a:t>For more information </a:t>
            </a:r>
            <a:r>
              <a:rPr lang="fr-BE" sz="2133" err="1"/>
              <a:t>please</a:t>
            </a:r>
            <a:r>
              <a:rPr lang="fr-BE" sz="2133"/>
              <a:t> contact</a:t>
            </a:r>
            <a:endParaRPr lang="en-GB" sz="2133"/>
          </a:p>
        </p:txBody>
      </p:sp>
      <p:sp>
        <p:nvSpPr>
          <p:cNvPr id="13" name="Title 1"/>
          <p:cNvSpPr>
            <a:spLocks noGrp="1"/>
          </p:cNvSpPr>
          <p:nvPr>
            <p:ph type="title"/>
          </p:nvPr>
        </p:nvSpPr>
        <p:spPr>
          <a:xfrm>
            <a:off x="336000" y="1144045"/>
            <a:ext cx="11520000" cy="989591"/>
          </a:xfrm>
        </p:spPr>
        <p:txBody>
          <a:bodyPr/>
          <a:lstStyle/>
          <a:p>
            <a:r>
              <a:rPr lang="en-US"/>
              <a:t>Click to edit Master title style</a:t>
            </a:r>
          </a:p>
        </p:txBody>
      </p:sp>
      <p:sp>
        <p:nvSpPr>
          <p:cNvPr id="15" name="Text Placeholder 9">
            <a:extLst>
              <a:ext uri="{FF2B5EF4-FFF2-40B4-BE49-F238E27FC236}">
                <a16:creationId xmlns:a16="http://schemas.microsoft.com/office/drawing/2014/main" id="{A65DAA60-F452-4BB2-8381-A1AABC7B0FFA}"/>
              </a:ext>
            </a:extLst>
          </p:cNvPr>
          <p:cNvSpPr>
            <a:spLocks noGrp="1"/>
          </p:cNvSpPr>
          <p:nvPr userDrawn="1"/>
        </p:nvSpPr>
        <p:spPr>
          <a:xfrm>
            <a:off x="980471" y="4684687"/>
            <a:ext cx="10800000" cy="480000"/>
          </a:xfrm>
          <a:prstGeom prst="rect">
            <a:avLst/>
          </a:prstGeom>
        </p:spPr>
        <p:txBody>
          <a:bodyPr vert="horz" lIns="121920" tIns="60960" rIns="121920" bIns="6096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FontTx/>
              <a:buNone/>
            </a:pPr>
            <a:r>
              <a:rPr lang="en-US" sz="2133"/>
              <a:t>Insert phone number here</a:t>
            </a:r>
            <a:endParaRPr lang="en-GB" sz="2133"/>
          </a:p>
        </p:txBody>
      </p:sp>
      <p:sp>
        <p:nvSpPr>
          <p:cNvPr id="20" name="Text Placeholder 9">
            <a:extLst>
              <a:ext uri="{FF2B5EF4-FFF2-40B4-BE49-F238E27FC236}">
                <a16:creationId xmlns:a16="http://schemas.microsoft.com/office/drawing/2014/main" id="{61A70674-0AF3-4543-A11C-A3B5C2B0FA74}"/>
              </a:ext>
            </a:extLst>
          </p:cNvPr>
          <p:cNvSpPr>
            <a:spLocks noGrp="1"/>
          </p:cNvSpPr>
          <p:nvPr userDrawn="1"/>
        </p:nvSpPr>
        <p:spPr>
          <a:xfrm>
            <a:off x="980471" y="4091115"/>
            <a:ext cx="10800000" cy="480000"/>
          </a:xfrm>
          <a:prstGeom prst="rect">
            <a:avLst/>
          </a:prstGeom>
        </p:spPr>
        <p:txBody>
          <a:bodyPr vert="horz" lIns="121920" tIns="60960" rIns="121920" bIns="6096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en-US" sz="2133"/>
              <a:t>Insert e-mail here</a:t>
            </a:r>
            <a:endParaRPr lang="en-GB" sz="2133"/>
          </a:p>
        </p:txBody>
      </p:sp>
      <p:pic>
        <p:nvPicPr>
          <p:cNvPr id="21" name="web-icon.png">
            <a:extLst>
              <a:ext uri="{FF2B5EF4-FFF2-40B4-BE49-F238E27FC236}">
                <a16:creationId xmlns:a16="http://schemas.microsoft.com/office/drawing/2014/main" id="{897C26A7-E5A9-429C-88CE-6D761AA4B31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411531" y="3479741"/>
            <a:ext cx="528000" cy="528000"/>
          </a:xfrm>
          <a:prstGeom prst="rect">
            <a:avLst/>
          </a:prstGeom>
          <a:ln w="12700">
            <a:miter lim="400000"/>
          </a:ln>
        </p:spPr>
      </p:pic>
      <p:sp>
        <p:nvSpPr>
          <p:cNvPr id="22" name="Text Placeholder 9">
            <a:extLst>
              <a:ext uri="{FF2B5EF4-FFF2-40B4-BE49-F238E27FC236}">
                <a16:creationId xmlns:a16="http://schemas.microsoft.com/office/drawing/2014/main" id="{DF812764-35C6-4759-8316-7323965CEE11}"/>
              </a:ext>
            </a:extLst>
          </p:cNvPr>
          <p:cNvSpPr>
            <a:spLocks noGrp="1"/>
          </p:cNvSpPr>
          <p:nvPr userDrawn="1"/>
        </p:nvSpPr>
        <p:spPr>
          <a:xfrm>
            <a:off x="980471" y="3493787"/>
            <a:ext cx="10800000" cy="480000"/>
          </a:xfrm>
          <a:prstGeom prst="rect">
            <a:avLst/>
          </a:prstGeom>
        </p:spPr>
        <p:txBody>
          <a:bodyPr vert="horz" lIns="121920" tIns="60960" rIns="121920" bIns="6096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en-US" sz="2133"/>
              <a:t>www.metoffice.gov.uk</a:t>
            </a:r>
            <a:endParaRPr lang="en-GB" sz="2133"/>
          </a:p>
        </p:txBody>
      </p:sp>
      <p:pic>
        <p:nvPicPr>
          <p:cNvPr id="23" name="web-icon.png">
            <a:extLst>
              <a:ext uri="{FF2B5EF4-FFF2-40B4-BE49-F238E27FC236}">
                <a16:creationId xmlns:a16="http://schemas.microsoft.com/office/drawing/2014/main" id="{B472CB18-3C04-46E9-A4DC-7923E8BEB03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411531" y="4064247"/>
            <a:ext cx="528000" cy="528000"/>
          </a:xfrm>
          <a:prstGeom prst="rect">
            <a:avLst/>
          </a:prstGeom>
          <a:ln w="12700">
            <a:miter lim="400000"/>
          </a:ln>
        </p:spPr>
      </p:pic>
      <p:pic>
        <p:nvPicPr>
          <p:cNvPr id="24" name="web-icon.png">
            <a:extLst>
              <a:ext uri="{FF2B5EF4-FFF2-40B4-BE49-F238E27FC236}">
                <a16:creationId xmlns:a16="http://schemas.microsoft.com/office/drawing/2014/main" id="{33E1C480-D76C-4A08-A27B-EFA5CDC40AF9}"/>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411531" y="4658855"/>
            <a:ext cx="528000" cy="528000"/>
          </a:xfrm>
          <a:prstGeom prst="rect">
            <a:avLst/>
          </a:prstGeom>
          <a:ln w="12700">
            <a:miter lim="400000"/>
          </a:ln>
        </p:spPr>
      </p:pic>
      <p:pic>
        <p:nvPicPr>
          <p:cNvPr id="25" name="web-icon.png">
            <a:extLst>
              <a:ext uri="{FF2B5EF4-FFF2-40B4-BE49-F238E27FC236}">
                <a16:creationId xmlns:a16="http://schemas.microsoft.com/office/drawing/2014/main" id="{D4C35C27-B01B-47C2-AAF1-3D38290F18FC}"/>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411531" y="5243360"/>
            <a:ext cx="528000" cy="528000"/>
          </a:xfrm>
          <a:prstGeom prst="rect">
            <a:avLst/>
          </a:prstGeom>
          <a:ln w="12700">
            <a:miter lim="400000"/>
          </a:ln>
        </p:spPr>
      </p:pic>
      <p:sp>
        <p:nvSpPr>
          <p:cNvPr id="26" name="Text Placeholder 9">
            <a:extLst>
              <a:ext uri="{FF2B5EF4-FFF2-40B4-BE49-F238E27FC236}">
                <a16:creationId xmlns:a16="http://schemas.microsoft.com/office/drawing/2014/main" id="{968136C3-37A7-4311-9705-49E0C1351CA2}"/>
              </a:ext>
            </a:extLst>
          </p:cNvPr>
          <p:cNvSpPr>
            <a:spLocks noGrp="1"/>
          </p:cNvSpPr>
          <p:nvPr userDrawn="1"/>
        </p:nvSpPr>
        <p:spPr>
          <a:xfrm>
            <a:off x="980471" y="5275325"/>
            <a:ext cx="10800000" cy="480000"/>
          </a:xfrm>
          <a:prstGeom prst="rect">
            <a:avLst/>
          </a:prstGeom>
        </p:spPr>
        <p:txBody>
          <a:bodyPr vert="horz" lIns="121920" tIns="60960" rIns="121920" bIns="6096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FontTx/>
              <a:buNone/>
            </a:pPr>
            <a:r>
              <a:rPr lang="en-US" sz="2133"/>
              <a:t>Insert social media handle</a:t>
            </a:r>
            <a:endParaRPr lang="en-GB" sz="2133"/>
          </a:p>
        </p:txBody>
      </p:sp>
    </p:spTree>
    <p:extLst>
      <p:ext uri="{BB962C8B-B14F-4D97-AF65-F5344CB8AC3E}">
        <p14:creationId xmlns:p14="http://schemas.microsoft.com/office/powerpoint/2010/main" val="3435792269"/>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defTabSz="292093" hangingPunct="0">
              <a:defRPr/>
            </a:lvl1pPr>
          </a:lstStyle>
          <a:p>
            <a:r>
              <a:rPr lang="en-GB" kern="0">
                <a:solidFill>
                  <a:srgbClr val="2A2A2A"/>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a:lvl1pPr>
          </a:lstStyle>
          <a:p>
            <a:r>
              <a:rPr lang="en-US"/>
              <a:t>Presentation title</a:t>
            </a:r>
            <a:endParaRPr lang="en-GB"/>
          </a:p>
        </p:txBody>
      </p:sp>
      <p:sp>
        <p:nvSpPr>
          <p:cNvPr id="5" name="Text Placeholder 22"/>
          <p:cNvSpPr>
            <a:spLocks noGrp="1"/>
          </p:cNvSpPr>
          <p:nvPr>
            <p:ph type="body" sz="quarter" idx="11" hasCustomPrompt="1"/>
          </p:nvPr>
        </p:nvSpPr>
        <p:spPr>
          <a:xfrm>
            <a:off x="278605" y="2348707"/>
            <a:ext cx="11234920" cy="815608"/>
          </a:xfrm>
          <a:prstGeom prst="rect">
            <a:avLst/>
          </a:prstGeom>
        </p:spPr>
        <p:txBody>
          <a:bodyPr/>
          <a:lstStyle>
            <a:lvl1pPr>
              <a:defRPr>
                <a:solidFill>
                  <a:schemeClr val="tx1"/>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a:t>Name, job title</a:t>
            </a:r>
            <a:br>
              <a:rPr lang="en-US"/>
            </a:br>
            <a:r>
              <a:rPr lang="en-US"/>
              <a:t>Date</a:t>
            </a:r>
            <a:endParaRPr lang="en-GB"/>
          </a:p>
        </p:txBody>
      </p:sp>
    </p:spTree>
    <p:extLst>
      <p:ext uri="{BB962C8B-B14F-4D97-AF65-F5344CB8AC3E}">
        <p14:creationId xmlns:p14="http://schemas.microsoft.com/office/powerpoint/2010/main" val="22313640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type="title" preserve="1">
  <p:cSld name="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12215059" cy="6870969"/>
          </a:xfrm>
          <a:prstGeom prst="rect">
            <a:avLst/>
          </a:prstGeom>
        </p:spPr>
      </p:pic>
      <p:sp>
        <p:nvSpPr>
          <p:cNvPr id="2" name="Title 1"/>
          <p:cNvSpPr>
            <a:spLocks noGrp="1"/>
          </p:cNvSpPr>
          <p:nvPr>
            <p:ph type="ctrTitle"/>
          </p:nvPr>
        </p:nvSpPr>
        <p:spPr>
          <a:xfrm>
            <a:off x="336000" y="1126115"/>
            <a:ext cx="6688048" cy="1348679"/>
          </a:xfrm>
        </p:spPr>
        <p:txBody>
          <a:bodyPr anchor="b">
            <a:normAutofit/>
          </a:bodyPr>
          <a:lstStyle>
            <a:lvl1pPr algn="l">
              <a:defRPr sz="4267">
                <a:solidFill>
                  <a:schemeClr val="bg2"/>
                </a:solidFill>
              </a:defRPr>
            </a:lvl1pPr>
          </a:lstStyle>
          <a:p>
            <a:r>
              <a:rPr lang="en-US"/>
              <a:t>Click to edit Master title style</a:t>
            </a:r>
          </a:p>
        </p:txBody>
      </p:sp>
      <p:sp>
        <p:nvSpPr>
          <p:cNvPr id="3" name="Subtitle 2"/>
          <p:cNvSpPr>
            <a:spLocks noGrp="1"/>
          </p:cNvSpPr>
          <p:nvPr>
            <p:ph type="subTitle" idx="1"/>
          </p:nvPr>
        </p:nvSpPr>
        <p:spPr>
          <a:xfrm>
            <a:off x="336000" y="2838735"/>
            <a:ext cx="5778197" cy="2419065"/>
          </a:xfrm>
        </p:spPr>
        <p:txBody>
          <a:bodyPr/>
          <a:lstStyle>
            <a:lvl1pPr marL="0" indent="0" algn="l">
              <a:buNone/>
              <a:defRPr sz="2400">
                <a:solidFill>
                  <a:schemeClr val="bg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8" name="Rectangle 7"/>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bg2"/>
                </a:solidFill>
              </a:rPr>
              <a:t>www.metoffice.gov.uk	</a:t>
            </a:r>
            <a:endParaRPr lang="en-GB" sz="1067">
              <a:solidFill>
                <a:schemeClr val="bg2"/>
              </a:solidFill>
            </a:endParaRPr>
          </a:p>
        </p:txBody>
      </p:sp>
      <p:sp>
        <p:nvSpPr>
          <p:cNvPr id="9" name="Rectangle 8"/>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bg2"/>
                </a:solidFill>
              </a:rPr>
              <a:t>© Crown Copyright</a:t>
            </a:r>
            <a:r>
              <a:rPr lang="fr-BE" sz="1067" baseline="0">
                <a:solidFill>
                  <a:schemeClr val="bg2"/>
                </a:solidFill>
              </a:rPr>
              <a:t> 2021, Met Office</a:t>
            </a:r>
            <a:endParaRPr lang="en-GB" sz="1067">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4800" y="75977"/>
            <a:ext cx="2405041" cy="1050140"/>
          </a:xfrm>
          <a:prstGeom prst="rect">
            <a:avLst/>
          </a:prstGeom>
        </p:spPr>
      </p:pic>
    </p:spTree>
    <p:extLst>
      <p:ext uri="{BB962C8B-B14F-4D97-AF65-F5344CB8AC3E}">
        <p14:creationId xmlns:p14="http://schemas.microsoft.com/office/powerpoint/2010/main" val="1310340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 preserve="1">
  <p:cSld name="1_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stretch>
            <a:fillRect/>
          </a:stretch>
        </p:blipFill>
        <p:spPr>
          <a:xfrm>
            <a:off x="0" y="0"/>
            <a:ext cx="12215059" cy="6870971"/>
          </a:xfrm>
          <a:prstGeom prst="rect">
            <a:avLst/>
          </a:prstGeom>
        </p:spPr>
      </p:pic>
      <p:sp>
        <p:nvSpPr>
          <p:cNvPr id="2" name="Title 1"/>
          <p:cNvSpPr>
            <a:spLocks noGrp="1"/>
          </p:cNvSpPr>
          <p:nvPr>
            <p:ph type="ctrTitle"/>
          </p:nvPr>
        </p:nvSpPr>
        <p:spPr>
          <a:xfrm>
            <a:off x="336000" y="1126115"/>
            <a:ext cx="6688048" cy="1348679"/>
          </a:xfrm>
        </p:spPr>
        <p:txBody>
          <a:bodyPr anchor="b">
            <a:normAutofit/>
          </a:bodyPr>
          <a:lstStyle>
            <a:lvl1pPr algn="l">
              <a:defRPr sz="4267">
                <a:solidFill>
                  <a:schemeClr val="bg2"/>
                </a:solidFill>
              </a:defRPr>
            </a:lvl1pPr>
          </a:lstStyle>
          <a:p>
            <a:r>
              <a:rPr lang="en-US"/>
              <a:t>Click to edit Master title style</a:t>
            </a:r>
          </a:p>
        </p:txBody>
      </p:sp>
      <p:sp>
        <p:nvSpPr>
          <p:cNvPr id="3" name="Subtitle 2"/>
          <p:cNvSpPr>
            <a:spLocks noGrp="1"/>
          </p:cNvSpPr>
          <p:nvPr>
            <p:ph type="subTitle" idx="1"/>
          </p:nvPr>
        </p:nvSpPr>
        <p:spPr>
          <a:xfrm>
            <a:off x="336000" y="2838735"/>
            <a:ext cx="5778197" cy="2419065"/>
          </a:xfrm>
        </p:spPr>
        <p:txBody>
          <a:bodyPr/>
          <a:lstStyle>
            <a:lvl1pPr marL="0" indent="0" algn="l">
              <a:buNone/>
              <a:defRPr sz="2400">
                <a:solidFill>
                  <a:schemeClr val="bg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8" name="Rectangle 7"/>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bg2"/>
                </a:solidFill>
              </a:rPr>
              <a:t>www.metoffice.gov.uk	</a:t>
            </a:r>
            <a:endParaRPr lang="en-GB" sz="1067">
              <a:solidFill>
                <a:schemeClr val="bg2"/>
              </a:solidFill>
            </a:endParaRPr>
          </a:p>
        </p:txBody>
      </p:sp>
      <p:sp>
        <p:nvSpPr>
          <p:cNvPr id="9" name="Rectangle 8"/>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bg2"/>
                </a:solidFill>
              </a:rPr>
              <a:t>© Crown Copyright</a:t>
            </a:r>
            <a:r>
              <a:rPr lang="fr-BE" sz="1067" baseline="0">
                <a:solidFill>
                  <a:schemeClr val="bg2"/>
                </a:solidFill>
              </a:rPr>
              <a:t> 2021, Met Office</a:t>
            </a:r>
            <a:endParaRPr lang="en-GB" sz="1067">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4800" y="75977"/>
            <a:ext cx="2405041" cy="1050140"/>
          </a:xfrm>
          <a:prstGeom prst="rect">
            <a:avLst/>
          </a:prstGeom>
        </p:spPr>
      </p:pic>
    </p:spTree>
    <p:extLst>
      <p:ext uri="{BB962C8B-B14F-4D97-AF65-F5344CB8AC3E}">
        <p14:creationId xmlns:p14="http://schemas.microsoft.com/office/powerpoint/2010/main" val="1510809012"/>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 preserve="1">
  <p:cSld name="Title slide - option 3">
    <p:spTree>
      <p:nvGrpSpPr>
        <p:cNvPr id="1" name=""/>
        <p:cNvGrpSpPr/>
        <p:nvPr/>
      </p:nvGrpSpPr>
      <p:grpSpPr>
        <a:xfrm>
          <a:off x="0" y="0"/>
          <a:ext cx="0" cy="0"/>
          <a:chOff x="0" y="0"/>
          <a:chExt cx="0" cy="0"/>
        </a:xfrm>
      </p:grpSpPr>
      <p:pic>
        <p:nvPicPr>
          <p:cNvPr id="7" name="cover-backg-2.jpg"/>
          <p:cNvPicPr>
            <a:picLocks noChangeAspect="1"/>
          </p:cNvPicPr>
          <p:nvPr userDrawn="1"/>
        </p:nvPicPr>
        <p:blipFill>
          <a:blip r:embed="rId2" cstate="print"/>
          <a:stretch>
            <a:fillRect/>
          </a:stretch>
        </p:blipFill>
        <p:spPr>
          <a:xfrm>
            <a:off x="0" y="0"/>
            <a:ext cx="12215059" cy="6870971"/>
          </a:xfrm>
          <a:prstGeom prst="rect">
            <a:avLst/>
          </a:prstGeom>
          <a:ln w="12700">
            <a:miter lim="400000"/>
          </a:ln>
        </p:spPr>
      </p:pic>
      <p:sp>
        <p:nvSpPr>
          <p:cNvPr id="2" name="Title 1"/>
          <p:cNvSpPr>
            <a:spLocks noGrp="1"/>
          </p:cNvSpPr>
          <p:nvPr>
            <p:ph type="ctrTitle"/>
          </p:nvPr>
        </p:nvSpPr>
        <p:spPr>
          <a:xfrm>
            <a:off x="336000" y="1126115"/>
            <a:ext cx="11520000" cy="1348679"/>
          </a:xfrm>
        </p:spPr>
        <p:txBody>
          <a:bodyPr anchor="b">
            <a:normAutofit/>
          </a:bodyPr>
          <a:lstStyle>
            <a:lvl1pPr algn="l">
              <a:defRPr sz="4267">
                <a:solidFill>
                  <a:schemeClr val="bg2"/>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bg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8" name="Rectangle 7"/>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bg2"/>
                </a:solidFill>
              </a:rPr>
              <a:t>www.metoffice.gov.uk	</a:t>
            </a:r>
            <a:endParaRPr lang="en-GB" sz="1067">
              <a:solidFill>
                <a:schemeClr val="bg2"/>
              </a:solidFill>
            </a:endParaRPr>
          </a:p>
        </p:txBody>
      </p:sp>
      <p:sp>
        <p:nvSpPr>
          <p:cNvPr id="9" name="Rectangle 8"/>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bg2"/>
                </a:solidFill>
              </a:rPr>
              <a:t>© Crown Copyright</a:t>
            </a:r>
            <a:r>
              <a:rPr lang="fr-BE" sz="1067" baseline="0">
                <a:solidFill>
                  <a:schemeClr val="bg2"/>
                </a:solidFill>
              </a:rPr>
              <a:t> 2021, Met Office</a:t>
            </a:r>
            <a:endParaRPr lang="en-GB" sz="1067">
              <a:solidFill>
                <a:schemeClr val="bg2"/>
              </a:solidFill>
            </a:endParaRP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4800" y="75977"/>
            <a:ext cx="2405041" cy="1050140"/>
          </a:xfrm>
          <a:prstGeom prst="rect">
            <a:avLst/>
          </a:prstGeom>
        </p:spPr>
      </p:pic>
    </p:spTree>
    <p:extLst>
      <p:ext uri="{BB962C8B-B14F-4D97-AF65-F5344CB8AC3E}">
        <p14:creationId xmlns:p14="http://schemas.microsoft.com/office/powerpoint/2010/main" val="3548225073"/>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title" preserve="1">
  <p:cSld name="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336000" y="1144043"/>
            <a:ext cx="11520000" cy="1330751"/>
          </a:xfrm>
        </p:spPr>
        <p:txBody>
          <a:bodyPr anchor="b">
            <a:normAutofit/>
          </a:bodyPr>
          <a:lstStyle>
            <a:lvl1pPr algn="l">
              <a:defRPr sz="4800">
                <a:solidFill>
                  <a:schemeClr val="tx1"/>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5" name="Rectangle 4"/>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tx1"/>
                </a:solidFill>
              </a:rPr>
              <a:t>© Crown Copyright</a:t>
            </a:r>
            <a:r>
              <a:rPr lang="fr-BE" sz="1067" baseline="0">
                <a:solidFill>
                  <a:schemeClr val="tx1"/>
                </a:solidFill>
              </a:rPr>
              <a:t> 2021, Met Office</a:t>
            </a:r>
            <a:endParaRPr lang="en-GB" sz="1067">
              <a:solidFill>
                <a:schemeClr val="tx1"/>
              </a:solidFill>
            </a:endParaRPr>
          </a:p>
        </p:txBody>
      </p:sp>
      <p:sp>
        <p:nvSpPr>
          <p:cNvPr id="6" name="Rectangle 5"/>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Tree>
    <p:extLst>
      <p:ext uri="{BB962C8B-B14F-4D97-AF65-F5344CB8AC3E}">
        <p14:creationId xmlns:p14="http://schemas.microsoft.com/office/powerpoint/2010/main" val="41792608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336000" y="1144043"/>
            <a:ext cx="11520000" cy="1330751"/>
          </a:xfrm>
        </p:spPr>
        <p:txBody>
          <a:bodyPr anchor="b">
            <a:normAutofit/>
          </a:bodyPr>
          <a:lstStyle>
            <a:lvl1pPr algn="l">
              <a:defRPr sz="4800">
                <a:solidFill>
                  <a:schemeClr val="tx1"/>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5" name="Rectangle 4"/>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tx1"/>
                </a:solidFill>
              </a:rPr>
              <a:t>© Crown Copyright</a:t>
            </a:r>
            <a:r>
              <a:rPr lang="fr-BE" sz="1067" baseline="0">
                <a:solidFill>
                  <a:schemeClr val="tx1"/>
                </a:solidFill>
              </a:rPr>
              <a:t> 2026, Met Office</a:t>
            </a:r>
            <a:endParaRPr lang="en-GB" sz="1067">
              <a:solidFill>
                <a:schemeClr val="tx1"/>
              </a:solidFill>
            </a:endParaRPr>
          </a:p>
        </p:txBody>
      </p:sp>
      <p:sp>
        <p:nvSpPr>
          <p:cNvPr id="6" name="Rectangle 5"/>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Tree>
    <p:extLst>
      <p:ext uri="{BB962C8B-B14F-4D97-AF65-F5344CB8AC3E}">
        <p14:creationId xmlns:p14="http://schemas.microsoft.com/office/powerpoint/2010/main" val="2622174826"/>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itle" preserve="1">
  <p:cSld name="1_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336000" y="1319409"/>
            <a:ext cx="11520000" cy="1155385"/>
          </a:xfrm>
        </p:spPr>
        <p:txBody>
          <a:bodyPr anchor="b">
            <a:normAutofit/>
          </a:bodyPr>
          <a:lstStyle>
            <a:lvl1pPr algn="l">
              <a:defRPr sz="4800">
                <a:solidFill>
                  <a:schemeClr val="tx1"/>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5" name="Rectangle 4"/>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tx1"/>
                </a:solidFill>
              </a:rPr>
              <a:t>© Crown Copyright</a:t>
            </a:r>
            <a:r>
              <a:rPr lang="fr-BE" sz="1067" baseline="0">
                <a:solidFill>
                  <a:schemeClr val="tx1"/>
                </a:solidFill>
              </a:rPr>
              <a:t> 2021, Met Office</a:t>
            </a:r>
            <a:endParaRPr lang="en-GB" sz="1067">
              <a:solidFill>
                <a:schemeClr val="tx1"/>
              </a:solidFill>
            </a:endParaRPr>
          </a:p>
        </p:txBody>
      </p:sp>
      <p:sp>
        <p:nvSpPr>
          <p:cNvPr id="6" name="Rectangle 5"/>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
        <p:nvSpPr>
          <p:cNvPr id="7" name="Shape 48"/>
          <p:cNvSpPr/>
          <p:nvPr userDrawn="1"/>
        </p:nvSpPr>
        <p:spPr>
          <a:xfrm>
            <a:off x="-2" y="-8012"/>
            <a:ext cx="12192003" cy="1134128"/>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35719" tIns="35719" rIns="35719" bIns="35719" anchor="ctr"/>
          <a:lstStyle>
            <a:lvl1pPr>
              <a:defRPr sz="3200">
                <a:solidFill>
                  <a:srgbClr val="FFFFFF"/>
                </a:solidFill>
              </a:defRPr>
            </a:lvl1pPr>
          </a:lstStyle>
          <a:p>
            <a:pPr marL="0" marR="0" lvl="0" indent="0" algn="ctr" defTabSz="292093" rtl="0" eaLnBrk="1" fontAlgn="auto" latinLnBrk="0" hangingPunct="0">
              <a:lnSpc>
                <a:spcPct val="100000"/>
              </a:lnSpc>
              <a:spcBef>
                <a:spcPts val="0"/>
              </a:spcBef>
              <a:spcAft>
                <a:spcPts val="0"/>
              </a:spcAft>
              <a:buClrTx/>
              <a:buSzTx/>
              <a:buFontTx/>
              <a:buNone/>
              <a:tabLst/>
              <a:defRPr/>
            </a:pPr>
            <a:r>
              <a:rPr kumimoji="0" sz="1600" b="0" i="0" u="none" strike="noStrike" kern="0" cap="none" spc="0" normalizeH="0" baseline="0" noProof="0">
                <a:ln>
                  <a:noFill/>
                </a:ln>
                <a:solidFill>
                  <a:srgbClr val="FFFFFF"/>
                </a:solidFill>
                <a:effectLst/>
                <a:uLnTx/>
                <a:uFillTx/>
                <a:latin typeface="Arial"/>
                <a:sym typeface="Helvetica Light"/>
              </a:rPr>
              <a:t>  </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4800" y="75977"/>
            <a:ext cx="2405041" cy="1050140"/>
          </a:xfrm>
          <a:prstGeom prst="rect">
            <a:avLst/>
          </a:prstGeom>
        </p:spPr>
      </p:pic>
    </p:spTree>
    <p:extLst>
      <p:ext uri="{BB962C8B-B14F-4D97-AF65-F5344CB8AC3E}">
        <p14:creationId xmlns:p14="http://schemas.microsoft.com/office/powerpoint/2010/main" val="135543118"/>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slide - option 5">
    <p:spTree>
      <p:nvGrpSpPr>
        <p:cNvPr id="1" name=""/>
        <p:cNvGrpSpPr/>
        <p:nvPr/>
      </p:nvGrpSpPr>
      <p:grpSpPr>
        <a:xfrm>
          <a:off x="0" y="0"/>
          <a:ext cx="0" cy="0"/>
          <a:chOff x="0" y="0"/>
          <a:chExt cx="0" cy="0"/>
        </a:xfrm>
      </p:grpSpPr>
      <p:sp>
        <p:nvSpPr>
          <p:cNvPr id="2" name="Title 1"/>
          <p:cNvSpPr>
            <a:spLocks noGrp="1"/>
          </p:cNvSpPr>
          <p:nvPr>
            <p:ph type="ctrTitle"/>
          </p:nvPr>
        </p:nvSpPr>
        <p:spPr>
          <a:xfrm>
            <a:off x="336000" y="1327758"/>
            <a:ext cx="11520000" cy="1147036"/>
          </a:xfrm>
        </p:spPr>
        <p:txBody>
          <a:bodyPr anchor="b">
            <a:normAutofit/>
          </a:bodyPr>
          <a:lstStyle>
            <a:lvl1pPr algn="l">
              <a:defRPr sz="4800">
                <a:solidFill>
                  <a:schemeClr val="tx1"/>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Shape 64"/>
          <p:cNvSpPr/>
          <p:nvPr userDrawn="1"/>
        </p:nvSpPr>
        <p:spPr>
          <a:xfrm flipV="1">
            <a:off x="2855913"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5" name="Shape 68"/>
          <p:cNvSpPr/>
          <p:nvPr userDrawn="1"/>
        </p:nvSpPr>
        <p:spPr>
          <a:xfrm>
            <a:off x="10041453" y="272735"/>
            <a:ext cx="1814548" cy="360000"/>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lstStyle/>
          <a:p>
            <a:pPr marL="0" marR="0" lvl="0" indent="0" algn="l" defTabSz="457189" rtl="0" eaLnBrk="1" fontAlgn="auto" latinLnBrk="0" hangingPunct="0">
              <a:lnSpc>
                <a:spcPct val="90000"/>
              </a:lnSpc>
              <a:spcBef>
                <a:spcPts val="400"/>
              </a:spcBef>
              <a:spcAft>
                <a:spcPts val="0"/>
              </a:spcAft>
              <a:buClrTx/>
              <a:buSzTx/>
              <a:buFontTx/>
              <a:buNone/>
              <a:tabLst/>
              <a:defRPr sz="2100">
                <a:solidFill>
                  <a:srgbClr val="2A2A2A"/>
                </a:solidFill>
                <a:latin typeface="Arial"/>
                <a:ea typeface="Arial"/>
                <a:cs typeface="Arial"/>
                <a:sym typeface="Arial"/>
              </a:defRPr>
            </a:pPr>
            <a:r>
              <a:rPr kumimoji="0" sz="1067" b="0" i="0" u="none" strike="noStrike" kern="0" cap="none" spc="0" normalizeH="0" baseline="0" noProof="0">
                <a:ln>
                  <a:noFill/>
                </a:ln>
                <a:solidFill>
                  <a:srgbClr val="2A2A2A"/>
                </a:solidFill>
                <a:effectLst/>
                <a:uLnTx/>
                <a:uFillTx/>
                <a:latin typeface="Arial"/>
                <a:cs typeface="Arial"/>
                <a:sym typeface="Arial"/>
              </a:rPr>
              <a:t>Working together </a:t>
            </a:r>
            <a:br>
              <a:rPr kumimoji="0" sz="1067" b="0" i="0" u="none" strike="noStrike" kern="0" cap="none" spc="0" normalizeH="0" baseline="0" noProof="0">
                <a:ln>
                  <a:noFill/>
                </a:ln>
                <a:solidFill>
                  <a:srgbClr val="2A2A2A"/>
                </a:solidFill>
                <a:effectLst/>
                <a:uLnTx/>
                <a:uFillTx/>
                <a:latin typeface="Arial"/>
                <a:cs typeface="Arial"/>
                <a:sym typeface="Arial"/>
              </a:rPr>
            </a:br>
            <a:r>
              <a:rPr kumimoji="0" sz="1067" b="0" i="0" u="none" strike="noStrike" kern="0" cap="none" spc="0" normalizeH="0" baseline="0" noProof="0">
                <a:ln>
                  <a:noFill/>
                </a:ln>
                <a:solidFill>
                  <a:srgbClr val="2A2A2A"/>
                </a:solidFill>
                <a:effectLst/>
                <a:uLnTx/>
                <a:uFillTx/>
                <a:latin typeface="Arial"/>
                <a:cs typeface="Arial"/>
                <a:sym typeface="Arial"/>
              </a:rPr>
              <a:t>(enter working relationship)</a:t>
            </a:r>
          </a:p>
        </p:txBody>
      </p:sp>
      <p:sp>
        <p:nvSpPr>
          <p:cNvPr id="6" name="Shape 69"/>
          <p:cNvSpPr>
            <a:spLocks noGrp="1"/>
          </p:cNvSpPr>
          <p:nvPr>
            <p:ph type="pic" sz="quarter" idx="13"/>
          </p:nvPr>
        </p:nvSpPr>
        <p:spPr>
          <a:xfrm>
            <a:off x="2969561" y="272735"/>
            <a:ext cx="1568168" cy="360000"/>
          </a:xfrm>
          <a:prstGeom prst="rect">
            <a:avLst/>
          </a:prstGeom>
          <a:noFill/>
          <a:ln>
            <a:noFill/>
          </a:ln>
        </p:spPr>
        <p:txBody>
          <a:bodyPr wrap="square" lIns="68579" tIns="34289" rIns="68579" bIns="34289" anchor="t">
            <a:noAutofit/>
          </a:bodyPr>
          <a:lstStyle>
            <a:lvl1pPr marL="0" indent="0">
              <a:buNone/>
              <a:defRPr sz="1067">
                <a:latin typeface="+mn-lt"/>
              </a:defRPr>
            </a:lvl1pPr>
          </a:lstStyle>
          <a:p>
            <a:r>
              <a:rPr lang="en-US"/>
              <a:t>Click icon to add picture</a:t>
            </a:r>
            <a:endParaRPr lang="en-GB"/>
          </a:p>
        </p:txBody>
      </p:sp>
      <p:sp>
        <p:nvSpPr>
          <p:cNvPr id="7" name="Shape 70"/>
          <p:cNvSpPr>
            <a:spLocks noGrp="1"/>
          </p:cNvSpPr>
          <p:nvPr>
            <p:ph type="pic" sz="quarter" idx="14"/>
          </p:nvPr>
        </p:nvSpPr>
        <p:spPr>
          <a:xfrm>
            <a:off x="4770581"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8" name="Shape 71"/>
          <p:cNvSpPr>
            <a:spLocks noGrp="1"/>
          </p:cNvSpPr>
          <p:nvPr>
            <p:ph type="pic" sz="quarter" idx="15"/>
          </p:nvPr>
        </p:nvSpPr>
        <p:spPr>
          <a:xfrm>
            <a:off x="6570805"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9" name="Shape 64"/>
          <p:cNvSpPr/>
          <p:nvPr userDrawn="1"/>
        </p:nvSpPr>
        <p:spPr>
          <a:xfrm flipV="1">
            <a:off x="4654551"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6456363"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8256588"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8364937"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13" name="Rectangle 12"/>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
        <p:nvSpPr>
          <p:cNvPr id="14" name="Rectangle 13"/>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tx1"/>
                </a:solidFill>
              </a:rPr>
              <a:t>© Crown Copyright</a:t>
            </a:r>
            <a:r>
              <a:rPr lang="fr-BE" sz="1067" baseline="0">
                <a:solidFill>
                  <a:schemeClr val="tx1"/>
                </a:solidFill>
              </a:rPr>
              <a:t> 2021, Met Office</a:t>
            </a:r>
            <a:endParaRPr lang="en-GB" sz="1067">
              <a:solidFill>
                <a:schemeClr val="tx1"/>
              </a:solidFill>
            </a:endParaRPr>
          </a:p>
        </p:txBody>
      </p:sp>
    </p:spTree>
    <p:extLst>
      <p:ext uri="{BB962C8B-B14F-4D97-AF65-F5344CB8AC3E}">
        <p14:creationId xmlns:p14="http://schemas.microsoft.com/office/powerpoint/2010/main" val="2169161018"/>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Title slide - option 5">
    <p:spTree>
      <p:nvGrpSpPr>
        <p:cNvPr id="1" name=""/>
        <p:cNvGrpSpPr/>
        <p:nvPr/>
      </p:nvGrpSpPr>
      <p:grpSpPr>
        <a:xfrm>
          <a:off x="0" y="0"/>
          <a:ext cx="0" cy="0"/>
          <a:chOff x="0" y="0"/>
          <a:chExt cx="0" cy="0"/>
        </a:xfrm>
      </p:grpSpPr>
      <p:sp>
        <p:nvSpPr>
          <p:cNvPr id="17" name="Shape 48"/>
          <p:cNvSpPr/>
          <p:nvPr userDrawn="1"/>
        </p:nvSpPr>
        <p:spPr>
          <a:xfrm>
            <a:off x="-2" y="-8012"/>
            <a:ext cx="12192003" cy="1134128"/>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35719" tIns="35719" rIns="35719" bIns="35719" anchor="ctr"/>
          <a:lstStyle>
            <a:lvl1pPr>
              <a:defRPr sz="3200">
                <a:solidFill>
                  <a:srgbClr val="FFFFFF"/>
                </a:solidFill>
              </a:defRPr>
            </a:lvl1pPr>
          </a:lstStyle>
          <a:p>
            <a:pPr marL="0" marR="0" lvl="0" indent="0" algn="ctr" defTabSz="292093" rtl="0" eaLnBrk="1" fontAlgn="auto" latinLnBrk="0" hangingPunct="0">
              <a:lnSpc>
                <a:spcPct val="100000"/>
              </a:lnSpc>
              <a:spcBef>
                <a:spcPts val="0"/>
              </a:spcBef>
              <a:spcAft>
                <a:spcPts val="0"/>
              </a:spcAft>
              <a:buClrTx/>
              <a:buSzTx/>
              <a:buFontTx/>
              <a:buNone/>
              <a:tabLst/>
              <a:defRPr/>
            </a:pPr>
            <a:r>
              <a:rPr kumimoji="0" sz="1600" b="0" i="0" u="none" strike="noStrike" kern="0" cap="none" spc="0" normalizeH="0" baseline="0" noProof="0">
                <a:ln>
                  <a:noFill/>
                </a:ln>
                <a:solidFill>
                  <a:srgbClr val="FFFFFF"/>
                </a:solidFill>
                <a:effectLst/>
                <a:uLnTx/>
                <a:uFillTx/>
                <a:latin typeface="Arial"/>
                <a:sym typeface="Helvetica Light"/>
              </a:rPr>
              <a:t>  </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Shape 64"/>
          <p:cNvSpPr/>
          <p:nvPr userDrawn="1"/>
        </p:nvSpPr>
        <p:spPr>
          <a:xfrm flipV="1">
            <a:off x="2855913"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6" name="Shape 69"/>
          <p:cNvSpPr>
            <a:spLocks noGrp="1"/>
          </p:cNvSpPr>
          <p:nvPr>
            <p:ph type="pic" sz="quarter" idx="13"/>
          </p:nvPr>
        </p:nvSpPr>
        <p:spPr>
          <a:xfrm>
            <a:off x="2969561" y="272735"/>
            <a:ext cx="1568168" cy="360000"/>
          </a:xfrm>
          <a:prstGeom prst="rect">
            <a:avLst/>
          </a:prstGeom>
          <a:noFill/>
          <a:ln>
            <a:noFill/>
          </a:ln>
        </p:spPr>
        <p:txBody>
          <a:bodyPr wrap="square" lIns="68579" tIns="34289" rIns="68579" bIns="34289" anchor="t">
            <a:noAutofit/>
          </a:bodyPr>
          <a:lstStyle>
            <a:lvl1pPr marL="0" indent="0">
              <a:buNone/>
              <a:defRPr sz="1067">
                <a:latin typeface="+mn-lt"/>
              </a:defRPr>
            </a:lvl1pPr>
          </a:lstStyle>
          <a:p>
            <a:r>
              <a:rPr lang="en-US"/>
              <a:t>Click icon to add picture</a:t>
            </a:r>
            <a:endParaRPr lang="en-GB"/>
          </a:p>
        </p:txBody>
      </p:sp>
      <p:sp>
        <p:nvSpPr>
          <p:cNvPr id="7" name="Shape 70"/>
          <p:cNvSpPr>
            <a:spLocks noGrp="1"/>
          </p:cNvSpPr>
          <p:nvPr>
            <p:ph type="pic" sz="quarter" idx="14"/>
          </p:nvPr>
        </p:nvSpPr>
        <p:spPr>
          <a:xfrm>
            <a:off x="4770581"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8" name="Shape 71"/>
          <p:cNvSpPr>
            <a:spLocks noGrp="1"/>
          </p:cNvSpPr>
          <p:nvPr>
            <p:ph type="pic" sz="quarter" idx="15"/>
          </p:nvPr>
        </p:nvSpPr>
        <p:spPr>
          <a:xfrm>
            <a:off x="6570805"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9" name="Shape 64"/>
          <p:cNvSpPr/>
          <p:nvPr userDrawn="1"/>
        </p:nvSpPr>
        <p:spPr>
          <a:xfrm flipV="1">
            <a:off x="4654551"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6456363"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8256588"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8364937"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13" name="Rectangle 12"/>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
        <p:nvSpPr>
          <p:cNvPr id="14" name="Rectangle 13"/>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tx1"/>
                </a:solidFill>
              </a:rPr>
              <a:t>© Crown Copyright</a:t>
            </a:r>
            <a:r>
              <a:rPr lang="fr-BE" sz="1067" baseline="0">
                <a:solidFill>
                  <a:schemeClr val="tx1"/>
                </a:solidFill>
              </a:rPr>
              <a:t> 2021, Met Office</a:t>
            </a:r>
            <a:endParaRPr lang="en-GB" sz="1067">
              <a:solidFill>
                <a:schemeClr val="tx1"/>
              </a:solidFill>
            </a:endParaRPr>
          </a:p>
        </p:txBody>
      </p:sp>
      <p:sp>
        <p:nvSpPr>
          <p:cNvPr id="5" name="Shape 68"/>
          <p:cNvSpPr/>
          <p:nvPr userDrawn="1"/>
        </p:nvSpPr>
        <p:spPr>
          <a:xfrm>
            <a:off x="10041453" y="272735"/>
            <a:ext cx="1814548" cy="360000"/>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lstStyle/>
          <a:p>
            <a:pPr marL="0" marR="0" lvl="0" indent="0" algn="l" defTabSz="457189" rtl="0" eaLnBrk="1" fontAlgn="auto" latinLnBrk="0" hangingPunct="0">
              <a:lnSpc>
                <a:spcPct val="90000"/>
              </a:lnSpc>
              <a:spcBef>
                <a:spcPts val="400"/>
              </a:spcBef>
              <a:spcAft>
                <a:spcPts val="0"/>
              </a:spcAft>
              <a:buClrTx/>
              <a:buSzTx/>
              <a:buFontTx/>
              <a:buNone/>
              <a:tabLst/>
              <a:defRPr sz="2100">
                <a:solidFill>
                  <a:srgbClr val="2A2A2A"/>
                </a:solidFill>
                <a:latin typeface="Arial"/>
                <a:ea typeface="Arial"/>
                <a:cs typeface="Arial"/>
                <a:sym typeface="Arial"/>
              </a:defRPr>
            </a:pPr>
            <a:r>
              <a:rPr kumimoji="0" sz="1067" b="0" i="0" u="none" strike="noStrike" kern="0" cap="none" spc="0" normalizeH="0" baseline="0" noProof="0">
                <a:ln>
                  <a:noFill/>
                </a:ln>
                <a:solidFill>
                  <a:schemeClr val="accent6"/>
                </a:solidFill>
                <a:effectLst/>
                <a:uLnTx/>
                <a:uFillTx/>
                <a:latin typeface="Arial"/>
                <a:cs typeface="Arial"/>
                <a:sym typeface="Arial"/>
              </a:rPr>
              <a:t>Working together </a:t>
            </a:r>
            <a:br>
              <a:rPr kumimoji="0" sz="1067" b="0" i="0" u="none" strike="noStrike" kern="0" cap="none" spc="0" normalizeH="0" baseline="0" noProof="0">
                <a:ln>
                  <a:noFill/>
                </a:ln>
                <a:solidFill>
                  <a:schemeClr val="accent6"/>
                </a:solidFill>
                <a:effectLst/>
                <a:uLnTx/>
                <a:uFillTx/>
                <a:latin typeface="Arial"/>
                <a:cs typeface="Arial"/>
                <a:sym typeface="Arial"/>
              </a:rPr>
            </a:br>
            <a:r>
              <a:rPr kumimoji="0" sz="1067" b="0" i="0" u="none" strike="noStrike" kern="0" cap="none" spc="0" normalizeH="0" baseline="0" noProof="0">
                <a:ln>
                  <a:noFill/>
                </a:ln>
                <a:solidFill>
                  <a:schemeClr val="accent6"/>
                </a:solidFill>
                <a:effectLst/>
                <a:uLnTx/>
                <a:uFillTx/>
                <a:latin typeface="Arial"/>
                <a:cs typeface="Arial"/>
                <a:sym typeface="Arial"/>
              </a:rPr>
              <a:t>(enter working relationship)</a:t>
            </a:r>
          </a:p>
        </p:txBody>
      </p:sp>
      <p:pic>
        <p:nvPicPr>
          <p:cNvPr id="16" name="MO_MASTER_for_dark_backg_RBG.png"/>
          <p:cNvPicPr>
            <a:picLocks noChangeAspect="1"/>
          </p:cNvPicPr>
          <p:nvPr userDrawn="1"/>
        </p:nvPicPr>
        <p:blipFill>
          <a:blip r:embed="rId3" cstate="print"/>
          <a:stretch>
            <a:fillRect/>
          </a:stretch>
        </p:blipFill>
        <p:spPr>
          <a:xfrm>
            <a:off x="89743" y="54000"/>
            <a:ext cx="2405040" cy="754200"/>
          </a:xfrm>
          <a:prstGeom prst="rect">
            <a:avLst/>
          </a:prstGeom>
          <a:ln w="12700">
            <a:miter lim="400000"/>
          </a:ln>
        </p:spPr>
      </p:pic>
      <p:sp>
        <p:nvSpPr>
          <p:cNvPr id="18" name="Title 1"/>
          <p:cNvSpPr>
            <a:spLocks noGrp="1"/>
          </p:cNvSpPr>
          <p:nvPr>
            <p:ph type="ctrTitle"/>
          </p:nvPr>
        </p:nvSpPr>
        <p:spPr>
          <a:xfrm>
            <a:off x="336000" y="1314129"/>
            <a:ext cx="11520000" cy="1160665"/>
          </a:xfrm>
        </p:spPr>
        <p:txBody>
          <a:bodyPr anchor="b">
            <a:normAutofit/>
          </a:bodyPr>
          <a:lstStyle>
            <a:lvl1pPr algn="l">
              <a:defRPr sz="4800">
                <a:solidFill>
                  <a:schemeClr val="tx1"/>
                </a:solidFill>
              </a:defRPr>
            </a:lvl1pPr>
          </a:lstStyle>
          <a:p>
            <a:r>
              <a:rPr lang="en-US"/>
              <a:t>Click to edit Master title style</a:t>
            </a:r>
          </a:p>
        </p:txBody>
      </p:sp>
    </p:spTree>
    <p:extLst>
      <p:ext uri="{BB962C8B-B14F-4D97-AF65-F5344CB8AC3E}">
        <p14:creationId xmlns:p14="http://schemas.microsoft.com/office/powerpoint/2010/main" val="365251014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Content - 1 colum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1" name="Slide Number Placeholder 10"/>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141291274"/>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Content -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6000" y="2064000"/>
            <a:ext cx="5450651"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403200" y="2064000"/>
            <a:ext cx="54528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6089964"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249606816"/>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Content - 2 columns third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6000" y="2064000"/>
            <a:ext cx="756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5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8076469"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975159442"/>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Content - 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5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4124684"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Content Placeholder 3"/>
          <p:cNvSpPr>
            <a:spLocks noGrp="1"/>
          </p:cNvSpPr>
          <p:nvPr>
            <p:ph sz="half" idx="10"/>
          </p:nvPr>
        </p:nvSpPr>
        <p:spPr>
          <a:xfrm>
            <a:off x="429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8076469"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790122041"/>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Content - 1 column + image">
    <p:spTree>
      <p:nvGrpSpPr>
        <p:cNvPr id="1" name=""/>
        <p:cNvGrpSpPr/>
        <p:nvPr/>
      </p:nvGrpSpPr>
      <p:grpSpPr>
        <a:xfrm>
          <a:off x="0" y="0"/>
          <a:ext cx="0" cy="0"/>
          <a:chOff x="0" y="0"/>
          <a:chExt cx="0" cy="0"/>
        </a:xfrm>
      </p:grpSpPr>
      <p:sp>
        <p:nvSpPr>
          <p:cNvPr id="2" name="Title 1"/>
          <p:cNvSpPr>
            <a:spLocks noGrp="1"/>
          </p:cNvSpPr>
          <p:nvPr>
            <p:ph type="title"/>
          </p:nvPr>
        </p:nvSpPr>
        <p:spPr>
          <a:xfrm>
            <a:off x="336000" y="1018784"/>
            <a:ext cx="5450651" cy="682203"/>
          </a:xfrm>
        </p:spPr>
        <p:txBody>
          <a:bodyPr/>
          <a:lstStyle/>
          <a:p>
            <a:r>
              <a:rPr lang="en-US"/>
              <a:t>Click to edit Master title style</a:t>
            </a:r>
          </a:p>
        </p:txBody>
      </p:sp>
      <p:sp>
        <p:nvSpPr>
          <p:cNvPr id="3" name="Content Placeholder 2"/>
          <p:cNvSpPr>
            <a:spLocks noGrp="1"/>
          </p:cNvSpPr>
          <p:nvPr>
            <p:ph sz="half" idx="1"/>
          </p:nvPr>
        </p:nvSpPr>
        <p:spPr>
          <a:xfrm>
            <a:off x="336000" y="2064000"/>
            <a:ext cx="5450651"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p:nvPr userDrawn="1"/>
        </p:nvSpPr>
        <p:spPr>
          <a:xfrm>
            <a:off x="6083029" y="1"/>
            <a:ext cx="6096000" cy="6289040"/>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039971289"/>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Only" preserve="1">
  <p:cSld name="Content -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601101842"/>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Content - full image">
    <p:spTree>
      <p:nvGrpSpPr>
        <p:cNvPr id="1" name=""/>
        <p:cNvGrpSpPr/>
        <p:nvPr/>
      </p:nvGrpSpPr>
      <p:grpSpPr>
        <a:xfrm>
          <a:off x="0" y="0"/>
          <a:ext cx="0" cy="0"/>
          <a:chOff x="0" y="0"/>
          <a:chExt cx="0" cy="0"/>
        </a:xfrm>
      </p:grpSpPr>
      <p:sp>
        <p:nvSpPr>
          <p:cNvPr id="5" name="Rectangle 4"/>
          <p:cNvSpPr/>
          <p:nvPr userDrawn="1"/>
        </p:nvSpPr>
        <p:spPr>
          <a:xfrm>
            <a:off x="0" y="945958"/>
            <a:ext cx="12192000" cy="5363180"/>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8" name="Picture Placeholder 7"/>
          <p:cNvSpPr>
            <a:spLocks noGrp="1"/>
          </p:cNvSpPr>
          <p:nvPr>
            <p:ph type="pic" sz="quarter" idx="10"/>
          </p:nvPr>
        </p:nvSpPr>
        <p:spPr>
          <a:xfrm>
            <a:off x="1" y="945958"/>
            <a:ext cx="12191999" cy="5363180"/>
          </a:xfrm>
        </p:spPr>
        <p:txBody>
          <a:bodyPr/>
          <a:lstStyle/>
          <a:p>
            <a:r>
              <a:rPr lang="en-US"/>
              <a:t>Click icon to add picture</a:t>
            </a:r>
            <a:endParaRPr lang="en-GB"/>
          </a:p>
        </p:txBody>
      </p:sp>
      <p:sp>
        <p:nvSpPr>
          <p:cNvPr id="2" name="Slide Number Placeholder 1"/>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6959956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1_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336000" y="1319409"/>
            <a:ext cx="11520000" cy="1155385"/>
          </a:xfrm>
        </p:spPr>
        <p:txBody>
          <a:bodyPr anchor="b">
            <a:normAutofit/>
          </a:bodyPr>
          <a:lstStyle>
            <a:lvl1pPr algn="l">
              <a:defRPr sz="4800">
                <a:solidFill>
                  <a:schemeClr val="tx1"/>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5" name="Rectangle 4"/>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tx1"/>
                </a:solidFill>
              </a:rPr>
              <a:t>© Crown Copyright</a:t>
            </a:r>
            <a:r>
              <a:rPr lang="fr-BE" sz="1067" baseline="0">
                <a:solidFill>
                  <a:schemeClr val="tx1"/>
                </a:solidFill>
              </a:rPr>
              <a:t> 2026, Met Office</a:t>
            </a:r>
            <a:endParaRPr lang="en-GB" sz="1067">
              <a:solidFill>
                <a:schemeClr val="tx1"/>
              </a:solidFill>
            </a:endParaRPr>
          </a:p>
        </p:txBody>
      </p:sp>
      <p:sp>
        <p:nvSpPr>
          <p:cNvPr id="6" name="Rectangle 5"/>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
        <p:nvSpPr>
          <p:cNvPr id="7" name="Shape 48"/>
          <p:cNvSpPr/>
          <p:nvPr userDrawn="1"/>
        </p:nvSpPr>
        <p:spPr>
          <a:xfrm>
            <a:off x="-2" y="-8012"/>
            <a:ext cx="12192003" cy="1134128"/>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35719" tIns="35719" rIns="35719" bIns="35719" anchor="ctr"/>
          <a:lstStyle>
            <a:lvl1pPr>
              <a:defRPr sz="3200">
                <a:solidFill>
                  <a:srgbClr val="FFFFFF"/>
                </a:solidFill>
              </a:defRPr>
            </a:lvl1pPr>
          </a:lstStyle>
          <a:p>
            <a:pPr marL="0" marR="0" lvl="0" indent="0" algn="ctr" defTabSz="292093" rtl="0" eaLnBrk="1" fontAlgn="auto" latinLnBrk="0" hangingPunct="0">
              <a:lnSpc>
                <a:spcPct val="100000"/>
              </a:lnSpc>
              <a:spcBef>
                <a:spcPts val="0"/>
              </a:spcBef>
              <a:spcAft>
                <a:spcPts val="0"/>
              </a:spcAft>
              <a:buClrTx/>
              <a:buSzTx/>
              <a:buFontTx/>
              <a:buNone/>
              <a:tabLst/>
              <a:defRPr/>
            </a:pPr>
            <a:r>
              <a:rPr kumimoji="0" sz="1600" b="0" i="0" u="none" strike="noStrike" kern="0" cap="none" spc="0" normalizeH="0" baseline="0" noProof="0">
                <a:ln>
                  <a:noFill/>
                </a:ln>
                <a:solidFill>
                  <a:srgbClr val="FFFFFF"/>
                </a:solidFill>
                <a:effectLst/>
                <a:uLnTx/>
                <a:uFillTx/>
                <a:latin typeface="Arial"/>
                <a:sym typeface="Helvetica Light"/>
              </a:rPr>
              <a:t>  </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4800" y="75977"/>
            <a:ext cx="2405041" cy="1050140"/>
          </a:xfrm>
          <a:prstGeom prst="rect">
            <a:avLst/>
          </a:prstGeom>
        </p:spPr>
      </p:pic>
    </p:spTree>
    <p:extLst>
      <p:ext uri="{BB962C8B-B14F-4D97-AF65-F5344CB8AC3E}">
        <p14:creationId xmlns:p14="http://schemas.microsoft.com/office/powerpoint/2010/main" val="3068718143"/>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Content - 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4190481197"/>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Content - really blank">
    <p:spTree>
      <p:nvGrpSpPr>
        <p:cNvPr id="1" name=""/>
        <p:cNvGrpSpPr/>
        <p:nvPr/>
      </p:nvGrpSpPr>
      <p:grpSpPr>
        <a:xfrm>
          <a:off x="0" y="0"/>
          <a:ext cx="0" cy="0"/>
          <a:chOff x="0" y="0"/>
          <a:chExt cx="0" cy="0"/>
        </a:xfrm>
      </p:grpSpPr>
      <p:sp>
        <p:nvSpPr>
          <p:cNvPr id="2" name="Rectangle 1"/>
          <p:cNvSpPr/>
          <p:nvPr userDrawn="1"/>
        </p:nvSpPr>
        <p:spPr>
          <a:xfrm>
            <a:off x="0" y="6314365"/>
            <a:ext cx="12192000" cy="543636"/>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087861381"/>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 preserve="1">
  <p:cSld name="Divider - green">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p:nvPr>
        </p:nvSpPr>
        <p:spPr>
          <a:xfrm>
            <a:off x="336000" y="1144045"/>
            <a:ext cx="11520000" cy="989591"/>
          </a:xfrm>
        </p:spPr>
        <p:txBody>
          <a:bodyPr/>
          <a:lstStyle/>
          <a:p>
            <a:r>
              <a:rPr lang="en-US"/>
              <a:t>Click to edit Master title style</a:t>
            </a:r>
          </a:p>
        </p:txBody>
      </p:sp>
      <p:sp>
        <p:nvSpPr>
          <p:cNvPr id="3" name="Content Placeholder 2"/>
          <p:cNvSpPr>
            <a:spLocks noGrp="1"/>
          </p:cNvSpPr>
          <p:nvPr>
            <p:ph idx="1" hasCustomPrompt="1"/>
          </p:nvPr>
        </p:nvSpPr>
        <p:spPr>
          <a:xfrm>
            <a:off x="336000" y="2633973"/>
            <a:ext cx="11520000" cy="3510027"/>
          </a:xfrm>
        </p:spPr>
        <p:txBody>
          <a:bodyPr/>
          <a:lstStyle>
            <a:lvl1pPr marL="0" indent="0">
              <a:buNone/>
              <a:defRPr baseline="0"/>
            </a:lvl1pPr>
            <a:lvl2pPr marL="457189" indent="0">
              <a:buNone/>
              <a:defRPr/>
            </a:lvl2pPr>
            <a:lvl3pPr marL="914377" indent="0">
              <a:buNone/>
              <a:defRPr/>
            </a:lvl3pPr>
            <a:lvl4pPr marL="1371566" indent="0">
              <a:buNone/>
              <a:defRPr/>
            </a:lvl4pPr>
            <a:lvl5pPr marL="1828754" indent="0">
              <a:buNone/>
              <a:defRPr/>
            </a:lvl5pPr>
          </a:lstStyle>
          <a:p>
            <a:pPr lvl="0"/>
            <a:r>
              <a:rPr lang="en-US"/>
              <a:t>Click to add subtitle</a:t>
            </a:r>
          </a:p>
        </p:txBody>
      </p:sp>
      <p:sp>
        <p:nvSpPr>
          <p:cNvPr id="7" name="Rectangle 6"/>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349718354"/>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Divider - grey">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rgbClr val="BBBDBF"/>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lvl1pPr>
            <a:lvl2pPr marL="457189" indent="0">
              <a:buNone/>
              <a:defRPr/>
            </a:lvl2pPr>
            <a:lvl3pPr marL="914377" indent="0">
              <a:buNone/>
              <a:defRPr/>
            </a:lvl3pPr>
            <a:lvl4pPr marL="1371566" indent="0">
              <a:buNone/>
              <a:defRPr/>
            </a:lvl4pPr>
            <a:lvl5pPr marL="1828754" indent="0">
              <a:buNone/>
              <a:defRPr/>
            </a:lvl5pPr>
          </a:lstStyle>
          <a:p>
            <a:pPr lvl="0"/>
            <a:r>
              <a:rPr lang="en-US"/>
              <a:t>Click to add subtitle</a:t>
            </a:r>
          </a:p>
        </p:txBody>
      </p:sp>
      <p:sp>
        <p:nvSpPr>
          <p:cNvPr id="7" name="Rectangle 6"/>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336000" y="1144045"/>
            <a:ext cx="11520000" cy="989591"/>
          </a:xfrm>
        </p:spPr>
        <p:txBody>
          <a:bodyPr/>
          <a:lstStyle/>
          <a:p>
            <a:r>
              <a:rPr lang="en-US"/>
              <a:t>Click to edit Master title style</a:t>
            </a:r>
          </a:p>
        </p:txBody>
      </p:sp>
    </p:spTree>
    <p:extLst>
      <p:ext uri="{BB962C8B-B14F-4D97-AF65-F5344CB8AC3E}">
        <p14:creationId xmlns:p14="http://schemas.microsoft.com/office/powerpoint/2010/main" val="87401166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Divider - blue">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rgbClr val="359B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solidFill>
                  <a:schemeClr val="tx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US"/>
              <a:t>Click to add subtitle</a:t>
            </a:r>
          </a:p>
        </p:txBody>
      </p:sp>
      <p:sp>
        <p:nvSpPr>
          <p:cNvPr id="7" name="Rectangle 6"/>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bg2"/>
                </a:solidFill>
              </a:rPr>
              <a:t>	</a:t>
            </a:r>
            <a:endParaRPr lang="en-GB" sz="1067">
              <a:solidFill>
                <a:schemeClr val="bg2"/>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336000" y="1144045"/>
            <a:ext cx="11520000" cy="989591"/>
          </a:xfrm>
        </p:spPr>
        <p:txBody>
          <a:bodyPr/>
          <a:lstStyle/>
          <a:p>
            <a:r>
              <a:rPr lang="en-US"/>
              <a:t>Click to edit Master title style</a:t>
            </a:r>
          </a:p>
        </p:txBody>
      </p:sp>
    </p:spTree>
    <p:extLst>
      <p:ext uri="{BB962C8B-B14F-4D97-AF65-F5344CB8AC3E}">
        <p14:creationId xmlns:p14="http://schemas.microsoft.com/office/powerpoint/2010/main" val="535824050"/>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Divider - red">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lvl1pPr>
            <a:lvl2pPr marL="457189" indent="0">
              <a:buNone/>
              <a:defRPr/>
            </a:lvl2pPr>
            <a:lvl3pPr marL="914377" indent="0">
              <a:buNone/>
              <a:defRPr/>
            </a:lvl3pPr>
            <a:lvl4pPr marL="1371566" indent="0">
              <a:buNone/>
              <a:defRPr/>
            </a:lvl4pPr>
            <a:lvl5pPr marL="1828754" indent="0">
              <a:buNone/>
              <a:defRPr/>
            </a:lvl5pPr>
          </a:lstStyle>
          <a:p>
            <a:pPr lvl="0"/>
            <a:r>
              <a:rPr lang="en-US"/>
              <a:t>Click to add subtitle</a:t>
            </a:r>
          </a:p>
        </p:txBody>
      </p:sp>
      <p:sp>
        <p:nvSpPr>
          <p:cNvPr id="7" name="Rectangle 6"/>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336000" y="1144045"/>
            <a:ext cx="11520000" cy="989591"/>
          </a:xfrm>
        </p:spPr>
        <p:txBody>
          <a:bodyPr/>
          <a:lstStyle/>
          <a:p>
            <a:r>
              <a:rPr lang="en-US"/>
              <a:t>Click to edit Master title style</a:t>
            </a:r>
          </a:p>
        </p:txBody>
      </p:sp>
    </p:spTree>
    <p:extLst>
      <p:ext uri="{BB962C8B-B14F-4D97-AF65-F5344CB8AC3E}">
        <p14:creationId xmlns:p14="http://schemas.microsoft.com/office/powerpoint/2010/main" val="365353648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Divider - teal">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rgbClr val="55C6B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lvl1pPr>
            <a:lvl2pPr marL="457189" indent="0">
              <a:buNone/>
              <a:defRPr/>
            </a:lvl2pPr>
            <a:lvl3pPr marL="914377" indent="0">
              <a:buNone/>
              <a:defRPr/>
            </a:lvl3pPr>
            <a:lvl4pPr marL="1371566" indent="0">
              <a:buNone/>
              <a:defRPr/>
            </a:lvl4pPr>
            <a:lvl5pPr marL="1828754" indent="0">
              <a:buNone/>
              <a:defRPr/>
            </a:lvl5pPr>
          </a:lstStyle>
          <a:p>
            <a:pPr lvl="0"/>
            <a:r>
              <a:rPr lang="en-US"/>
              <a:t>Click to add subtitle</a:t>
            </a:r>
          </a:p>
        </p:txBody>
      </p:sp>
      <p:sp>
        <p:nvSpPr>
          <p:cNvPr id="7" name="Rectangle 6"/>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336000" y="1144045"/>
            <a:ext cx="11520000" cy="989591"/>
          </a:xfrm>
        </p:spPr>
        <p:txBody>
          <a:bodyPr/>
          <a:lstStyle/>
          <a:p>
            <a:r>
              <a:rPr lang="en-US"/>
              <a:t>Click to edit Master title style</a:t>
            </a:r>
          </a:p>
        </p:txBody>
      </p:sp>
    </p:spTree>
    <p:extLst>
      <p:ext uri="{BB962C8B-B14F-4D97-AF65-F5344CB8AC3E}">
        <p14:creationId xmlns:p14="http://schemas.microsoft.com/office/powerpoint/2010/main" val="421970773"/>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Question Contact">
    <p:spTree>
      <p:nvGrpSpPr>
        <p:cNvPr id="1" name=""/>
        <p:cNvGrpSpPr/>
        <p:nvPr/>
      </p:nvGrpSpPr>
      <p:grpSpPr>
        <a:xfrm>
          <a:off x="0" y="0"/>
          <a:ext cx="0" cy="0"/>
          <a:chOff x="0" y="0"/>
          <a:chExt cx="0" cy="0"/>
        </a:xfrm>
      </p:grpSpPr>
      <p:sp>
        <p:nvSpPr>
          <p:cNvPr id="6" name="Rectangle 5"/>
          <p:cNvSpPr/>
          <p:nvPr userDrawn="1"/>
        </p:nvSpPr>
        <p:spPr>
          <a:xfrm>
            <a:off x="0" y="2430124"/>
            <a:ext cx="12192000" cy="4554000"/>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Font typeface="Arial" panose="020B0604020202020204" pitchFamily="34" charset="0"/>
              <a:buNone/>
            </a:pPr>
            <a:endParaRPr lang="en-GB" sz="2667"/>
          </a:p>
        </p:txBody>
      </p:sp>
      <p:sp>
        <p:nvSpPr>
          <p:cNvPr id="7" name="Rectangle 6"/>
          <p:cNvSpPr/>
          <p:nvPr userDrawn="1"/>
        </p:nvSpPr>
        <p:spPr>
          <a:xfrm>
            <a:off x="0" y="643628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www.metoffice.gov.uk	</a:t>
            </a:r>
            <a:endParaRPr lang="en-GB" sz="1067">
              <a:solidFill>
                <a:schemeClr val="tx1"/>
              </a:solidFill>
            </a:endParaRPr>
          </a:p>
        </p:txBody>
      </p:sp>
      <p:sp>
        <p:nvSpPr>
          <p:cNvPr id="8" name="Rectangle 7"/>
          <p:cNvSpPr/>
          <p:nvPr userDrawn="1"/>
        </p:nvSpPr>
        <p:spPr>
          <a:xfrm>
            <a:off x="5622877" y="643628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tx1"/>
                </a:solidFill>
              </a:rPr>
              <a:t>© Crown Copyright</a:t>
            </a:r>
            <a:r>
              <a:rPr lang="fr-BE" sz="1067" baseline="0">
                <a:solidFill>
                  <a:schemeClr val="tx1"/>
                </a:solidFill>
              </a:rPr>
              <a:t> 2020, Met Office</a:t>
            </a:r>
            <a:endParaRPr lang="en-GB" sz="1067">
              <a:solidFill>
                <a:schemeClr val="tx1"/>
              </a:solidFill>
            </a:endParaRPr>
          </a:p>
        </p:txBody>
      </p:sp>
      <p:sp>
        <p:nvSpPr>
          <p:cNvPr id="4" name="TextBox 3"/>
          <p:cNvSpPr txBox="1"/>
          <p:nvPr userDrawn="1"/>
        </p:nvSpPr>
        <p:spPr>
          <a:xfrm>
            <a:off x="328939" y="2688230"/>
            <a:ext cx="11520000" cy="420564"/>
          </a:xfrm>
          <a:prstGeom prst="rect">
            <a:avLst/>
          </a:prstGeom>
          <a:noFill/>
        </p:spPr>
        <p:txBody>
          <a:bodyPr wrap="square" rtlCol="0" anchor="ctr">
            <a:spAutoFit/>
          </a:bodyPr>
          <a:lstStyle/>
          <a:p>
            <a:r>
              <a:rPr lang="fr-BE" sz="2133"/>
              <a:t>For more information </a:t>
            </a:r>
            <a:r>
              <a:rPr lang="fr-BE" sz="2133" err="1"/>
              <a:t>please</a:t>
            </a:r>
            <a:r>
              <a:rPr lang="fr-BE" sz="2133"/>
              <a:t> contact</a:t>
            </a:r>
            <a:endParaRPr lang="en-GB" sz="2133"/>
          </a:p>
        </p:txBody>
      </p:sp>
      <p:sp>
        <p:nvSpPr>
          <p:cNvPr id="10" name="Text Placeholder 9"/>
          <p:cNvSpPr>
            <a:spLocks noGrp="1"/>
          </p:cNvSpPr>
          <p:nvPr>
            <p:ph type="body" sz="quarter" idx="10" hasCustomPrompt="1"/>
          </p:nvPr>
        </p:nvSpPr>
        <p:spPr>
          <a:xfrm>
            <a:off x="1048939" y="5325704"/>
            <a:ext cx="10800000" cy="480000"/>
          </a:xfrm>
        </p:spPr>
        <p:txBody>
          <a:bodyPr anchor="ctr">
            <a:normAutofit/>
          </a:bodyPr>
          <a:lstStyle>
            <a:lvl1pPr marL="0" indent="0">
              <a:buNone/>
              <a:defRPr sz="2133" baseline="0"/>
            </a:lvl1pPr>
          </a:lstStyle>
          <a:p>
            <a:pPr lvl="0"/>
            <a:r>
              <a:rPr lang="en-US"/>
              <a:t>Insert phone number here</a:t>
            </a:r>
            <a:endParaRPr lang="en-GB"/>
          </a:p>
        </p:txBody>
      </p:sp>
      <p:sp>
        <p:nvSpPr>
          <p:cNvPr id="14" name="Text Placeholder 9"/>
          <p:cNvSpPr>
            <a:spLocks noGrp="1"/>
          </p:cNvSpPr>
          <p:nvPr>
            <p:ph type="body" sz="quarter" idx="11" hasCustomPrompt="1"/>
          </p:nvPr>
        </p:nvSpPr>
        <p:spPr>
          <a:xfrm>
            <a:off x="1048939" y="4411643"/>
            <a:ext cx="10800000" cy="480000"/>
          </a:xfrm>
        </p:spPr>
        <p:txBody>
          <a:bodyPr anchor="ctr">
            <a:normAutofit/>
          </a:bodyPr>
          <a:lstStyle>
            <a:lvl1pPr marL="0" indent="0">
              <a:buNone/>
              <a:defRPr sz="2133"/>
            </a:lvl1pPr>
          </a:lstStyle>
          <a:p>
            <a:pPr lvl="0"/>
            <a:r>
              <a:rPr lang="en-US"/>
              <a:t>Insert e-mail here</a:t>
            </a:r>
            <a:endParaRPr lang="en-GB"/>
          </a:p>
        </p:txBody>
      </p:sp>
      <p:pic>
        <p:nvPicPr>
          <p:cNvPr id="16" name="email-icon.png"/>
          <p:cNvPicPr>
            <a:picLocks noChangeAspect="1"/>
          </p:cNvPicPr>
          <p:nvPr userDrawn="1"/>
        </p:nvPicPr>
        <p:blipFill>
          <a:blip r:embed="rId2" cstate="print"/>
          <a:stretch>
            <a:fillRect/>
          </a:stretch>
        </p:blipFill>
        <p:spPr>
          <a:xfrm>
            <a:off x="505549" y="4390891"/>
            <a:ext cx="476903" cy="528000"/>
          </a:xfrm>
          <a:prstGeom prst="rect">
            <a:avLst/>
          </a:prstGeom>
          <a:ln w="12700">
            <a:miter lim="400000"/>
          </a:ln>
        </p:spPr>
      </p:pic>
      <p:pic>
        <p:nvPicPr>
          <p:cNvPr id="17" name="phone-icon.png"/>
          <p:cNvPicPr>
            <a:picLocks noChangeAspect="1"/>
          </p:cNvPicPr>
          <p:nvPr userDrawn="1"/>
        </p:nvPicPr>
        <p:blipFill>
          <a:blip r:embed="rId3" cstate="print"/>
          <a:stretch>
            <a:fillRect/>
          </a:stretch>
        </p:blipFill>
        <p:spPr>
          <a:xfrm>
            <a:off x="467226" y="5292037"/>
            <a:ext cx="553548" cy="528000"/>
          </a:xfrm>
          <a:prstGeom prst="rect">
            <a:avLst/>
          </a:prstGeom>
          <a:ln w="12700">
            <a:miter lim="400000"/>
          </a:ln>
        </p:spPr>
      </p:pic>
      <p:pic>
        <p:nvPicPr>
          <p:cNvPr id="18" name="web-icon.png"/>
          <p:cNvPicPr>
            <a:picLocks noChangeAspect="1"/>
          </p:cNvPicPr>
          <p:nvPr userDrawn="1"/>
        </p:nvPicPr>
        <p:blipFill>
          <a:blip r:embed="rId4" cstate="print"/>
          <a:stretch>
            <a:fillRect/>
          </a:stretch>
        </p:blipFill>
        <p:spPr>
          <a:xfrm>
            <a:off x="432001" y="3489743"/>
            <a:ext cx="623999" cy="528000"/>
          </a:xfrm>
          <a:prstGeom prst="rect">
            <a:avLst/>
          </a:prstGeom>
          <a:ln w="12700">
            <a:miter lim="400000"/>
          </a:ln>
        </p:spPr>
      </p:pic>
      <p:sp>
        <p:nvSpPr>
          <p:cNvPr id="13" name="Title 1"/>
          <p:cNvSpPr>
            <a:spLocks noGrp="1"/>
          </p:cNvSpPr>
          <p:nvPr>
            <p:ph type="title"/>
          </p:nvPr>
        </p:nvSpPr>
        <p:spPr>
          <a:xfrm>
            <a:off x="336000" y="1144045"/>
            <a:ext cx="11520000" cy="989591"/>
          </a:xfrm>
        </p:spPr>
        <p:txBody>
          <a:bodyPr/>
          <a:lstStyle/>
          <a:p>
            <a:r>
              <a:rPr lang="en-US"/>
              <a:t>Click to edit Master title style</a:t>
            </a:r>
          </a:p>
        </p:txBody>
      </p:sp>
      <p:sp>
        <p:nvSpPr>
          <p:cNvPr id="19" name="Text Placeholder 9">
            <a:extLst>
              <a:ext uri="{FF2B5EF4-FFF2-40B4-BE49-F238E27FC236}">
                <a16:creationId xmlns:a16="http://schemas.microsoft.com/office/drawing/2014/main" id="{9D831641-A9B0-4015-BA01-F2C8C9F06424}"/>
              </a:ext>
            </a:extLst>
          </p:cNvPr>
          <p:cNvSpPr>
            <a:spLocks noGrp="1"/>
          </p:cNvSpPr>
          <p:nvPr>
            <p:ph type="body" sz="quarter" idx="12" hasCustomPrompt="1"/>
          </p:nvPr>
        </p:nvSpPr>
        <p:spPr>
          <a:xfrm>
            <a:off x="1029344" y="3505069"/>
            <a:ext cx="10800000" cy="480000"/>
          </a:xfrm>
        </p:spPr>
        <p:txBody>
          <a:bodyPr anchor="ctr">
            <a:normAutofit/>
          </a:bodyPr>
          <a:lstStyle>
            <a:lvl1pPr marL="0" indent="0">
              <a:buNone/>
              <a:defRPr sz="2133"/>
            </a:lvl1pPr>
          </a:lstStyle>
          <a:p>
            <a:pPr lvl="0"/>
            <a:r>
              <a:rPr lang="en-US"/>
              <a:t>www.metoffice.gov.uk</a:t>
            </a:r>
            <a:endParaRPr lang="en-GB"/>
          </a:p>
        </p:txBody>
      </p:sp>
    </p:spTree>
    <p:extLst>
      <p:ext uri="{BB962C8B-B14F-4D97-AF65-F5344CB8AC3E}">
        <p14:creationId xmlns:p14="http://schemas.microsoft.com/office/powerpoint/2010/main" val="3579074039"/>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itle" preserve="1">
  <p:cSld name="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3"/>
            <a:ext cx="12215059" cy="6870969"/>
          </a:xfrm>
          <a:prstGeom prst="rect">
            <a:avLst/>
          </a:prstGeom>
        </p:spPr>
      </p:pic>
      <p:sp>
        <p:nvSpPr>
          <p:cNvPr id="2" name="Title 1"/>
          <p:cNvSpPr>
            <a:spLocks noGrp="1"/>
          </p:cNvSpPr>
          <p:nvPr>
            <p:ph type="ctrTitle"/>
          </p:nvPr>
        </p:nvSpPr>
        <p:spPr>
          <a:xfrm>
            <a:off x="336000" y="1126118"/>
            <a:ext cx="6688048" cy="1348679"/>
          </a:xfrm>
        </p:spPr>
        <p:txBody>
          <a:bodyPr anchor="b">
            <a:normAutofit/>
          </a:bodyPr>
          <a:lstStyle>
            <a:lvl1pPr algn="l">
              <a:defRPr sz="4267">
                <a:solidFill>
                  <a:schemeClr val="bg2"/>
                </a:solidFill>
              </a:defRPr>
            </a:lvl1pPr>
          </a:lstStyle>
          <a:p>
            <a:r>
              <a:rPr lang="en-US"/>
              <a:t>Click to edit Master title style</a:t>
            </a:r>
          </a:p>
        </p:txBody>
      </p:sp>
      <p:sp>
        <p:nvSpPr>
          <p:cNvPr id="3" name="Subtitle 2"/>
          <p:cNvSpPr>
            <a:spLocks noGrp="1"/>
          </p:cNvSpPr>
          <p:nvPr>
            <p:ph type="subTitle" idx="1"/>
          </p:nvPr>
        </p:nvSpPr>
        <p:spPr>
          <a:xfrm>
            <a:off x="336000" y="2838735"/>
            <a:ext cx="5778197" cy="2419065"/>
          </a:xfrm>
        </p:spPr>
        <p:txBody>
          <a:bodyPr/>
          <a:lstStyle>
            <a:lvl1pPr marL="0" indent="0" algn="l">
              <a:buNone/>
              <a:defRPr sz="2400">
                <a:solidFill>
                  <a:schemeClr val="bg2"/>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en-US"/>
              <a:t>Click to edit Master subtitle style</a:t>
            </a:r>
          </a:p>
        </p:txBody>
      </p:sp>
      <p:sp>
        <p:nvSpPr>
          <p:cNvPr id="8" name="Rectangle 7"/>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bg2"/>
                </a:solidFill>
              </a:rPr>
              <a:t>www.metoffice.gov.uk	</a:t>
            </a:r>
            <a:endParaRPr lang="en-GB" sz="1067">
              <a:solidFill>
                <a:schemeClr val="bg2"/>
              </a:solidFill>
            </a:endParaRPr>
          </a:p>
        </p:txBody>
      </p:sp>
      <p:sp>
        <p:nvSpPr>
          <p:cNvPr id="9" name="Rectangle 8"/>
          <p:cNvSpPr/>
          <p:nvPr userDrawn="1"/>
        </p:nvSpPr>
        <p:spPr>
          <a:xfrm>
            <a:off x="5622877" y="6314367"/>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089">
              <a:tabLst/>
            </a:pPr>
            <a:r>
              <a:rPr lang="fr-BE" sz="1067">
                <a:solidFill>
                  <a:schemeClr val="bg2"/>
                </a:solidFill>
              </a:rPr>
              <a:t>© Crown Copyright</a:t>
            </a:r>
            <a:r>
              <a:rPr lang="fr-BE" sz="1067" baseline="0">
                <a:solidFill>
                  <a:schemeClr val="bg2"/>
                </a:solidFill>
              </a:rPr>
              <a:t> 2023, Met Office</a:t>
            </a:r>
            <a:endParaRPr lang="en-GB" sz="1067">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44802" y="75979"/>
            <a:ext cx="2405041" cy="1050140"/>
          </a:xfrm>
          <a:prstGeom prst="rect">
            <a:avLst/>
          </a:prstGeom>
        </p:spPr>
      </p:pic>
    </p:spTree>
    <p:extLst>
      <p:ext uri="{BB962C8B-B14F-4D97-AF65-F5344CB8AC3E}">
        <p14:creationId xmlns:p14="http://schemas.microsoft.com/office/powerpoint/2010/main" val="1047076263"/>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itle" preserve="1">
  <p:cSld name="1_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stretch>
            <a:fillRect/>
          </a:stretch>
        </p:blipFill>
        <p:spPr>
          <a:xfrm>
            <a:off x="1" y="1"/>
            <a:ext cx="12215059" cy="6870971"/>
          </a:xfrm>
          <a:prstGeom prst="rect">
            <a:avLst/>
          </a:prstGeom>
        </p:spPr>
      </p:pic>
      <p:sp>
        <p:nvSpPr>
          <p:cNvPr id="2" name="Title 1"/>
          <p:cNvSpPr>
            <a:spLocks noGrp="1"/>
          </p:cNvSpPr>
          <p:nvPr>
            <p:ph type="ctrTitle"/>
          </p:nvPr>
        </p:nvSpPr>
        <p:spPr>
          <a:xfrm>
            <a:off x="336000" y="1126118"/>
            <a:ext cx="6688048" cy="1348679"/>
          </a:xfrm>
        </p:spPr>
        <p:txBody>
          <a:bodyPr anchor="b">
            <a:normAutofit/>
          </a:bodyPr>
          <a:lstStyle>
            <a:lvl1pPr algn="l">
              <a:defRPr sz="4267">
                <a:solidFill>
                  <a:schemeClr val="bg2"/>
                </a:solidFill>
              </a:defRPr>
            </a:lvl1pPr>
          </a:lstStyle>
          <a:p>
            <a:r>
              <a:rPr lang="en-US"/>
              <a:t>Click to edit Master title style</a:t>
            </a:r>
          </a:p>
        </p:txBody>
      </p:sp>
      <p:sp>
        <p:nvSpPr>
          <p:cNvPr id="3" name="Subtitle 2"/>
          <p:cNvSpPr>
            <a:spLocks noGrp="1"/>
          </p:cNvSpPr>
          <p:nvPr>
            <p:ph type="subTitle" idx="1"/>
          </p:nvPr>
        </p:nvSpPr>
        <p:spPr>
          <a:xfrm>
            <a:off x="336000" y="2838735"/>
            <a:ext cx="5778197" cy="2419065"/>
          </a:xfrm>
        </p:spPr>
        <p:txBody>
          <a:bodyPr/>
          <a:lstStyle>
            <a:lvl1pPr marL="0" indent="0" algn="l">
              <a:buNone/>
              <a:defRPr sz="2400">
                <a:solidFill>
                  <a:schemeClr val="bg2"/>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en-US"/>
              <a:t>Click to edit Master subtitle style</a:t>
            </a:r>
          </a:p>
        </p:txBody>
      </p:sp>
      <p:sp>
        <p:nvSpPr>
          <p:cNvPr id="8" name="Rectangle 7"/>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bg2"/>
                </a:solidFill>
              </a:rPr>
              <a:t>www.metoffice.gov.uk	</a:t>
            </a:r>
            <a:endParaRPr lang="en-GB" sz="1067">
              <a:solidFill>
                <a:schemeClr val="bg2"/>
              </a:solidFill>
            </a:endParaRPr>
          </a:p>
        </p:txBody>
      </p:sp>
      <p:sp>
        <p:nvSpPr>
          <p:cNvPr id="9" name="Rectangle 8"/>
          <p:cNvSpPr/>
          <p:nvPr userDrawn="1"/>
        </p:nvSpPr>
        <p:spPr>
          <a:xfrm>
            <a:off x="5622877" y="6314367"/>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089">
              <a:tabLst/>
            </a:pPr>
            <a:r>
              <a:rPr lang="fr-BE" sz="1067">
                <a:solidFill>
                  <a:schemeClr val="bg2"/>
                </a:solidFill>
              </a:rPr>
              <a:t>© Crown Copyright</a:t>
            </a:r>
            <a:r>
              <a:rPr lang="fr-BE" sz="1067" baseline="0">
                <a:solidFill>
                  <a:schemeClr val="bg2"/>
                </a:solidFill>
              </a:rPr>
              <a:t> 2023, Met Office</a:t>
            </a:r>
            <a:endParaRPr lang="en-GB" sz="1067">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44802" y="75979"/>
            <a:ext cx="2405041" cy="1050140"/>
          </a:xfrm>
          <a:prstGeom prst="rect">
            <a:avLst/>
          </a:prstGeom>
        </p:spPr>
      </p:pic>
    </p:spTree>
    <p:extLst>
      <p:ext uri="{BB962C8B-B14F-4D97-AF65-F5344CB8AC3E}">
        <p14:creationId xmlns:p14="http://schemas.microsoft.com/office/powerpoint/2010/main" val="13876817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 option 5">
    <p:spTree>
      <p:nvGrpSpPr>
        <p:cNvPr id="1" name=""/>
        <p:cNvGrpSpPr/>
        <p:nvPr/>
      </p:nvGrpSpPr>
      <p:grpSpPr>
        <a:xfrm>
          <a:off x="0" y="0"/>
          <a:ext cx="0" cy="0"/>
          <a:chOff x="0" y="0"/>
          <a:chExt cx="0" cy="0"/>
        </a:xfrm>
      </p:grpSpPr>
      <p:sp>
        <p:nvSpPr>
          <p:cNvPr id="2" name="Title 1"/>
          <p:cNvSpPr>
            <a:spLocks noGrp="1"/>
          </p:cNvSpPr>
          <p:nvPr>
            <p:ph type="ctrTitle"/>
          </p:nvPr>
        </p:nvSpPr>
        <p:spPr>
          <a:xfrm>
            <a:off x="336000" y="1327758"/>
            <a:ext cx="11520000" cy="1147036"/>
          </a:xfrm>
        </p:spPr>
        <p:txBody>
          <a:bodyPr anchor="b">
            <a:normAutofit/>
          </a:bodyPr>
          <a:lstStyle>
            <a:lvl1pPr algn="l">
              <a:defRPr sz="4800">
                <a:solidFill>
                  <a:schemeClr val="tx1"/>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Shape 64"/>
          <p:cNvSpPr/>
          <p:nvPr userDrawn="1"/>
        </p:nvSpPr>
        <p:spPr>
          <a:xfrm flipV="1">
            <a:off x="2855913"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5" name="Shape 68"/>
          <p:cNvSpPr/>
          <p:nvPr userDrawn="1"/>
        </p:nvSpPr>
        <p:spPr>
          <a:xfrm>
            <a:off x="10041453" y="272735"/>
            <a:ext cx="1814548" cy="360000"/>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lstStyle/>
          <a:p>
            <a:pPr marL="0" marR="0" lvl="0" indent="0" algn="l" defTabSz="457189" rtl="0" eaLnBrk="1" fontAlgn="auto" latinLnBrk="0" hangingPunct="0">
              <a:lnSpc>
                <a:spcPct val="90000"/>
              </a:lnSpc>
              <a:spcBef>
                <a:spcPts val="400"/>
              </a:spcBef>
              <a:spcAft>
                <a:spcPts val="0"/>
              </a:spcAft>
              <a:buClrTx/>
              <a:buSzTx/>
              <a:buFontTx/>
              <a:buNone/>
              <a:tabLst/>
              <a:defRPr sz="2100">
                <a:solidFill>
                  <a:srgbClr val="2A2A2A"/>
                </a:solidFill>
                <a:latin typeface="Arial"/>
                <a:ea typeface="Arial"/>
                <a:cs typeface="Arial"/>
                <a:sym typeface="Arial"/>
              </a:defRPr>
            </a:pPr>
            <a:r>
              <a:rPr kumimoji="0" sz="1067" b="0" i="0" u="none" strike="noStrike" kern="0" cap="none" spc="0" normalizeH="0" baseline="0" noProof="0">
                <a:ln>
                  <a:noFill/>
                </a:ln>
                <a:solidFill>
                  <a:srgbClr val="2A2A2A"/>
                </a:solidFill>
                <a:effectLst/>
                <a:uLnTx/>
                <a:uFillTx/>
                <a:latin typeface="Arial"/>
                <a:cs typeface="Arial"/>
                <a:sym typeface="Arial"/>
              </a:rPr>
              <a:t>Working together </a:t>
            </a:r>
            <a:br>
              <a:rPr kumimoji="0" sz="1067" b="0" i="0" u="none" strike="noStrike" kern="0" cap="none" spc="0" normalizeH="0" baseline="0" noProof="0">
                <a:ln>
                  <a:noFill/>
                </a:ln>
                <a:solidFill>
                  <a:srgbClr val="2A2A2A"/>
                </a:solidFill>
                <a:effectLst/>
                <a:uLnTx/>
                <a:uFillTx/>
                <a:latin typeface="Arial"/>
                <a:cs typeface="Arial"/>
                <a:sym typeface="Arial"/>
              </a:rPr>
            </a:br>
            <a:r>
              <a:rPr kumimoji="0" sz="1067" b="0" i="0" u="none" strike="noStrike" kern="0" cap="none" spc="0" normalizeH="0" baseline="0" noProof="0">
                <a:ln>
                  <a:noFill/>
                </a:ln>
                <a:solidFill>
                  <a:srgbClr val="2A2A2A"/>
                </a:solidFill>
                <a:effectLst/>
                <a:uLnTx/>
                <a:uFillTx/>
                <a:latin typeface="Arial"/>
                <a:cs typeface="Arial"/>
                <a:sym typeface="Arial"/>
              </a:rPr>
              <a:t>(enter working relationship)</a:t>
            </a:r>
          </a:p>
        </p:txBody>
      </p:sp>
      <p:sp>
        <p:nvSpPr>
          <p:cNvPr id="6" name="Shape 69"/>
          <p:cNvSpPr>
            <a:spLocks noGrp="1"/>
          </p:cNvSpPr>
          <p:nvPr>
            <p:ph type="pic" sz="quarter" idx="13"/>
          </p:nvPr>
        </p:nvSpPr>
        <p:spPr>
          <a:xfrm>
            <a:off x="2969561" y="272735"/>
            <a:ext cx="1568168" cy="360000"/>
          </a:xfrm>
          <a:prstGeom prst="rect">
            <a:avLst/>
          </a:prstGeom>
          <a:noFill/>
          <a:ln>
            <a:noFill/>
          </a:ln>
        </p:spPr>
        <p:txBody>
          <a:bodyPr wrap="square" lIns="68579" tIns="34289" rIns="68579" bIns="34289" anchor="t">
            <a:noAutofit/>
          </a:bodyPr>
          <a:lstStyle>
            <a:lvl1pPr marL="0" indent="0">
              <a:buNone/>
              <a:defRPr sz="1067">
                <a:latin typeface="+mn-lt"/>
              </a:defRPr>
            </a:lvl1pPr>
          </a:lstStyle>
          <a:p>
            <a:r>
              <a:rPr lang="en-US"/>
              <a:t>Click icon to add picture</a:t>
            </a:r>
            <a:endParaRPr lang="en-GB"/>
          </a:p>
        </p:txBody>
      </p:sp>
      <p:sp>
        <p:nvSpPr>
          <p:cNvPr id="7" name="Shape 70"/>
          <p:cNvSpPr>
            <a:spLocks noGrp="1"/>
          </p:cNvSpPr>
          <p:nvPr>
            <p:ph type="pic" sz="quarter" idx="14"/>
          </p:nvPr>
        </p:nvSpPr>
        <p:spPr>
          <a:xfrm>
            <a:off x="4770581"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8" name="Shape 71"/>
          <p:cNvSpPr>
            <a:spLocks noGrp="1"/>
          </p:cNvSpPr>
          <p:nvPr>
            <p:ph type="pic" sz="quarter" idx="15"/>
          </p:nvPr>
        </p:nvSpPr>
        <p:spPr>
          <a:xfrm>
            <a:off x="6570805"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9" name="Shape 64"/>
          <p:cNvSpPr/>
          <p:nvPr userDrawn="1"/>
        </p:nvSpPr>
        <p:spPr>
          <a:xfrm flipV="1">
            <a:off x="4654551"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6456363"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8256588"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8364937"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13" name="Rectangle 12"/>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
        <p:nvSpPr>
          <p:cNvPr id="14" name="Rectangle 13"/>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tx1"/>
                </a:solidFill>
              </a:rPr>
              <a:t>© Crown Copyright</a:t>
            </a:r>
            <a:r>
              <a:rPr lang="fr-BE" sz="1067" baseline="0">
                <a:solidFill>
                  <a:schemeClr val="tx1"/>
                </a:solidFill>
              </a:rPr>
              <a:t> 2026, Met Office</a:t>
            </a:r>
            <a:endParaRPr lang="en-GB" sz="1067">
              <a:solidFill>
                <a:schemeClr val="tx1"/>
              </a:solidFill>
            </a:endParaRPr>
          </a:p>
        </p:txBody>
      </p:sp>
    </p:spTree>
    <p:extLst>
      <p:ext uri="{BB962C8B-B14F-4D97-AF65-F5344CB8AC3E}">
        <p14:creationId xmlns:p14="http://schemas.microsoft.com/office/powerpoint/2010/main" val="3949414132"/>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 preserve="1">
  <p:cSld name="Title slide - option 3">
    <p:spTree>
      <p:nvGrpSpPr>
        <p:cNvPr id="1" name=""/>
        <p:cNvGrpSpPr/>
        <p:nvPr/>
      </p:nvGrpSpPr>
      <p:grpSpPr>
        <a:xfrm>
          <a:off x="0" y="0"/>
          <a:ext cx="0" cy="0"/>
          <a:chOff x="0" y="0"/>
          <a:chExt cx="0" cy="0"/>
        </a:xfrm>
      </p:grpSpPr>
      <p:pic>
        <p:nvPicPr>
          <p:cNvPr id="7" name="cover-backg-2.jpg"/>
          <p:cNvPicPr>
            <a:picLocks noChangeAspect="1"/>
          </p:cNvPicPr>
          <p:nvPr userDrawn="1"/>
        </p:nvPicPr>
        <p:blipFill>
          <a:blip r:embed="rId2" cstate="print"/>
          <a:stretch>
            <a:fillRect/>
          </a:stretch>
        </p:blipFill>
        <p:spPr>
          <a:xfrm>
            <a:off x="1" y="1"/>
            <a:ext cx="12215059" cy="6870971"/>
          </a:xfrm>
          <a:prstGeom prst="rect">
            <a:avLst/>
          </a:prstGeom>
          <a:ln w="12700">
            <a:miter lim="400000"/>
          </a:ln>
        </p:spPr>
      </p:pic>
      <p:sp>
        <p:nvSpPr>
          <p:cNvPr id="2" name="Title 1"/>
          <p:cNvSpPr>
            <a:spLocks noGrp="1"/>
          </p:cNvSpPr>
          <p:nvPr>
            <p:ph type="ctrTitle"/>
          </p:nvPr>
        </p:nvSpPr>
        <p:spPr>
          <a:xfrm>
            <a:off x="336000" y="1126118"/>
            <a:ext cx="11520000" cy="1348679"/>
          </a:xfrm>
        </p:spPr>
        <p:txBody>
          <a:bodyPr anchor="b">
            <a:normAutofit/>
          </a:bodyPr>
          <a:lstStyle>
            <a:lvl1pPr algn="l">
              <a:defRPr sz="4267">
                <a:solidFill>
                  <a:schemeClr val="bg2"/>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bg2"/>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en-US"/>
              <a:t>Click to edit Master subtitle style</a:t>
            </a:r>
          </a:p>
        </p:txBody>
      </p:sp>
      <p:sp>
        <p:nvSpPr>
          <p:cNvPr id="8" name="Rectangle 7"/>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bg2"/>
                </a:solidFill>
              </a:rPr>
              <a:t>www.metoffice.gov.uk	</a:t>
            </a:r>
            <a:endParaRPr lang="en-GB" sz="1067">
              <a:solidFill>
                <a:schemeClr val="bg2"/>
              </a:solidFill>
            </a:endParaRPr>
          </a:p>
        </p:txBody>
      </p:sp>
      <p:sp>
        <p:nvSpPr>
          <p:cNvPr id="9" name="Rectangle 8"/>
          <p:cNvSpPr/>
          <p:nvPr userDrawn="1"/>
        </p:nvSpPr>
        <p:spPr>
          <a:xfrm>
            <a:off x="5622877" y="6314367"/>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089">
              <a:tabLst/>
            </a:pPr>
            <a:r>
              <a:rPr lang="fr-BE" sz="1067">
                <a:solidFill>
                  <a:schemeClr val="bg2"/>
                </a:solidFill>
              </a:rPr>
              <a:t>© Crown Copyright</a:t>
            </a:r>
            <a:r>
              <a:rPr lang="fr-BE" sz="1067" baseline="0">
                <a:solidFill>
                  <a:schemeClr val="bg2"/>
                </a:solidFill>
              </a:rPr>
              <a:t> 2023, Met Office</a:t>
            </a:r>
            <a:endParaRPr lang="en-GB" sz="1067">
              <a:solidFill>
                <a:schemeClr val="bg2"/>
              </a:solidFill>
            </a:endParaRP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44802" y="75979"/>
            <a:ext cx="2405041" cy="1050140"/>
          </a:xfrm>
          <a:prstGeom prst="rect">
            <a:avLst/>
          </a:prstGeom>
        </p:spPr>
      </p:pic>
    </p:spTree>
    <p:extLst>
      <p:ext uri="{BB962C8B-B14F-4D97-AF65-F5344CB8AC3E}">
        <p14:creationId xmlns:p14="http://schemas.microsoft.com/office/powerpoint/2010/main" val="3692340286"/>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 preserve="1">
  <p:cSld name="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336000" y="1144046"/>
            <a:ext cx="11520000" cy="1330751"/>
          </a:xfrm>
        </p:spPr>
        <p:txBody>
          <a:bodyPr anchor="b">
            <a:normAutofit/>
          </a:bodyPr>
          <a:lstStyle>
            <a:lvl1pPr algn="l">
              <a:defRPr sz="4800">
                <a:solidFill>
                  <a:schemeClr val="tx1"/>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en-US"/>
              <a:t>Click to edit Master subtitle style</a:t>
            </a:r>
          </a:p>
        </p:txBody>
      </p:sp>
      <p:sp>
        <p:nvSpPr>
          <p:cNvPr id="5" name="Rectangle 4"/>
          <p:cNvSpPr/>
          <p:nvPr userDrawn="1"/>
        </p:nvSpPr>
        <p:spPr>
          <a:xfrm>
            <a:off x="5622877" y="6314367"/>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089">
              <a:tabLst/>
            </a:pPr>
            <a:r>
              <a:rPr lang="fr-BE" sz="1067">
                <a:solidFill>
                  <a:schemeClr val="tx1"/>
                </a:solidFill>
              </a:rPr>
              <a:t>© Crown Copyright</a:t>
            </a:r>
            <a:r>
              <a:rPr lang="fr-BE" sz="1067" baseline="0">
                <a:solidFill>
                  <a:schemeClr val="tx1"/>
                </a:solidFill>
              </a:rPr>
              <a:t> 2023, Met Office</a:t>
            </a:r>
            <a:endParaRPr lang="en-GB" sz="1067">
              <a:solidFill>
                <a:schemeClr val="tx1"/>
              </a:solidFill>
            </a:endParaRPr>
          </a:p>
        </p:txBody>
      </p:sp>
      <p:sp>
        <p:nvSpPr>
          <p:cNvPr id="6" name="Rectangle 5"/>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Tree>
    <p:extLst>
      <p:ext uri="{BB962C8B-B14F-4D97-AF65-F5344CB8AC3E}">
        <p14:creationId xmlns:p14="http://schemas.microsoft.com/office/powerpoint/2010/main" val="337670995"/>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itle" preserve="1">
  <p:cSld name="1_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336000" y="1319412"/>
            <a:ext cx="11520000" cy="1155385"/>
          </a:xfrm>
        </p:spPr>
        <p:txBody>
          <a:bodyPr anchor="b">
            <a:normAutofit/>
          </a:bodyPr>
          <a:lstStyle>
            <a:lvl1pPr algn="l">
              <a:defRPr sz="4800">
                <a:solidFill>
                  <a:schemeClr val="tx1"/>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en-US"/>
              <a:t>Click to edit Master subtitle style</a:t>
            </a:r>
          </a:p>
        </p:txBody>
      </p:sp>
      <p:sp>
        <p:nvSpPr>
          <p:cNvPr id="5" name="Rectangle 4"/>
          <p:cNvSpPr/>
          <p:nvPr userDrawn="1"/>
        </p:nvSpPr>
        <p:spPr>
          <a:xfrm>
            <a:off x="5622877" y="6314367"/>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089">
              <a:tabLst/>
            </a:pPr>
            <a:r>
              <a:rPr lang="fr-BE" sz="1067">
                <a:solidFill>
                  <a:schemeClr val="tx1"/>
                </a:solidFill>
              </a:rPr>
              <a:t>© Crown Copyright</a:t>
            </a:r>
            <a:r>
              <a:rPr lang="fr-BE" sz="1067" baseline="0">
                <a:solidFill>
                  <a:schemeClr val="tx1"/>
                </a:solidFill>
              </a:rPr>
              <a:t> 2023, Met Office</a:t>
            </a:r>
            <a:endParaRPr lang="en-GB" sz="1067">
              <a:solidFill>
                <a:schemeClr val="tx1"/>
              </a:solidFill>
            </a:endParaRPr>
          </a:p>
        </p:txBody>
      </p:sp>
      <p:sp>
        <p:nvSpPr>
          <p:cNvPr id="6" name="Rectangle 5"/>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
        <p:nvSpPr>
          <p:cNvPr id="7" name="Shape 48"/>
          <p:cNvSpPr/>
          <p:nvPr userDrawn="1"/>
        </p:nvSpPr>
        <p:spPr>
          <a:xfrm>
            <a:off x="-2" y="-8012"/>
            <a:ext cx="12192003" cy="1134128"/>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35719" tIns="35719" rIns="35719" bIns="35719" anchor="ctr"/>
          <a:lstStyle>
            <a:lvl1pPr>
              <a:defRPr sz="3200">
                <a:solidFill>
                  <a:srgbClr val="FFFFFF"/>
                </a:solidFill>
              </a:defRPr>
            </a:lvl1pPr>
          </a:lstStyle>
          <a:p>
            <a:pPr marL="0" marR="0" lvl="0" indent="0" algn="ctr" defTabSz="292079" rtl="0" eaLnBrk="1" fontAlgn="auto" latinLnBrk="0" hangingPunct="0">
              <a:lnSpc>
                <a:spcPct val="100000"/>
              </a:lnSpc>
              <a:spcBef>
                <a:spcPts val="0"/>
              </a:spcBef>
              <a:spcAft>
                <a:spcPts val="0"/>
              </a:spcAft>
              <a:buClrTx/>
              <a:buSzTx/>
              <a:buFontTx/>
              <a:buNone/>
              <a:tabLst/>
              <a:defRPr/>
            </a:pPr>
            <a:r>
              <a:rPr kumimoji="0" sz="1600" b="0" i="0" u="none" strike="noStrike" kern="0" cap="none" spc="0" normalizeH="0" baseline="0" noProof="0">
                <a:ln>
                  <a:noFill/>
                </a:ln>
                <a:solidFill>
                  <a:srgbClr val="FFFFFF"/>
                </a:solidFill>
                <a:effectLst/>
                <a:uLnTx/>
                <a:uFillTx/>
                <a:latin typeface="Arial"/>
                <a:sym typeface="Helvetica Light"/>
              </a:rPr>
              <a:t>  </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44802" y="75979"/>
            <a:ext cx="2405041" cy="1050140"/>
          </a:xfrm>
          <a:prstGeom prst="rect">
            <a:avLst/>
          </a:prstGeom>
        </p:spPr>
      </p:pic>
    </p:spTree>
    <p:extLst>
      <p:ext uri="{BB962C8B-B14F-4D97-AF65-F5344CB8AC3E}">
        <p14:creationId xmlns:p14="http://schemas.microsoft.com/office/powerpoint/2010/main" val="96186392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itle slide - option 5">
    <p:spTree>
      <p:nvGrpSpPr>
        <p:cNvPr id="1" name=""/>
        <p:cNvGrpSpPr/>
        <p:nvPr/>
      </p:nvGrpSpPr>
      <p:grpSpPr>
        <a:xfrm>
          <a:off x="0" y="0"/>
          <a:ext cx="0" cy="0"/>
          <a:chOff x="0" y="0"/>
          <a:chExt cx="0" cy="0"/>
        </a:xfrm>
      </p:grpSpPr>
      <p:sp>
        <p:nvSpPr>
          <p:cNvPr id="2" name="Title 1"/>
          <p:cNvSpPr>
            <a:spLocks noGrp="1"/>
          </p:cNvSpPr>
          <p:nvPr>
            <p:ph type="ctrTitle"/>
          </p:nvPr>
        </p:nvSpPr>
        <p:spPr>
          <a:xfrm>
            <a:off x="336000" y="1327759"/>
            <a:ext cx="11520000" cy="1147036"/>
          </a:xfrm>
        </p:spPr>
        <p:txBody>
          <a:bodyPr anchor="b">
            <a:normAutofit/>
          </a:bodyPr>
          <a:lstStyle>
            <a:lvl1pPr algn="l">
              <a:defRPr sz="4800">
                <a:solidFill>
                  <a:schemeClr val="tx1"/>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en-US"/>
              <a:t>Click to edit Master subtitle style</a:t>
            </a:r>
          </a:p>
        </p:txBody>
      </p:sp>
      <p:sp>
        <p:nvSpPr>
          <p:cNvPr id="4" name="Shape 64"/>
          <p:cNvSpPr/>
          <p:nvPr userDrawn="1"/>
        </p:nvSpPr>
        <p:spPr>
          <a:xfrm flipV="1">
            <a:off x="2855913"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79"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5" name="Shape 68"/>
          <p:cNvSpPr/>
          <p:nvPr userDrawn="1"/>
        </p:nvSpPr>
        <p:spPr>
          <a:xfrm>
            <a:off x="10041455" y="272735"/>
            <a:ext cx="1814548" cy="360000"/>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lstStyle/>
          <a:p>
            <a:pPr marL="0" marR="0" lvl="0" indent="0" algn="l" defTabSz="457167" rtl="0" eaLnBrk="1" fontAlgn="auto" latinLnBrk="0" hangingPunct="0">
              <a:lnSpc>
                <a:spcPct val="90000"/>
              </a:lnSpc>
              <a:spcBef>
                <a:spcPts val="400"/>
              </a:spcBef>
              <a:spcAft>
                <a:spcPts val="0"/>
              </a:spcAft>
              <a:buClrTx/>
              <a:buSzTx/>
              <a:buFontTx/>
              <a:buNone/>
              <a:tabLst/>
              <a:defRPr sz="2100">
                <a:solidFill>
                  <a:srgbClr val="2A2A2A"/>
                </a:solidFill>
                <a:latin typeface="Arial"/>
                <a:ea typeface="Arial"/>
                <a:cs typeface="Arial"/>
                <a:sym typeface="Arial"/>
              </a:defRPr>
            </a:pPr>
            <a:r>
              <a:rPr kumimoji="0" sz="1067" b="0" i="0" u="none" strike="noStrike" kern="0" cap="none" spc="0" normalizeH="0" baseline="0" noProof="0">
                <a:ln>
                  <a:noFill/>
                </a:ln>
                <a:solidFill>
                  <a:srgbClr val="2A2A2A"/>
                </a:solidFill>
                <a:effectLst/>
                <a:uLnTx/>
                <a:uFillTx/>
                <a:latin typeface="Arial"/>
                <a:cs typeface="Arial"/>
                <a:sym typeface="Arial"/>
              </a:rPr>
              <a:t>Working together </a:t>
            </a:r>
            <a:br>
              <a:rPr kumimoji="0" sz="1067" b="0" i="0" u="none" strike="noStrike" kern="0" cap="none" spc="0" normalizeH="0" baseline="0" noProof="0">
                <a:ln>
                  <a:noFill/>
                </a:ln>
                <a:solidFill>
                  <a:srgbClr val="2A2A2A"/>
                </a:solidFill>
                <a:effectLst/>
                <a:uLnTx/>
                <a:uFillTx/>
                <a:latin typeface="Arial"/>
                <a:cs typeface="Arial"/>
                <a:sym typeface="Arial"/>
              </a:rPr>
            </a:br>
            <a:r>
              <a:rPr kumimoji="0" sz="1067" b="0" i="0" u="none" strike="noStrike" kern="0" cap="none" spc="0" normalizeH="0" baseline="0" noProof="0">
                <a:ln>
                  <a:noFill/>
                </a:ln>
                <a:solidFill>
                  <a:srgbClr val="2A2A2A"/>
                </a:solidFill>
                <a:effectLst/>
                <a:uLnTx/>
                <a:uFillTx/>
                <a:latin typeface="Arial"/>
                <a:cs typeface="Arial"/>
                <a:sym typeface="Arial"/>
              </a:rPr>
              <a:t>(enter working relationship)</a:t>
            </a:r>
          </a:p>
        </p:txBody>
      </p:sp>
      <p:sp>
        <p:nvSpPr>
          <p:cNvPr id="6" name="Shape 69"/>
          <p:cNvSpPr>
            <a:spLocks noGrp="1"/>
          </p:cNvSpPr>
          <p:nvPr>
            <p:ph type="pic" sz="quarter" idx="13"/>
          </p:nvPr>
        </p:nvSpPr>
        <p:spPr>
          <a:xfrm>
            <a:off x="2969561" y="272735"/>
            <a:ext cx="1568168" cy="360000"/>
          </a:xfrm>
          <a:prstGeom prst="rect">
            <a:avLst/>
          </a:prstGeom>
          <a:noFill/>
          <a:ln>
            <a:noFill/>
          </a:ln>
        </p:spPr>
        <p:txBody>
          <a:bodyPr wrap="square" lIns="68579" tIns="34289" rIns="68579" bIns="34289" anchor="t">
            <a:noAutofit/>
          </a:bodyPr>
          <a:lstStyle>
            <a:lvl1pPr marL="0" indent="0">
              <a:buNone/>
              <a:defRPr sz="1067">
                <a:latin typeface="+mn-lt"/>
              </a:defRPr>
            </a:lvl1pPr>
          </a:lstStyle>
          <a:p>
            <a:r>
              <a:rPr lang="en-US"/>
              <a:t>Click icon to add picture</a:t>
            </a:r>
            <a:endParaRPr lang="en-GB"/>
          </a:p>
        </p:txBody>
      </p:sp>
      <p:sp>
        <p:nvSpPr>
          <p:cNvPr id="7" name="Shape 70"/>
          <p:cNvSpPr>
            <a:spLocks noGrp="1"/>
          </p:cNvSpPr>
          <p:nvPr>
            <p:ph type="pic" sz="quarter" idx="14"/>
          </p:nvPr>
        </p:nvSpPr>
        <p:spPr>
          <a:xfrm>
            <a:off x="4770584"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8" name="Shape 71"/>
          <p:cNvSpPr>
            <a:spLocks noGrp="1"/>
          </p:cNvSpPr>
          <p:nvPr>
            <p:ph type="pic" sz="quarter" idx="15"/>
          </p:nvPr>
        </p:nvSpPr>
        <p:spPr>
          <a:xfrm>
            <a:off x="6570808"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9" name="Shape 64"/>
          <p:cNvSpPr/>
          <p:nvPr userDrawn="1"/>
        </p:nvSpPr>
        <p:spPr>
          <a:xfrm flipV="1">
            <a:off x="4654551"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79"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6456363"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79"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8256588"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79"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8364940"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13" name="Rectangle 12"/>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
        <p:nvSpPr>
          <p:cNvPr id="14" name="Rectangle 13"/>
          <p:cNvSpPr/>
          <p:nvPr userDrawn="1"/>
        </p:nvSpPr>
        <p:spPr>
          <a:xfrm>
            <a:off x="5622877" y="6314367"/>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089">
              <a:tabLst/>
            </a:pPr>
            <a:r>
              <a:rPr lang="fr-BE" sz="1067">
                <a:solidFill>
                  <a:schemeClr val="tx1"/>
                </a:solidFill>
              </a:rPr>
              <a:t>© Crown Copyright</a:t>
            </a:r>
            <a:r>
              <a:rPr lang="fr-BE" sz="1067" baseline="0">
                <a:solidFill>
                  <a:schemeClr val="tx1"/>
                </a:solidFill>
              </a:rPr>
              <a:t> 2023, Met Office</a:t>
            </a:r>
            <a:endParaRPr lang="en-GB" sz="1067">
              <a:solidFill>
                <a:schemeClr val="tx1"/>
              </a:solidFill>
            </a:endParaRPr>
          </a:p>
        </p:txBody>
      </p:sp>
    </p:spTree>
    <p:extLst>
      <p:ext uri="{BB962C8B-B14F-4D97-AF65-F5344CB8AC3E}">
        <p14:creationId xmlns:p14="http://schemas.microsoft.com/office/powerpoint/2010/main" val="109193323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1_Title slide - option 5">
    <p:spTree>
      <p:nvGrpSpPr>
        <p:cNvPr id="1" name=""/>
        <p:cNvGrpSpPr/>
        <p:nvPr/>
      </p:nvGrpSpPr>
      <p:grpSpPr>
        <a:xfrm>
          <a:off x="0" y="0"/>
          <a:ext cx="0" cy="0"/>
          <a:chOff x="0" y="0"/>
          <a:chExt cx="0" cy="0"/>
        </a:xfrm>
      </p:grpSpPr>
      <p:sp>
        <p:nvSpPr>
          <p:cNvPr id="17" name="Shape 48"/>
          <p:cNvSpPr/>
          <p:nvPr userDrawn="1"/>
        </p:nvSpPr>
        <p:spPr>
          <a:xfrm>
            <a:off x="-2" y="-8012"/>
            <a:ext cx="12192003" cy="1134128"/>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35719" tIns="35719" rIns="35719" bIns="35719" anchor="ctr"/>
          <a:lstStyle>
            <a:lvl1pPr>
              <a:defRPr sz="3200">
                <a:solidFill>
                  <a:srgbClr val="FFFFFF"/>
                </a:solidFill>
              </a:defRPr>
            </a:lvl1pPr>
          </a:lstStyle>
          <a:p>
            <a:pPr marL="0" marR="0" lvl="0" indent="0" algn="ctr" defTabSz="292079" rtl="0" eaLnBrk="1" fontAlgn="auto" latinLnBrk="0" hangingPunct="0">
              <a:lnSpc>
                <a:spcPct val="100000"/>
              </a:lnSpc>
              <a:spcBef>
                <a:spcPts val="0"/>
              </a:spcBef>
              <a:spcAft>
                <a:spcPts val="0"/>
              </a:spcAft>
              <a:buClrTx/>
              <a:buSzTx/>
              <a:buFontTx/>
              <a:buNone/>
              <a:tabLst/>
              <a:defRPr/>
            </a:pPr>
            <a:r>
              <a:rPr kumimoji="0" sz="1600" b="0" i="0" u="none" strike="noStrike" kern="0" cap="none" spc="0" normalizeH="0" baseline="0" noProof="0">
                <a:ln>
                  <a:noFill/>
                </a:ln>
                <a:solidFill>
                  <a:srgbClr val="FFFFFF"/>
                </a:solidFill>
                <a:effectLst/>
                <a:uLnTx/>
                <a:uFillTx/>
                <a:latin typeface="Arial"/>
                <a:sym typeface="Helvetica Light"/>
              </a:rPr>
              <a:t>  </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en-US"/>
              <a:t>Click to edit Master subtitle style</a:t>
            </a:r>
          </a:p>
        </p:txBody>
      </p:sp>
      <p:sp>
        <p:nvSpPr>
          <p:cNvPr id="4" name="Shape 64"/>
          <p:cNvSpPr/>
          <p:nvPr userDrawn="1"/>
        </p:nvSpPr>
        <p:spPr>
          <a:xfrm flipV="1">
            <a:off x="2855913"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79"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6" name="Shape 69"/>
          <p:cNvSpPr>
            <a:spLocks noGrp="1"/>
          </p:cNvSpPr>
          <p:nvPr>
            <p:ph type="pic" sz="quarter" idx="13"/>
          </p:nvPr>
        </p:nvSpPr>
        <p:spPr>
          <a:xfrm>
            <a:off x="2969561" y="272735"/>
            <a:ext cx="1568168" cy="360000"/>
          </a:xfrm>
          <a:prstGeom prst="rect">
            <a:avLst/>
          </a:prstGeom>
          <a:noFill/>
          <a:ln>
            <a:noFill/>
          </a:ln>
        </p:spPr>
        <p:txBody>
          <a:bodyPr wrap="square" lIns="68579" tIns="34289" rIns="68579" bIns="34289" anchor="t">
            <a:noAutofit/>
          </a:bodyPr>
          <a:lstStyle>
            <a:lvl1pPr marL="0" indent="0">
              <a:buNone/>
              <a:defRPr sz="1067">
                <a:latin typeface="+mn-lt"/>
              </a:defRPr>
            </a:lvl1pPr>
          </a:lstStyle>
          <a:p>
            <a:r>
              <a:rPr lang="en-US"/>
              <a:t>Click icon to add picture</a:t>
            </a:r>
            <a:endParaRPr lang="en-GB"/>
          </a:p>
        </p:txBody>
      </p:sp>
      <p:sp>
        <p:nvSpPr>
          <p:cNvPr id="7" name="Shape 70"/>
          <p:cNvSpPr>
            <a:spLocks noGrp="1"/>
          </p:cNvSpPr>
          <p:nvPr>
            <p:ph type="pic" sz="quarter" idx="14"/>
          </p:nvPr>
        </p:nvSpPr>
        <p:spPr>
          <a:xfrm>
            <a:off x="4770584"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8" name="Shape 71"/>
          <p:cNvSpPr>
            <a:spLocks noGrp="1"/>
          </p:cNvSpPr>
          <p:nvPr>
            <p:ph type="pic" sz="quarter" idx="15"/>
          </p:nvPr>
        </p:nvSpPr>
        <p:spPr>
          <a:xfrm>
            <a:off x="6570808"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9" name="Shape 64"/>
          <p:cNvSpPr/>
          <p:nvPr userDrawn="1"/>
        </p:nvSpPr>
        <p:spPr>
          <a:xfrm flipV="1">
            <a:off x="4654551"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79"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6456363"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79"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8256588"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79"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8364940"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13" name="Rectangle 12"/>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
        <p:nvSpPr>
          <p:cNvPr id="14" name="Rectangle 13"/>
          <p:cNvSpPr/>
          <p:nvPr userDrawn="1"/>
        </p:nvSpPr>
        <p:spPr>
          <a:xfrm>
            <a:off x="5622877" y="6314367"/>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089">
              <a:tabLst/>
            </a:pPr>
            <a:r>
              <a:rPr lang="fr-BE" sz="1067">
                <a:solidFill>
                  <a:schemeClr val="tx1"/>
                </a:solidFill>
              </a:rPr>
              <a:t>© Crown Copyright</a:t>
            </a:r>
            <a:r>
              <a:rPr lang="fr-BE" sz="1067" baseline="0">
                <a:solidFill>
                  <a:schemeClr val="tx1"/>
                </a:solidFill>
              </a:rPr>
              <a:t> 2023, Met Office</a:t>
            </a:r>
            <a:endParaRPr lang="en-GB" sz="1067">
              <a:solidFill>
                <a:schemeClr val="tx1"/>
              </a:solidFill>
            </a:endParaRPr>
          </a:p>
        </p:txBody>
      </p:sp>
      <p:sp>
        <p:nvSpPr>
          <p:cNvPr id="5" name="Shape 68"/>
          <p:cNvSpPr/>
          <p:nvPr userDrawn="1"/>
        </p:nvSpPr>
        <p:spPr>
          <a:xfrm>
            <a:off x="10041455" y="272735"/>
            <a:ext cx="1814548" cy="360000"/>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lstStyle/>
          <a:p>
            <a:pPr marL="0" marR="0" lvl="0" indent="0" algn="l" defTabSz="457167" rtl="0" eaLnBrk="1" fontAlgn="auto" latinLnBrk="0" hangingPunct="0">
              <a:lnSpc>
                <a:spcPct val="90000"/>
              </a:lnSpc>
              <a:spcBef>
                <a:spcPts val="400"/>
              </a:spcBef>
              <a:spcAft>
                <a:spcPts val="0"/>
              </a:spcAft>
              <a:buClrTx/>
              <a:buSzTx/>
              <a:buFontTx/>
              <a:buNone/>
              <a:tabLst/>
              <a:defRPr sz="2100">
                <a:solidFill>
                  <a:srgbClr val="2A2A2A"/>
                </a:solidFill>
                <a:latin typeface="Arial"/>
                <a:ea typeface="Arial"/>
                <a:cs typeface="Arial"/>
                <a:sym typeface="Arial"/>
              </a:defRPr>
            </a:pPr>
            <a:r>
              <a:rPr kumimoji="0" sz="1067" b="0" i="0" u="none" strike="noStrike" kern="0" cap="none" spc="0" normalizeH="0" baseline="0" noProof="0">
                <a:ln>
                  <a:noFill/>
                </a:ln>
                <a:solidFill>
                  <a:schemeClr val="accent6"/>
                </a:solidFill>
                <a:effectLst/>
                <a:uLnTx/>
                <a:uFillTx/>
                <a:latin typeface="Arial"/>
                <a:cs typeface="Arial"/>
                <a:sym typeface="Arial"/>
              </a:rPr>
              <a:t>Working together </a:t>
            </a:r>
            <a:br>
              <a:rPr kumimoji="0" sz="1067" b="0" i="0" u="none" strike="noStrike" kern="0" cap="none" spc="0" normalizeH="0" baseline="0" noProof="0">
                <a:ln>
                  <a:noFill/>
                </a:ln>
                <a:solidFill>
                  <a:schemeClr val="accent6"/>
                </a:solidFill>
                <a:effectLst/>
                <a:uLnTx/>
                <a:uFillTx/>
                <a:latin typeface="Arial"/>
                <a:cs typeface="Arial"/>
                <a:sym typeface="Arial"/>
              </a:rPr>
            </a:br>
            <a:r>
              <a:rPr kumimoji="0" sz="1067" b="0" i="0" u="none" strike="noStrike" kern="0" cap="none" spc="0" normalizeH="0" baseline="0" noProof="0">
                <a:ln>
                  <a:noFill/>
                </a:ln>
                <a:solidFill>
                  <a:schemeClr val="accent6"/>
                </a:solidFill>
                <a:effectLst/>
                <a:uLnTx/>
                <a:uFillTx/>
                <a:latin typeface="Arial"/>
                <a:cs typeface="Arial"/>
                <a:sym typeface="Arial"/>
              </a:rPr>
              <a:t>(enter working relationship)</a:t>
            </a:r>
          </a:p>
        </p:txBody>
      </p:sp>
      <p:pic>
        <p:nvPicPr>
          <p:cNvPr id="16" name="MO_MASTER_for_dark_backg_RBG.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89743" y="54000"/>
            <a:ext cx="2405040" cy="754200"/>
          </a:xfrm>
          <a:prstGeom prst="rect">
            <a:avLst/>
          </a:prstGeom>
          <a:ln w="12700">
            <a:miter lim="400000"/>
          </a:ln>
        </p:spPr>
      </p:pic>
      <p:sp>
        <p:nvSpPr>
          <p:cNvPr id="18" name="Title 1"/>
          <p:cNvSpPr>
            <a:spLocks noGrp="1"/>
          </p:cNvSpPr>
          <p:nvPr>
            <p:ph type="ctrTitle"/>
          </p:nvPr>
        </p:nvSpPr>
        <p:spPr>
          <a:xfrm>
            <a:off x="336000" y="1314132"/>
            <a:ext cx="11520000" cy="1160665"/>
          </a:xfrm>
        </p:spPr>
        <p:txBody>
          <a:bodyPr anchor="b">
            <a:normAutofit/>
          </a:bodyPr>
          <a:lstStyle>
            <a:lvl1pPr algn="l">
              <a:defRPr sz="4800">
                <a:solidFill>
                  <a:schemeClr val="tx1"/>
                </a:solidFill>
              </a:defRPr>
            </a:lvl1pPr>
          </a:lstStyle>
          <a:p>
            <a:r>
              <a:rPr lang="en-US"/>
              <a:t>Click to edit Master title style</a:t>
            </a:r>
          </a:p>
        </p:txBody>
      </p:sp>
    </p:spTree>
    <p:extLst>
      <p:ext uri="{BB962C8B-B14F-4D97-AF65-F5344CB8AC3E}">
        <p14:creationId xmlns:p14="http://schemas.microsoft.com/office/powerpoint/2010/main" val="956333241"/>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Content - 1 colum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1" name="Slide Number Placeholder 10"/>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501400141"/>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woObj" preserve="1">
  <p:cSld name="Content -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6001" y="2064000"/>
            <a:ext cx="5450651"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403200" y="2064000"/>
            <a:ext cx="54528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6089964"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27302798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Content - 2 columns third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6000" y="2064000"/>
            <a:ext cx="756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5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8076469"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62367441"/>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Content - 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5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4124684"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Content Placeholder 3"/>
          <p:cNvSpPr>
            <a:spLocks noGrp="1"/>
          </p:cNvSpPr>
          <p:nvPr>
            <p:ph sz="half" idx="10"/>
          </p:nvPr>
        </p:nvSpPr>
        <p:spPr>
          <a:xfrm>
            <a:off x="429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8076469"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672501403"/>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Content - 1 column + image">
    <p:spTree>
      <p:nvGrpSpPr>
        <p:cNvPr id="1" name=""/>
        <p:cNvGrpSpPr/>
        <p:nvPr/>
      </p:nvGrpSpPr>
      <p:grpSpPr>
        <a:xfrm>
          <a:off x="0" y="0"/>
          <a:ext cx="0" cy="0"/>
          <a:chOff x="0" y="0"/>
          <a:chExt cx="0" cy="0"/>
        </a:xfrm>
      </p:grpSpPr>
      <p:sp>
        <p:nvSpPr>
          <p:cNvPr id="2" name="Title 1"/>
          <p:cNvSpPr>
            <a:spLocks noGrp="1"/>
          </p:cNvSpPr>
          <p:nvPr>
            <p:ph type="title"/>
          </p:nvPr>
        </p:nvSpPr>
        <p:spPr>
          <a:xfrm>
            <a:off x="336001" y="1018785"/>
            <a:ext cx="5450651" cy="682203"/>
          </a:xfrm>
        </p:spPr>
        <p:txBody>
          <a:bodyPr/>
          <a:lstStyle/>
          <a:p>
            <a:r>
              <a:rPr lang="en-US"/>
              <a:t>Click to edit Master title style</a:t>
            </a:r>
          </a:p>
        </p:txBody>
      </p:sp>
      <p:sp>
        <p:nvSpPr>
          <p:cNvPr id="3" name="Content Placeholder 2"/>
          <p:cNvSpPr>
            <a:spLocks noGrp="1"/>
          </p:cNvSpPr>
          <p:nvPr>
            <p:ph sz="half" idx="1"/>
          </p:nvPr>
        </p:nvSpPr>
        <p:spPr>
          <a:xfrm>
            <a:off x="336001" y="2064000"/>
            <a:ext cx="5450651"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p:nvPr userDrawn="1"/>
        </p:nvSpPr>
        <p:spPr>
          <a:xfrm>
            <a:off x="6083029" y="1"/>
            <a:ext cx="6096000" cy="6289040"/>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8813500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slide - option 5">
    <p:spTree>
      <p:nvGrpSpPr>
        <p:cNvPr id="1" name=""/>
        <p:cNvGrpSpPr/>
        <p:nvPr/>
      </p:nvGrpSpPr>
      <p:grpSpPr>
        <a:xfrm>
          <a:off x="0" y="0"/>
          <a:ext cx="0" cy="0"/>
          <a:chOff x="0" y="0"/>
          <a:chExt cx="0" cy="0"/>
        </a:xfrm>
      </p:grpSpPr>
      <p:sp>
        <p:nvSpPr>
          <p:cNvPr id="17" name="Shape 48"/>
          <p:cNvSpPr/>
          <p:nvPr userDrawn="1"/>
        </p:nvSpPr>
        <p:spPr>
          <a:xfrm>
            <a:off x="-2" y="-8012"/>
            <a:ext cx="12192003" cy="1134128"/>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35719" tIns="35719" rIns="35719" bIns="35719" anchor="ctr"/>
          <a:lstStyle>
            <a:lvl1pPr>
              <a:defRPr sz="3200">
                <a:solidFill>
                  <a:srgbClr val="FFFFFF"/>
                </a:solidFill>
              </a:defRPr>
            </a:lvl1pPr>
          </a:lstStyle>
          <a:p>
            <a:pPr marL="0" marR="0" lvl="0" indent="0" algn="ctr" defTabSz="292093" rtl="0" eaLnBrk="1" fontAlgn="auto" latinLnBrk="0" hangingPunct="0">
              <a:lnSpc>
                <a:spcPct val="100000"/>
              </a:lnSpc>
              <a:spcBef>
                <a:spcPts val="0"/>
              </a:spcBef>
              <a:spcAft>
                <a:spcPts val="0"/>
              </a:spcAft>
              <a:buClrTx/>
              <a:buSzTx/>
              <a:buFontTx/>
              <a:buNone/>
              <a:tabLst/>
              <a:defRPr/>
            </a:pPr>
            <a:r>
              <a:rPr kumimoji="0" sz="1600" b="0" i="0" u="none" strike="noStrike" kern="0" cap="none" spc="0" normalizeH="0" baseline="0" noProof="0">
                <a:ln>
                  <a:noFill/>
                </a:ln>
                <a:solidFill>
                  <a:srgbClr val="FFFFFF"/>
                </a:solidFill>
                <a:effectLst/>
                <a:uLnTx/>
                <a:uFillTx/>
                <a:latin typeface="Arial"/>
                <a:sym typeface="Helvetica Light"/>
              </a:rPr>
              <a:t>  </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Shape 64"/>
          <p:cNvSpPr/>
          <p:nvPr userDrawn="1"/>
        </p:nvSpPr>
        <p:spPr>
          <a:xfrm flipV="1">
            <a:off x="2855913"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6" name="Shape 69"/>
          <p:cNvSpPr>
            <a:spLocks noGrp="1"/>
          </p:cNvSpPr>
          <p:nvPr>
            <p:ph type="pic" sz="quarter" idx="13"/>
          </p:nvPr>
        </p:nvSpPr>
        <p:spPr>
          <a:xfrm>
            <a:off x="2969561" y="272735"/>
            <a:ext cx="1568168" cy="360000"/>
          </a:xfrm>
          <a:prstGeom prst="rect">
            <a:avLst/>
          </a:prstGeom>
          <a:noFill/>
          <a:ln>
            <a:noFill/>
          </a:ln>
        </p:spPr>
        <p:txBody>
          <a:bodyPr wrap="square" lIns="68579" tIns="34289" rIns="68579" bIns="34289" anchor="t">
            <a:noAutofit/>
          </a:bodyPr>
          <a:lstStyle>
            <a:lvl1pPr marL="0" indent="0">
              <a:buNone/>
              <a:defRPr sz="1067">
                <a:latin typeface="+mn-lt"/>
              </a:defRPr>
            </a:lvl1pPr>
          </a:lstStyle>
          <a:p>
            <a:r>
              <a:rPr lang="en-US"/>
              <a:t>Click icon to add picture</a:t>
            </a:r>
            <a:endParaRPr lang="en-GB"/>
          </a:p>
        </p:txBody>
      </p:sp>
      <p:sp>
        <p:nvSpPr>
          <p:cNvPr id="7" name="Shape 70"/>
          <p:cNvSpPr>
            <a:spLocks noGrp="1"/>
          </p:cNvSpPr>
          <p:nvPr>
            <p:ph type="pic" sz="quarter" idx="14"/>
          </p:nvPr>
        </p:nvSpPr>
        <p:spPr>
          <a:xfrm>
            <a:off x="4770581"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8" name="Shape 71"/>
          <p:cNvSpPr>
            <a:spLocks noGrp="1"/>
          </p:cNvSpPr>
          <p:nvPr>
            <p:ph type="pic" sz="quarter" idx="15"/>
          </p:nvPr>
        </p:nvSpPr>
        <p:spPr>
          <a:xfrm>
            <a:off x="6570805"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9" name="Shape 64"/>
          <p:cNvSpPr/>
          <p:nvPr userDrawn="1"/>
        </p:nvSpPr>
        <p:spPr>
          <a:xfrm flipV="1">
            <a:off x="4654551"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6456363"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8256588"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8364937"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13" name="Rectangle 12"/>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
        <p:nvSpPr>
          <p:cNvPr id="14" name="Rectangle 13"/>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tx1"/>
                </a:solidFill>
              </a:rPr>
              <a:t>© Crown Copyright</a:t>
            </a:r>
            <a:r>
              <a:rPr lang="fr-BE" sz="1067" baseline="0">
                <a:solidFill>
                  <a:schemeClr val="tx1"/>
                </a:solidFill>
              </a:rPr>
              <a:t> 2026, Met Office</a:t>
            </a:r>
            <a:endParaRPr lang="en-GB" sz="1067">
              <a:solidFill>
                <a:schemeClr val="tx1"/>
              </a:solidFill>
            </a:endParaRPr>
          </a:p>
        </p:txBody>
      </p:sp>
      <p:sp>
        <p:nvSpPr>
          <p:cNvPr id="5" name="Shape 68"/>
          <p:cNvSpPr/>
          <p:nvPr userDrawn="1"/>
        </p:nvSpPr>
        <p:spPr>
          <a:xfrm>
            <a:off x="10041453" y="272735"/>
            <a:ext cx="1814548" cy="360000"/>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lstStyle/>
          <a:p>
            <a:pPr marL="0" marR="0" lvl="0" indent="0" algn="l" defTabSz="457189" rtl="0" eaLnBrk="1" fontAlgn="auto" latinLnBrk="0" hangingPunct="0">
              <a:lnSpc>
                <a:spcPct val="90000"/>
              </a:lnSpc>
              <a:spcBef>
                <a:spcPts val="400"/>
              </a:spcBef>
              <a:spcAft>
                <a:spcPts val="0"/>
              </a:spcAft>
              <a:buClrTx/>
              <a:buSzTx/>
              <a:buFontTx/>
              <a:buNone/>
              <a:tabLst/>
              <a:defRPr sz="2100">
                <a:solidFill>
                  <a:srgbClr val="2A2A2A"/>
                </a:solidFill>
                <a:latin typeface="Arial"/>
                <a:ea typeface="Arial"/>
                <a:cs typeface="Arial"/>
                <a:sym typeface="Arial"/>
              </a:defRPr>
            </a:pPr>
            <a:r>
              <a:rPr kumimoji="0" sz="1067" b="0" i="0" u="none" strike="noStrike" kern="0" cap="none" spc="0" normalizeH="0" baseline="0" noProof="0">
                <a:ln>
                  <a:noFill/>
                </a:ln>
                <a:solidFill>
                  <a:schemeClr val="accent6"/>
                </a:solidFill>
                <a:effectLst/>
                <a:uLnTx/>
                <a:uFillTx/>
                <a:latin typeface="Arial"/>
                <a:cs typeface="Arial"/>
                <a:sym typeface="Arial"/>
              </a:rPr>
              <a:t>Working together </a:t>
            </a:r>
            <a:br>
              <a:rPr kumimoji="0" sz="1067" b="0" i="0" u="none" strike="noStrike" kern="0" cap="none" spc="0" normalizeH="0" baseline="0" noProof="0">
                <a:ln>
                  <a:noFill/>
                </a:ln>
                <a:solidFill>
                  <a:schemeClr val="accent6"/>
                </a:solidFill>
                <a:effectLst/>
                <a:uLnTx/>
                <a:uFillTx/>
                <a:latin typeface="Arial"/>
                <a:cs typeface="Arial"/>
                <a:sym typeface="Arial"/>
              </a:rPr>
            </a:br>
            <a:r>
              <a:rPr kumimoji="0" sz="1067" b="0" i="0" u="none" strike="noStrike" kern="0" cap="none" spc="0" normalizeH="0" baseline="0" noProof="0">
                <a:ln>
                  <a:noFill/>
                </a:ln>
                <a:solidFill>
                  <a:schemeClr val="accent6"/>
                </a:solidFill>
                <a:effectLst/>
                <a:uLnTx/>
                <a:uFillTx/>
                <a:latin typeface="Arial"/>
                <a:cs typeface="Arial"/>
                <a:sym typeface="Arial"/>
              </a:rPr>
              <a:t>(enter working relationship)</a:t>
            </a:r>
          </a:p>
        </p:txBody>
      </p:sp>
      <p:pic>
        <p:nvPicPr>
          <p:cNvPr id="16" name="MO_MASTER_for_dark_backg_RBG.png"/>
          <p:cNvPicPr>
            <a:picLocks noChangeAspect="1"/>
          </p:cNvPicPr>
          <p:nvPr userDrawn="1"/>
        </p:nvPicPr>
        <p:blipFill>
          <a:blip r:embed="rId3" cstate="print"/>
          <a:stretch>
            <a:fillRect/>
          </a:stretch>
        </p:blipFill>
        <p:spPr>
          <a:xfrm>
            <a:off x="89743" y="54000"/>
            <a:ext cx="2405040" cy="754200"/>
          </a:xfrm>
          <a:prstGeom prst="rect">
            <a:avLst/>
          </a:prstGeom>
          <a:ln w="12700">
            <a:miter lim="400000"/>
          </a:ln>
        </p:spPr>
      </p:pic>
      <p:sp>
        <p:nvSpPr>
          <p:cNvPr id="18" name="Title 1"/>
          <p:cNvSpPr>
            <a:spLocks noGrp="1"/>
          </p:cNvSpPr>
          <p:nvPr>
            <p:ph type="ctrTitle"/>
          </p:nvPr>
        </p:nvSpPr>
        <p:spPr>
          <a:xfrm>
            <a:off x="336000" y="1314129"/>
            <a:ext cx="11520000" cy="1160665"/>
          </a:xfrm>
        </p:spPr>
        <p:txBody>
          <a:bodyPr anchor="b">
            <a:normAutofit/>
          </a:bodyPr>
          <a:lstStyle>
            <a:lvl1pPr algn="l">
              <a:defRPr sz="4800">
                <a:solidFill>
                  <a:schemeClr val="tx1"/>
                </a:solidFill>
              </a:defRPr>
            </a:lvl1pPr>
          </a:lstStyle>
          <a:p>
            <a:r>
              <a:rPr lang="en-US"/>
              <a:t>Click to edit Master title style</a:t>
            </a:r>
          </a:p>
        </p:txBody>
      </p:sp>
    </p:spTree>
    <p:extLst>
      <p:ext uri="{BB962C8B-B14F-4D97-AF65-F5344CB8AC3E}">
        <p14:creationId xmlns:p14="http://schemas.microsoft.com/office/powerpoint/2010/main" val="2317179051"/>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itleOnly" preserve="1">
  <p:cSld name="Content -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756498554"/>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Content - full image">
    <p:spTree>
      <p:nvGrpSpPr>
        <p:cNvPr id="1" name=""/>
        <p:cNvGrpSpPr/>
        <p:nvPr/>
      </p:nvGrpSpPr>
      <p:grpSpPr>
        <a:xfrm>
          <a:off x="0" y="0"/>
          <a:ext cx="0" cy="0"/>
          <a:chOff x="0" y="0"/>
          <a:chExt cx="0" cy="0"/>
        </a:xfrm>
      </p:grpSpPr>
      <p:sp>
        <p:nvSpPr>
          <p:cNvPr id="5" name="Rectangle 4"/>
          <p:cNvSpPr/>
          <p:nvPr userDrawn="1"/>
        </p:nvSpPr>
        <p:spPr>
          <a:xfrm>
            <a:off x="0" y="945959"/>
            <a:ext cx="12192000" cy="5363180"/>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8" name="Picture Placeholder 7"/>
          <p:cNvSpPr>
            <a:spLocks noGrp="1"/>
          </p:cNvSpPr>
          <p:nvPr>
            <p:ph type="pic" sz="quarter" idx="10"/>
          </p:nvPr>
        </p:nvSpPr>
        <p:spPr>
          <a:xfrm>
            <a:off x="3" y="945959"/>
            <a:ext cx="12191999" cy="5363180"/>
          </a:xfrm>
        </p:spPr>
        <p:txBody>
          <a:bodyPr/>
          <a:lstStyle/>
          <a:p>
            <a:r>
              <a:rPr lang="en-US"/>
              <a:t>Click icon to add picture</a:t>
            </a:r>
            <a:endParaRPr lang="en-GB"/>
          </a:p>
        </p:txBody>
      </p:sp>
      <p:sp>
        <p:nvSpPr>
          <p:cNvPr id="2" name="Slide Number Placeholder 1"/>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964126359"/>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Content - 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529288496"/>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blank" preserve="1">
  <p:cSld name="Content - really blank">
    <p:spTree>
      <p:nvGrpSpPr>
        <p:cNvPr id="1" name=""/>
        <p:cNvGrpSpPr/>
        <p:nvPr/>
      </p:nvGrpSpPr>
      <p:grpSpPr>
        <a:xfrm>
          <a:off x="0" y="0"/>
          <a:ext cx="0" cy="0"/>
          <a:chOff x="0" y="0"/>
          <a:chExt cx="0" cy="0"/>
        </a:xfrm>
      </p:grpSpPr>
      <p:sp>
        <p:nvSpPr>
          <p:cNvPr id="2" name="Rectangle 1"/>
          <p:cNvSpPr/>
          <p:nvPr userDrawn="1"/>
        </p:nvSpPr>
        <p:spPr>
          <a:xfrm>
            <a:off x="0" y="6314367"/>
            <a:ext cx="12192000" cy="543636"/>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810555197"/>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obj" preserve="1">
  <p:cSld name="Divider - green">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p:nvPr>
        </p:nvSpPr>
        <p:spPr>
          <a:xfrm>
            <a:off x="336000" y="1144047"/>
            <a:ext cx="11520000" cy="989591"/>
          </a:xfrm>
        </p:spPr>
        <p:txBody>
          <a:bodyPr/>
          <a:lstStyle/>
          <a:p>
            <a:r>
              <a:rPr lang="en-US"/>
              <a:t>Click to edit Master title style</a:t>
            </a:r>
          </a:p>
        </p:txBody>
      </p:sp>
      <p:sp>
        <p:nvSpPr>
          <p:cNvPr id="3" name="Content Placeholder 2"/>
          <p:cNvSpPr>
            <a:spLocks noGrp="1"/>
          </p:cNvSpPr>
          <p:nvPr>
            <p:ph idx="1" hasCustomPrompt="1"/>
          </p:nvPr>
        </p:nvSpPr>
        <p:spPr>
          <a:xfrm>
            <a:off x="336000" y="2633973"/>
            <a:ext cx="11520000" cy="3510027"/>
          </a:xfrm>
        </p:spPr>
        <p:txBody>
          <a:bodyPr/>
          <a:lstStyle>
            <a:lvl1pPr marL="0" indent="0">
              <a:buNone/>
              <a:defRPr baseline="0"/>
            </a:lvl1pPr>
            <a:lvl2pPr marL="457167" indent="0">
              <a:buNone/>
              <a:defRPr/>
            </a:lvl2pPr>
            <a:lvl3pPr marL="914332" indent="0">
              <a:buNone/>
              <a:defRPr/>
            </a:lvl3pPr>
            <a:lvl4pPr marL="1371498" indent="0">
              <a:buNone/>
              <a:defRPr/>
            </a:lvl4pPr>
            <a:lvl5pPr marL="1828664" indent="0">
              <a:buNone/>
              <a:defRPr/>
            </a:lvl5pPr>
          </a:lstStyle>
          <a:p>
            <a:pPr lvl="0"/>
            <a:r>
              <a:rPr lang="en-US"/>
              <a:t>Click to add subtitle</a:t>
            </a:r>
          </a:p>
        </p:txBody>
      </p:sp>
      <p:sp>
        <p:nvSpPr>
          <p:cNvPr id="7" name="Rectangle 6"/>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29601713"/>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Divider - grey">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rgbClr val="BBBDBF"/>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lvl1pPr>
            <a:lvl2pPr marL="457167" indent="0">
              <a:buNone/>
              <a:defRPr/>
            </a:lvl2pPr>
            <a:lvl3pPr marL="914332" indent="0">
              <a:buNone/>
              <a:defRPr/>
            </a:lvl3pPr>
            <a:lvl4pPr marL="1371498" indent="0">
              <a:buNone/>
              <a:defRPr/>
            </a:lvl4pPr>
            <a:lvl5pPr marL="1828664" indent="0">
              <a:buNone/>
              <a:defRPr/>
            </a:lvl5pPr>
          </a:lstStyle>
          <a:p>
            <a:pPr lvl="0"/>
            <a:r>
              <a:rPr lang="en-US"/>
              <a:t>Click to add subtitle</a:t>
            </a:r>
          </a:p>
        </p:txBody>
      </p:sp>
      <p:sp>
        <p:nvSpPr>
          <p:cNvPr id="7" name="Rectangle 6"/>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336000" y="1144047"/>
            <a:ext cx="11520000" cy="989591"/>
          </a:xfrm>
        </p:spPr>
        <p:txBody>
          <a:bodyPr/>
          <a:lstStyle/>
          <a:p>
            <a:r>
              <a:rPr lang="en-US"/>
              <a:t>Click to edit Master title style</a:t>
            </a:r>
          </a:p>
        </p:txBody>
      </p:sp>
    </p:spTree>
    <p:extLst>
      <p:ext uri="{BB962C8B-B14F-4D97-AF65-F5344CB8AC3E}">
        <p14:creationId xmlns:p14="http://schemas.microsoft.com/office/powerpoint/2010/main" val="559277297"/>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Divider - blue">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rgbClr val="359B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solidFill>
                  <a:schemeClr val="tx1"/>
                </a:solidFill>
              </a:defRPr>
            </a:lvl1pPr>
            <a:lvl2pPr marL="457167" indent="0">
              <a:buNone/>
              <a:defRPr/>
            </a:lvl2pPr>
            <a:lvl3pPr marL="914332" indent="0">
              <a:buNone/>
              <a:defRPr/>
            </a:lvl3pPr>
            <a:lvl4pPr marL="1371498" indent="0">
              <a:buNone/>
              <a:defRPr/>
            </a:lvl4pPr>
            <a:lvl5pPr marL="1828664" indent="0">
              <a:buNone/>
              <a:defRPr/>
            </a:lvl5pPr>
          </a:lstStyle>
          <a:p>
            <a:pPr lvl="0"/>
            <a:r>
              <a:rPr lang="en-US"/>
              <a:t>Click to add subtitle</a:t>
            </a:r>
          </a:p>
        </p:txBody>
      </p:sp>
      <p:sp>
        <p:nvSpPr>
          <p:cNvPr id="7" name="Rectangle 6"/>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bg2"/>
                </a:solidFill>
              </a:rPr>
              <a:t>	</a:t>
            </a:r>
            <a:endParaRPr lang="en-GB" sz="1067">
              <a:solidFill>
                <a:schemeClr val="bg2"/>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336000" y="1144047"/>
            <a:ext cx="11520000" cy="989591"/>
          </a:xfrm>
        </p:spPr>
        <p:txBody>
          <a:bodyPr/>
          <a:lstStyle/>
          <a:p>
            <a:r>
              <a:rPr lang="en-US"/>
              <a:t>Click to edit Master title style</a:t>
            </a:r>
          </a:p>
        </p:txBody>
      </p:sp>
    </p:spTree>
    <p:extLst>
      <p:ext uri="{BB962C8B-B14F-4D97-AF65-F5344CB8AC3E}">
        <p14:creationId xmlns:p14="http://schemas.microsoft.com/office/powerpoint/2010/main" val="2807712072"/>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Divider - red">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lvl1pPr>
            <a:lvl2pPr marL="457167" indent="0">
              <a:buNone/>
              <a:defRPr/>
            </a:lvl2pPr>
            <a:lvl3pPr marL="914332" indent="0">
              <a:buNone/>
              <a:defRPr/>
            </a:lvl3pPr>
            <a:lvl4pPr marL="1371498" indent="0">
              <a:buNone/>
              <a:defRPr/>
            </a:lvl4pPr>
            <a:lvl5pPr marL="1828664" indent="0">
              <a:buNone/>
              <a:defRPr/>
            </a:lvl5pPr>
          </a:lstStyle>
          <a:p>
            <a:pPr lvl="0"/>
            <a:r>
              <a:rPr lang="en-US"/>
              <a:t>Click to add subtitle</a:t>
            </a:r>
          </a:p>
        </p:txBody>
      </p:sp>
      <p:sp>
        <p:nvSpPr>
          <p:cNvPr id="7" name="Rectangle 6"/>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336000" y="1144047"/>
            <a:ext cx="11520000" cy="989591"/>
          </a:xfrm>
        </p:spPr>
        <p:txBody>
          <a:bodyPr/>
          <a:lstStyle/>
          <a:p>
            <a:r>
              <a:rPr lang="en-US"/>
              <a:t>Click to edit Master title style</a:t>
            </a:r>
          </a:p>
        </p:txBody>
      </p:sp>
    </p:spTree>
    <p:extLst>
      <p:ext uri="{BB962C8B-B14F-4D97-AF65-F5344CB8AC3E}">
        <p14:creationId xmlns:p14="http://schemas.microsoft.com/office/powerpoint/2010/main" val="1152321254"/>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Divider - teal">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rgbClr val="55C6B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lvl1pPr>
            <a:lvl2pPr marL="457167" indent="0">
              <a:buNone/>
              <a:defRPr/>
            </a:lvl2pPr>
            <a:lvl3pPr marL="914332" indent="0">
              <a:buNone/>
              <a:defRPr/>
            </a:lvl3pPr>
            <a:lvl4pPr marL="1371498" indent="0">
              <a:buNone/>
              <a:defRPr/>
            </a:lvl4pPr>
            <a:lvl5pPr marL="1828664" indent="0">
              <a:buNone/>
              <a:defRPr/>
            </a:lvl5pPr>
          </a:lstStyle>
          <a:p>
            <a:pPr lvl="0"/>
            <a:r>
              <a:rPr lang="en-US"/>
              <a:t>Click to add subtitle</a:t>
            </a:r>
          </a:p>
        </p:txBody>
      </p:sp>
      <p:sp>
        <p:nvSpPr>
          <p:cNvPr id="7" name="Rectangle 6"/>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336000" y="1144047"/>
            <a:ext cx="11520000" cy="989591"/>
          </a:xfrm>
        </p:spPr>
        <p:txBody>
          <a:bodyPr/>
          <a:lstStyle/>
          <a:p>
            <a:r>
              <a:rPr lang="en-US"/>
              <a:t>Click to edit Master title style</a:t>
            </a:r>
          </a:p>
        </p:txBody>
      </p:sp>
    </p:spTree>
    <p:extLst>
      <p:ext uri="{BB962C8B-B14F-4D97-AF65-F5344CB8AC3E}">
        <p14:creationId xmlns:p14="http://schemas.microsoft.com/office/powerpoint/2010/main" val="3876513835"/>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Question Contact">
    <p:spTree>
      <p:nvGrpSpPr>
        <p:cNvPr id="1" name=""/>
        <p:cNvGrpSpPr/>
        <p:nvPr/>
      </p:nvGrpSpPr>
      <p:grpSpPr>
        <a:xfrm>
          <a:off x="0" y="0"/>
          <a:ext cx="0" cy="0"/>
          <a:chOff x="0" y="0"/>
          <a:chExt cx="0" cy="0"/>
        </a:xfrm>
      </p:grpSpPr>
      <p:sp>
        <p:nvSpPr>
          <p:cNvPr id="6" name="Rectangle 5"/>
          <p:cNvSpPr/>
          <p:nvPr userDrawn="1"/>
        </p:nvSpPr>
        <p:spPr>
          <a:xfrm>
            <a:off x="0" y="2430124"/>
            <a:ext cx="12192000" cy="4554000"/>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Font typeface="Arial" panose="020B0604020202020204" pitchFamily="34" charset="0"/>
              <a:buNone/>
            </a:pPr>
            <a:endParaRPr lang="en-GB" sz="2667"/>
          </a:p>
        </p:txBody>
      </p:sp>
      <p:sp>
        <p:nvSpPr>
          <p:cNvPr id="7" name="Rectangle 6"/>
          <p:cNvSpPr/>
          <p:nvPr userDrawn="1"/>
        </p:nvSpPr>
        <p:spPr>
          <a:xfrm>
            <a:off x="0" y="643628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www.metoffice.gov.uk	</a:t>
            </a:r>
            <a:endParaRPr lang="en-GB" sz="1067">
              <a:solidFill>
                <a:schemeClr val="tx1"/>
              </a:solidFill>
            </a:endParaRPr>
          </a:p>
        </p:txBody>
      </p:sp>
      <p:sp>
        <p:nvSpPr>
          <p:cNvPr id="8" name="Rectangle 7"/>
          <p:cNvSpPr/>
          <p:nvPr userDrawn="1"/>
        </p:nvSpPr>
        <p:spPr>
          <a:xfrm>
            <a:off x="5622877" y="6436287"/>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089">
              <a:tabLst/>
            </a:pPr>
            <a:r>
              <a:rPr lang="fr-BE" sz="1067">
                <a:solidFill>
                  <a:schemeClr val="tx1"/>
                </a:solidFill>
              </a:rPr>
              <a:t>© Crown Copyright</a:t>
            </a:r>
            <a:r>
              <a:rPr lang="fr-BE" sz="1067" baseline="0">
                <a:solidFill>
                  <a:schemeClr val="tx1"/>
                </a:solidFill>
              </a:rPr>
              <a:t> 2023, Met Office</a:t>
            </a:r>
            <a:endParaRPr lang="en-GB" sz="1067">
              <a:solidFill>
                <a:schemeClr val="tx1"/>
              </a:solidFill>
            </a:endParaRPr>
          </a:p>
        </p:txBody>
      </p:sp>
      <p:sp>
        <p:nvSpPr>
          <p:cNvPr id="4" name="TextBox 3"/>
          <p:cNvSpPr txBox="1"/>
          <p:nvPr userDrawn="1"/>
        </p:nvSpPr>
        <p:spPr>
          <a:xfrm>
            <a:off x="328939" y="2688230"/>
            <a:ext cx="11520000" cy="420564"/>
          </a:xfrm>
          <a:prstGeom prst="rect">
            <a:avLst/>
          </a:prstGeom>
          <a:noFill/>
        </p:spPr>
        <p:txBody>
          <a:bodyPr wrap="square" rtlCol="0" anchor="ctr">
            <a:spAutoFit/>
          </a:bodyPr>
          <a:lstStyle/>
          <a:p>
            <a:r>
              <a:rPr lang="fr-BE" sz="2133"/>
              <a:t>For more information </a:t>
            </a:r>
            <a:r>
              <a:rPr lang="fr-BE" sz="2133" err="1"/>
              <a:t>please</a:t>
            </a:r>
            <a:r>
              <a:rPr lang="fr-BE" sz="2133"/>
              <a:t> contact</a:t>
            </a:r>
            <a:endParaRPr lang="en-GB" sz="2133"/>
          </a:p>
        </p:txBody>
      </p:sp>
      <p:sp>
        <p:nvSpPr>
          <p:cNvPr id="13" name="Title 1"/>
          <p:cNvSpPr>
            <a:spLocks noGrp="1"/>
          </p:cNvSpPr>
          <p:nvPr>
            <p:ph type="title"/>
          </p:nvPr>
        </p:nvSpPr>
        <p:spPr>
          <a:xfrm>
            <a:off x="336000" y="1144047"/>
            <a:ext cx="11520000" cy="989591"/>
          </a:xfrm>
        </p:spPr>
        <p:txBody>
          <a:bodyPr/>
          <a:lstStyle/>
          <a:p>
            <a:r>
              <a:rPr lang="en-US"/>
              <a:t>Click to edit Master title style</a:t>
            </a:r>
          </a:p>
        </p:txBody>
      </p:sp>
      <p:sp>
        <p:nvSpPr>
          <p:cNvPr id="15" name="Text Placeholder 9">
            <a:extLst>
              <a:ext uri="{FF2B5EF4-FFF2-40B4-BE49-F238E27FC236}">
                <a16:creationId xmlns:a16="http://schemas.microsoft.com/office/drawing/2014/main" id="{A65DAA60-F452-4BB2-8381-A1AABC7B0FFA}"/>
              </a:ext>
            </a:extLst>
          </p:cNvPr>
          <p:cNvSpPr>
            <a:spLocks noGrp="1"/>
          </p:cNvSpPr>
          <p:nvPr userDrawn="1"/>
        </p:nvSpPr>
        <p:spPr>
          <a:xfrm>
            <a:off x="980471" y="4684687"/>
            <a:ext cx="10800000" cy="480000"/>
          </a:xfrm>
          <a:prstGeom prst="rect">
            <a:avLst/>
          </a:prstGeom>
        </p:spPr>
        <p:txBody>
          <a:bodyPr vert="horz" lIns="121920" tIns="60960" rIns="121920" bIns="6096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FontTx/>
              <a:buNone/>
            </a:pPr>
            <a:r>
              <a:rPr lang="en-US" sz="2133"/>
              <a:t>Insert phone number here</a:t>
            </a:r>
            <a:endParaRPr lang="en-GB" sz="2133"/>
          </a:p>
        </p:txBody>
      </p:sp>
      <p:sp>
        <p:nvSpPr>
          <p:cNvPr id="20" name="Text Placeholder 9">
            <a:extLst>
              <a:ext uri="{FF2B5EF4-FFF2-40B4-BE49-F238E27FC236}">
                <a16:creationId xmlns:a16="http://schemas.microsoft.com/office/drawing/2014/main" id="{61A70674-0AF3-4543-A11C-A3B5C2B0FA74}"/>
              </a:ext>
            </a:extLst>
          </p:cNvPr>
          <p:cNvSpPr>
            <a:spLocks noGrp="1"/>
          </p:cNvSpPr>
          <p:nvPr userDrawn="1"/>
        </p:nvSpPr>
        <p:spPr>
          <a:xfrm>
            <a:off x="980471" y="4091115"/>
            <a:ext cx="10800000" cy="480000"/>
          </a:xfrm>
          <a:prstGeom prst="rect">
            <a:avLst/>
          </a:prstGeom>
        </p:spPr>
        <p:txBody>
          <a:bodyPr vert="horz" lIns="121920" tIns="60960" rIns="121920" bIns="6096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en-US" sz="2133"/>
              <a:t>Insert e-mail here</a:t>
            </a:r>
            <a:endParaRPr lang="en-GB" sz="2133"/>
          </a:p>
        </p:txBody>
      </p:sp>
      <p:pic>
        <p:nvPicPr>
          <p:cNvPr id="21" name="web-icon.png">
            <a:extLst>
              <a:ext uri="{FF2B5EF4-FFF2-40B4-BE49-F238E27FC236}">
                <a16:creationId xmlns:a16="http://schemas.microsoft.com/office/drawing/2014/main" id="{897C26A7-E5A9-429C-88CE-6D761AA4B31C}"/>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411531" y="3479741"/>
            <a:ext cx="528000" cy="528000"/>
          </a:xfrm>
          <a:prstGeom prst="rect">
            <a:avLst/>
          </a:prstGeom>
          <a:ln w="12700">
            <a:miter lim="400000"/>
          </a:ln>
        </p:spPr>
      </p:pic>
      <p:sp>
        <p:nvSpPr>
          <p:cNvPr id="22" name="Text Placeholder 9">
            <a:extLst>
              <a:ext uri="{FF2B5EF4-FFF2-40B4-BE49-F238E27FC236}">
                <a16:creationId xmlns:a16="http://schemas.microsoft.com/office/drawing/2014/main" id="{DF812764-35C6-4759-8316-7323965CEE11}"/>
              </a:ext>
            </a:extLst>
          </p:cNvPr>
          <p:cNvSpPr>
            <a:spLocks noGrp="1"/>
          </p:cNvSpPr>
          <p:nvPr userDrawn="1"/>
        </p:nvSpPr>
        <p:spPr>
          <a:xfrm>
            <a:off x="980471" y="3493787"/>
            <a:ext cx="10800000" cy="480000"/>
          </a:xfrm>
          <a:prstGeom prst="rect">
            <a:avLst/>
          </a:prstGeom>
        </p:spPr>
        <p:txBody>
          <a:bodyPr vert="horz" lIns="121920" tIns="60960" rIns="121920" bIns="6096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en-US" sz="2133"/>
              <a:t>www.metoffice.gov.uk</a:t>
            </a:r>
            <a:endParaRPr lang="en-GB" sz="2133"/>
          </a:p>
        </p:txBody>
      </p:sp>
      <p:pic>
        <p:nvPicPr>
          <p:cNvPr id="23" name="web-icon.png">
            <a:extLst>
              <a:ext uri="{FF2B5EF4-FFF2-40B4-BE49-F238E27FC236}">
                <a16:creationId xmlns:a16="http://schemas.microsoft.com/office/drawing/2014/main" id="{B472CB18-3C04-46E9-A4DC-7923E8BEB033}"/>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411531" y="4064247"/>
            <a:ext cx="528000" cy="528000"/>
          </a:xfrm>
          <a:prstGeom prst="rect">
            <a:avLst/>
          </a:prstGeom>
          <a:ln w="12700">
            <a:miter lim="400000"/>
          </a:ln>
        </p:spPr>
      </p:pic>
      <p:pic>
        <p:nvPicPr>
          <p:cNvPr id="24" name="web-icon.png">
            <a:extLst>
              <a:ext uri="{FF2B5EF4-FFF2-40B4-BE49-F238E27FC236}">
                <a16:creationId xmlns:a16="http://schemas.microsoft.com/office/drawing/2014/main" id="{33E1C480-D76C-4A08-A27B-EFA5CDC40AF9}"/>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p:blipFill>
        <p:spPr>
          <a:xfrm>
            <a:off x="411531" y="4658855"/>
            <a:ext cx="528000" cy="528000"/>
          </a:xfrm>
          <a:prstGeom prst="rect">
            <a:avLst/>
          </a:prstGeom>
          <a:ln w="12700">
            <a:miter lim="400000"/>
          </a:ln>
        </p:spPr>
      </p:pic>
      <p:pic>
        <p:nvPicPr>
          <p:cNvPr id="25" name="web-icon.png">
            <a:extLst>
              <a:ext uri="{FF2B5EF4-FFF2-40B4-BE49-F238E27FC236}">
                <a16:creationId xmlns:a16="http://schemas.microsoft.com/office/drawing/2014/main" id="{D4C35C27-B01B-47C2-AAF1-3D38290F18FC}"/>
              </a:ext>
            </a:extLst>
          </p:cNvPr>
          <p:cNvPicPr>
            <a:picLocks noChangeAspect="1"/>
          </p:cNvPicPr>
          <p:nvPr userDrawn="1"/>
        </p:nvPicPr>
        <p:blipFill>
          <a:blip r:embed="rId5" cstate="print">
            <a:extLst>
              <a:ext uri="{28A0092B-C50C-407E-A947-70E740481C1C}">
                <a14:useLocalDpi xmlns:a14="http://schemas.microsoft.com/office/drawing/2010/main"/>
              </a:ext>
            </a:extLst>
          </a:blip>
          <a:srcRect/>
          <a:stretch/>
        </p:blipFill>
        <p:spPr>
          <a:xfrm>
            <a:off x="411531" y="5243360"/>
            <a:ext cx="528000" cy="528000"/>
          </a:xfrm>
          <a:prstGeom prst="rect">
            <a:avLst/>
          </a:prstGeom>
          <a:ln w="12700">
            <a:miter lim="400000"/>
          </a:ln>
        </p:spPr>
      </p:pic>
      <p:sp>
        <p:nvSpPr>
          <p:cNvPr id="26" name="Text Placeholder 9">
            <a:extLst>
              <a:ext uri="{FF2B5EF4-FFF2-40B4-BE49-F238E27FC236}">
                <a16:creationId xmlns:a16="http://schemas.microsoft.com/office/drawing/2014/main" id="{968136C3-37A7-4311-9705-49E0C1351CA2}"/>
              </a:ext>
            </a:extLst>
          </p:cNvPr>
          <p:cNvSpPr>
            <a:spLocks noGrp="1"/>
          </p:cNvSpPr>
          <p:nvPr userDrawn="1"/>
        </p:nvSpPr>
        <p:spPr>
          <a:xfrm>
            <a:off x="980471" y="5275325"/>
            <a:ext cx="10800000" cy="480000"/>
          </a:xfrm>
          <a:prstGeom prst="rect">
            <a:avLst/>
          </a:prstGeom>
        </p:spPr>
        <p:txBody>
          <a:bodyPr vert="horz" lIns="121920" tIns="60960" rIns="121920" bIns="6096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FontTx/>
              <a:buNone/>
            </a:pPr>
            <a:r>
              <a:rPr lang="en-US" sz="2133"/>
              <a:t>Insert social media handle</a:t>
            </a:r>
            <a:endParaRPr lang="en-GB" sz="2133"/>
          </a:p>
        </p:txBody>
      </p:sp>
    </p:spTree>
    <p:extLst>
      <p:ext uri="{BB962C8B-B14F-4D97-AF65-F5344CB8AC3E}">
        <p14:creationId xmlns:p14="http://schemas.microsoft.com/office/powerpoint/2010/main" val="28327561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 1 colum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1" name="Slide Number Placeholder 10"/>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557720303"/>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solidFill>
            <a:schemeClr val="accent6"/>
          </a:solidFill>
        </p:spPr>
        <p:txBody>
          <a:bodyPr/>
          <a:lstStyle>
            <a:lvl1pPr defTabSz="292079" hangingPunct="0">
              <a:defRPr/>
            </a:lvl1pPr>
          </a:lstStyle>
          <a:p>
            <a:pPr>
              <a:defRPr/>
            </a:pPr>
            <a:r>
              <a:rPr lang="en-GB" sz="2400" kern="0">
                <a:solidFill>
                  <a:srgbClr val="2A2A2A"/>
                </a:solidFill>
                <a:sym typeface="Helvetica Light"/>
              </a:rPr>
              <a:t>www.metoffice.gov.uk																									                 © Crown Copyright 2017, Met Office</a:t>
            </a:r>
          </a:p>
        </p:txBody>
      </p:sp>
    </p:spTree>
    <p:extLst>
      <p:ext uri="{BB962C8B-B14F-4D97-AF65-F5344CB8AC3E}">
        <p14:creationId xmlns:p14="http://schemas.microsoft.com/office/powerpoint/2010/main" val="10344152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userDrawn="1">
  <p:cSld name="Content slide - 2 column tex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en-US"/>
              <a:t>Slide title</a:t>
            </a:r>
            <a:endParaRPr lang="en-GB"/>
          </a:p>
        </p:txBody>
      </p:sp>
      <p:sp>
        <p:nvSpPr>
          <p:cNvPr id="4" name="Footer Placeholder 3"/>
          <p:cNvSpPr>
            <a:spLocks noGrp="1"/>
          </p:cNvSpPr>
          <p:nvPr>
            <p:ph type="ftr" sz="quarter" idx="12"/>
          </p:nvPr>
        </p:nvSpPr>
        <p:spPr/>
        <p:txBody>
          <a:bodyPr/>
          <a:lstStyle>
            <a:lvl1pPr defTabSz="292079" hangingPunct="0">
              <a:defRPr/>
            </a:lvl1pPr>
          </a:lstStyle>
          <a:p>
            <a:pPr>
              <a:defRPr/>
            </a:pPr>
            <a:r>
              <a:rPr lang="en-GB" sz="2400" kern="0">
                <a:solidFill>
                  <a:srgbClr val="2A2A2A"/>
                </a:solidFill>
                <a:sym typeface="Helvetica Light"/>
              </a:rPr>
              <a:t>www.metoffice.gov.uk																									                       © Crown Copyright 2017, Met Office</a:t>
            </a:r>
          </a:p>
        </p:txBody>
      </p:sp>
      <p:sp>
        <p:nvSpPr>
          <p:cNvPr id="5" name="Text Placeholder 4"/>
          <p:cNvSpPr>
            <a:spLocks noGrp="1"/>
          </p:cNvSpPr>
          <p:nvPr>
            <p:ph type="body" sz="quarter" idx="11" hasCustomPrompt="1"/>
          </p:nvPr>
        </p:nvSpPr>
        <p:spPr>
          <a:xfrm>
            <a:off x="263529" y="2360613"/>
            <a:ext cx="5400675" cy="3606800"/>
          </a:xfrm>
          <a:prstGeom prst="rect">
            <a:avLst/>
          </a:prstGeom>
        </p:spPr>
        <p:txBody>
          <a:bodyPr numCol="1" spcCol="0">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 centre (</a:t>
            </a:r>
            <a:r>
              <a:rPr lang="en-GB" err="1"/>
              <a:t>cac</a:t>
            </a:r>
            <a:r>
              <a:rPr lang="en-GB"/>
              <a:t>) cloud cloudburst downdraught geostrophic wind hydrometeor icing mean sea level oceanography overcast rotor cloud salt water snowflakes</a:t>
            </a:r>
            <a:endParaRPr lang="en-US"/>
          </a:p>
        </p:txBody>
      </p:sp>
      <p:sp>
        <p:nvSpPr>
          <p:cNvPr id="6" name="Text Placeholder 4"/>
          <p:cNvSpPr>
            <a:spLocks noGrp="1"/>
          </p:cNvSpPr>
          <p:nvPr>
            <p:ph type="body" sz="quarter" idx="13" hasCustomPrompt="1"/>
          </p:nvPr>
        </p:nvSpPr>
        <p:spPr>
          <a:xfrm>
            <a:off x="6114257" y="2360613"/>
            <a:ext cx="5400675" cy="3606800"/>
          </a:xfrm>
          <a:prstGeom prst="rect">
            <a:avLst/>
          </a:prstGeom>
        </p:spPr>
        <p:txBody>
          <a:bodyPr numCol="1" spcCol="0">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 centre (</a:t>
            </a:r>
            <a:r>
              <a:rPr lang="en-GB" err="1"/>
              <a:t>cac</a:t>
            </a:r>
            <a:r>
              <a:rPr lang="en-GB"/>
              <a:t>) cloud cloudburst downdraught geostrophic wind hydrometeor icing mean sea level oceanography overcast rotor cloud salt water snowflakes</a:t>
            </a:r>
            <a:endParaRPr lang="en-US"/>
          </a:p>
        </p:txBody>
      </p:sp>
    </p:spTree>
    <p:extLst>
      <p:ext uri="{BB962C8B-B14F-4D97-AF65-F5344CB8AC3E}">
        <p14:creationId xmlns:p14="http://schemas.microsoft.com/office/powerpoint/2010/main" val="35070573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5730944"/>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type="title">
  <p:cSld name="Diapositive de titre">
    <p:spTree>
      <p:nvGrpSpPr>
        <p:cNvPr id="1" name=""/>
        <p:cNvGrpSpPr/>
        <p:nvPr/>
      </p:nvGrpSpPr>
      <p:grpSpPr>
        <a:xfrm>
          <a:off x="0" y="0"/>
          <a:ext cx="0" cy="0"/>
          <a:chOff x="0" y="0"/>
          <a:chExt cx="0" cy="0"/>
        </a:xfrm>
      </p:grpSpPr>
      <p:pic>
        <p:nvPicPr>
          <p:cNvPr id="4" name="Picture 34" descr="CCI_ppt_edits_landSurfaceTem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27"/>
          <p:cNvSpPr txBox="1">
            <a:spLocks noChangeArrowheads="1"/>
          </p:cNvSpPr>
          <p:nvPr/>
        </p:nvSpPr>
        <p:spPr bwMode="auto">
          <a:xfrm>
            <a:off x="842433" y="6430434"/>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1067"/>
          </a:p>
        </p:txBody>
      </p:sp>
      <p:pic>
        <p:nvPicPr>
          <p:cNvPr id="6" name="Picture 37"/>
          <p:cNvPicPr>
            <a:picLocks noChangeAspect="1"/>
          </p:cNvPicPr>
          <p:nvPr/>
        </p:nvPicPr>
        <p:blipFill>
          <a:blip r:embed="rId3" cstate="print">
            <a:extLst>
              <a:ext uri="{28A0092B-C50C-407E-A947-70E740481C1C}">
                <a14:useLocalDpi xmlns:a14="http://schemas.microsoft.com/office/drawing/2010/main" val="0"/>
              </a:ext>
            </a:extLst>
          </a:blip>
          <a:srcRect t="-2" b="28613"/>
          <a:stretch>
            <a:fillRect/>
          </a:stretch>
        </p:blipFill>
        <p:spPr bwMode="auto">
          <a:xfrm>
            <a:off x="10384367" y="207434"/>
            <a:ext cx="1612900" cy="62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8"/>
          <p:cNvSpPr txBox="1">
            <a:spLocks noChangeArrowheads="1"/>
          </p:cNvSpPr>
          <p:nvPr/>
        </p:nvSpPr>
        <p:spPr bwMode="auto">
          <a:xfrm>
            <a:off x="218017" y="6125206"/>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1067">
                <a:solidFill>
                  <a:srgbClr val="D9D9D9"/>
                </a:solidFill>
              </a:rPr>
              <a:t>ESA UNCLASSIFIED - For Official Use</a:t>
            </a:r>
          </a:p>
        </p:txBody>
      </p:sp>
      <p:pic>
        <p:nvPicPr>
          <p:cNvPr id="8" name="Picture 65"/>
          <p:cNvPicPr>
            <a:picLocks noChangeAspect="1"/>
          </p:cNvPicPr>
          <p:nvPr/>
        </p:nvPicPr>
        <p:blipFill>
          <a:blip r:embed="rId4">
            <a:extLst>
              <a:ext uri="{28A0092B-C50C-407E-A947-70E740481C1C}">
                <a14:useLocalDpi xmlns:a14="http://schemas.microsoft.com/office/drawing/2010/main" val="0"/>
              </a:ext>
            </a:extLst>
          </a:blip>
          <a:srcRect t="83098" b="-5313"/>
          <a:stretch>
            <a:fillRect/>
          </a:stretch>
        </p:blipFill>
        <p:spPr bwMode="auto">
          <a:xfrm>
            <a:off x="10386485" y="6532034"/>
            <a:ext cx="1593849" cy="192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39"/>
          <p:cNvCxnSpPr/>
          <p:nvPr/>
        </p:nvCxnSpPr>
        <p:spPr>
          <a:xfrm>
            <a:off x="222252" y="6385984"/>
            <a:ext cx="11764433" cy="0"/>
          </a:xfrm>
          <a:prstGeom prst="line">
            <a:avLst/>
          </a:prstGeom>
          <a:ln w="635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10" name="Group 67"/>
          <p:cNvGrpSpPr>
            <a:grpSpLocks/>
          </p:cNvGrpSpPr>
          <p:nvPr/>
        </p:nvGrpSpPr>
        <p:grpSpPr bwMode="auto">
          <a:xfrm>
            <a:off x="230717" y="6544734"/>
            <a:ext cx="9101667" cy="148167"/>
            <a:chOff x="172269" y="6621494"/>
            <a:chExt cx="6826666" cy="111519"/>
          </a:xfrm>
        </p:grpSpPr>
        <p:pic>
          <p:nvPicPr>
            <p:cNvPr id="11" name="Picture 68" descr="at.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9" descr="be.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0" descr="ca.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1" descr="ch.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2" descr="cz.pn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3" descr="de.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4" descr="dk.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5" descr="ee.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76" descr="es.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77" descr="fi.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78" descr="fr.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9" descr="gr.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0" descr="hu.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81" descr="i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82" descr="it.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83" descr="lu.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84" descr="nl.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5" descr="no.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86" descr="pl.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87" descr="pt.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88" descr="ro.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89" descr="s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90" descr="uk.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91" descr="si.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6323" name="Rectangle 2"/>
          <p:cNvSpPr>
            <a:spLocks noGrp="1" noChangeArrowheads="1"/>
          </p:cNvSpPr>
          <p:nvPr>
            <p:ph type="subTitle" idx="1"/>
          </p:nvPr>
        </p:nvSpPr>
        <p:spPr>
          <a:xfrm>
            <a:off x="819148" y="3886201"/>
            <a:ext cx="10598400" cy="485774"/>
          </a:xfrm>
        </p:spPr>
        <p:txBody>
          <a:bodyPr>
            <a:spAutoFit/>
          </a:bodyPr>
          <a:lstStyle>
            <a:lvl1pPr marL="0" indent="0">
              <a:buFont typeface="Verdana" pitchFamily="34" charset="0"/>
              <a:buNone/>
              <a:defRPr sz="2400"/>
            </a:lvl1pPr>
          </a:lstStyle>
          <a:p>
            <a:pPr lvl="0"/>
            <a:r>
              <a:rPr lang="fr-FR" noProof="0"/>
              <a:t>Modifiez le style des sous-titres du masque</a:t>
            </a:r>
            <a:endParaRPr lang="en-GB" noProof="0"/>
          </a:p>
        </p:txBody>
      </p:sp>
      <p:sp>
        <p:nvSpPr>
          <p:cNvPr id="56325" name="Rectangle 6"/>
          <p:cNvSpPr>
            <a:spLocks noGrp="1" noChangeArrowheads="1"/>
          </p:cNvSpPr>
          <p:nvPr>
            <p:ph type="ctrTitle"/>
          </p:nvPr>
        </p:nvSpPr>
        <p:spPr>
          <a:xfrm>
            <a:off x="783168" y="2490151"/>
            <a:ext cx="10596033" cy="748988"/>
          </a:xfrm>
          <a:prstGeom prst="rect">
            <a:avLst/>
          </a:prstGeom>
        </p:spPr>
        <p:txBody>
          <a:bodyPr/>
          <a:lstStyle>
            <a:lvl1pPr>
              <a:defRPr sz="4267">
                <a:solidFill>
                  <a:srgbClr val="FFFFFF"/>
                </a:solidFill>
              </a:defRPr>
            </a:lvl1pPr>
          </a:lstStyle>
          <a:p>
            <a:pPr lvl="0"/>
            <a:r>
              <a:rPr lang="fr-FR" noProof="0"/>
              <a:t>Modifiez le style du titre</a:t>
            </a:r>
            <a:endParaRPr lang="en-GB" noProof="0"/>
          </a:p>
        </p:txBody>
      </p:sp>
    </p:spTree>
    <p:extLst>
      <p:ext uri="{BB962C8B-B14F-4D97-AF65-F5344CB8AC3E}">
        <p14:creationId xmlns:p14="http://schemas.microsoft.com/office/powerpoint/2010/main" val="223602351"/>
      </p:ext>
    </p:extLst>
  </p:cSld>
  <p:clrMapOvr>
    <a:masterClrMapping/>
  </p:clrMapOvr>
  <p:hf sldNum="0" hdr="0" dt="0"/>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Picture 34" descr="CCI_ppt_edits_landSurfaceTem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27"/>
          <p:cNvSpPr txBox="1">
            <a:spLocks noChangeArrowheads="1"/>
          </p:cNvSpPr>
          <p:nvPr/>
        </p:nvSpPr>
        <p:spPr bwMode="auto">
          <a:xfrm>
            <a:off x="842433" y="6430434"/>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1067"/>
          </a:p>
        </p:txBody>
      </p:sp>
      <p:pic>
        <p:nvPicPr>
          <p:cNvPr id="6" name="Picture 37"/>
          <p:cNvPicPr>
            <a:picLocks noChangeAspect="1"/>
          </p:cNvPicPr>
          <p:nvPr/>
        </p:nvPicPr>
        <p:blipFill>
          <a:blip r:embed="rId3" cstate="print">
            <a:extLst>
              <a:ext uri="{28A0092B-C50C-407E-A947-70E740481C1C}">
                <a14:useLocalDpi xmlns:a14="http://schemas.microsoft.com/office/drawing/2010/main" val="0"/>
              </a:ext>
            </a:extLst>
          </a:blip>
          <a:srcRect t="-2" b="28613"/>
          <a:stretch>
            <a:fillRect/>
          </a:stretch>
        </p:blipFill>
        <p:spPr bwMode="auto">
          <a:xfrm>
            <a:off x="10384367" y="207434"/>
            <a:ext cx="1612900" cy="62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8"/>
          <p:cNvSpPr txBox="1">
            <a:spLocks noChangeArrowheads="1"/>
          </p:cNvSpPr>
          <p:nvPr/>
        </p:nvSpPr>
        <p:spPr bwMode="auto">
          <a:xfrm>
            <a:off x="218017" y="6125206"/>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1067">
                <a:solidFill>
                  <a:srgbClr val="D9D9D9"/>
                </a:solidFill>
              </a:rPr>
              <a:t>ESA UNCLASSIFIED - For Official Use</a:t>
            </a:r>
          </a:p>
        </p:txBody>
      </p:sp>
      <p:pic>
        <p:nvPicPr>
          <p:cNvPr id="8" name="Picture 65"/>
          <p:cNvPicPr>
            <a:picLocks noChangeAspect="1"/>
          </p:cNvPicPr>
          <p:nvPr/>
        </p:nvPicPr>
        <p:blipFill>
          <a:blip r:embed="rId4">
            <a:extLst>
              <a:ext uri="{28A0092B-C50C-407E-A947-70E740481C1C}">
                <a14:useLocalDpi xmlns:a14="http://schemas.microsoft.com/office/drawing/2010/main" val="0"/>
              </a:ext>
            </a:extLst>
          </a:blip>
          <a:srcRect t="83098" b="-5313"/>
          <a:stretch>
            <a:fillRect/>
          </a:stretch>
        </p:blipFill>
        <p:spPr bwMode="auto">
          <a:xfrm>
            <a:off x="10386485" y="6532034"/>
            <a:ext cx="1593849" cy="192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39"/>
          <p:cNvCxnSpPr/>
          <p:nvPr/>
        </p:nvCxnSpPr>
        <p:spPr>
          <a:xfrm>
            <a:off x="222252" y="6385984"/>
            <a:ext cx="11764433" cy="0"/>
          </a:xfrm>
          <a:prstGeom prst="line">
            <a:avLst/>
          </a:prstGeom>
          <a:ln w="635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10" name="Group 67"/>
          <p:cNvGrpSpPr>
            <a:grpSpLocks/>
          </p:cNvGrpSpPr>
          <p:nvPr/>
        </p:nvGrpSpPr>
        <p:grpSpPr bwMode="auto">
          <a:xfrm>
            <a:off x="230717" y="6544734"/>
            <a:ext cx="9101667" cy="148167"/>
            <a:chOff x="172269" y="6621494"/>
            <a:chExt cx="6826666" cy="111519"/>
          </a:xfrm>
        </p:grpSpPr>
        <p:pic>
          <p:nvPicPr>
            <p:cNvPr id="11" name="Picture 68" descr="at.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9" descr="be.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0" descr="ca.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1" descr="ch.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2" descr="cz.pn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3" descr="de.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4" descr="dk.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5" descr="ee.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76" descr="es.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77" descr="fi.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78" descr="fr.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9" descr="gr.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0" descr="hu.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81" descr="i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82" descr="it.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83" descr="lu.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84" descr="nl.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5" descr="no.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86" descr="pl.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87" descr="pt.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88" descr="ro.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89" descr="s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90" descr="uk.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91" descr="si.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6323" name="Rectangle 2"/>
          <p:cNvSpPr>
            <a:spLocks noGrp="1" noChangeArrowheads="1"/>
          </p:cNvSpPr>
          <p:nvPr>
            <p:ph type="subTitle" idx="1"/>
          </p:nvPr>
        </p:nvSpPr>
        <p:spPr>
          <a:xfrm>
            <a:off x="819148" y="3886201"/>
            <a:ext cx="10598400" cy="485774"/>
          </a:xfrm>
        </p:spPr>
        <p:txBody>
          <a:bodyPr>
            <a:spAutoFit/>
          </a:bodyPr>
          <a:lstStyle>
            <a:lvl1pPr marL="0" indent="0">
              <a:buFont typeface="Verdana" pitchFamily="34" charset="0"/>
              <a:buNone/>
              <a:defRPr sz="2400"/>
            </a:lvl1pPr>
          </a:lstStyle>
          <a:p>
            <a:pPr lvl="0"/>
            <a:r>
              <a:rPr lang="fr-FR" noProof="0"/>
              <a:t>Modifiez le style des sous-titres du masque</a:t>
            </a:r>
            <a:endParaRPr lang="en-GB" noProof="0"/>
          </a:p>
        </p:txBody>
      </p:sp>
      <p:sp>
        <p:nvSpPr>
          <p:cNvPr id="56325" name="Rectangle 6"/>
          <p:cNvSpPr>
            <a:spLocks noGrp="1" noChangeArrowheads="1"/>
          </p:cNvSpPr>
          <p:nvPr>
            <p:ph type="ctrTitle"/>
          </p:nvPr>
        </p:nvSpPr>
        <p:spPr>
          <a:xfrm>
            <a:off x="783168" y="2490151"/>
            <a:ext cx="10596033" cy="748988"/>
          </a:xfrm>
          <a:prstGeom prst="rect">
            <a:avLst/>
          </a:prstGeom>
        </p:spPr>
        <p:txBody>
          <a:bodyPr/>
          <a:lstStyle>
            <a:lvl1pPr>
              <a:defRPr sz="4267">
                <a:solidFill>
                  <a:srgbClr val="FFFFFF"/>
                </a:solidFill>
              </a:defRPr>
            </a:lvl1pPr>
          </a:lstStyle>
          <a:p>
            <a:pPr lvl="0"/>
            <a:r>
              <a:rPr lang="fr-FR" noProof="0"/>
              <a:t>Modifiez le style du titre</a:t>
            </a:r>
            <a:endParaRPr lang="en-GB" noProof="0"/>
          </a:p>
        </p:txBody>
      </p:sp>
    </p:spTree>
    <p:extLst>
      <p:ext uri="{BB962C8B-B14F-4D97-AF65-F5344CB8AC3E}">
        <p14:creationId xmlns:p14="http://schemas.microsoft.com/office/powerpoint/2010/main" val="1105197314"/>
      </p:ext>
    </p:extLst>
  </p:cSld>
  <p:clrMapOvr>
    <a:masterClrMapping/>
  </p:clrMapOvr>
  <p:hf sldNum="0" hdr="0" dt="0"/>
</p:sldLayout>
</file>

<file path=ppt/slideLayouts/slideLayout18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idx="1"/>
          </p:nvPr>
        </p:nvSpPr>
        <p:spPr/>
        <p:txBody>
          <a:bodyPr/>
          <a:lstStyle>
            <a:lvl1pPr marL="0">
              <a:defRPr baseline="0"/>
            </a:lvl1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noProof="0"/>
          </a:p>
        </p:txBody>
      </p:sp>
    </p:spTree>
    <p:extLst>
      <p:ext uri="{BB962C8B-B14F-4D97-AF65-F5344CB8AC3E}">
        <p14:creationId xmlns:p14="http://schemas.microsoft.com/office/powerpoint/2010/main" val="2529022665"/>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16000" y="3296484"/>
            <a:ext cx="10385400" cy="1764585"/>
          </a:xfrm>
        </p:spPr>
        <p:txBody>
          <a:bodyPr anchor="t"/>
          <a:lstStyle>
            <a:lvl1pPr algn="l">
              <a:defRPr sz="5333" b="0" cap="all">
                <a:solidFill>
                  <a:srgbClr val="0098DB"/>
                </a:solidFill>
              </a:defRPr>
            </a:lvl1pPr>
          </a:lstStyle>
          <a:p>
            <a:r>
              <a:rPr lang="fr-FR" noProof="0"/>
              <a:t>Modifiez le style du titre</a:t>
            </a:r>
            <a:endParaRPr lang="en-GB" noProof="0"/>
          </a:p>
        </p:txBody>
      </p:sp>
      <p:sp>
        <p:nvSpPr>
          <p:cNvPr id="3" name="Text Placeholder 2"/>
          <p:cNvSpPr>
            <a:spLocks noGrp="1"/>
          </p:cNvSpPr>
          <p:nvPr>
            <p:ph type="body" idx="1"/>
          </p:nvPr>
        </p:nvSpPr>
        <p:spPr>
          <a:xfrm>
            <a:off x="816000" y="1796295"/>
            <a:ext cx="10385400" cy="1500187"/>
          </a:xfrm>
        </p:spPr>
        <p:txBody>
          <a:bodyPr anchor="b"/>
          <a:lstStyle>
            <a:lvl1pPr marL="0" indent="0">
              <a:buNone/>
              <a:defRPr sz="2667"/>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fr-FR" noProof="0"/>
              <a:t>Modifiez les styles du texte du masque</a:t>
            </a:r>
          </a:p>
        </p:txBody>
      </p:sp>
    </p:spTree>
    <p:extLst>
      <p:ext uri="{BB962C8B-B14F-4D97-AF65-F5344CB8AC3E}">
        <p14:creationId xmlns:p14="http://schemas.microsoft.com/office/powerpoint/2010/main" val="977781008"/>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sz="half" idx="1"/>
          </p:nvPr>
        </p:nvSpPr>
        <p:spPr>
          <a:xfrm>
            <a:off x="821267" y="1673225"/>
            <a:ext cx="5185835" cy="4318000"/>
          </a:xfrm>
        </p:spPr>
        <p:txBody>
          <a:bodyPr/>
          <a:lstStyle>
            <a:lvl1pP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4" name="Content Placeholder 3"/>
          <p:cNvSpPr>
            <a:spLocks noGrp="1"/>
          </p:cNvSpPr>
          <p:nvPr>
            <p:ph sz="half" idx="2"/>
          </p:nvPr>
        </p:nvSpPr>
        <p:spPr>
          <a:xfrm>
            <a:off x="6210297" y="1673225"/>
            <a:ext cx="5184000" cy="4318000"/>
          </a:xfrm>
        </p:spPr>
        <p:txBody>
          <a:bodyPr/>
          <a:lstStyle>
            <a:lvl1pP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Tree>
    <p:extLst>
      <p:ext uri="{BB962C8B-B14F-4D97-AF65-F5344CB8AC3E}">
        <p14:creationId xmlns:p14="http://schemas.microsoft.com/office/powerpoint/2010/main" val="2083862631"/>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25497" y="1666800"/>
            <a:ext cx="5193600" cy="496800"/>
          </a:xfrm>
        </p:spPr>
        <p:txBody>
          <a:bodyPr anchor="b"/>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noProof="0"/>
              <a:t>Modifiez les styles du texte du masque</a:t>
            </a:r>
          </a:p>
        </p:txBody>
      </p:sp>
      <p:sp>
        <p:nvSpPr>
          <p:cNvPr id="5" name="Text Placeholder 4"/>
          <p:cNvSpPr>
            <a:spLocks noGrp="1"/>
          </p:cNvSpPr>
          <p:nvPr>
            <p:ph type="body" sz="quarter" idx="3"/>
          </p:nvPr>
        </p:nvSpPr>
        <p:spPr>
          <a:xfrm>
            <a:off x="6193367" y="1666875"/>
            <a:ext cx="5195221" cy="495324"/>
          </a:xfrm>
        </p:spPr>
        <p:txBody>
          <a:bodyPr anchor="b"/>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noProof="0"/>
              <a:t>Modifiez les styles du texte du masque</a:t>
            </a:r>
          </a:p>
        </p:txBody>
      </p:sp>
      <p:sp>
        <p:nvSpPr>
          <p:cNvPr id="6" name="Content Placeholder 5"/>
          <p:cNvSpPr>
            <a:spLocks noGrp="1"/>
          </p:cNvSpPr>
          <p:nvPr>
            <p:ph sz="quarter" idx="4"/>
          </p:nvPr>
        </p:nvSpPr>
        <p:spPr>
          <a:xfrm>
            <a:off x="6193368" y="2174877"/>
            <a:ext cx="5198533" cy="3816351"/>
          </a:xfrm>
        </p:spPr>
        <p:txBody>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7" name="Content Placeholder 5"/>
          <p:cNvSpPr>
            <a:spLocks noGrp="1"/>
          </p:cNvSpPr>
          <p:nvPr>
            <p:ph sz="quarter" idx="10"/>
          </p:nvPr>
        </p:nvSpPr>
        <p:spPr>
          <a:xfrm>
            <a:off x="825600" y="2174402"/>
            <a:ext cx="5198533" cy="3816351"/>
          </a:xfrm>
        </p:spPr>
        <p:txBody>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9" name="Title 1"/>
          <p:cNvSpPr>
            <a:spLocks noGrp="1"/>
          </p:cNvSpPr>
          <p:nvPr>
            <p:ph type="title"/>
          </p:nvPr>
        </p:nvSpPr>
        <p:spPr>
          <a:xfrm>
            <a:off x="190782" y="214287"/>
            <a:ext cx="9566461" cy="543675"/>
          </a:xfrm>
        </p:spPr>
        <p:txBody>
          <a:bodyPr/>
          <a:lstStyle/>
          <a:p>
            <a:r>
              <a:rPr lang="fr-FR" noProof="0"/>
              <a:t>Modifiez le style du titre</a:t>
            </a:r>
            <a:endParaRPr lang="en-GB" noProof="0"/>
          </a:p>
        </p:txBody>
      </p:sp>
    </p:spTree>
    <p:extLst>
      <p:ext uri="{BB962C8B-B14F-4D97-AF65-F5344CB8AC3E}">
        <p14:creationId xmlns:p14="http://schemas.microsoft.com/office/powerpoint/2010/main" val="3723593246"/>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6" name="Rectangle 6"/>
          <p:cNvSpPr>
            <a:spLocks noGrp="1" noChangeArrowheads="1"/>
          </p:cNvSpPr>
          <p:nvPr>
            <p:ph type="title"/>
          </p:nvPr>
        </p:nvSpPr>
        <p:spPr bwMode="auto">
          <a:xfrm>
            <a:off x="190782" y="214287"/>
            <a:ext cx="9566461" cy="543675"/>
          </a:xfrm>
          <a:prstGeom prst="rect">
            <a:avLst/>
          </a:prstGeom>
          <a:noFill/>
          <a:ln>
            <a:noFill/>
          </a:ln>
        </p:spPr>
        <p:txBody>
          <a:bodyPr/>
          <a:lstStyle>
            <a:lvl1pPr>
              <a:defRPr lang="en-GB" sz="2933" b="0" dirty="0" smtClean="0">
                <a:solidFill>
                  <a:srgbClr val="0070C0"/>
                </a:solidFill>
                <a:latin typeface="Verdana"/>
                <a:ea typeface="+mj-ea"/>
                <a:cs typeface="Verdana"/>
              </a:defRPr>
            </a:lvl1pPr>
          </a:lstStyle>
          <a:p>
            <a:pPr lvl="0"/>
            <a:r>
              <a:rPr lang="fr-FR"/>
              <a:t>Modifiez le style du titre</a:t>
            </a:r>
            <a:endParaRPr lang="en-GB"/>
          </a:p>
        </p:txBody>
      </p:sp>
    </p:spTree>
    <p:extLst>
      <p:ext uri="{BB962C8B-B14F-4D97-AF65-F5344CB8AC3E}">
        <p14:creationId xmlns:p14="http://schemas.microsoft.com/office/powerpoint/2010/main" val="20360814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Content -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6000" y="2064000"/>
            <a:ext cx="5450651"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403200" y="2064000"/>
            <a:ext cx="54528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6089964"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674270997"/>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6167141"/>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Contenu avec légend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6738" y="1666877"/>
            <a:ext cx="6625167" cy="4324351"/>
          </a:xfrm>
        </p:spPr>
        <p:txBody>
          <a:bodyPr/>
          <a:lstStyle>
            <a:lvl1pPr>
              <a:defRPr sz="1867"/>
            </a:lvl1pPr>
            <a:lvl2pPr>
              <a:defRPr sz="1867"/>
            </a:lvl2pPr>
            <a:lvl3pPr>
              <a:defRPr sz="1867"/>
            </a:lvl3pPr>
            <a:lvl4pPr>
              <a:defRPr sz="1867"/>
            </a:lvl4pPr>
            <a:lvl5pPr>
              <a:defRPr sz="1867"/>
            </a:lvl5pPr>
            <a:lvl6pPr>
              <a:defRPr sz="2667"/>
            </a:lvl6pPr>
            <a:lvl7pPr>
              <a:defRPr sz="2667"/>
            </a:lvl7pPr>
            <a:lvl8pPr>
              <a:defRPr sz="2667"/>
            </a:lvl8pPr>
            <a:lvl9pPr>
              <a:defRPr sz="2667"/>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4" name="Text Placeholder 3"/>
          <p:cNvSpPr>
            <a:spLocks noGrp="1"/>
          </p:cNvSpPr>
          <p:nvPr>
            <p:ph type="body" sz="half" idx="2"/>
          </p:nvPr>
        </p:nvSpPr>
        <p:spPr>
          <a:xfrm>
            <a:off x="825500" y="1666802"/>
            <a:ext cx="3795184" cy="4324351"/>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noProof="0"/>
              <a:t>Modifiez les styles du texte du masque</a:t>
            </a:r>
          </a:p>
        </p:txBody>
      </p:sp>
      <p:sp>
        <p:nvSpPr>
          <p:cNvPr id="5" name="Title 1"/>
          <p:cNvSpPr>
            <a:spLocks noGrp="1"/>
          </p:cNvSpPr>
          <p:nvPr>
            <p:ph type="title"/>
          </p:nvPr>
        </p:nvSpPr>
        <p:spPr>
          <a:xfrm>
            <a:off x="190782" y="214287"/>
            <a:ext cx="9566461" cy="543675"/>
          </a:xfrm>
        </p:spPr>
        <p:txBody>
          <a:bodyPr/>
          <a:lstStyle/>
          <a:p>
            <a:r>
              <a:rPr lang="fr-FR" noProof="0"/>
              <a:t>Modifiez le style du titre</a:t>
            </a:r>
            <a:endParaRPr lang="en-GB" noProof="0"/>
          </a:p>
        </p:txBody>
      </p:sp>
    </p:spTree>
    <p:extLst>
      <p:ext uri="{BB962C8B-B14F-4D97-AF65-F5344CB8AC3E}">
        <p14:creationId xmlns:p14="http://schemas.microsoft.com/office/powerpoint/2010/main" val="3006995853"/>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136000" y="4997210"/>
            <a:ext cx="7910400" cy="379656"/>
          </a:xfrm>
        </p:spPr>
        <p:txBody>
          <a:bodyPr anchor="b"/>
          <a:lstStyle>
            <a:lvl1pPr algn="l">
              <a:defRPr sz="1867" b="1"/>
            </a:lvl1pPr>
          </a:lstStyle>
          <a:p>
            <a:r>
              <a:rPr lang="fr-FR" noProof="0"/>
              <a:t>Modifiez le style du titre</a:t>
            </a:r>
            <a:endParaRPr lang="en-GB" noProof="0"/>
          </a:p>
        </p:txBody>
      </p:sp>
      <p:sp>
        <p:nvSpPr>
          <p:cNvPr id="3" name="Picture Placeholder 2"/>
          <p:cNvSpPr>
            <a:spLocks noGrp="1"/>
          </p:cNvSpPr>
          <p:nvPr>
            <p:ph type="pic" idx="1"/>
          </p:nvPr>
        </p:nvSpPr>
        <p:spPr>
          <a:xfrm>
            <a:off x="2135716" y="1666875"/>
            <a:ext cx="7909984" cy="3390901"/>
          </a:xfrm>
        </p:spPr>
        <p:txBody>
          <a:bodyPr/>
          <a:lstStyle>
            <a:lvl1pPr marL="0" indent="0">
              <a:buNone/>
              <a:defRPr sz="18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fr-FR" noProof="0"/>
              <a:t>Cliquez sur l'icône pour ajouter une image</a:t>
            </a:r>
            <a:endParaRPr lang="en-GB" noProof="0"/>
          </a:p>
        </p:txBody>
      </p:sp>
      <p:sp>
        <p:nvSpPr>
          <p:cNvPr id="4" name="Text Placeholder 3"/>
          <p:cNvSpPr>
            <a:spLocks noGrp="1"/>
          </p:cNvSpPr>
          <p:nvPr>
            <p:ph type="body" sz="half" idx="2"/>
          </p:nvPr>
        </p:nvSpPr>
        <p:spPr>
          <a:xfrm>
            <a:off x="2136000" y="5372102"/>
            <a:ext cx="7910400" cy="619127"/>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noProof="0"/>
              <a:t>Modifiez les styles du texte du masque</a:t>
            </a:r>
          </a:p>
        </p:txBody>
      </p:sp>
    </p:spTree>
    <p:extLst>
      <p:ext uri="{BB962C8B-B14F-4D97-AF65-F5344CB8AC3E}">
        <p14:creationId xmlns:p14="http://schemas.microsoft.com/office/powerpoint/2010/main" val="2215436194"/>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Picture 34" descr="CCI_ppt_edits_landSurfaceTem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27"/>
          <p:cNvSpPr txBox="1">
            <a:spLocks noChangeArrowheads="1"/>
          </p:cNvSpPr>
          <p:nvPr/>
        </p:nvSpPr>
        <p:spPr bwMode="auto">
          <a:xfrm>
            <a:off x="842433" y="6430434"/>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1067"/>
          </a:p>
        </p:txBody>
      </p:sp>
      <p:pic>
        <p:nvPicPr>
          <p:cNvPr id="6" name="Picture 37"/>
          <p:cNvPicPr>
            <a:picLocks noChangeAspect="1"/>
          </p:cNvPicPr>
          <p:nvPr/>
        </p:nvPicPr>
        <p:blipFill>
          <a:blip r:embed="rId3" cstate="print">
            <a:extLst>
              <a:ext uri="{28A0092B-C50C-407E-A947-70E740481C1C}">
                <a14:useLocalDpi xmlns:a14="http://schemas.microsoft.com/office/drawing/2010/main" val="0"/>
              </a:ext>
            </a:extLst>
          </a:blip>
          <a:srcRect t="-2" b="28613"/>
          <a:stretch>
            <a:fillRect/>
          </a:stretch>
        </p:blipFill>
        <p:spPr bwMode="auto">
          <a:xfrm>
            <a:off x="10384367" y="207434"/>
            <a:ext cx="1612900" cy="62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8"/>
          <p:cNvSpPr txBox="1">
            <a:spLocks noChangeArrowheads="1"/>
          </p:cNvSpPr>
          <p:nvPr/>
        </p:nvSpPr>
        <p:spPr bwMode="auto">
          <a:xfrm>
            <a:off x="218017" y="6125206"/>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1067">
                <a:solidFill>
                  <a:srgbClr val="D9D9D9"/>
                </a:solidFill>
              </a:rPr>
              <a:t>ESA UNCLASSIFIED - For Official Use</a:t>
            </a:r>
          </a:p>
        </p:txBody>
      </p:sp>
      <p:pic>
        <p:nvPicPr>
          <p:cNvPr id="8" name="Picture 65"/>
          <p:cNvPicPr>
            <a:picLocks noChangeAspect="1"/>
          </p:cNvPicPr>
          <p:nvPr/>
        </p:nvPicPr>
        <p:blipFill>
          <a:blip r:embed="rId4">
            <a:extLst>
              <a:ext uri="{28A0092B-C50C-407E-A947-70E740481C1C}">
                <a14:useLocalDpi xmlns:a14="http://schemas.microsoft.com/office/drawing/2010/main" val="0"/>
              </a:ext>
            </a:extLst>
          </a:blip>
          <a:srcRect t="83098" b="-5313"/>
          <a:stretch>
            <a:fillRect/>
          </a:stretch>
        </p:blipFill>
        <p:spPr bwMode="auto">
          <a:xfrm>
            <a:off x="10386485" y="6532034"/>
            <a:ext cx="1593849" cy="192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39"/>
          <p:cNvCxnSpPr/>
          <p:nvPr/>
        </p:nvCxnSpPr>
        <p:spPr>
          <a:xfrm>
            <a:off x="222252" y="6385984"/>
            <a:ext cx="11764433" cy="0"/>
          </a:xfrm>
          <a:prstGeom prst="line">
            <a:avLst/>
          </a:prstGeom>
          <a:ln w="635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10" name="Group 67"/>
          <p:cNvGrpSpPr>
            <a:grpSpLocks/>
          </p:cNvGrpSpPr>
          <p:nvPr/>
        </p:nvGrpSpPr>
        <p:grpSpPr bwMode="auto">
          <a:xfrm>
            <a:off x="230717" y="6544734"/>
            <a:ext cx="9101667" cy="148167"/>
            <a:chOff x="172269" y="6621494"/>
            <a:chExt cx="6826666" cy="111519"/>
          </a:xfrm>
        </p:grpSpPr>
        <p:pic>
          <p:nvPicPr>
            <p:cNvPr id="11" name="Picture 68" descr="at.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9" descr="be.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0" descr="ca.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1" descr="ch.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2" descr="cz.pn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3" descr="de.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4" descr="dk.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5" descr="ee.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76" descr="es.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77" descr="fi.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78" descr="fr.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9" descr="gr.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0" descr="hu.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81" descr="i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82" descr="it.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83" descr="lu.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84" descr="nl.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5" descr="no.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86" descr="pl.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87" descr="pt.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88" descr="ro.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89" descr="s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90" descr="uk.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91" descr="si.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6323" name="Rectangle 2"/>
          <p:cNvSpPr>
            <a:spLocks noGrp="1" noChangeArrowheads="1"/>
          </p:cNvSpPr>
          <p:nvPr>
            <p:ph type="subTitle" idx="1"/>
          </p:nvPr>
        </p:nvSpPr>
        <p:spPr>
          <a:xfrm>
            <a:off x="819148" y="3886201"/>
            <a:ext cx="10598400" cy="485774"/>
          </a:xfrm>
        </p:spPr>
        <p:txBody>
          <a:bodyPr>
            <a:spAutoFit/>
          </a:bodyPr>
          <a:lstStyle>
            <a:lvl1pPr marL="0" indent="0">
              <a:buFont typeface="Verdana" pitchFamily="34" charset="0"/>
              <a:buNone/>
              <a:defRPr sz="2400"/>
            </a:lvl1pPr>
          </a:lstStyle>
          <a:p>
            <a:pPr lvl="0"/>
            <a:r>
              <a:rPr lang="fr-FR" noProof="0"/>
              <a:t>Modifiez le style des sous-titres du masque</a:t>
            </a:r>
            <a:endParaRPr lang="en-GB" noProof="0"/>
          </a:p>
        </p:txBody>
      </p:sp>
      <p:sp>
        <p:nvSpPr>
          <p:cNvPr id="56325" name="Rectangle 6"/>
          <p:cNvSpPr>
            <a:spLocks noGrp="1" noChangeArrowheads="1"/>
          </p:cNvSpPr>
          <p:nvPr>
            <p:ph type="ctrTitle"/>
          </p:nvPr>
        </p:nvSpPr>
        <p:spPr>
          <a:xfrm>
            <a:off x="783168" y="2490151"/>
            <a:ext cx="10596033" cy="748988"/>
          </a:xfrm>
          <a:prstGeom prst="rect">
            <a:avLst/>
          </a:prstGeom>
        </p:spPr>
        <p:txBody>
          <a:bodyPr/>
          <a:lstStyle>
            <a:lvl1pPr>
              <a:defRPr sz="4267">
                <a:solidFill>
                  <a:srgbClr val="FFFFFF"/>
                </a:solidFill>
              </a:defRPr>
            </a:lvl1pPr>
          </a:lstStyle>
          <a:p>
            <a:pPr lvl="0"/>
            <a:r>
              <a:rPr lang="fr-FR" noProof="0"/>
              <a:t>Modifiez le style du titre</a:t>
            </a:r>
            <a:endParaRPr lang="en-GB" noProof="0"/>
          </a:p>
        </p:txBody>
      </p:sp>
    </p:spTree>
    <p:extLst>
      <p:ext uri="{BB962C8B-B14F-4D97-AF65-F5344CB8AC3E}">
        <p14:creationId xmlns:p14="http://schemas.microsoft.com/office/powerpoint/2010/main" val="1350652093"/>
      </p:ext>
    </p:extLst>
  </p:cSld>
  <p:clrMapOvr>
    <a:masterClrMapping/>
  </p:clrMapOvr>
  <p:hf sldNum="0" hdr="0" dt="0"/>
</p:sldLayout>
</file>

<file path=ppt/slideLayouts/slideLayout19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idx="1"/>
          </p:nvPr>
        </p:nvSpPr>
        <p:spPr/>
        <p:txBody>
          <a:bodyPr/>
          <a:lstStyle>
            <a:lvl1pPr marL="0">
              <a:defRPr baseline="0"/>
            </a:lvl1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noProof="0"/>
          </a:p>
        </p:txBody>
      </p:sp>
    </p:spTree>
    <p:extLst>
      <p:ext uri="{BB962C8B-B14F-4D97-AF65-F5344CB8AC3E}">
        <p14:creationId xmlns:p14="http://schemas.microsoft.com/office/powerpoint/2010/main" val="3915102631"/>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16000" y="3296484"/>
            <a:ext cx="10385400" cy="1764585"/>
          </a:xfrm>
        </p:spPr>
        <p:txBody>
          <a:bodyPr anchor="t"/>
          <a:lstStyle>
            <a:lvl1pPr algn="l">
              <a:defRPr sz="5333" b="0" cap="all">
                <a:solidFill>
                  <a:srgbClr val="0098DB"/>
                </a:solidFill>
              </a:defRPr>
            </a:lvl1pPr>
          </a:lstStyle>
          <a:p>
            <a:r>
              <a:rPr lang="fr-FR" noProof="0"/>
              <a:t>Modifiez le style du titre</a:t>
            </a:r>
            <a:endParaRPr lang="en-GB" noProof="0"/>
          </a:p>
        </p:txBody>
      </p:sp>
      <p:sp>
        <p:nvSpPr>
          <p:cNvPr id="3" name="Text Placeholder 2"/>
          <p:cNvSpPr>
            <a:spLocks noGrp="1"/>
          </p:cNvSpPr>
          <p:nvPr>
            <p:ph type="body" idx="1"/>
          </p:nvPr>
        </p:nvSpPr>
        <p:spPr>
          <a:xfrm>
            <a:off x="816000" y="1796295"/>
            <a:ext cx="10385400" cy="1500187"/>
          </a:xfrm>
        </p:spPr>
        <p:txBody>
          <a:bodyPr anchor="b"/>
          <a:lstStyle>
            <a:lvl1pPr marL="0" indent="0">
              <a:buNone/>
              <a:defRPr sz="2667"/>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fr-FR" noProof="0"/>
              <a:t>Modifiez les styles du texte du masque</a:t>
            </a:r>
          </a:p>
        </p:txBody>
      </p:sp>
    </p:spTree>
    <p:extLst>
      <p:ext uri="{BB962C8B-B14F-4D97-AF65-F5344CB8AC3E}">
        <p14:creationId xmlns:p14="http://schemas.microsoft.com/office/powerpoint/2010/main" val="295634217"/>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sz="half" idx="1"/>
          </p:nvPr>
        </p:nvSpPr>
        <p:spPr>
          <a:xfrm>
            <a:off x="821267" y="1673225"/>
            <a:ext cx="5185835" cy="4318000"/>
          </a:xfrm>
        </p:spPr>
        <p:txBody>
          <a:bodyPr/>
          <a:lstStyle>
            <a:lvl1pP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4" name="Content Placeholder 3"/>
          <p:cNvSpPr>
            <a:spLocks noGrp="1"/>
          </p:cNvSpPr>
          <p:nvPr>
            <p:ph sz="half" idx="2"/>
          </p:nvPr>
        </p:nvSpPr>
        <p:spPr>
          <a:xfrm>
            <a:off x="6210297" y="1673225"/>
            <a:ext cx="5184000" cy="4318000"/>
          </a:xfrm>
        </p:spPr>
        <p:txBody>
          <a:bodyPr/>
          <a:lstStyle>
            <a:lvl1pP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Tree>
    <p:extLst>
      <p:ext uri="{BB962C8B-B14F-4D97-AF65-F5344CB8AC3E}">
        <p14:creationId xmlns:p14="http://schemas.microsoft.com/office/powerpoint/2010/main" val="1712312279"/>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25497" y="1666800"/>
            <a:ext cx="5193600" cy="496800"/>
          </a:xfrm>
        </p:spPr>
        <p:txBody>
          <a:bodyPr anchor="b"/>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noProof="0"/>
              <a:t>Modifiez les styles du texte du masque</a:t>
            </a:r>
          </a:p>
        </p:txBody>
      </p:sp>
      <p:sp>
        <p:nvSpPr>
          <p:cNvPr id="5" name="Text Placeholder 4"/>
          <p:cNvSpPr>
            <a:spLocks noGrp="1"/>
          </p:cNvSpPr>
          <p:nvPr>
            <p:ph type="body" sz="quarter" idx="3"/>
          </p:nvPr>
        </p:nvSpPr>
        <p:spPr>
          <a:xfrm>
            <a:off x="6193367" y="1666875"/>
            <a:ext cx="5195221" cy="495324"/>
          </a:xfrm>
        </p:spPr>
        <p:txBody>
          <a:bodyPr anchor="b"/>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noProof="0"/>
              <a:t>Modifiez les styles du texte du masque</a:t>
            </a:r>
          </a:p>
        </p:txBody>
      </p:sp>
      <p:sp>
        <p:nvSpPr>
          <p:cNvPr id="6" name="Content Placeholder 5"/>
          <p:cNvSpPr>
            <a:spLocks noGrp="1"/>
          </p:cNvSpPr>
          <p:nvPr>
            <p:ph sz="quarter" idx="4"/>
          </p:nvPr>
        </p:nvSpPr>
        <p:spPr>
          <a:xfrm>
            <a:off x="6193368" y="2174877"/>
            <a:ext cx="5198533" cy="3816351"/>
          </a:xfrm>
        </p:spPr>
        <p:txBody>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7" name="Content Placeholder 5"/>
          <p:cNvSpPr>
            <a:spLocks noGrp="1"/>
          </p:cNvSpPr>
          <p:nvPr>
            <p:ph sz="quarter" idx="10"/>
          </p:nvPr>
        </p:nvSpPr>
        <p:spPr>
          <a:xfrm>
            <a:off x="825600" y="2174402"/>
            <a:ext cx="5198533" cy="3816351"/>
          </a:xfrm>
        </p:spPr>
        <p:txBody>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9" name="Title 1"/>
          <p:cNvSpPr>
            <a:spLocks noGrp="1"/>
          </p:cNvSpPr>
          <p:nvPr>
            <p:ph type="title"/>
          </p:nvPr>
        </p:nvSpPr>
        <p:spPr>
          <a:xfrm>
            <a:off x="190782" y="214287"/>
            <a:ext cx="9566461" cy="543675"/>
          </a:xfrm>
        </p:spPr>
        <p:txBody>
          <a:bodyPr/>
          <a:lstStyle/>
          <a:p>
            <a:r>
              <a:rPr lang="fr-FR" noProof="0"/>
              <a:t>Modifiez le style du titre</a:t>
            </a:r>
            <a:endParaRPr lang="en-GB" noProof="0"/>
          </a:p>
        </p:txBody>
      </p:sp>
    </p:spTree>
    <p:extLst>
      <p:ext uri="{BB962C8B-B14F-4D97-AF65-F5344CB8AC3E}">
        <p14:creationId xmlns:p14="http://schemas.microsoft.com/office/powerpoint/2010/main" val="4265621275"/>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6" name="Rectangle 6"/>
          <p:cNvSpPr>
            <a:spLocks noGrp="1" noChangeArrowheads="1"/>
          </p:cNvSpPr>
          <p:nvPr>
            <p:ph type="title"/>
          </p:nvPr>
        </p:nvSpPr>
        <p:spPr bwMode="auto">
          <a:xfrm>
            <a:off x="190782" y="214287"/>
            <a:ext cx="9566461" cy="543675"/>
          </a:xfrm>
          <a:prstGeom prst="rect">
            <a:avLst/>
          </a:prstGeom>
          <a:noFill/>
          <a:ln>
            <a:noFill/>
          </a:ln>
        </p:spPr>
        <p:txBody>
          <a:bodyPr/>
          <a:lstStyle>
            <a:lvl1pPr>
              <a:defRPr lang="en-GB" sz="2933" b="0" dirty="0" smtClean="0">
                <a:solidFill>
                  <a:srgbClr val="0070C0"/>
                </a:solidFill>
                <a:latin typeface="Verdana"/>
                <a:ea typeface="+mj-ea"/>
                <a:cs typeface="Verdana"/>
              </a:defRPr>
            </a:lvl1pPr>
          </a:lstStyle>
          <a:p>
            <a:pPr lvl="0"/>
            <a:r>
              <a:rPr lang="fr-FR"/>
              <a:t>Modifiez le style du titre</a:t>
            </a:r>
            <a:endParaRPr lang="en-GB"/>
          </a:p>
        </p:txBody>
      </p:sp>
    </p:spTree>
    <p:extLst>
      <p:ext uri="{BB962C8B-B14F-4D97-AF65-F5344CB8AC3E}">
        <p14:creationId xmlns:p14="http://schemas.microsoft.com/office/powerpoint/2010/main" val="605116356"/>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1618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5" name="Text Placeholder 4">
            <a:extLst>
              <a:ext uri="{FF2B5EF4-FFF2-40B4-BE49-F238E27FC236}">
                <a16:creationId xmlns:a16="http://schemas.microsoft.com/office/drawing/2014/main" id="{68D39867-EC95-426B-8F7C-2D09D1F58563}"/>
              </a:ext>
            </a:extLst>
          </p:cNvPr>
          <p:cNvSpPr>
            <a:spLocks noGrp="1"/>
          </p:cNvSpPr>
          <p:nvPr>
            <p:ph type="body" sz="quarter" idx="10"/>
          </p:nvPr>
        </p:nvSpPr>
        <p:spPr>
          <a:xfrm>
            <a:off x="220134" y="1208618"/>
            <a:ext cx="11751733" cy="4836583"/>
          </a:xfrm>
        </p:spPr>
        <p:txBody>
          <a:bodyPr>
            <a:normAutofit/>
          </a:bodyPr>
          <a:lstStyle>
            <a:lvl1pPr indent="-479988">
              <a:spcBef>
                <a:spcPts val="800"/>
              </a:spcBef>
              <a:buFont typeface="Wingdings" panose="05000000000000000000" pitchFamily="2" charset="2"/>
              <a:buChar char="q"/>
              <a:defRPr sz="2400"/>
            </a:lvl1pPr>
            <a:lvl2pPr>
              <a:spcBef>
                <a:spcPts val="800"/>
              </a:spcBef>
              <a:buFont typeface="Wingdings" panose="05000000000000000000" pitchFamily="2" charset="2"/>
              <a:buChar char="q"/>
              <a:defRPr sz="2133"/>
            </a:lvl2pPr>
            <a:lvl3pPr>
              <a:spcBef>
                <a:spcPts val="800"/>
              </a:spcBef>
              <a:buFont typeface="Wingdings" panose="05000000000000000000" pitchFamily="2" charset="2"/>
              <a:buChar char="q"/>
              <a:defRPr sz="1867"/>
            </a:lvl3pPr>
            <a:lvl4pPr>
              <a:spcBef>
                <a:spcPts val="800"/>
              </a:spcBef>
              <a:buFont typeface="Wingdings" panose="05000000000000000000" pitchFamily="2" charset="2"/>
              <a:buChar char="q"/>
              <a:defRPr sz="1867"/>
            </a:lvl4pPr>
            <a:lvl5pPr>
              <a:spcBef>
                <a:spcPts val="800"/>
              </a:spcBef>
              <a:buFont typeface="Wingdings" panose="05000000000000000000" pitchFamily="2" charset="2"/>
              <a:buChar char="q"/>
              <a:defRPr sz="1867"/>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27716689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 2 columns third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6000" y="2064000"/>
            <a:ext cx="756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5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8076469"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4284905090"/>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Contenu avec légend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6738" y="1666877"/>
            <a:ext cx="6625167" cy="4324351"/>
          </a:xfrm>
        </p:spPr>
        <p:txBody>
          <a:bodyPr/>
          <a:lstStyle>
            <a:lvl1pPr>
              <a:defRPr sz="1867"/>
            </a:lvl1pPr>
            <a:lvl2pPr>
              <a:defRPr sz="1867"/>
            </a:lvl2pPr>
            <a:lvl3pPr>
              <a:defRPr sz="1867"/>
            </a:lvl3pPr>
            <a:lvl4pPr>
              <a:defRPr sz="1867"/>
            </a:lvl4pPr>
            <a:lvl5pPr>
              <a:defRPr sz="1867"/>
            </a:lvl5pPr>
            <a:lvl6pPr>
              <a:defRPr sz="2667"/>
            </a:lvl6pPr>
            <a:lvl7pPr>
              <a:defRPr sz="2667"/>
            </a:lvl7pPr>
            <a:lvl8pPr>
              <a:defRPr sz="2667"/>
            </a:lvl8pPr>
            <a:lvl9pPr>
              <a:defRPr sz="2667"/>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4" name="Text Placeholder 3"/>
          <p:cNvSpPr>
            <a:spLocks noGrp="1"/>
          </p:cNvSpPr>
          <p:nvPr>
            <p:ph type="body" sz="half" idx="2"/>
          </p:nvPr>
        </p:nvSpPr>
        <p:spPr>
          <a:xfrm>
            <a:off x="825500" y="1666802"/>
            <a:ext cx="3795184" cy="4324351"/>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noProof="0"/>
              <a:t>Modifiez les styles du texte du masque</a:t>
            </a:r>
          </a:p>
        </p:txBody>
      </p:sp>
      <p:sp>
        <p:nvSpPr>
          <p:cNvPr id="5" name="Title 1"/>
          <p:cNvSpPr>
            <a:spLocks noGrp="1"/>
          </p:cNvSpPr>
          <p:nvPr>
            <p:ph type="title"/>
          </p:nvPr>
        </p:nvSpPr>
        <p:spPr>
          <a:xfrm>
            <a:off x="190782" y="214287"/>
            <a:ext cx="9566461" cy="543675"/>
          </a:xfrm>
        </p:spPr>
        <p:txBody>
          <a:bodyPr/>
          <a:lstStyle/>
          <a:p>
            <a:r>
              <a:rPr lang="fr-FR" noProof="0"/>
              <a:t>Modifiez le style du titre</a:t>
            </a:r>
            <a:endParaRPr lang="en-GB" noProof="0"/>
          </a:p>
        </p:txBody>
      </p:sp>
    </p:spTree>
    <p:extLst>
      <p:ext uri="{BB962C8B-B14F-4D97-AF65-F5344CB8AC3E}">
        <p14:creationId xmlns:p14="http://schemas.microsoft.com/office/powerpoint/2010/main" val="41006007"/>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136000" y="4997210"/>
            <a:ext cx="7910400" cy="379656"/>
          </a:xfrm>
        </p:spPr>
        <p:txBody>
          <a:bodyPr anchor="b"/>
          <a:lstStyle>
            <a:lvl1pPr algn="l">
              <a:defRPr sz="1867" b="1"/>
            </a:lvl1pPr>
          </a:lstStyle>
          <a:p>
            <a:r>
              <a:rPr lang="fr-FR" noProof="0"/>
              <a:t>Modifiez le style du titre</a:t>
            </a:r>
            <a:endParaRPr lang="en-GB" noProof="0"/>
          </a:p>
        </p:txBody>
      </p:sp>
      <p:sp>
        <p:nvSpPr>
          <p:cNvPr id="3" name="Picture Placeholder 2"/>
          <p:cNvSpPr>
            <a:spLocks noGrp="1"/>
          </p:cNvSpPr>
          <p:nvPr>
            <p:ph type="pic" idx="1"/>
          </p:nvPr>
        </p:nvSpPr>
        <p:spPr>
          <a:xfrm>
            <a:off x="2135716" y="1666875"/>
            <a:ext cx="7909984" cy="3390901"/>
          </a:xfrm>
        </p:spPr>
        <p:txBody>
          <a:bodyPr/>
          <a:lstStyle>
            <a:lvl1pPr marL="0" indent="0">
              <a:buNone/>
              <a:defRPr sz="18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fr-FR" noProof="0"/>
              <a:t>Cliquez sur l'icône pour ajouter une image</a:t>
            </a:r>
            <a:endParaRPr lang="en-GB" noProof="0"/>
          </a:p>
        </p:txBody>
      </p:sp>
      <p:sp>
        <p:nvSpPr>
          <p:cNvPr id="4" name="Text Placeholder 3"/>
          <p:cNvSpPr>
            <a:spLocks noGrp="1"/>
          </p:cNvSpPr>
          <p:nvPr>
            <p:ph type="body" sz="half" idx="2"/>
          </p:nvPr>
        </p:nvSpPr>
        <p:spPr>
          <a:xfrm>
            <a:off x="2136000" y="5372102"/>
            <a:ext cx="7910400" cy="619127"/>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noProof="0"/>
              <a:t>Modifiez les styles du texte du masque</a:t>
            </a:r>
          </a:p>
        </p:txBody>
      </p:sp>
    </p:spTree>
    <p:extLst>
      <p:ext uri="{BB962C8B-B14F-4D97-AF65-F5344CB8AC3E}">
        <p14:creationId xmlns:p14="http://schemas.microsoft.com/office/powerpoint/2010/main" val="324247408"/>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userDrawn="1">
  <p:cSld name="Content - 1 colum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1" name="Slide Number Placeholder 10"/>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80722512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userDrawn="1">
  <p:cSld name="2_Box bottom">
    <p:spTree>
      <p:nvGrpSpPr>
        <p:cNvPr id="1" name=""/>
        <p:cNvGrpSpPr/>
        <p:nvPr/>
      </p:nvGrpSpPr>
      <p:grpSpPr>
        <a:xfrm>
          <a:off x="0" y="0"/>
          <a:ext cx="0" cy="0"/>
          <a:chOff x="0" y="0"/>
          <a:chExt cx="0" cy="0"/>
        </a:xfrm>
      </p:grpSpPr>
      <p:sp>
        <p:nvSpPr>
          <p:cNvPr id="10" name="Rectangle: Single Corner Rounded 9">
            <a:extLst>
              <a:ext uri="{FF2B5EF4-FFF2-40B4-BE49-F238E27FC236}">
                <a16:creationId xmlns:a16="http://schemas.microsoft.com/office/drawing/2014/main" id="{33743364-4ABB-4272-92B9-55600294A239}"/>
              </a:ext>
            </a:extLst>
          </p:cNvPr>
          <p:cNvSpPr/>
          <p:nvPr userDrawn="1"/>
        </p:nvSpPr>
        <p:spPr>
          <a:xfrm flipV="1">
            <a:off x="2" y="6211097"/>
            <a:ext cx="12191999" cy="653161"/>
          </a:xfrm>
          <a:prstGeom prst="round1Rect">
            <a:avLst>
              <a:gd name="adj" fmla="val 50000"/>
            </a:avLst>
          </a:prstGeom>
          <a:solidFill>
            <a:srgbClr val="4B59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11" name="Group 10">
            <a:extLst>
              <a:ext uri="{FF2B5EF4-FFF2-40B4-BE49-F238E27FC236}">
                <a16:creationId xmlns:a16="http://schemas.microsoft.com/office/drawing/2014/main" id="{E94A33D7-6B44-474F-AF3B-F9F2558D0D8B}"/>
              </a:ext>
            </a:extLst>
          </p:cNvPr>
          <p:cNvGrpSpPr/>
          <p:nvPr userDrawn="1"/>
        </p:nvGrpSpPr>
        <p:grpSpPr>
          <a:xfrm>
            <a:off x="8818993" y="6267288"/>
            <a:ext cx="3028353" cy="540776"/>
            <a:chOff x="181637" y="6197401"/>
            <a:chExt cx="3028353" cy="540776"/>
          </a:xfrm>
        </p:grpSpPr>
        <p:pic>
          <p:nvPicPr>
            <p:cNvPr id="12" name="Picture 11">
              <a:extLst>
                <a:ext uri="{FF2B5EF4-FFF2-40B4-BE49-F238E27FC236}">
                  <a16:creationId xmlns:a16="http://schemas.microsoft.com/office/drawing/2014/main" id="{197516F0-C56F-45DE-98D9-790564733C3C}"/>
                </a:ext>
              </a:extLst>
            </p:cNvPr>
            <p:cNvPicPr>
              <a:picLocks noChangeAspect="1"/>
            </p:cNvPicPr>
            <p:nvPr userDrawn="1"/>
          </p:nvPicPr>
          <p:blipFill>
            <a:blip r:embed="rId2"/>
            <a:stretch>
              <a:fillRect/>
            </a:stretch>
          </p:blipFill>
          <p:spPr>
            <a:xfrm>
              <a:off x="1998646" y="6294456"/>
              <a:ext cx="1211344" cy="307183"/>
            </a:xfrm>
            <a:prstGeom prst="rect">
              <a:avLst/>
            </a:prstGeom>
          </p:spPr>
        </p:pic>
        <p:cxnSp>
          <p:nvCxnSpPr>
            <p:cNvPr id="13" name="Straight Connector 12">
              <a:extLst>
                <a:ext uri="{FF2B5EF4-FFF2-40B4-BE49-F238E27FC236}">
                  <a16:creationId xmlns:a16="http://schemas.microsoft.com/office/drawing/2014/main" id="{C5592856-8DD6-4125-98F4-5D103F461099}"/>
                </a:ext>
              </a:extLst>
            </p:cNvPr>
            <p:cNvCxnSpPr/>
            <p:nvPr userDrawn="1"/>
          </p:nvCxnSpPr>
          <p:spPr>
            <a:xfrm>
              <a:off x="1835308" y="6319019"/>
              <a:ext cx="0" cy="28974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C2D9832A-4E38-445E-81AF-A82828AB25BF}"/>
                </a:ext>
              </a:extLst>
            </p:cNvPr>
            <p:cNvPicPr>
              <a:picLocks noChangeAspect="1"/>
            </p:cNvPicPr>
            <p:nvPr userDrawn="1"/>
          </p:nvPicPr>
          <p:blipFill>
            <a:blip r:embed="rId3"/>
            <a:stretch>
              <a:fillRect/>
            </a:stretch>
          </p:blipFill>
          <p:spPr>
            <a:xfrm>
              <a:off x="181637" y="6197401"/>
              <a:ext cx="1561325" cy="540776"/>
            </a:xfrm>
            <a:prstGeom prst="rect">
              <a:avLst/>
            </a:prstGeom>
          </p:spPr>
        </p:pic>
      </p:grpSp>
      <p:sp>
        <p:nvSpPr>
          <p:cNvPr id="8" name="Title 2">
            <a:extLst>
              <a:ext uri="{FF2B5EF4-FFF2-40B4-BE49-F238E27FC236}">
                <a16:creationId xmlns:a16="http://schemas.microsoft.com/office/drawing/2014/main" id="{21A3D395-7B77-4233-9F9B-A7E6FF0FAD41}"/>
              </a:ext>
            </a:extLst>
          </p:cNvPr>
          <p:cNvSpPr>
            <a:spLocks noGrp="1"/>
          </p:cNvSpPr>
          <p:nvPr>
            <p:ph type="title"/>
          </p:nvPr>
        </p:nvSpPr>
        <p:spPr>
          <a:xfrm>
            <a:off x="444247" y="641997"/>
            <a:ext cx="10191755" cy="543675"/>
          </a:xfrm>
        </p:spPr>
        <p:txBody>
          <a:bodyPr/>
          <a:lstStyle/>
          <a:p>
            <a:endParaRPr lang="en-GB"/>
          </a:p>
        </p:txBody>
      </p:sp>
      <p:sp>
        <p:nvSpPr>
          <p:cNvPr id="15" name="Text Placeholder 2">
            <a:extLst>
              <a:ext uri="{FF2B5EF4-FFF2-40B4-BE49-F238E27FC236}">
                <a16:creationId xmlns:a16="http://schemas.microsoft.com/office/drawing/2014/main" id="{470E2CA4-B365-4AE5-A7BE-04BBF1B0049B}"/>
              </a:ext>
            </a:extLst>
          </p:cNvPr>
          <p:cNvSpPr>
            <a:spLocks noGrp="1"/>
          </p:cNvSpPr>
          <p:nvPr>
            <p:ph type="body" sz="quarter" idx="14" hasCustomPrompt="1"/>
          </p:nvPr>
        </p:nvSpPr>
        <p:spPr>
          <a:xfrm>
            <a:off x="-111967" y="6332715"/>
            <a:ext cx="4965296" cy="365139"/>
          </a:xfrm>
          <a:noFill/>
        </p:spPr>
        <p:txBody>
          <a:bodyPr>
            <a:normAutofit/>
          </a:bodyPr>
          <a:lstStyle>
            <a:lvl1pPr marL="0" indent="0" algn="ctr">
              <a:lnSpc>
                <a:spcPct val="100000"/>
              </a:lnSpc>
              <a:spcBef>
                <a:spcPts val="0"/>
              </a:spcBef>
              <a:buNone/>
              <a:defRPr sz="1200">
                <a:solidFill>
                  <a:schemeClr val="bg1"/>
                </a:solidFill>
                <a:latin typeface="Calibri" panose="020F0502020204030204" pitchFamily="34" charset="0"/>
                <a:cs typeface="Calibri" panose="020F0502020204030204" pitchFamily="34" charset="0"/>
              </a:defRPr>
            </a:lvl1pPr>
          </a:lstStyle>
          <a:p>
            <a:pPr lvl="0"/>
            <a:r>
              <a:rPr lang="en-GB"/>
              <a:t>Darren Ghent | djg20@leicester.ac.uk | University of Leicester</a:t>
            </a:r>
          </a:p>
        </p:txBody>
      </p:sp>
    </p:spTree>
    <p:extLst>
      <p:ext uri="{BB962C8B-B14F-4D97-AF65-F5344CB8AC3E}">
        <p14:creationId xmlns:p14="http://schemas.microsoft.com/office/powerpoint/2010/main" val="632481085"/>
      </p:ext>
    </p:extLst>
  </p:cSld>
  <p:clrMapOvr>
    <a:masterClrMapping/>
  </p:clrMapOvr>
  <p:transition spd="slow">
    <p:wipe dir="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 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5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4124684"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Content Placeholder 3"/>
          <p:cNvSpPr>
            <a:spLocks noGrp="1"/>
          </p:cNvSpPr>
          <p:nvPr>
            <p:ph sz="half" idx="10"/>
          </p:nvPr>
        </p:nvSpPr>
        <p:spPr>
          <a:xfrm>
            <a:off x="429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8076469"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5288709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 1 column + image">
    <p:spTree>
      <p:nvGrpSpPr>
        <p:cNvPr id="1" name=""/>
        <p:cNvGrpSpPr/>
        <p:nvPr/>
      </p:nvGrpSpPr>
      <p:grpSpPr>
        <a:xfrm>
          <a:off x="0" y="0"/>
          <a:ext cx="0" cy="0"/>
          <a:chOff x="0" y="0"/>
          <a:chExt cx="0" cy="0"/>
        </a:xfrm>
      </p:grpSpPr>
      <p:sp>
        <p:nvSpPr>
          <p:cNvPr id="2" name="Title 1"/>
          <p:cNvSpPr>
            <a:spLocks noGrp="1"/>
          </p:cNvSpPr>
          <p:nvPr>
            <p:ph type="title"/>
          </p:nvPr>
        </p:nvSpPr>
        <p:spPr>
          <a:xfrm>
            <a:off x="336000" y="1018784"/>
            <a:ext cx="5450651" cy="682203"/>
          </a:xfrm>
        </p:spPr>
        <p:txBody>
          <a:bodyPr/>
          <a:lstStyle/>
          <a:p>
            <a:r>
              <a:rPr lang="en-US"/>
              <a:t>Click to edit Master title style</a:t>
            </a:r>
          </a:p>
        </p:txBody>
      </p:sp>
      <p:sp>
        <p:nvSpPr>
          <p:cNvPr id="3" name="Content Placeholder 2"/>
          <p:cNvSpPr>
            <a:spLocks noGrp="1"/>
          </p:cNvSpPr>
          <p:nvPr>
            <p:ph sz="half" idx="1"/>
          </p:nvPr>
        </p:nvSpPr>
        <p:spPr>
          <a:xfrm>
            <a:off x="336000" y="2064000"/>
            <a:ext cx="5450651"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p:nvPr userDrawn="1"/>
        </p:nvSpPr>
        <p:spPr>
          <a:xfrm>
            <a:off x="6083029" y="1"/>
            <a:ext cx="6096000" cy="6289040"/>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1285807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Content -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6583740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 full image">
    <p:spTree>
      <p:nvGrpSpPr>
        <p:cNvPr id="1" name=""/>
        <p:cNvGrpSpPr/>
        <p:nvPr/>
      </p:nvGrpSpPr>
      <p:grpSpPr>
        <a:xfrm>
          <a:off x="0" y="0"/>
          <a:ext cx="0" cy="0"/>
          <a:chOff x="0" y="0"/>
          <a:chExt cx="0" cy="0"/>
        </a:xfrm>
      </p:grpSpPr>
      <p:sp>
        <p:nvSpPr>
          <p:cNvPr id="5" name="Rectangle 4"/>
          <p:cNvSpPr/>
          <p:nvPr userDrawn="1"/>
        </p:nvSpPr>
        <p:spPr>
          <a:xfrm>
            <a:off x="0" y="945958"/>
            <a:ext cx="12192000" cy="5363180"/>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8" name="Picture Placeholder 7"/>
          <p:cNvSpPr>
            <a:spLocks noGrp="1"/>
          </p:cNvSpPr>
          <p:nvPr>
            <p:ph type="pic" sz="quarter" idx="10"/>
          </p:nvPr>
        </p:nvSpPr>
        <p:spPr>
          <a:xfrm>
            <a:off x="1" y="945958"/>
            <a:ext cx="12191999" cy="5363180"/>
          </a:xfrm>
        </p:spPr>
        <p:txBody>
          <a:bodyPr/>
          <a:lstStyle/>
          <a:p>
            <a:r>
              <a:rPr lang="en-US"/>
              <a:t>Click icon to add picture</a:t>
            </a:r>
            <a:endParaRPr lang="en-GB"/>
          </a:p>
        </p:txBody>
      </p:sp>
      <p:sp>
        <p:nvSpPr>
          <p:cNvPr id="2" name="Slide Number Placeholder 1"/>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5217816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Content - 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4524641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Content - really blank">
    <p:spTree>
      <p:nvGrpSpPr>
        <p:cNvPr id="1" name=""/>
        <p:cNvGrpSpPr/>
        <p:nvPr/>
      </p:nvGrpSpPr>
      <p:grpSpPr>
        <a:xfrm>
          <a:off x="0" y="0"/>
          <a:ext cx="0" cy="0"/>
          <a:chOff x="0" y="0"/>
          <a:chExt cx="0" cy="0"/>
        </a:xfrm>
      </p:grpSpPr>
      <p:sp>
        <p:nvSpPr>
          <p:cNvPr id="2" name="Rectangle 1"/>
          <p:cNvSpPr/>
          <p:nvPr userDrawn="1"/>
        </p:nvSpPr>
        <p:spPr>
          <a:xfrm>
            <a:off x="0" y="6314365"/>
            <a:ext cx="12192000" cy="543636"/>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80884201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Divider - green">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p:nvPr>
        </p:nvSpPr>
        <p:spPr>
          <a:xfrm>
            <a:off x="336000" y="1144045"/>
            <a:ext cx="11520000" cy="989591"/>
          </a:xfrm>
        </p:spPr>
        <p:txBody>
          <a:bodyPr/>
          <a:lstStyle/>
          <a:p>
            <a:r>
              <a:rPr lang="en-US"/>
              <a:t>Click to edit Master title style</a:t>
            </a:r>
          </a:p>
        </p:txBody>
      </p:sp>
      <p:sp>
        <p:nvSpPr>
          <p:cNvPr id="3" name="Content Placeholder 2"/>
          <p:cNvSpPr>
            <a:spLocks noGrp="1"/>
          </p:cNvSpPr>
          <p:nvPr>
            <p:ph idx="1" hasCustomPrompt="1"/>
          </p:nvPr>
        </p:nvSpPr>
        <p:spPr>
          <a:xfrm>
            <a:off x="336000" y="2633973"/>
            <a:ext cx="11520000" cy="3510027"/>
          </a:xfrm>
        </p:spPr>
        <p:txBody>
          <a:bodyPr/>
          <a:lstStyle>
            <a:lvl1pPr marL="0" indent="0">
              <a:buNone/>
              <a:defRPr baseline="0"/>
            </a:lvl1pPr>
            <a:lvl2pPr marL="457189" indent="0">
              <a:buNone/>
              <a:defRPr/>
            </a:lvl2pPr>
            <a:lvl3pPr marL="914377" indent="0">
              <a:buNone/>
              <a:defRPr/>
            </a:lvl3pPr>
            <a:lvl4pPr marL="1371566" indent="0">
              <a:buNone/>
              <a:defRPr/>
            </a:lvl4pPr>
            <a:lvl5pPr marL="1828754" indent="0">
              <a:buNone/>
              <a:defRPr/>
            </a:lvl5pPr>
          </a:lstStyle>
          <a:p>
            <a:pPr lvl="0"/>
            <a:r>
              <a:rPr lang="en-US"/>
              <a:t>Click to add subtitle</a:t>
            </a:r>
          </a:p>
        </p:txBody>
      </p:sp>
      <p:sp>
        <p:nvSpPr>
          <p:cNvPr id="7" name="Rectangle 6"/>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42855606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vider - grey">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rgbClr val="BBBDBF"/>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lvl1pPr>
            <a:lvl2pPr marL="457189" indent="0">
              <a:buNone/>
              <a:defRPr/>
            </a:lvl2pPr>
            <a:lvl3pPr marL="914377" indent="0">
              <a:buNone/>
              <a:defRPr/>
            </a:lvl3pPr>
            <a:lvl4pPr marL="1371566" indent="0">
              <a:buNone/>
              <a:defRPr/>
            </a:lvl4pPr>
            <a:lvl5pPr marL="1828754" indent="0">
              <a:buNone/>
              <a:defRPr/>
            </a:lvl5pPr>
          </a:lstStyle>
          <a:p>
            <a:pPr lvl="0"/>
            <a:r>
              <a:rPr lang="en-US"/>
              <a:t>Click to add subtitle</a:t>
            </a:r>
          </a:p>
        </p:txBody>
      </p:sp>
      <p:sp>
        <p:nvSpPr>
          <p:cNvPr id="7" name="Rectangle 6"/>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336000" y="1144045"/>
            <a:ext cx="11520000" cy="989591"/>
          </a:xfrm>
        </p:spPr>
        <p:txBody>
          <a:bodyPr/>
          <a:lstStyle/>
          <a:p>
            <a:r>
              <a:rPr lang="en-US"/>
              <a:t>Click to edit Master title style</a:t>
            </a:r>
          </a:p>
        </p:txBody>
      </p:sp>
    </p:spTree>
    <p:extLst>
      <p:ext uri="{BB962C8B-B14F-4D97-AF65-F5344CB8AC3E}">
        <p14:creationId xmlns:p14="http://schemas.microsoft.com/office/powerpoint/2010/main" val="8149256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vider - blue">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rgbClr val="359BC0"/>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solidFill>
                  <a:schemeClr val="tx1"/>
                </a:solidFill>
              </a:defRPr>
            </a:lvl1pPr>
            <a:lvl2pPr marL="457189" indent="0">
              <a:buNone/>
              <a:defRPr/>
            </a:lvl2pPr>
            <a:lvl3pPr marL="914377" indent="0">
              <a:buNone/>
              <a:defRPr/>
            </a:lvl3pPr>
            <a:lvl4pPr marL="1371566" indent="0">
              <a:buNone/>
              <a:defRPr/>
            </a:lvl4pPr>
            <a:lvl5pPr marL="1828754" indent="0">
              <a:buNone/>
              <a:defRPr/>
            </a:lvl5pPr>
          </a:lstStyle>
          <a:p>
            <a:pPr lvl="0"/>
            <a:r>
              <a:rPr lang="en-US"/>
              <a:t>Click to add subtitle</a:t>
            </a:r>
          </a:p>
        </p:txBody>
      </p:sp>
      <p:sp>
        <p:nvSpPr>
          <p:cNvPr id="7" name="Rectangle 6"/>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bg2"/>
                </a:solidFill>
              </a:rPr>
              <a:t>	</a:t>
            </a:r>
            <a:endParaRPr lang="en-GB" sz="1067">
              <a:solidFill>
                <a:schemeClr val="bg2"/>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336000" y="1144045"/>
            <a:ext cx="11520000" cy="989591"/>
          </a:xfrm>
        </p:spPr>
        <p:txBody>
          <a:bodyPr/>
          <a:lstStyle/>
          <a:p>
            <a:r>
              <a:rPr lang="en-US"/>
              <a:t>Click to edit Master title style</a:t>
            </a:r>
          </a:p>
        </p:txBody>
      </p:sp>
    </p:spTree>
    <p:extLst>
      <p:ext uri="{BB962C8B-B14F-4D97-AF65-F5344CB8AC3E}">
        <p14:creationId xmlns:p14="http://schemas.microsoft.com/office/powerpoint/2010/main" val="12866787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816000" y="3296484"/>
            <a:ext cx="10385400" cy="1764585"/>
          </a:xfrm>
        </p:spPr>
        <p:txBody>
          <a:bodyPr anchor="t"/>
          <a:lstStyle>
            <a:lvl1pPr algn="l">
              <a:defRPr sz="5333" b="0" cap="all">
                <a:solidFill>
                  <a:srgbClr val="0098DB"/>
                </a:solidFill>
              </a:defRPr>
            </a:lvl1pPr>
          </a:lstStyle>
          <a:p>
            <a:r>
              <a:rPr lang="fr-FR" noProof="0"/>
              <a:t>Modifiez le style du titre</a:t>
            </a:r>
            <a:endParaRPr lang="en-GB" noProof="0"/>
          </a:p>
        </p:txBody>
      </p:sp>
      <p:sp>
        <p:nvSpPr>
          <p:cNvPr id="3" name="Text Placeholder 2"/>
          <p:cNvSpPr>
            <a:spLocks noGrp="1"/>
          </p:cNvSpPr>
          <p:nvPr>
            <p:ph type="body" idx="1"/>
          </p:nvPr>
        </p:nvSpPr>
        <p:spPr>
          <a:xfrm>
            <a:off x="816000" y="1796295"/>
            <a:ext cx="10385400" cy="1500187"/>
          </a:xfrm>
        </p:spPr>
        <p:txBody>
          <a:bodyPr anchor="b"/>
          <a:lstStyle>
            <a:lvl1pPr marL="0" indent="0">
              <a:buNone/>
              <a:defRPr sz="2667"/>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fr-FR" noProof="0"/>
              <a:t>Modifiez les styles du texte du masque</a:t>
            </a:r>
          </a:p>
        </p:txBody>
      </p:sp>
    </p:spTree>
    <p:extLst>
      <p:ext uri="{BB962C8B-B14F-4D97-AF65-F5344CB8AC3E}">
        <p14:creationId xmlns:p14="http://schemas.microsoft.com/office/powerpoint/2010/main" val="158065810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vider - red">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lvl1pPr>
            <a:lvl2pPr marL="457189" indent="0">
              <a:buNone/>
              <a:defRPr/>
            </a:lvl2pPr>
            <a:lvl3pPr marL="914377" indent="0">
              <a:buNone/>
              <a:defRPr/>
            </a:lvl3pPr>
            <a:lvl4pPr marL="1371566" indent="0">
              <a:buNone/>
              <a:defRPr/>
            </a:lvl4pPr>
            <a:lvl5pPr marL="1828754" indent="0">
              <a:buNone/>
              <a:defRPr/>
            </a:lvl5pPr>
          </a:lstStyle>
          <a:p>
            <a:pPr lvl="0"/>
            <a:r>
              <a:rPr lang="en-US"/>
              <a:t>Click to add subtitle</a:t>
            </a:r>
          </a:p>
        </p:txBody>
      </p:sp>
      <p:sp>
        <p:nvSpPr>
          <p:cNvPr id="7" name="Rectangle 6"/>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336000" y="1144045"/>
            <a:ext cx="11520000" cy="989591"/>
          </a:xfrm>
        </p:spPr>
        <p:txBody>
          <a:bodyPr/>
          <a:lstStyle/>
          <a:p>
            <a:r>
              <a:rPr lang="en-US"/>
              <a:t>Click to edit Master title style</a:t>
            </a:r>
          </a:p>
        </p:txBody>
      </p:sp>
    </p:spTree>
    <p:extLst>
      <p:ext uri="{BB962C8B-B14F-4D97-AF65-F5344CB8AC3E}">
        <p14:creationId xmlns:p14="http://schemas.microsoft.com/office/powerpoint/2010/main" val="21769383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vider - teal">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rgbClr val="55C6B4"/>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lvl1pPr>
            <a:lvl2pPr marL="457189" indent="0">
              <a:buNone/>
              <a:defRPr/>
            </a:lvl2pPr>
            <a:lvl3pPr marL="914377" indent="0">
              <a:buNone/>
              <a:defRPr/>
            </a:lvl3pPr>
            <a:lvl4pPr marL="1371566" indent="0">
              <a:buNone/>
              <a:defRPr/>
            </a:lvl4pPr>
            <a:lvl5pPr marL="1828754" indent="0">
              <a:buNone/>
              <a:defRPr/>
            </a:lvl5pPr>
          </a:lstStyle>
          <a:p>
            <a:pPr lvl="0"/>
            <a:r>
              <a:rPr lang="en-US"/>
              <a:t>Click to add subtitle</a:t>
            </a:r>
          </a:p>
        </p:txBody>
      </p:sp>
      <p:sp>
        <p:nvSpPr>
          <p:cNvPr id="7" name="Rectangle 6"/>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
        <p:nvSpPr>
          <p:cNvPr id="8" name="Title 1"/>
          <p:cNvSpPr>
            <a:spLocks noGrp="1"/>
          </p:cNvSpPr>
          <p:nvPr>
            <p:ph type="title"/>
          </p:nvPr>
        </p:nvSpPr>
        <p:spPr>
          <a:xfrm>
            <a:off x="336000" y="1144045"/>
            <a:ext cx="11520000" cy="989591"/>
          </a:xfrm>
        </p:spPr>
        <p:txBody>
          <a:bodyPr/>
          <a:lstStyle/>
          <a:p>
            <a:r>
              <a:rPr lang="en-US"/>
              <a:t>Click to edit Master title style</a:t>
            </a:r>
          </a:p>
        </p:txBody>
      </p:sp>
    </p:spTree>
    <p:extLst>
      <p:ext uri="{BB962C8B-B14F-4D97-AF65-F5344CB8AC3E}">
        <p14:creationId xmlns:p14="http://schemas.microsoft.com/office/powerpoint/2010/main" val="15645058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Question Contact">
    <p:spTree>
      <p:nvGrpSpPr>
        <p:cNvPr id="1" name=""/>
        <p:cNvGrpSpPr/>
        <p:nvPr/>
      </p:nvGrpSpPr>
      <p:grpSpPr>
        <a:xfrm>
          <a:off x="0" y="0"/>
          <a:ext cx="0" cy="0"/>
          <a:chOff x="0" y="0"/>
          <a:chExt cx="0" cy="0"/>
        </a:xfrm>
      </p:grpSpPr>
      <p:sp>
        <p:nvSpPr>
          <p:cNvPr id="6" name="Rectangle 5"/>
          <p:cNvSpPr/>
          <p:nvPr userDrawn="1"/>
        </p:nvSpPr>
        <p:spPr>
          <a:xfrm>
            <a:off x="0" y="2430124"/>
            <a:ext cx="12192000" cy="4554000"/>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Font typeface="Arial" panose="020B0604020202020204" pitchFamily="34" charset="0"/>
              <a:buNone/>
            </a:pPr>
            <a:endParaRPr lang="en-GB" sz="2667"/>
          </a:p>
        </p:txBody>
      </p:sp>
      <p:sp>
        <p:nvSpPr>
          <p:cNvPr id="7" name="Rectangle 6"/>
          <p:cNvSpPr/>
          <p:nvPr userDrawn="1"/>
        </p:nvSpPr>
        <p:spPr>
          <a:xfrm>
            <a:off x="0" y="643628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www.metoffice.gov.uk	</a:t>
            </a:r>
            <a:endParaRPr lang="en-GB" sz="1067">
              <a:solidFill>
                <a:schemeClr val="tx1"/>
              </a:solidFill>
            </a:endParaRPr>
          </a:p>
        </p:txBody>
      </p:sp>
      <p:sp>
        <p:nvSpPr>
          <p:cNvPr id="8" name="Rectangle 7"/>
          <p:cNvSpPr/>
          <p:nvPr userDrawn="1"/>
        </p:nvSpPr>
        <p:spPr>
          <a:xfrm>
            <a:off x="5622877" y="643628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tx1"/>
                </a:solidFill>
              </a:rPr>
              <a:t>© Crown Copyright</a:t>
            </a:r>
            <a:r>
              <a:rPr lang="fr-BE" sz="1067" baseline="0">
                <a:solidFill>
                  <a:schemeClr val="tx1"/>
                </a:solidFill>
              </a:rPr>
              <a:t> 2026, Met Office</a:t>
            </a:r>
            <a:endParaRPr lang="en-GB" sz="1067">
              <a:solidFill>
                <a:schemeClr val="tx1"/>
              </a:solidFill>
            </a:endParaRPr>
          </a:p>
        </p:txBody>
      </p:sp>
      <p:sp>
        <p:nvSpPr>
          <p:cNvPr id="4" name="TextBox 3"/>
          <p:cNvSpPr txBox="1"/>
          <p:nvPr userDrawn="1"/>
        </p:nvSpPr>
        <p:spPr>
          <a:xfrm>
            <a:off x="328939" y="2688230"/>
            <a:ext cx="11520000" cy="420564"/>
          </a:xfrm>
          <a:prstGeom prst="rect">
            <a:avLst/>
          </a:prstGeom>
          <a:noFill/>
        </p:spPr>
        <p:txBody>
          <a:bodyPr wrap="square" rtlCol="0" anchor="ctr">
            <a:spAutoFit/>
          </a:bodyPr>
          <a:lstStyle/>
          <a:p>
            <a:r>
              <a:rPr lang="fr-BE" sz="2133"/>
              <a:t>For more information </a:t>
            </a:r>
            <a:r>
              <a:rPr lang="fr-BE" sz="2133" err="1"/>
              <a:t>please</a:t>
            </a:r>
            <a:r>
              <a:rPr lang="fr-BE" sz="2133"/>
              <a:t> contact</a:t>
            </a:r>
            <a:endParaRPr lang="en-GB" sz="2133"/>
          </a:p>
        </p:txBody>
      </p:sp>
      <p:sp>
        <p:nvSpPr>
          <p:cNvPr id="13" name="Title 1"/>
          <p:cNvSpPr>
            <a:spLocks noGrp="1"/>
          </p:cNvSpPr>
          <p:nvPr>
            <p:ph type="title"/>
          </p:nvPr>
        </p:nvSpPr>
        <p:spPr>
          <a:xfrm>
            <a:off x="336000" y="1144045"/>
            <a:ext cx="11520000" cy="989591"/>
          </a:xfrm>
        </p:spPr>
        <p:txBody>
          <a:bodyPr/>
          <a:lstStyle/>
          <a:p>
            <a:r>
              <a:rPr lang="en-US"/>
              <a:t>Click to edit Master title style</a:t>
            </a:r>
          </a:p>
        </p:txBody>
      </p:sp>
      <p:sp>
        <p:nvSpPr>
          <p:cNvPr id="15" name="Text Placeholder 9">
            <a:extLst>
              <a:ext uri="{FF2B5EF4-FFF2-40B4-BE49-F238E27FC236}">
                <a16:creationId xmlns:a16="http://schemas.microsoft.com/office/drawing/2014/main" id="{A65DAA60-F452-4BB2-8381-A1AABC7B0FFA}"/>
              </a:ext>
            </a:extLst>
          </p:cNvPr>
          <p:cNvSpPr>
            <a:spLocks noGrp="1"/>
          </p:cNvSpPr>
          <p:nvPr userDrawn="1"/>
        </p:nvSpPr>
        <p:spPr>
          <a:xfrm>
            <a:off x="980471" y="4684687"/>
            <a:ext cx="10800000" cy="480000"/>
          </a:xfrm>
          <a:prstGeom prst="rect">
            <a:avLst/>
          </a:prstGeom>
        </p:spPr>
        <p:txBody>
          <a:bodyPr vert="horz" lIns="121920" tIns="60960" rIns="121920" bIns="6096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FontTx/>
              <a:buNone/>
            </a:pPr>
            <a:r>
              <a:rPr lang="en-US" sz="2133"/>
              <a:t>Insert phone number here</a:t>
            </a:r>
            <a:endParaRPr lang="en-GB" sz="2133"/>
          </a:p>
        </p:txBody>
      </p:sp>
      <p:sp>
        <p:nvSpPr>
          <p:cNvPr id="20" name="Text Placeholder 9">
            <a:extLst>
              <a:ext uri="{FF2B5EF4-FFF2-40B4-BE49-F238E27FC236}">
                <a16:creationId xmlns:a16="http://schemas.microsoft.com/office/drawing/2014/main" id="{61A70674-0AF3-4543-A11C-A3B5C2B0FA74}"/>
              </a:ext>
            </a:extLst>
          </p:cNvPr>
          <p:cNvSpPr>
            <a:spLocks noGrp="1"/>
          </p:cNvSpPr>
          <p:nvPr userDrawn="1"/>
        </p:nvSpPr>
        <p:spPr>
          <a:xfrm>
            <a:off x="980471" y="4091115"/>
            <a:ext cx="10800000" cy="480000"/>
          </a:xfrm>
          <a:prstGeom prst="rect">
            <a:avLst/>
          </a:prstGeom>
        </p:spPr>
        <p:txBody>
          <a:bodyPr vert="horz" lIns="121920" tIns="60960" rIns="121920" bIns="6096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en-US" sz="2133"/>
              <a:t>Insert e-mail here</a:t>
            </a:r>
            <a:endParaRPr lang="en-GB" sz="2133"/>
          </a:p>
        </p:txBody>
      </p:sp>
      <p:pic>
        <p:nvPicPr>
          <p:cNvPr id="21" name="web-icon.png">
            <a:extLst>
              <a:ext uri="{FF2B5EF4-FFF2-40B4-BE49-F238E27FC236}">
                <a16:creationId xmlns:a16="http://schemas.microsoft.com/office/drawing/2014/main" id="{897C26A7-E5A9-429C-88CE-6D761AA4B31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411531" y="3479741"/>
            <a:ext cx="528000" cy="528000"/>
          </a:xfrm>
          <a:prstGeom prst="rect">
            <a:avLst/>
          </a:prstGeom>
          <a:ln w="12700">
            <a:miter lim="400000"/>
          </a:ln>
        </p:spPr>
      </p:pic>
      <p:sp>
        <p:nvSpPr>
          <p:cNvPr id="22" name="Text Placeholder 9">
            <a:extLst>
              <a:ext uri="{FF2B5EF4-FFF2-40B4-BE49-F238E27FC236}">
                <a16:creationId xmlns:a16="http://schemas.microsoft.com/office/drawing/2014/main" id="{DF812764-35C6-4759-8316-7323965CEE11}"/>
              </a:ext>
            </a:extLst>
          </p:cNvPr>
          <p:cNvSpPr>
            <a:spLocks noGrp="1"/>
          </p:cNvSpPr>
          <p:nvPr userDrawn="1"/>
        </p:nvSpPr>
        <p:spPr>
          <a:xfrm>
            <a:off x="980471" y="3493787"/>
            <a:ext cx="10800000" cy="480000"/>
          </a:xfrm>
          <a:prstGeom prst="rect">
            <a:avLst/>
          </a:prstGeom>
        </p:spPr>
        <p:txBody>
          <a:bodyPr vert="horz" lIns="121920" tIns="60960" rIns="121920" bIns="6096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None/>
            </a:pPr>
            <a:r>
              <a:rPr lang="en-US" sz="2133"/>
              <a:t>www.metoffice.gov.uk</a:t>
            </a:r>
            <a:endParaRPr lang="en-GB" sz="2133"/>
          </a:p>
        </p:txBody>
      </p:sp>
      <p:pic>
        <p:nvPicPr>
          <p:cNvPr id="23" name="web-icon.png">
            <a:extLst>
              <a:ext uri="{FF2B5EF4-FFF2-40B4-BE49-F238E27FC236}">
                <a16:creationId xmlns:a16="http://schemas.microsoft.com/office/drawing/2014/main" id="{B472CB18-3C04-46E9-A4DC-7923E8BEB03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411531" y="4064247"/>
            <a:ext cx="528000" cy="528000"/>
          </a:xfrm>
          <a:prstGeom prst="rect">
            <a:avLst/>
          </a:prstGeom>
          <a:ln w="12700">
            <a:miter lim="400000"/>
          </a:ln>
        </p:spPr>
      </p:pic>
      <p:pic>
        <p:nvPicPr>
          <p:cNvPr id="24" name="web-icon.png">
            <a:extLst>
              <a:ext uri="{FF2B5EF4-FFF2-40B4-BE49-F238E27FC236}">
                <a16:creationId xmlns:a16="http://schemas.microsoft.com/office/drawing/2014/main" id="{33E1C480-D76C-4A08-A27B-EFA5CDC40AF9}"/>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411531" y="4658855"/>
            <a:ext cx="528000" cy="528000"/>
          </a:xfrm>
          <a:prstGeom prst="rect">
            <a:avLst/>
          </a:prstGeom>
          <a:ln w="12700">
            <a:miter lim="400000"/>
          </a:ln>
        </p:spPr>
      </p:pic>
      <p:pic>
        <p:nvPicPr>
          <p:cNvPr id="25" name="web-icon.png">
            <a:extLst>
              <a:ext uri="{FF2B5EF4-FFF2-40B4-BE49-F238E27FC236}">
                <a16:creationId xmlns:a16="http://schemas.microsoft.com/office/drawing/2014/main" id="{D4C35C27-B01B-47C2-AAF1-3D38290F18FC}"/>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411531" y="5243360"/>
            <a:ext cx="528000" cy="528000"/>
          </a:xfrm>
          <a:prstGeom prst="rect">
            <a:avLst/>
          </a:prstGeom>
          <a:ln w="12700">
            <a:miter lim="400000"/>
          </a:ln>
        </p:spPr>
      </p:pic>
      <p:sp>
        <p:nvSpPr>
          <p:cNvPr id="26" name="Text Placeholder 9">
            <a:extLst>
              <a:ext uri="{FF2B5EF4-FFF2-40B4-BE49-F238E27FC236}">
                <a16:creationId xmlns:a16="http://schemas.microsoft.com/office/drawing/2014/main" id="{968136C3-37A7-4311-9705-49E0C1351CA2}"/>
              </a:ext>
            </a:extLst>
          </p:cNvPr>
          <p:cNvSpPr>
            <a:spLocks noGrp="1"/>
          </p:cNvSpPr>
          <p:nvPr userDrawn="1"/>
        </p:nvSpPr>
        <p:spPr>
          <a:xfrm>
            <a:off x="980471" y="5275325"/>
            <a:ext cx="10800000" cy="480000"/>
          </a:xfrm>
          <a:prstGeom prst="rect">
            <a:avLst/>
          </a:prstGeom>
        </p:spPr>
        <p:txBody>
          <a:bodyPr vert="horz" lIns="121920" tIns="60960" rIns="121920" bIns="6096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a:buFontTx/>
              <a:buNone/>
            </a:pPr>
            <a:r>
              <a:rPr lang="en-US" sz="2133"/>
              <a:t>Insert social media handle</a:t>
            </a:r>
            <a:endParaRPr lang="en-GB" sz="2133"/>
          </a:p>
        </p:txBody>
      </p:sp>
    </p:spTree>
    <p:extLst>
      <p:ext uri="{BB962C8B-B14F-4D97-AF65-F5344CB8AC3E}">
        <p14:creationId xmlns:p14="http://schemas.microsoft.com/office/powerpoint/2010/main" val="294671533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EA141287-6204-AF8B-03EE-D0C14EA12A90}"/>
              </a:ext>
            </a:extLst>
          </p:cNvPr>
          <p:cNvSpPr>
            <a:spLocks noGrp="1"/>
          </p:cNvSpPr>
          <p:nvPr>
            <p:ph type="title"/>
          </p:nvPr>
        </p:nvSpPr>
        <p:spPr>
          <a:xfrm>
            <a:off x="252000" y="1272496"/>
            <a:ext cx="8640000" cy="576000"/>
          </a:xfrm>
          <a:prstGeom prst="rect">
            <a:avLst/>
          </a:prstGeom>
        </p:spPr>
        <p:txBody>
          <a:bodyPr vert="horz" lIns="91440" tIns="45720" rIns="91440" bIns="45720" rtlCol="0" anchor="b">
            <a:normAutofit/>
          </a:bodyPr>
          <a:lstStyle/>
          <a:p>
            <a:r>
              <a:rPr lang="en-US"/>
              <a:t>Click to edit Master title style</a:t>
            </a:r>
          </a:p>
        </p:txBody>
      </p:sp>
      <p:sp>
        <p:nvSpPr>
          <p:cNvPr id="8" name="Text Placeholder 2">
            <a:extLst>
              <a:ext uri="{FF2B5EF4-FFF2-40B4-BE49-F238E27FC236}">
                <a16:creationId xmlns:a16="http://schemas.microsoft.com/office/drawing/2014/main" id="{7442958B-60EB-F3CD-3349-778335DAE46E}"/>
              </a:ext>
            </a:extLst>
          </p:cNvPr>
          <p:cNvSpPr>
            <a:spLocks noGrp="1"/>
          </p:cNvSpPr>
          <p:nvPr>
            <p:ph idx="1"/>
          </p:nvPr>
        </p:nvSpPr>
        <p:spPr>
          <a:xfrm>
            <a:off x="252000" y="2120756"/>
            <a:ext cx="8640000" cy="30600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9">
            <a:extLst>
              <a:ext uri="{FF2B5EF4-FFF2-40B4-BE49-F238E27FC236}">
                <a16:creationId xmlns:a16="http://schemas.microsoft.com/office/drawing/2014/main" id="{AA94DB87-CD02-0ACD-8F34-8E914E650E7D}"/>
              </a:ext>
            </a:extLst>
          </p:cNvPr>
          <p:cNvSpPr/>
          <p:nvPr userDrawn="1"/>
        </p:nvSpPr>
        <p:spPr>
          <a:xfrm>
            <a:off x="0" y="6328531"/>
            <a:ext cx="12192000" cy="543636"/>
          </a:xfrm>
          <a:prstGeom prst="rect">
            <a:avLst/>
          </a:prstGeom>
          <a:solidFill>
            <a:srgbClr val="C4E90C"/>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l" defTabSz="450839">
              <a:tabLst/>
            </a:pPr>
            <a:r>
              <a:rPr lang="fr-BE" sz="800">
                <a:solidFill>
                  <a:schemeClr val="tx1"/>
                </a:solidFill>
              </a:rPr>
              <a:t>	</a:t>
            </a:r>
            <a:endParaRPr lang="en-GB" sz="800">
              <a:solidFill>
                <a:schemeClr val="tx1"/>
              </a:solidFill>
            </a:endParaRPr>
          </a:p>
        </p:txBody>
      </p:sp>
      <p:sp>
        <p:nvSpPr>
          <p:cNvPr id="11" name="Slide Number Placeholder 3">
            <a:extLst>
              <a:ext uri="{FF2B5EF4-FFF2-40B4-BE49-F238E27FC236}">
                <a16:creationId xmlns:a16="http://schemas.microsoft.com/office/drawing/2014/main" id="{CA3B86D7-16E6-264E-F866-D3C5931D52BB}"/>
              </a:ext>
            </a:extLst>
          </p:cNvPr>
          <p:cNvSpPr>
            <a:spLocks noGrp="1"/>
          </p:cNvSpPr>
          <p:nvPr userDrawn="1">
            <p:ph type="sldNum" sz="quarter" idx="4"/>
          </p:nvPr>
        </p:nvSpPr>
        <p:spPr>
          <a:xfrm>
            <a:off x="3851909" y="5375074"/>
            <a:ext cx="1436371" cy="274637"/>
          </a:xfrm>
          <a:prstGeom prst="rect">
            <a:avLst/>
          </a:prstGeom>
        </p:spPr>
        <p:txBody>
          <a:bodyPr vert="horz" lIns="91440" tIns="45720" rIns="91440" bIns="45720" rtlCol="0" anchor="ctr"/>
          <a:lstStyle>
            <a:lvl1pPr algn="ctr">
              <a:defRPr sz="1200">
                <a:solidFill>
                  <a:schemeClr val="tx1"/>
                </a:solidFill>
              </a:defRPr>
            </a:lvl1pPr>
          </a:lstStyle>
          <a:p>
            <a:fld id="{E5F9FE41-C8F9-47EF-94C3-C489748B47D0}" type="slidenum">
              <a:rPr lang="en-GB" smtClean="0"/>
              <a:pPr/>
              <a:t>‹#›</a:t>
            </a:fld>
            <a:endParaRPr lang="en-GB"/>
          </a:p>
        </p:txBody>
      </p:sp>
      <p:pic>
        <p:nvPicPr>
          <p:cNvPr id="13" name="MO_MASTER_black_mono_for_light_backg_RBG.png">
            <a:extLst>
              <a:ext uri="{FF2B5EF4-FFF2-40B4-BE49-F238E27FC236}">
                <a16:creationId xmlns:a16="http://schemas.microsoft.com/office/drawing/2014/main" id="{322FAB5D-21D3-E43D-5B47-B0A5BE499D59}"/>
              </a:ext>
            </a:extLst>
          </p:cNvPr>
          <p:cNvPicPr>
            <a:picLocks noChangeAspect="1"/>
          </p:cNvPicPr>
          <p:nvPr userDrawn="1"/>
        </p:nvPicPr>
        <p:blipFill>
          <a:blip r:embed="rId2" cstate="print"/>
          <a:stretch>
            <a:fillRect/>
          </a:stretch>
        </p:blipFill>
        <p:spPr>
          <a:xfrm>
            <a:off x="176214" y="117540"/>
            <a:ext cx="2300943" cy="721557"/>
          </a:xfrm>
          <a:prstGeom prst="rect">
            <a:avLst/>
          </a:prstGeom>
          <a:ln w="12700">
            <a:miter lim="400000"/>
          </a:ln>
        </p:spPr>
      </p:pic>
    </p:spTree>
    <p:extLst>
      <p:ext uri="{BB962C8B-B14F-4D97-AF65-F5344CB8AC3E}">
        <p14:creationId xmlns:p14="http://schemas.microsoft.com/office/powerpoint/2010/main" val="1957957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 option 1">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1"/>
            <a:ext cx="12220503" cy="6867923"/>
          </a:xfrm>
          <a:prstGeom prst="rect">
            <a:avLst/>
          </a:prstGeom>
        </p:spPr>
      </p:pic>
      <p:sp>
        <p:nvSpPr>
          <p:cNvPr id="2" name="Title 1"/>
          <p:cNvSpPr>
            <a:spLocks noGrp="1"/>
          </p:cNvSpPr>
          <p:nvPr>
            <p:ph type="ctrTitle"/>
          </p:nvPr>
        </p:nvSpPr>
        <p:spPr>
          <a:xfrm>
            <a:off x="336000" y="931201"/>
            <a:ext cx="6688048" cy="1543595"/>
          </a:xfrm>
        </p:spPr>
        <p:txBody>
          <a:bodyPr anchor="b">
            <a:normAutofit/>
          </a:bodyPr>
          <a:lstStyle>
            <a:lvl1pPr algn="l">
              <a:defRPr sz="4267">
                <a:solidFill>
                  <a:schemeClr val="bg2"/>
                </a:solidFill>
              </a:defRPr>
            </a:lvl1pPr>
          </a:lstStyle>
          <a:p>
            <a:r>
              <a:rPr lang="en-US"/>
              <a:t>Click to edit Master title style</a:t>
            </a:r>
          </a:p>
        </p:txBody>
      </p:sp>
      <p:sp>
        <p:nvSpPr>
          <p:cNvPr id="3" name="Subtitle 2"/>
          <p:cNvSpPr>
            <a:spLocks noGrp="1"/>
          </p:cNvSpPr>
          <p:nvPr>
            <p:ph type="subTitle" idx="1"/>
          </p:nvPr>
        </p:nvSpPr>
        <p:spPr>
          <a:xfrm>
            <a:off x="336000" y="2838735"/>
            <a:ext cx="5778197" cy="2419065"/>
          </a:xfrm>
        </p:spPr>
        <p:txBody>
          <a:bodyPr/>
          <a:lstStyle>
            <a:lvl1pPr marL="0" indent="0" algn="l">
              <a:buNone/>
              <a:defRPr sz="2400">
                <a:solidFill>
                  <a:schemeClr val="bg2"/>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en-US"/>
              <a:t>Click to edit Master subtitle style</a:t>
            </a:r>
          </a:p>
        </p:txBody>
      </p:sp>
      <p:sp>
        <p:nvSpPr>
          <p:cNvPr id="8" name="Rectangle 7"/>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bg2"/>
                </a:solidFill>
              </a:rPr>
              <a:t>www.metoffice.gov.uk	</a:t>
            </a:r>
            <a:endParaRPr lang="en-GB" sz="1067">
              <a:solidFill>
                <a:schemeClr val="bg2"/>
              </a:solidFill>
            </a:endParaRPr>
          </a:p>
        </p:txBody>
      </p:sp>
      <p:sp>
        <p:nvSpPr>
          <p:cNvPr id="9" name="Rectangle 8"/>
          <p:cNvSpPr/>
          <p:nvPr userDrawn="1"/>
        </p:nvSpPr>
        <p:spPr>
          <a:xfrm>
            <a:off x="5622877" y="6314367"/>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089">
              <a:tabLst/>
            </a:pPr>
            <a:r>
              <a:rPr lang="fr-BE" sz="1067">
                <a:solidFill>
                  <a:schemeClr val="bg2"/>
                </a:solidFill>
              </a:rPr>
              <a:t>© Crown Copyright</a:t>
            </a:r>
            <a:r>
              <a:rPr lang="fr-BE" sz="1067" baseline="0">
                <a:solidFill>
                  <a:schemeClr val="bg2"/>
                </a:solidFill>
              </a:rPr>
              <a:t> 2019, Met Office</a:t>
            </a:r>
            <a:endParaRPr lang="en-GB" sz="1067">
              <a:solidFill>
                <a:schemeClr val="bg2"/>
              </a:solidFill>
            </a:endParaRPr>
          </a:p>
        </p:txBody>
      </p:sp>
      <p:pic>
        <p:nvPicPr>
          <p:cNvPr id="10" name="MO_MASTER_for_dark_backg_RBG.png"/>
          <p:cNvPicPr>
            <a:picLocks noChangeAspect="1"/>
          </p:cNvPicPr>
          <p:nvPr userDrawn="1"/>
        </p:nvPicPr>
        <p:blipFill>
          <a:blip r:embed="rId3" cstate="print"/>
          <a:stretch>
            <a:fillRect/>
          </a:stretch>
        </p:blipFill>
        <p:spPr>
          <a:xfrm>
            <a:off x="244800" y="72000"/>
            <a:ext cx="2405040" cy="754200"/>
          </a:xfrm>
          <a:prstGeom prst="rect">
            <a:avLst/>
          </a:prstGeom>
          <a:ln w="12700">
            <a:miter lim="400000"/>
          </a:ln>
        </p:spPr>
      </p:pic>
    </p:spTree>
    <p:extLst>
      <p:ext uri="{BB962C8B-B14F-4D97-AF65-F5344CB8AC3E}">
        <p14:creationId xmlns:p14="http://schemas.microsoft.com/office/powerpoint/2010/main" val="36634373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stretch>
            <a:fillRect/>
          </a:stretch>
        </p:blipFill>
        <p:spPr>
          <a:xfrm>
            <a:off x="1" y="1"/>
            <a:ext cx="12215059" cy="6870971"/>
          </a:xfrm>
          <a:prstGeom prst="rect">
            <a:avLst/>
          </a:prstGeom>
        </p:spPr>
      </p:pic>
      <p:sp>
        <p:nvSpPr>
          <p:cNvPr id="2" name="Title 1"/>
          <p:cNvSpPr>
            <a:spLocks noGrp="1"/>
          </p:cNvSpPr>
          <p:nvPr>
            <p:ph type="ctrTitle"/>
          </p:nvPr>
        </p:nvSpPr>
        <p:spPr>
          <a:xfrm>
            <a:off x="336000" y="931201"/>
            <a:ext cx="6688048" cy="1543595"/>
          </a:xfrm>
        </p:spPr>
        <p:txBody>
          <a:bodyPr anchor="b">
            <a:normAutofit/>
          </a:bodyPr>
          <a:lstStyle>
            <a:lvl1pPr algn="l">
              <a:defRPr sz="4267">
                <a:solidFill>
                  <a:schemeClr val="bg2"/>
                </a:solidFill>
              </a:defRPr>
            </a:lvl1pPr>
          </a:lstStyle>
          <a:p>
            <a:r>
              <a:rPr lang="en-US"/>
              <a:t>Click to edit Master title style</a:t>
            </a:r>
          </a:p>
        </p:txBody>
      </p:sp>
      <p:sp>
        <p:nvSpPr>
          <p:cNvPr id="3" name="Subtitle 2"/>
          <p:cNvSpPr>
            <a:spLocks noGrp="1"/>
          </p:cNvSpPr>
          <p:nvPr>
            <p:ph type="subTitle" idx="1"/>
          </p:nvPr>
        </p:nvSpPr>
        <p:spPr>
          <a:xfrm>
            <a:off x="336000" y="2838735"/>
            <a:ext cx="5778197" cy="2419065"/>
          </a:xfrm>
        </p:spPr>
        <p:txBody>
          <a:bodyPr/>
          <a:lstStyle>
            <a:lvl1pPr marL="0" indent="0" algn="l">
              <a:buNone/>
              <a:defRPr sz="2400">
                <a:solidFill>
                  <a:schemeClr val="bg2"/>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en-US"/>
              <a:t>Click to edit Master subtitle style</a:t>
            </a:r>
          </a:p>
        </p:txBody>
      </p:sp>
      <p:sp>
        <p:nvSpPr>
          <p:cNvPr id="8" name="Rectangle 7"/>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bg2"/>
                </a:solidFill>
              </a:rPr>
              <a:t>www.metoffice.gov.uk	</a:t>
            </a:r>
            <a:endParaRPr lang="en-GB" sz="1067">
              <a:solidFill>
                <a:schemeClr val="bg2"/>
              </a:solidFill>
            </a:endParaRPr>
          </a:p>
        </p:txBody>
      </p:sp>
      <p:sp>
        <p:nvSpPr>
          <p:cNvPr id="9" name="Rectangle 8"/>
          <p:cNvSpPr/>
          <p:nvPr userDrawn="1"/>
        </p:nvSpPr>
        <p:spPr>
          <a:xfrm>
            <a:off x="5622877" y="6314367"/>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089">
              <a:tabLst/>
            </a:pPr>
            <a:r>
              <a:rPr lang="fr-BE" sz="1067">
                <a:solidFill>
                  <a:schemeClr val="bg2"/>
                </a:solidFill>
              </a:rPr>
              <a:t>© Crown Copyright</a:t>
            </a:r>
            <a:r>
              <a:rPr lang="fr-BE" sz="1067" baseline="0">
                <a:solidFill>
                  <a:schemeClr val="bg2"/>
                </a:solidFill>
              </a:rPr>
              <a:t> 2019 Met Office</a:t>
            </a:r>
            <a:endParaRPr lang="en-GB" sz="1067">
              <a:solidFill>
                <a:schemeClr val="bg2"/>
              </a:solidFill>
            </a:endParaRPr>
          </a:p>
        </p:txBody>
      </p:sp>
      <p:pic>
        <p:nvPicPr>
          <p:cNvPr id="10" name="MO_MASTER_for_dark_backg_RBG.png"/>
          <p:cNvPicPr>
            <a:picLocks noChangeAspect="1"/>
          </p:cNvPicPr>
          <p:nvPr userDrawn="1"/>
        </p:nvPicPr>
        <p:blipFill>
          <a:blip r:embed="rId3" cstate="print"/>
          <a:stretch>
            <a:fillRect/>
          </a:stretch>
        </p:blipFill>
        <p:spPr>
          <a:xfrm>
            <a:off x="244800" y="72000"/>
            <a:ext cx="2405040" cy="754200"/>
          </a:xfrm>
          <a:prstGeom prst="rect">
            <a:avLst/>
          </a:prstGeom>
          <a:ln w="12700">
            <a:miter lim="400000"/>
          </a:ln>
        </p:spPr>
      </p:pic>
    </p:spTree>
    <p:extLst>
      <p:ext uri="{BB962C8B-B14F-4D97-AF65-F5344CB8AC3E}">
        <p14:creationId xmlns:p14="http://schemas.microsoft.com/office/powerpoint/2010/main" val="378835877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 option 3">
    <p:spTree>
      <p:nvGrpSpPr>
        <p:cNvPr id="1" name=""/>
        <p:cNvGrpSpPr/>
        <p:nvPr/>
      </p:nvGrpSpPr>
      <p:grpSpPr>
        <a:xfrm>
          <a:off x="0" y="0"/>
          <a:ext cx="0" cy="0"/>
          <a:chOff x="0" y="0"/>
          <a:chExt cx="0" cy="0"/>
        </a:xfrm>
      </p:grpSpPr>
      <p:pic>
        <p:nvPicPr>
          <p:cNvPr id="7" name="cover-backg-2.jpg"/>
          <p:cNvPicPr>
            <a:picLocks noChangeAspect="1"/>
          </p:cNvPicPr>
          <p:nvPr userDrawn="1"/>
        </p:nvPicPr>
        <p:blipFill>
          <a:blip r:embed="rId2" cstate="print"/>
          <a:stretch>
            <a:fillRect/>
          </a:stretch>
        </p:blipFill>
        <p:spPr>
          <a:xfrm>
            <a:off x="1" y="1"/>
            <a:ext cx="12215059" cy="6870971"/>
          </a:xfrm>
          <a:prstGeom prst="rect">
            <a:avLst/>
          </a:prstGeom>
          <a:ln w="12700">
            <a:miter lim="400000"/>
          </a:ln>
        </p:spPr>
      </p:pic>
      <p:sp>
        <p:nvSpPr>
          <p:cNvPr id="2" name="Title 1"/>
          <p:cNvSpPr>
            <a:spLocks noGrp="1"/>
          </p:cNvSpPr>
          <p:nvPr>
            <p:ph type="ctrTitle"/>
          </p:nvPr>
        </p:nvSpPr>
        <p:spPr>
          <a:xfrm>
            <a:off x="336000" y="931201"/>
            <a:ext cx="11520000" cy="1543595"/>
          </a:xfrm>
        </p:spPr>
        <p:txBody>
          <a:bodyPr anchor="b">
            <a:normAutofit/>
          </a:bodyPr>
          <a:lstStyle>
            <a:lvl1pPr algn="l">
              <a:defRPr sz="4267">
                <a:solidFill>
                  <a:schemeClr val="bg2"/>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bg2"/>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en-US"/>
              <a:t>Click to edit Master subtitle style</a:t>
            </a:r>
          </a:p>
        </p:txBody>
      </p:sp>
      <p:sp>
        <p:nvSpPr>
          <p:cNvPr id="8" name="Rectangle 7"/>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bg2"/>
                </a:solidFill>
              </a:rPr>
              <a:t>www.metoffice.gov.uk	</a:t>
            </a:r>
            <a:endParaRPr lang="en-GB" sz="1067">
              <a:solidFill>
                <a:schemeClr val="bg2"/>
              </a:solidFill>
            </a:endParaRPr>
          </a:p>
        </p:txBody>
      </p:sp>
      <p:sp>
        <p:nvSpPr>
          <p:cNvPr id="9" name="Rectangle 8"/>
          <p:cNvSpPr/>
          <p:nvPr userDrawn="1"/>
        </p:nvSpPr>
        <p:spPr>
          <a:xfrm>
            <a:off x="5622877" y="6314367"/>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089">
              <a:tabLst/>
            </a:pPr>
            <a:r>
              <a:rPr lang="fr-BE" sz="1067">
                <a:solidFill>
                  <a:schemeClr val="bg2"/>
                </a:solidFill>
              </a:rPr>
              <a:t>© Crown Copyright</a:t>
            </a:r>
            <a:r>
              <a:rPr lang="fr-BE" sz="1067" baseline="0">
                <a:solidFill>
                  <a:schemeClr val="bg2"/>
                </a:solidFill>
              </a:rPr>
              <a:t> 2019, Met Office</a:t>
            </a:r>
            <a:endParaRPr lang="en-GB" sz="1067">
              <a:solidFill>
                <a:schemeClr val="bg2"/>
              </a:solidFill>
            </a:endParaRPr>
          </a:p>
        </p:txBody>
      </p:sp>
      <p:pic>
        <p:nvPicPr>
          <p:cNvPr id="10" name="MO_MASTER_for_dark_backg_RBG.png"/>
          <p:cNvPicPr>
            <a:picLocks noChangeAspect="1"/>
          </p:cNvPicPr>
          <p:nvPr userDrawn="1"/>
        </p:nvPicPr>
        <p:blipFill>
          <a:blip r:embed="rId3" cstate="print"/>
          <a:stretch>
            <a:fillRect/>
          </a:stretch>
        </p:blipFill>
        <p:spPr>
          <a:xfrm>
            <a:off x="244800" y="72000"/>
            <a:ext cx="2405040" cy="754200"/>
          </a:xfrm>
          <a:prstGeom prst="rect">
            <a:avLst/>
          </a:prstGeom>
          <a:ln w="12700">
            <a:miter lim="400000"/>
          </a:ln>
        </p:spPr>
      </p:pic>
    </p:spTree>
    <p:extLst>
      <p:ext uri="{BB962C8B-B14F-4D97-AF65-F5344CB8AC3E}">
        <p14:creationId xmlns:p14="http://schemas.microsoft.com/office/powerpoint/2010/main" val="322708949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1_Title slide - option 3">
    <p:spTree>
      <p:nvGrpSpPr>
        <p:cNvPr id="1" name=""/>
        <p:cNvGrpSpPr/>
        <p:nvPr/>
      </p:nvGrpSpPr>
      <p:grpSpPr>
        <a:xfrm>
          <a:off x="0" y="0"/>
          <a:ext cx="0" cy="0"/>
          <a:chOff x="0" y="0"/>
          <a:chExt cx="0" cy="0"/>
        </a:xfrm>
      </p:grpSpPr>
      <p:pic>
        <p:nvPicPr>
          <p:cNvPr id="7" name="cover-backg-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7" y="1"/>
            <a:ext cx="12207424" cy="6870971"/>
          </a:xfrm>
          <a:prstGeom prst="rect">
            <a:avLst/>
          </a:prstGeom>
          <a:ln w="12700">
            <a:miter lim="400000"/>
          </a:ln>
        </p:spPr>
      </p:pic>
      <p:sp>
        <p:nvSpPr>
          <p:cNvPr id="2" name="Title 1"/>
          <p:cNvSpPr>
            <a:spLocks noGrp="1"/>
          </p:cNvSpPr>
          <p:nvPr>
            <p:ph type="ctrTitle"/>
          </p:nvPr>
        </p:nvSpPr>
        <p:spPr>
          <a:xfrm>
            <a:off x="336000" y="931201"/>
            <a:ext cx="11520000" cy="1543595"/>
          </a:xfrm>
        </p:spPr>
        <p:txBody>
          <a:bodyPr anchor="b">
            <a:normAutofit/>
          </a:bodyPr>
          <a:lstStyle>
            <a:lvl1pPr algn="l">
              <a:defRPr sz="4267">
                <a:solidFill>
                  <a:schemeClr val="tx1"/>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en-US"/>
              <a:t>Click to edit Master subtitle style</a:t>
            </a:r>
          </a:p>
        </p:txBody>
      </p:sp>
      <p:sp>
        <p:nvSpPr>
          <p:cNvPr id="8" name="Rectangle 7"/>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
        <p:nvSpPr>
          <p:cNvPr id="9" name="Rectangle 8"/>
          <p:cNvSpPr/>
          <p:nvPr userDrawn="1"/>
        </p:nvSpPr>
        <p:spPr>
          <a:xfrm>
            <a:off x="5622877" y="6314367"/>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089">
              <a:tabLst/>
            </a:pPr>
            <a:r>
              <a:rPr lang="fr-BE" sz="1067">
                <a:solidFill>
                  <a:schemeClr val="tx1"/>
                </a:solidFill>
              </a:rPr>
              <a:t>© Crown Copyright</a:t>
            </a:r>
            <a:r>
              <a:rPr lang="fr-BE" sz="1067" baseline="0">
                <a:solidFill>
                  <a:schemeClr val="tx1"/>
                </a:solidFill>
              </a:rPr>
              <a:t> 2019, Met Office</a:t>
            </a:r>
            <a:endParaRPr lang="en-GB" sz="1067">
              <a:solidFill>
                <a:schemeClr val="tx1"/>
              </a:solidFill>
            </a:endParaRPr>
          </a:p>
        </p:txBody>
      </p:sp>
      <p:pic>
        <p:nvPicPr>
          <p:cNvPr id="11" name="MO_MASTER_black_mono_for_light_backg_RBG.png"/>
          <p:cNvPicPr>
            <a:picLocks noChangeAspect="1"/>
          </p:cNvPicPr>
          <p:nvPr userDrawn="1"/>
        </p:nvPicPr>
        <p:blipFill>
          <a:blip r:embed="rId3" cstate="print"/>
          <a:stretch>
            <a:fillRect/>
          </a:stretch>
        </p:blipFill>
        <p:spPr>
          <a:xfrm>
            <a:off x="245263" y="72789"/>
            <a:ext cx="2403124" cy="753600"/>
          </a:xfrm>
          <a:prstGeom prst="rect">
            <a:avLst/>
          </a:prstGeom>
          <a:ln w="12700">
            <a:miter lim="400000"/>
          </a:ln>
        </p:spPr>
      </p:pic>
    </p:spTree>
    <p:extLst>
      <p:ext uri="{BB962C8B-B14F-4D97-AF65-F5344CB8AC3E}">
        <p14:creationId xmlns:p14="http://schemas.microsoft.com/office/powerpoint/2010/main" val="139747453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336000" y="931201"/>
            <a:ext cx="11520000" cy="1543595"/>
          </a:xfrm>
        </p:spPr>
        <p:txBody>
          <a:bodyPr anchor="b">
            <a:normAutofit/>
          </a:bodyPr>
          <a:lstStyle>
            <a:lvl1pPr algn="l">
              <a:defRPr sz="4800">
                <a:solidFill>
                  <a:schemeClr val="tx1"/>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en-US"/>
              <a:t>Click to edit Master subtitle style</a:t>
            </a:r>
          </a:p>
        </p:txBody>
      </p:sp>
      <p:sp>
        <p:nvSpPr>
          <p:cNvPr id="5" name="Rectangle 4"/>
          <p:cNvSpPr/>
          <p:nvPr userDrawn="1"/>
        </p:nvSpPr>
        <p:spPr>
          <a:xfrm>
            <a:off x="5622877" y="6314367"/>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089">
              <a:tabLst/>
            </a:pPr>
            <a:r>
              <a:rPr lang="fr-BE" sz="1067">
                <a:solidFill>
                  <a:schemeClr val="tx1"/>
                </a:solidFill>
              </a:rPr>
              <a:t>© Crown Copyright</a:t>
            </a:r>
            <a:r>
              <a:rPr lang="fr-BE" sz="1067" baseline="0">
                <a:solidFill>
                  <a:schemeClr val="tx1"/>
                </a:solidFill>
              </a:rPr>
              <a:t> 2019, Met Office</a:t>
            </a:r>
            <a:endParaRPr lang="en-GB" sz="1067">
              <a:solidFill>
                <a:schemeClr val="tx1"/>
              </a:solidFill>
            </a:endParaRPr>
          </a:p>
        </p:txBody>
      </p:sp>
      <p:sp>
        <p:nvSpPr>
          <p:cNvPr id="6" name="Rectangle 5"/>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Tree>
    <p:extLst>
      <p:ext uri="{BB962C8B-B14F-4D97-AF65-F5344CB8AC3E}">
        <p14:creationId xmlns:p14="http://schemas.microsoft.com/office/powerpoint/2010/main" val="39886258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1_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336000" y="931201"/>
            <a:ext cx="11520000" cy="1543595"/>
          </a:xfrm>
        </p:spPr>
        <p:txBody>
          <a:bodyPr anchor="b">
            <a:normAutofit/>
          </a:bodyPr>
          <a:lstStyle>
            <a:lvl1pPr algn="l">
              <a:defRPr sz="4800">
                <a:solidFill>
                  <a:schemeClr val="tx1"/>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en-US"/>
              <a:t>Click to edit Master subtitle style</a:t>
            </a:r>
          </a:p>
        </p:txBody>
      </p:sp>
      <p:sp>
        <p:nvSpPr>
          <p:cNvPr id="5" name="Rectangle 4"/>
          <p:cNvSpPr/>
          <p:nvPr userDrawn="1"/>
        </p:nvSpPr>
        <p:spPr>
          <a:xfrm>
            <a:off x="5622877" y="6314367"/>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089">
              <a:tabLst/>
            </a:pPr>
            <a:r>
              <a:rPr lang="fr-BE" sz="1067">
                <a:solidFill>
                  <a:schemeClr val="tx1"/>
                </a:solidFill>
              </a:rPr>
              <a:t>© Crown Copyright</a:t>
            </a:r>
            <a:r>
              <a:rPr lang="fr-BE" sz="1067" baseline="0">
                <a:solidFill>
                  <a:schemeClr val="tx1"/>
                </a:solidFill>
              </a:rPr>
              <a:t> 2024, Met Office</a:t>
            </a:r>
            <a:endParaRPr lang="en-GB" sz="1067">
              <a:solidFill>
                <a:schemeClr val="tx1"/>
              </a:solidFill>
            </a:endParaRPr>
          </a:p>
        </p:txBody>
      </p:sp>
      <p:sp>
        <p:nvSpPr>
          <p:cNvPr id="6" name="Rectangle 5"/>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
        <p:nvSpPr>
          <p:cNvPr id="7" name="Shape 48"/>
          <p:cNvSpPr/>
          <p:nvPr userDrawn="1"/>
        </p:nvSpPr>
        <p:spPr>
          <a:xfrm>
            <a:off x="-2" y="-8012"/>
            <a:ext cx="12192003" cy="916856"/>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35719" tIns="35719" rIns="35719" bIns="35719" anchor="ctr"/>
          <a:lstStyle>
            <a:lvl1pPr>
              <a:defRPr sz="3200">
                <a:solidFill>
                  <a:srgbClr val="FFFFFF"/>
                </a:solidFill>
              </a:defRPr>
            </a:lvl1pPr>
          </a:lstStyle>
          <a:p>
            <a:pPr marL="0" marR="0" lvl="0" indent="0" algn="ctr" defTabSz="292079" rtl="0" eaLnBrk="1" fontAlgn="auto" latinLnBrk="0" hangingPunct="0">
              <a:lnSpc>
                <a:spcPct val="100000"/>
              </a:lnSpc>
              <a:spcBef>
                <a:spcPts val="0"/>
              </a:spcBef>
              <a:spcAft>
                <a:spcPts val="0"/>
              </a:spcAft>
              <a:buClrTx/>
              <a:buSzTx/>
              <a:buFontTx/>
              <a:buNone/>
              <a:tabLst/>
              <a:defRPr/>
            </a:pPr>
            <a:r>
              <a:rPr kumimoji="0" sz="1600" b="0" i="0" u="none" strike="noStrike" kern="0" cap="none" spc="0" normalizeH="0" baseline="0" noProof="0">
                <a:ln>
                  <a:noFill/>
                </a:ln>
                <a:solidFill>
                  <a:srgbClr val="FFFFFF"/>
                </a:solidFill>
                <a:effectLst/>
                <a:uLnTx/>
                <a:uFillTx/>
                <a:latin typeface="Arial"/>
                <a:sym typeface="Helvetica Light"/>
              </a:rPr>
              <a:t>  </a:t>
            </a:r>
          </a:p>
        </p:txBody>
      </p:sp>
      <p:pic>
        <p:nvPicPr>
          <p:cNvPr id="9" name="MO_MASTER_for_dark_backg_RBG.png"/>
          <p:cNvPicPr>
            <a:picLocks noChangeAspect="1"/>
          </p:cNvPicPr>
          <p:nvPr userDrawn="1"/>
        </p:nvPicPr>
        <p:blipFill>
          <a:blip r:embed="rId3" cstate="print"/>
          <a:stretch>
            <a:fillRect/>
          </a:stretch>
        </p:blipFill>
        <p:spPr>
          <a:xfrm>
            <a:off x="244800" y="72000"/>
            <a:ext cx="2405040" cy="754200"/>
          </a:xfrm>
          <a:prstGeom prst="rect">
            <a:avLst/>
          </a:prstGeom>
          <a:ln w="12700">
            <a:miter lim="400000"/>
          </a:ln>
        </p:spPr>
      </p:pic>
    </p:spTree>
    <p:extLst>
      <p:ext uri="{BB962C8B-B14F-4D97-AF65-F5344CB8AC3E}">
        <p14:creationId xmlns:p14="http://schemas.microsoft.com/office/powerpoint/2010/main" val="843354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sz="half" idx="1"/>
          </p:nvPr>
        </p:nvSpPr>
        <p:spPr>
          <a:xfrm>
            <a:off x="821267" y="1673225"/>
            <a:ext cx="5185835" cy="4318000"/>
          </a:xfrm>
        </p:spPr>
        <p:txBody>
          <a:bodyPr/>
          <a:lstStyle>
            <a:lvl1pP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4" name="Content Placeholder 3"/>
          <p:cNvSpPr>
            <a:spLocks noGrp="1"/>
          </p:cNvSpPr>
          <p:nvPr>
            <p:ph sz="half" idx="2"/>
          </p:nvPr>
        </p:nvSpPr>
        <p:spPr>
          <a:xfrm>
            <a:off x="6210297" y="1673225"/>
            <a:ext cx="5184000" cy="4318000"/>
          </a:xfrm>
        </p:spPr>
        <p:txBody>
          <a:bodyPr/>
          <a:lstStyle>
            <a:lvl1pPr>
              <a:defRPr sz="1600"/>
            </a:lvl1pPr>
            <a:lvl2pPr>
              <a:defRPr sz="1600"/>
            </a:lvl2pPr>
            <a:lvl3pPr>
              <a:defRPr sz="1600"/>
            </a:lvl3pPr>
            <a:lvl4pPr>
              <a:defRPr sz="1600"/>
            </a:lvl4pPr>
            <a:lvl5pPr>
              <a:defRPr sz="1600"/>
            </a:lvl5pPr>
            <a:lvl6pPr>
              <a:defRPr sz="2400"/>
            </a:lvl6pPr>
            <a:lvl7pPr>
              <a:defRPr sz="2400"/>
            </a:lvl7pPr>
            <a:lvl8pPr>
              <a:defRPr sz="2400"/>
            </a:lvl8pPr>
            <a:lvl9pPr>
              <a:defRPr sz="24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Tree>
    <p:extLst>
      <p:ext uri="{BB962C8B-B14F-4D97-AF65-F5344CB8AC3E}">
        <p14:creationId xmlns:p14="http://schemas.microsoft.com/office/powerpoint/2010/main" val="20076247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slide - option 5">
    <p:spTree>
      <p:nvGrpSpPr>
        <p:cNvPr id="1" name=""/>
        <p:cNvGrpSpPr/>
        <p:nvPr/>
      </p:nvGrpSpPr>
      <p:grpSpPr>
        <a:xfrm>
          <a:off x="0" y="0"/>
          <a:ext cx="0" cy="0"/>
          <a:chOff x="0" y="0"/>
          <a:chExt cx="0" cy="0"/>
        </a:xfrm>
      </p:grpSpPr>
      <p:sp>
        <p:nvSpPr>
          <p:cNvPr id="2" name="Title 1"/>
          <p:cNvSpPr>
            <a:spLocks noGrp="1"/>
          </p:cNvSpPr>
          <p:nvPr>
            <p:ph type="ctrTitle"/>
          </p:nvPr>
        </p:nvSpPr>
        <p:spPr>
          <a:xfrm>
            <a:off x="336000" y="931201"/>
            <a:ext cx="11520000" cy="1543595"/>
          </a:xfrm>
        </p:spPr>
        <p:txBody>
          <a:bodyPr anchor="b">
            <a:normAutofit/>
          </a:bodyPr>
          <a:lstStyle>
            <a:lvl1pPr algn="l">
              <a:defRPr sz="4800">
                <a:solidFill>
                  <a:schemeClr val="tx1"/>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en-US"/>
              <a:t>Click to edit Master subtitle style</a:t>
            </a:r>
          </a:p>
        </p:txBody>
      </p:sp>
      <p:sp>
        <p:nvSpPr>
          <p:cNvPr id="4" name="Shape 64"/>
          <p:cNvSpPr/>
          <p:nvPr userDrawn="1"/>
        </p:nvSpPr>
        <p:spPr>
          <a:xfrm flipV="1">
            <a:off x="2855913"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79"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5" name="Shape 68"/>
          <p:cNvSpPr/>
          <p:nvPr userDrawn="1"/>
        </p:nvSpPr>
        <p:spPr>
          <a:xfrm>
            <a:off x="10041455" y="272735"/>
            <a:ext cx="1814548" cy="360000"/>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lstStyle/>
          <a:p>
            <a:pPr marL="0" marR="0" lvl="0" indent="0" algn="l" defTabSz="457167" rtl="0" eaLnBrk="1" fontAlgn="auto" latinLnBrk="0" hangingPunct="0">
              <a:lnSpc>
                <a:spcPct val="90000"/>
              </a:lnSpc>
              <a:spcBef>
                <a:spcPts val="400"/>
              </a:spcBef>
              <a:spcAft>
                <a:spcPts val="0"/>
              </a:spcAft>
              <a:buClrTx/>
              <a:buSzTx/>
              <a:buFontTx/>
              <a:buNone/>
              <a:tabLst/>
              <a:defRPr sz="2100">
                <a:solidFill>
                  <a:srgbClr val="2A2A2A"/>
                </a:solidFill>
                <a:latin typeface="Arial"/>
                <a:ea typeface="Arial"/>
                <a:cs typeface="Arial"/>
                <a:sym typeface="Arial"/>
              </a:defRPr>
            </a:pPr>
            <a:r>
              <a:rPr kumimoji="0" sz="1067" b="0" i="0" u="none" strike="noStrike" kern="0" cap="none" spc="0" normalizeH="0" baseline="0" noProof="0">
                <a:ln>
                  <a:noFill/>
                </a:ln>
                <a:solidFill>
                  <a:srgbClr val="2A2A2A"/>
                </a:solidFill>
                <a:effectLst/>
                <a:uLnTx/>
                <a:uFillTx/>
                <a:latin typeface="Arial"/>
                <a:cs typeface="Arial"/>
                <a:sym typeface="Arial"/>
              </a:rPr>
              <a:t>Working together </a:t>
            </a:r>
            <a:br>
              <a:rPr kumimoji="0" sz="1067" b="0" i="0" u="none" strike="noStrike" kern="0" cap="none" spc="0" normalizeH="0" baseline="0" noProof="0">
                <a:ln>
                  <a:noFill/>
                </a:ln>
                <a:solidFill>
                  <a:srgbClr val="2A2A2A"/>
                </a:solidFill>
                <a:effectLst/>
                <a:uLnTx/>
                <a:uFillTx/>
                <a:latin typeface="Arial"/>
                <a:cs typeface="Arial"/>
                <a:sym typeface="Arial"/>
              </a:rPr>
            </a:br>
            <a:r>
              <a:rPr kumimoji="0" sz="1067" b="0" i="0" u="none" strike="noStrike" kern="0" cap="none" spc="0" normalizeH="0" baseline="0" noProof="0">
                <a:ln>
                  <a:noFill/>
                </a:ln>
                <a:solidFill>
                  <a:srgbClr val="2A2A2A"/>
                </a:solidFill>
                <a:effectLst/>
                <a:uLnTx/>
                <a:uFillTx/>
                <a:latin typeface="Arial"/>
                <a:cs typeface="Arial"/>
                <a:sym typeface="Arial"/>
              </a:rPr>
              <a:t>(enter working relationship)</a:t>
            </a:r>
          </a:p>
        </p:txBody>
      </p:sp>
      <p:sp>
        <p:nvSpPr>
          <p:cNvPr id="6" name="Shape 69"/>
          <p:cNvSpPr>
            <a:spLocks noGrp="1"/>
          </p:cNvSpPr>
          <p:nvPr>
            <p:ph type="pic" sz="quarter" idx="13"/>
          </p:nvPr>
        </p:nvSpPr>
        <p:spPr>
          <a:xfrm>
            <a:off x="2969561" y="272735"/>
            <a:ext cx="1568168" cy="360000"/>
          </a:xfrm>
          <a:prstGeom prst="rect">
            <a:avLst/>
          </a:prstGeom>
          <a:noFill/>
          <a:ln>
            <a:noFill/>
          </a:ln>
        </p:spPr>
        <p:txBody>
          <a:bodyPr wrap="square" lIns="68579" tIns="34289" rIns="68579" bIns="34289" anchor="t">
            <a:noAutofit/>
          </a:bodyPr>
          <a:lstStyle>
            <a:lvl1pPr marL="0" indent="0">
              <a:buNone/>
              <a:defRPr sz="1067">
                <a:latin typeface="+mn-lt"/>
              </a:defRPr>
            </a:lvl1pPr>
          </a:lstStyle>
          <a:p>
            <a:r>
              <a:rPr lang="en-US"/>
              <a:t>Click icon to add picture</a:t>
            </a:r>
            <a:endParaRPr lang="en-GB"/>
          </a:p>
        </p:txBody>
      </p:sp>
      <p:sp>
        <p:nvSpPr>
          <p:cNvPr id="7" name="Shape 70"/>
          <p:cNvSpPr>
            <a:spLocks noGrp="1"/>
          </p:cNvSpPr>
          <p:nvPr>
            <p:ph type="pic" sz="quarter" idx="14"/>
          </p:nvPr>
        </p:nvSpPr>
        <p:spPr>
          <a:xfrm>
            <a:off x="4770584"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8" name="Shape 71"/>
          <p:cNvSpPr>
            <a:spLocks noGrp="1"/>
          </p:cNvSpPr>
          <p:nvPr>
            <p:ph type="pic" sz="quarter" idx="15"/>
          </p:nvPr>
        </p:nvSpPr>
        <p:spPr>
          <a:xfrm>
            <a:off x="6570808"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9" name="Shape 64"/>
          <p:cNvSpPr/>
          <p:nvPr userDrawn="1"/>
        </p:nvSpPr>
        <p:spPr>
          <a:xfrm flipV="1">
            <a:off x="4654551"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79"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6456363"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79"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8256588"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79"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8364940"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13" name="Rectangle 12"/>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
        <p:nvSpPr>
          <p:cNvPr id="14" name="Rectangle 13"/>
          <p:cNvSpPr/>
          <p:nvPr userDrawn="1"/>
        </p:nvSpPr>
        <p:spPr>
          <a:xfrm>
            <a:off x="5622877" y="6314367"/>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089">
              <a:tabLst/>
            </a:pPr>
            <a:r>
              <a:rPr lang="fr-BE" sz="1067">
                <a:solidFill>
                  <a:schemeClr val="tx1"/>
                </a:solidFill>
              </a:rPr>
              <a:t>© Crown Copyright</a:t>
            </a:r>
            <a:r>
              <a:rPr lang="fr-BE" sz="1067" baseline="0">
                <a:solidFill>
                  <a:schemeClr val="tx1"/>
                </a:solidFill>
              </a:rPr>
              <a:t> 2024, Met Office</a:t>
            </a:r>
            <a:endParaRPr lang="en-GB" sz="1067">
              <a:solidFill>
                <a:schemeClr val="tx1"/>
              </a:solidFill>
            </a:endParaRPr>
          </a:p>
        </p:txBody>
      </p:sp>
    </p:spTree>
    <p:extLst>
      <p:ext uri="{BB962C8B-B14F-4D97-AF65-F5344CB8AC3E}">
        <p14:creationId xmlns:p14="http://schemas.microsoft.com/office/powerpoint/2010/main" val="36962329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slide - option 5">
    <p:spTree>
      <p:nvGrpSpPr>
        <p:cNvPr id="1" name=""/>
        <p:cNvGrpSpPr/>
        <p:nvPr/>
      </p:nvGrpSpPr>
      <p:grpSpPr>
        <a:xfrm>
          <a:off x="0" y="0"/>
          <a:ext cx="0" cy="0"/>
          <a:chOff x="0" y="0"/>
          <a:chExt cx="0" cy="0"/>
        </a:xfrm>
      </p:grpSpPr>
      <p:sp>
        <p:nvSpPr>
          <p:cNvPr id="15" name="Shape 48"/>
          <p:cNvSpPr/>
          <p:nvPr userDrawn="1"/>
        </p:nvSpPr>
        <p:spPr>
          <a:xfrm>
            <a:off x="-2" y="-8012"/>
            <a:ext cx="12192003" cy="916856"/>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35719" tIns="35719" rIns="35719" bIns="35719" anchor="ctr"/>
          <a:lstStyle>
            <a:lvl1pPr>
              <a:defRPr sz="3200">
                <a:solidFill>
                  <a:srgbClr val="FFFFFF"/>
                </a:solidFill>
              </a:defRPr>
            </a:lvl1pPr>
          </a:lstStyle>
          <a:p>
            <a:pPr marL="0" marR="0" lvl="0" indent="0" algn="ctr" defTabSz="292079" rtl="0" eaLnBrk="1" fontAlgn="auto" latinLnBrk="0" hangingPunct="0">
              <a:lnSpc>
                <a:spcPct val="100000"/>
              </a:lnSpc>
              <a:spcBef>
                <a:spcPts val="0"/>
              </a:spcBef>
              <a:spcAft>
                <a:spcPts val="0"/>
              </a:spcAft>
              <a:buClrTx/>
              <a:buSzTx/>
              <a:buFontTx/>
              <a:buNone/>
              <a:tabLst/>
              <a:defRPr/>
            </a:pPr>
            <a:r>
              <a:rPr kumimoji="0" sz="1600" b="0" i="0" u="none" strike="noStrike" kern="0" cap="none" spc="0" normalizeH="0" baseline="0" noProof="0">
                <a:ln>
                  <a:noFill/>
                </a:ln>
                <a:solidFill>
                  <a:srgbClr val="FFFFFF"/>
                </a:solidFill>
                <a:effectLst/>
                <a:uLnTx/>
                <a:uFillTx/>
                <a:latin typeface="Arial"/>
                <a:sym typeface="Helvetica Light"/>
              </a:rPr>
              <a:t>  </a:t>
            </a:r>
          </a:p>
        </p:txBody>
      </p:sp>
      <p:sp>
        <p:nvSpPr>
          <p:cNvPr id="2" name="Title 1"/>
          <p:cNvSpPr>
            <a:spLocks noGrp="1"/>
          </p:cNvSpPr>
          <p:nvPr>
            <p:ph type="ctrTitle"/>
          </p:nvPr>
        </p:nvSpPr>
        <p:spPr>
          <a:xfrm>
            <a:off x="336000" y="931201"/>
            <a:ext cx="11520000" cy="1543595"/>
          </a:xfrm>
        </p:spPr>
        <p:txBody>
          <a:bodyPr anchor="b">
            <a:normAutofit/>
          </a:bodyPr>
          <a:lstStyle>
            <a:lvl1pPr algn="l">
              <a:defRPr sz="4800">
                <a:solidFill>
                  <a:schemeClr val="tx1"/>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rPr lang="en-US"/>
              <a:t>Click to edit Master subtitle style</a:t>
            </a:r>
          </a:p>
        </p:txBody>
      </p:sp>
      <p:sp>
        <p:nvSpPr>
          <p:cNvPr id="4" name="Shape 64"/>
          <p:cNvSpPr/>
          <p:nvPr userDrawn="1"/>
        </p:nvSpPr>
        <p:spPr>
          <a:xfrm flipV="1">
            <a:off x="2855913"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79"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6" name="Shape 69"/>
          <p:cNvSpPr>
            <a:spLocks noGrp="1"/>
          </p:cNvSpPr>
          <p:nvPr>
            <p:ph type="pic" sz="quarter" idx="13"/>
          </p:nvPr>
        </p:nvSpPr>
        <p:spPr>
          <a:xfrm>
            <a:off x="2969561" y="272735"/>
            <a:ext cx="1568168" cy="360000"/>
          </a:xfrm>
          <a:prstGeom prst="rect">
            <a:avLst/>
          </a:prstGeom>
          <a:noFill/>
          <a:ln>
            <a:noFill/>
          </a:ln>
        </p:spPr>
        <p:txBody>
          <a:bodyPr wrap="square" lIns="68579" tIns="34289" rIns="68579" bIns="34289" anchor="t">
            <a:noAutofit/>
          </a:bodyPr>
          <a:lstStyle>
            <a:lvl1pPr marL="0" indent="0">
              <a:buNone/>
              <a:defRPr sz="1067">
                <a:latin typeface="+mn-lt"/>
              </a:defRPr>
            </a:lvl1pPr>
          </a:lstStyle>
          <a:p>
            <a:r>
              <a:rPr lang="en-US"/>
              <a:t>Click icon to add picture</a:t>
            </a:r>
            <a:endParaRPr lang="en-GB"/>
          </a:p>
        </p:txBody>
      </p:sp>
      <p:sp>
        <p:nvSpPr>
          <p:cNvPr id="7" name="Shape 70"/>
          <p:cNvSpPr>
            <a:spLocks noGrp="1"/>
          </p:cNvSpPr>
          <p:nvPr>
            <p:ph type="pic" sz="quarter" idx="14"/>
          </p:nvPr>
        </p:nvSpPr>
        <p:spPr>
          <a:xfrm>
            <a:off x="4770584"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8" name="Shape 71"/>
          <p:cNvSpPr>
            <a:spLocks noGrp="1"/>
          </p:cNvSpPr>
          <p:nvPr>
            <p:ph type="pic" sz="quarter" idx="15"/>
          </p:nvPr>
        </p:nvSpPr>
        <p:spPr>
          <a:xfrm>
            <a:off x="6570808"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9" name="Shape 64"/>
          <p:cNvSpPr/>
          <p:nvPr userDrawn="1"/>
        </p:nvSpPr>
        <p:spPr>
          <a:xfrm flipV="1">
            <a:off x="4654551"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79"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6456363"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79"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8256588"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79"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8364940"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13" name="Rectangle 12"/>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
        <p:nvSpPr>
          <p:cNvPr id="14" name="Rectangle 13"/>
          <p:cNvSpPr/>
          <p:nvPr userDrawn="1"/>
        </p:nvSpPr>
        <p:spPr>
          <a:xfrm>
            <a:off x="5622877" y="6314367"/>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089">
              <a:tabLst/>
            </a:pPr>
            <a:r>
              <a:rPr lang="fr-BE" sz="1067">
                <a:solidFill>
                  <a:schemeClr val="tx1"/>
                </a:solidFill>
              </a:rPr>
              <a:t>© Crown Copyright</a:t>
            </a:r>
            <a:r>
              <a:rPr lang="fr-BE" sz="1067" baseline="0">
                <a:solidFill>
                  <a:schemeClr val="tx1"/>
                </a:solidFill>
              </a:rPr>
              <a:t> 2024, Met Office</a:t>
            </a:r>
            <a:endParaRPr lang="en-GB" sz="1067">
              <a:solidFill>
                <a:schemeClr val="tx1"/>
              </a:solidFill>
            </a:endParaRPr>
          </a:p>
        </p:txBody>
      </p:sp>
      <p:sp>
        <p:nvSpPr>
          <p:cNvPr id="5" name="Shape 68"/>
          <p:cNvSpPr/>
          <p:nvPr userDrawn="1"/>
        </p:nvSpPr>
        <p:spPr>
          <a:xfrm>
            <a:off x="10041455" y="272735"/>
            <a:ext cx="1814548" cy="360000"/>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lstStyle/>
          <a:p>
            <a:pPr marL="0" marR="0" lvl="0" indent="0" algn="l" defTabSz="457167" rtl="0" eaLnBrk="1" fontAlgn="auto" latinLnBrk="0" hangingPunct="0">
              <a:lnSpc>
                <a:spcPct val="90000"/>
              </a:lnSpc>
              <a:spcBef>
                <a:spcPts val="400"/>
              </a:spcBef>
              <a:spcAft>
                <a:spcPts val="0"/>
              </a:spcAft>
              <a:buClrTx/>
              <a:buSzTx/>
              <a:buFontTx/>
              <a:buNone/>
              <a:tabLst/>
              <a:defRPr sz="2100">
                <a:solidFill>
                  <a:srgbClr val="2A2A2A"/>
                </a:solidFill>
                <a:latin typeface="Arial"/>
                <a:ea typeface="Arial"/>
                <a:cs typeface="Arial"/>
                <a:sym typeface="Arial"/>
              </a:defRPr>
            </a:pPr>
            <a:r>
              <a:rPr kumimoji="0" sz="1067" b="0" i="0" u="none" strike="noStrike" kern="0" cap="none" spc="0" normalizeH="0" baseline="0" noProof="0">
                <a:ln>
                  <a:noFill/>
                </a:ln>
                <a:solidFill>
                  <a:schemeClr val="accent6"/>
                </a:solidFill>
                <a:effectLst/>
                <a:uLnTx/>
                <a:uFillTx/>
                <a:latin typeface="Arial"/>
                <a:cs typeface="Arial"/>
                <a:sym typeface="Arial"/>
              </a:rPr>
              <a:t>Working together </a:t>
            </a:r>
            <a:br>
              <a:rPr kumimoji="0" sz="1067" b="0" i="0" u="none" strike="noStrike" kern="0" cap="none" spc="0" normalizeH="0" baseline="0" noProof="0">
                <a:ln>
                  <a:noFill/>
                </a:ln>
                <a:solidFill>
                  <a:schemeClr val="accent6"/>
                </a:solidFill>
                <a:effectLst/>
                <a:uLnTx/>
                <a:uFillTx/>
                <a:latin typeface="Arial"/>
                <a:cs typeface="Arial"/>
                <a:sym typeface="Arial"/>
              </a:rPr>
            </a:br>
            <a:r>
              <a:rPr kumimoji="0" sz="1067" b="0" i="0" u="none" strike="noStrike" kern="0" cap="none" spc="0" normalizeH="0" baseline="0" noProof="0">
                <a:ln>
                  <a:noFill/>
                </a:ln>
                <a:solidFill>
                  <a:schemeClr val="accent6"/>
                </a:solidFill>
                <a:effectLst/>
                <a:uLnTx/>
                <a:uFillTx/>
                <a:latin typeface="Arial"/>
                <a:cs typeface="Arial"/>
                <a:sym typeface="Arial"/>
              </a:rPr>
              <a:t>(enter working relationship)</a:t>
            </a:r>
          </a:p>
        </p:txBody>
      </p:sp>
      <p:pic>
        <p:nvPicPr>
          <p:cNvPr id="18" name="MO_MASTER_for_dark_backg_RBG.png"/>
          <p:cNvPicPr>
            <a:picLocks noChangeAspect="1"/>
          </p:cNvPicPr>
          <p:nvPr userDrawn="1"/>
        </p:nvPicPr>
        <p:blipFill>
          <a:blip r:embed="rId3" cstate="print"/>
          <a:stretch>
            <a:fillRect/>
          </a:stretch>
        </p:blipFill>
        <p:spPr>
          <a:xfrm>
            <a:off x="244800" y="72000"/>
            <a:ext cx="2405040" cy="754200"/>
          </a:xfrm>
          <a:prstGeom prst="rect">
            <a:avLst/>
          </a:prstGeom>
          <a:ln w="12700">
            <a:miter lim="400000"/>
          </a:ln>
        </p:spPr>
      </p:pic>
    </p:spTree>
    <p:extLst>
      <p:ext uri="{BB962C8B-B14F-4D97-AF65-F5344CB8AC3E}">
        <p14:creationId xmlns:p14="http://schemas.microsoft.com/office/powerpoint/2010/main" val="8818925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 1 colum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1" name="Slide Number Placeholder 10"/>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79443409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Content -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6001" y="2064000"/>
            <a:ext cx="5450651"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403200" y="2064000"/>
            <a:ext cx="54528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6089964"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404524535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ntent - 2 columns third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6000" y="2064000"/>
            <a:ext cx="756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5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8076469"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42325368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ntent - 3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5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4124684"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6" name="Content Placeholder 3"/>
          <p:cNvSpPr>
            <a:spLocks noGrp="1"/>
          </p:cNvSpPr>
          <p:nvPr>
            <p:ph sz="half" idx="10"/>
          </p:nvPr>
        </p:nvSpPr>
        <p:spPr>
          <a:xfrm>
            <a:off x="429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8076469"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70480216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ntent - 1 column + image">
    <p:spTree>
      <p:nvGrpSpPr>
        <p:cNvPr id="1" name=""/>
        <p:cNvGrpSpPr/>
        <p:nvPr/>
      </p:nvGrpSpPr>
      <p:grpSpPr>
        <a:xfrm>
          <a:off x="0" y="0"/>
          <a:ext cx="0" cy="0"/>
          <a:chOff x="0" y="0"/>
          <a:chExt cx="0" cy="0"/>
        </a:xfrm>
      </p:grpSpPr>
      <p:sp>
        <p:nvSpPr>
          <p:cNvPr id="2" name="Title 1"/>
          <p:cNvSpPr>
            <a:spLocks noGrp="1"/>
          </p:cNvSpPr>
          <p:nvPr>
            <p:ph type="title"/>
          </p:nvPr>
        </p:nvSpPr>
        <p:spPr>
          <a:xfrm>
            <a:off x="336001" y="932987"/>
            <a:ext cx="5450651" cy="768000"/>
          </a:xfrm>
        </p:spPr>
        <p:txBody>
          <a:bodyPr/>
          <a:lstStyle/>
          <a:p>
            <a:r>
              <a:rPr lang="en-US"/>
              <a:t>Click to edit Master title style</a:t>
            </a:r>
          </a:p>
        </p:txBody>
      </p:sp>
      <p:sp>
        <p:nvSpPr>
          <p:cNvPr id="3" name="Content Placeholder 2"/>
          <p:cNvSpPr>
            <a:spLocks noGrp="1"/>
          </p:cNvSpPr>
          <p:nvPr>
            <p:ph sz="half" idx="1"/>
          </p:nvPr>
        </p:nvSpPr>
        <p:spPr>
          <a:xfrm>
            <a:off x="336001" y="2064000"/>
            <a:ext cx="5450651"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p:nvPr userDrawn="1"/>
        </p:nvSpPr>
        <p:spPr>
          <a:xfrm>
            <a:off x="6083029" y="1"/>
            <a:ext cx="6096000" cy="6289040"/>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86532031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Content - 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4313131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 full image">
    <p:spTree>
      <p:nvGrpSpPr>
        <p:cNvPr id="1" name=""/>
        <p:cNvGrpSpPr/>
        <p:nvPr/>
      </p:nvGrpSpPr>
      <p:grpSpPr>
        <a:xfrm>
          <a:off x="0" y="0"/>
          <a:ext cx="0" cy="0"/>
          <a:chOff x="0" y="0"/>
          <a:chExt cx="0" cy="0"/>
        </a:xfrm>
      </p:grpSpPr>
      <p:sp>
        <p:nvSpPr>
          <p:cNvPr id="5" name="Rectangle 4"/>
          <p:cNvSpPr/>
          <p:nvPr userDrawn="1"/>
        </p:nvSpPr>
        <p:spPr>
          <a:xfrm>
            <a:off x="0" y="945959"/>
            <a:ext cx="12192000" cy="5363180"/>
          </a:xfrm>
          <a:prstGeom prst="rect">
            <a:avLst/>
          </a:prstGeom>
          <a:solidFill>
            <a:schemeClr val="tx1">
              <a:lumMod val="10000"/>
              <a:lumOff val="90000"/>
            </a:schemeClr>
          </a:solidFill>
          <a:ln>
            <a:solidFill>
              <a:schemeClr val="tx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8" name="Picture Placeholder 7"/>
          <p:cNvSpPr>
            <a:spLocks noGrp="1"/>
          </p:cNvSpPr>
          <p:nvPr>
            <p:ph type="pic" sz="quarter" idx="10"/>
          </p:nvPr>
        </p:nvSpPr>
        <p:spPr>
          <a:xfrm>
            <a:off x="336551" y="1091824"/>
            <a:ext cx="11518900" cy="5052863"/>
          </a:xfrm>
        </p:spPr>
        <p:txBody>
          <a:bodyPr/>
          <a:lstStyle/>
          <a:p>
            <a:r>
              <a:rPr lang="en-US"/>
              <a:t>Click icon to add picture</a:t>
            </a:r>
            <a:endParaRPr lang="en-GB"/>
          </a:p>
        </p:txBody>
      </p:sp>
      <p:sp>
        <p:nvSpPr>
          <p:cNvPr id="2" name="Slide Number Placeholder 1"/>
          <p:cNvSpPr>
            <a:spLocks noGrp="1"/>
          </p:cNvSpPr>
          <p:nvPr>
            <p:ph type="sldNum" sz="quarter" idx="11"/>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5859454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Content - 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52304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25497" y="1666800"/>
            <a:ext cx="5193600" cy="496800"/>
          </a:xfrm>
        </p:spPr>
        <p:txBody>
          <a:bodyPr anchor="b"/>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noProof="0"/>
              <a:t>Modifiez les styles du texte du masque</a:t>
            </a:r>
          </a:p>
        </p:txBody>
      </p:sp>
      <p:sp>
        <p:nvSpPr>
          <p:cNvPr id="5" name="Text Placeholder 4"/>
          <p:cNvSpPr>
            <a:spLocks noGrp="1"/>
          </p:cNvSpPr>
          <p:nvPr>
            <p:ph type="body" sz="quarter" idx="3"/>
          </p:nvPr>
        </p:nvSpPr>
        <p:spPr>
          <a:xfrm>
            <a:off x="6193367" y="1666875"/>
            <a:ext cx="5195221" cy="495324"/>
          </a:xfrm>
        </p:spPr>
        <p:txBody>
          <a:bodyPr anchor="b"/>
          <a:lstStyle>
            <a:lvl1pPr marL="0" indent="0">
              <a:buNone/>
              <a:defRPr sz="2133"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fr-FR" noProof="0"/>
              <a:t>Modifiez les styles du texte du masque</a:t>
            </a:r>
          </a:p>
        </p:txBody>
      </p:sp>
      <p:sp>
        <p:nvSpPr>
          <p:cNvPr id="6" name="Content Placeholder 5"/>
          <p:cNvSpPr>
            <a:spLocks noGrp="1"/>
          </p:cNvSpPr>
          <p:nvPr>
            <p:ph sz="quarter" idx="4"/>
          </p:nvPr>
        </p:nvSpPr>
        <p:spPr>
          <a:xfrm>
            <a:off x="6193368" y="2174877"/>
            <a:ext cx="5198533" cy="3816351"/>
          </a:xfrm>
        </p:spPr>
        <p:txBody>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7" name="Content Placeholder 5"/>
          <p:cNvSpPr>
            <a:spLocks noGrp="1"/>
          </p:cNvSpPr>
          <p:nvPr>
            <p:ph sz="quarter" idx="10"/>
          </p:nvPr>
        </p:nvSpPr>
        <p:spPr>
          <a:xfrm>
            <a:off x="825600" y="2174402"/>
            <a:ext cx="5198533" cy="3816351"/>
          </a:xfrm>
        </p:spPr>
        <p:txBody>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9" name="Title 1"/>
          <p:cNvSpPr>
            <a:spLocks noGrp="1"/>
          </p:cNvSpPr>
          <p:nvPr>
            <p:ph type="title"/>
          </p:nvPr>
        </p:nvSpPr>
        <p:spPr>
          <a:xfrm>
            <a:off x="1120172" y="234274"/>
            <a:ext cx="9103120" cy="543675"/>
          </a:xfrm>
        </p:spPr>
        <p:txBody>
          <a:bodyPr/>
          <a:lstStyle/>
          <a:p>
            <a:r>
              <a:rPr lang="fr-FR" noProof="0"/>
              <a:t>Modifiez le style du titre</a:t>
            </a:r>
            <a:endParaRPr lang="en-GB" noProof="0"/>
          </a:p>
        </p:txBody>
      </p:sp>
    </p:spTree>
    <p:extLst>
      <p:ext uri="{BB962C8B-B14F-4D97-AF65-F5344CB8AC3E}">
        <p14:creationId xmlns:p14="http://schemas.microsoft.com/office/powerpoint/2010/main" val="153031735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Content - really blank">
    <p:spTree>
      <p:nvGrpSpPr>
        <p:cNvPr id="1" name=""/>
        <p:cNvGrpSpPr/>
        <p:nvPr/>
      </p:nvGrpSpPr>
      <p:grpSpPr>
        <a:xfrm>
          <a:off x="0" y="0"/>
          <a:ext cx="0" cy="0"/>
          <a:chOff x="0" y="0"/>
          <a:chExt cx="0" cy="0"/>
        </a:xfrm>
      </p:grpSpPr>
      <p:sp>
        <p:nvSpPr>
          <p:cNvPr id="2" name="Rectangle 1"/>
          <p:cNvSpPr/>
          <p:nvPr userDrawn="1"/>
        </p:nvSpPr>
        <p:spPr>
          <a:xfrm>
            <a:off x="0" y="6314367"/>
            <a:ext cx="12192000" cy="543636"/>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72184760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Divider - green">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p:nvPr>
        </p:nvSpPr>
        <p:spPr>
          <a:xfrm>
            <a:off x="336000" y="932989"/>
            <a:ext cx="11520000" cy="1200649"/>
          </a:xfrm>
        </p:spPr>
        <p:txBody>
          <a:bodyPr/>
          <a:lstStyle/>
          <a:p>
            <a:r>
              <a:rPr lang="en-US"/>
              <a:t>Click to edit Master title style</a:t>
            </a:r>
          </a:p>
        </p:txBody>
      </p:sp>
      <p:sp>
        <p:nvSpPr>
          <p:cNvPr id="3" name="Content Placeholder 2"/>
          <p:cNvSpPr>
            <a:spLocks noGrp="1"/>
          </p:cNvSpPr>
          <p:nvPr>
            <p:ph idx="1" hasCustomPrompt="1"/>
          </p:nvPr>
        </p:nvSpPr>
        <p:spPr>
          <a:xfrm>
            <a:off x="336000" y="2633973"/>
            <a:ext cx="11520000" cy="3510027"/>
          </a:xfrm>
        </p:spPr>
        <p:txBody>
          <a:bodyPr/>
          <a:lstStyle>
            <a:lvl1pPr marL="0" indent="0">
              <a:buNone/>
              <a:defRPr baseline="0"/>
            </a:lvl1pPr>
            <a:lvl2pPr marL="457167" indent="0">
              <a:buNone/>
              <a:defRPr/>
            </a:lvl2pPr>
            <a:lvl3pPr marL="914332" indent="0">
              <a:buNone/>
              <a:defRPr/>
            </a:lvl3pPr>
            <a:lvl4pPr marL="1371498" indent="0">
              <a:buNone/>
              <a:defRPr/>
            </a:lvl4pPr>
            <a:lvl5pPr marL="1828664" indent="0">
              <a:buNone/>
              <a:defRPr/>
            </a:lvl5pPr>
          </a:lstStyle>
          <a:p>
            <a:pPr lvl="0"/>
            <a:r>
              <a:rPr lang="en-US"/>
              <a:t>Click to add subtitle</a:t>
            </a:r>
          </a:p>
        </p:txBody>
      </p:sp>
      <p:sp>
        <p:nvSpPr>
          <p:cNvPr id="7" name="Rectangle 6"/>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59537167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Divider - grey">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p:nvPr>
        </p:nvSpPr>
        <p:spPr>
          <a:xfrm>
            <a:off x="336000" y="932987"/>
            <a:ext cx="11520000" cy="1200000"/>
          </a:xfrm>
        </p:spPr>
        <p:txBody>
          <a:bodyPr/>
          <a:lstStyle/>
          <a:p>
            <a:r>
              <a:rPr lang="en-US"/>
              <a:t>Click to edit Master title style</a:t>
            </a:r>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lvl1pPr>
            <a:lvl2pPr marL="457167" indent="0">
              <a:buNone/>
              <a:defRPr/>
            </a:lvl2pPr>
            <a:lvl3pPr marL="914332" indent="0">
              <a:buNone/>
              <a:defRPr/>
            </a:lvl3pPr>
            <a:lvl4pPr marL="1371498" indent="0">
              <a:buNone/>
              <a:defRPr/>
            </a:lvl4pPr>
            <a:lvl5pPr marL="1828664" indent="0">
              <a:buNone/>
              <a:defRPr/>
            </a:lvl5pPr>
          </a:lstStyle>
          <a:p>
            <a:pPr lvl="0"/>
            <a:r>
              <a:rPr lang="en-US"/>
              <a:t>Click to add subtitle</a:t>
            </a:r>
          </a:p>
        </p:txBody>
      </p:sp>
      <p:sp>
        <p:nvSpPr>
          <p:cNvPr id="7" name="Rectangle 6"/>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4704468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Divider - blue">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p:nvPr>
        </p:nvSpPr>
        <p:spPr>
          <a:xfrm>
            <a:off x="336000" y="932987"/>
            <a:ext cx="11520000" cy="1200000"/>
          </a:xfrm>
        </p:spPr>
        <p:txBody>
          <a:bodyPr/>
          <a:lstStyle/>
          <a:p>
            <a:r>
              <a:rPr lang="en-US"/>
              <a:t>Click to edit Master title style</a:t>
            </a:r>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solidFill>
                  <a:schemeClr val="bg2"/>
                </a:solidFill>
              </a:defRPr>
            </a:lvl1pPr>
            <a:lvl2pPr marL="457167" indent="0">
              <a:buNone/>
              <a:defRPr/>
            </a:lvl2pPr>
            <a:lvl3pPr marL="914332" indent="0">
              <a:buNone/>
              <a:defRPr/>
            </a:lvl3pPr>
            <a:lvl4pPr marL="1371498" indent="0">
              <a:buNone/>
              <a:defRPr/>
            </a:lvl4pPr>
            <a:lvl5pPr marL="1828664" indent="0">
              <a:buNone/>
              <a:defRPr/>
            </a:lvl5pPr>
          </a:lstStyle>
          <a:p>
            <a:pPr lvl="0"/>
            <a:r>
              <a:rPr lang="en-US"/>
              <a:t>Click to add subtitle</a:t>
            </a:r>
          </a:p>
        </p:txBody>
      </p:sp>
      <p:sp>
        <p:nvSpPr>
          <p:cNvPr id="7" name="Rectangle 6"/>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bg2"/>
                </a:solidFill>
              </a:rPr>
              <a:t>	</a:t>
            </a:r>
            <a:endParaRPr lang="en-GB" sz="1067">
              <a:solidFill>
                <a:schemeClr val="bg2"/>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48000123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Divider - red">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p:nvPr>
        </p:nvSpPr>
        <p:spPr>
          <a:xfrm>
            <a:off x="336000" y="932987"/>
            <a:ext cx="11520000" cy="1200000"/>
          </a:xfrm>
        </p:spPr>
        <p:txBody>
          <a:bodyPr/>
          <a:lstStyle/>
          <a:p>
            <a:r>
              <a:rPr lang="en-US"/>
              <a:t>Click to edit Master title style</a:t>
            </a:r>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lvl1pPr>
            <a:lvl2pPr marL="457167" indent="0">
              <a:buNone/>
              <a:defRPr/>
            </a:lvl2pPr>
            <a:lvl3pPr marL="914332" indent="0">
              <a:buNone/>
              <a:defRPr/>
            </a:lvl3pPr>
            <a:lvl4pPr marL="1371498" indent="0">
              <a:buNone/>
              <a:defRPr/>
            </a:lvl4pPr>
            <a:lvl5pPr marL="1828664" indent="0">
              <a:buNone/>
              <a:defRPr/>
            </a:lvl5pPr>
          </a:lstStyle>
          <a:p>
            <a:pPr lvl="0"/>
            <a:r>
              <a:rPr lang="en-US"/>
              <a:t>Click to add subtitle</a:t>
            </a:r>
          </a:p>
        </p:txBody>
      </p:sp>
      <p:sp>
        <p:nvSpPr>
          <p:cNvPr id="7" name="Rectangle 6"/>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6778358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Divider - teal">
    <p:spTree>
      <p:nvGrpSpPr>
        <p:cNvPr id="1" name=""/>
        <p:cNvGrpSpPr/>
        <p:nvPr/>
      </p:nvGrpSpPr>
      <p:grpSpPr>
        <a:xfrm>
          <a:off x="0" y="0"/>
          <a:ext cx="0" cy="0"/>
          <a:chOff x="0" y="0"/>
          <a:chExt cx="0" cy="0"/>
        </a:xfrm>
      </p:grpSpPr>
      <p:sp>
        <p:nvSpPr>
          <p:cNvPr id="6" name="Rectangle 5"/>
          <p:cNvSpPr/>
          <p:nvPr userDrawn="1"/>
        </p:nvSpPr>
        <p:spPr>
          <a:xfrm>
            <a:off x="0" y="2304000"/>
            <a:ext cx="12192000" cy="455400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 name="Title 1"/>
          <p:cNvSpPr>
            <a:spLocks noGrp="1"/>
          </p:cNvSpPr>
          <p:nvPr>
            <p:ph type="title"/>
          </p:nvPr>
        </p:nvSpPr>
        <p:spPr>
          <a:xfrm>
            <a:off x="336000" y="932987"/>
            <a:ext cx="11520000" cy="1200000"/>
          </a:xfrm>
        </p:spPr>
        <p:txBody>
          <a:bodyPr/>
          <a:lstStyle/>
          <a:p>
            <a:r>
              <a:rPr lang="en-US"/>
              <a:t>Click to edit Master title style</a:t>
            </a:r>
          </a:p>
        </p:txBody>
      </p:sp>
      <p:sp>
        <p:nvSpPr>
          <p:cNvPr id="3" name="Content Placeholder 2"/>
          <p:cNvSpPr>
            <a:spLocks noGrp="1"/>
          </p:cNvSpPr>
          <p:nvPr>
            <p:ph idx="1" hasCustomPrompt="1"/>
          </p:nvPr>
        </p:nvSpPr>
        <p:spPr>
          <a:xfrm>
            <a:off x="336000" y="2635200"/>
            <a:ext cx="11520000" cy="3508800"/>
          </a:xfrm>
        </p:spPr>
        <p:txBody>
          <a:bodyPr/>
          <a:lstStyle>
            <a:lvl1pPr marL="0" indent="0">
              <a:buNone/>
              <a:defRPr baseline="0"/>
            </a:lvl1pPr>
            <a:lvl2pPr marL="457167" indent="0">
              <a:buNone/>
              <a:defRPr/>
            </a:lvl2pPr>
            <a:lvl3pPr marL="914332" indent="0">
              <a:buNone/>
              <a:defRPr/>
            </a:lvl3pPr>
            <a:lvl4pPr marL="1371498" indent="0">
              <a:buNone/>
              <a:defRPr/>
            </a:lvl4pPr>
            <a:lvl5pPr marL="1828664" indent="0">
              <a:buNone/>
              <a:defRPr/>
            </a:lvl5pPr>
          </a:lstStyle>
          <a:p>
            <a:pPr lvl="0"/>
            <a:r>
              <a:rPr lang="en-US"/>
              <a:t>Click to add subtitle</a:t>
            </a:r>
          </a:p>
        </p:txBody>
      </p:sp>
      <p:sp>
        <p:nvSpPr>
          <p:cNvPr id="7" name="Rectangle 6"/>
          <p:cNvSpPr/>
          <p:nvPr userDrawn="1"/>
        </p:nvSpPr>
        <p:spPr>
          <a:xfrm>
            <a:off x="0" y="631436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27817363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estion Contact">
    <p:spTree>
      <p:nvGrpSpPr>
        <p:cNvPr id="1" name=""/>
        <p:cNvGrpSpPr/>
        <p:nvPr/>
      </p:nvGrpSpPr>
      <p:grpSpPr>
        <a:xfrm>
          <a:off x="0" y="0"/>
          <a:ext cx="0" cy="0"/>
          <a:chOff x="0" y="0"/>
          <a:chExt cx="0" cy="0"/>
        </a:xfrm>
      </p:grpSpPr>
      <p:sp>
        <p:nvSpPr>
          <p:cNvPr id="6" name="Rectangle 5"/>
          <p:cNvSpPr/>
          <p:nvPr userDrawn="1"/>
        </p:nvSpPr>
        <p:spPr>
          <a:xfrm>
            <a:off x="0" y="2430124"/>
            <a:ext cx="12192000" cy="4554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buFont typeface="Arial" panose="020B0604020202020204" pitchFamily="34" charset="0"/>
              <a:buNone/>
            </a:pPr>
            <a:endParaRPr lang="en-GB" sz="2667"/>
          </a:p>
        </p:txBody>
      </p:sp>
      <p:sp>
        <p:nvSpPr>
          <p:cNvPr id="2" name="Title 1"/>
          <p:cNvSpPr>
            <a:spLocks noGrp="1"/>
          </p:cNvSpPr>
          <p:nvPr>
            <p:ph type="title" hasCustomPrompt="1"/>
          </p:nvPr>
        </p:nvSpPr>
        <p:spPr>
          <a:xfrm>
            <a:off x="336000" y="932989"/>
            <a:ext cx="11520000" cy="1200649"/>
          </a:xfrm>
        </p:spPr>
        <p:txBody>
          <a:bodyPr/>
          <a:lstStyle>
            <a:lvl1pPr>
              <a:defRPr/>
            </a:lvl1pPr>
          </a:lstStyle>
          <a:p>
            <a:r>
              <a:rPr lang="en-US"/>
              <a:t>Questions?</a:t>
            </a:r>
          </a:p>
        </p:txBody>
      </p:sp>
      <p:sp>
        <p:nvSpPr>
          <p:cNvPr id="7" name="Rectangle 6"/>
          <p:cNvSpPr/>
          <p:nvPr userDrawn="1"/>
        </p:nvSpPr>
        <p:spPr>
          <a:xfrm>
            <a:off x="0" y="6436287"/>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www.metoffice.gov.uk	</a:t>
            </a:r>
            <a:endParaRPr lang="en-GB" sz="1067">
              <a:solidFill>
                <a:schemeClr val="tx1"/>
              </a:solidFill>
            </a:endParaRPr>
          </a:p>
        </p:txBody>
      </p:sp>
      <p:sp>
        <p:nvSpPr>
          <p:cNvPr id="8" name="Rectangle 7"/>
          <p:cNvSpPr/>
          <p:nvPr userDrawn="1"/>
        </p:nvSpPr>
        <p:spPr>
          <a:xfrm>
            <a:off x="5622877" y="6436287"/>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089">
              <a:tabLst/>
            </a:pPr>
            <a:r>
              <a:rPr lang="fr-BE" sz="1067">
                <a:solidFill>
                  <a:schemeClr val="tx1"/>
                </a:solidFill>
              </a:rPr>
              <a:t>© Crown Copyright</a:t>
            </a:r>
            <a:r>
              <a:rPr lang="fr-BE" sz="1067" baseline="0">
                <a:solidFill>
                  <a:schemeClr val="tx1"/>
                </a:solidFill>
              </a:rPr>
              <a:t> 2019, Met Office</a:t>
            </a:r>
            <a:endParaRPr lang="en-GB" sz="1067">
              <a:solidFill>
                <a:schemeClr val="tx1"/>
              </a:solidFill>
            </a:endParaRPr>
          </a:p>
        </p:txBody>
      </p:sp>
      <p:sp>
        <p:nvSpPr>
          <p:cNvPr id="4" name="TextBox 3"/>
          <p:cNvSpPr txBox="1"/>
          <p:nvPr userDrawn="1"/>
        </p:nvSpPr>
        <p:spPr>
          <a:xfrm>
            <a:off x="328939" y="2688230"/>
            <a:ext cx="11520000" cy="420564"/>
          </a:xfrm>
          <a:prstGeom prst="rect">
            <a:avLst/>
          </a:prstGeom>
          <a:noFill/>
        </p:spPr>
        <p:txBody>
          <a:bodyPr wrap="square" rtlCol="0" anchor="ctr">
            <a:spAutoFit/>
          </a:bodyPr>
          <a:lstStyle/>
          <a:p>
            <a:r>
              <a:rPr lang="fr-BE" sz="2133"/>
              <a:t>For more information </a:t>
            </a:r>
            <a:r>
              <a:rPr lang="fr-BE" sz="2133" err="1"/>
              <a:t>please</a:t>
            </a:r>
            <a:r>
              <a:rPr lang="fr-BE" sz="2133"/>
              <a:t> contact</a:t>
            </a:r>
            <a:endParaRPr lang="en-GB" sz="2133"/>
          </a:p>
        </p:txBody>
      </p:sp>
      <p:sp>
        <p:nvSpPr>
          <p:cNvPr id="9" name="TextBox 8"/>
          <p:cNvSpPr txBox="1"/>
          <p:nvPr userDrawn="1"/>
        </p:nvSpPr>
        <p:spPr>
          <a:xfrm>
            <a:off x="1048939" y="3518307"/>
            <a:ext cx="10800000" cy="420564"/>
          </a:xfrm>
          <a:prstGeom prst="rect">
            <a:avLst/>
          </a:prstGeom>
          <a:noFill/>
        </p:spPr>
        <p:txBody>
          <a:bodyPr wrap="square" rtlCol="0" anchor="ctr">
            <a:spAutoFit/>
          </a:bodyPr>
          <a:lstStyle/>
          <a:p>
            <a:pPr marL="0" indent="0">
              <a:buFont typeface="Arial" panose="020B0604020202020204" pitchFamily="34" charset="0"/>
              <a:buNone/>
            </a:pPr>
            <a:r>
              <a:rPr lang="fr-BE" sz="2133"/>
              <a:t>www.metoffice.gov.uk</a:t>
            </a:r>
            <a:endParaRPr lang="en-GB" sz="2133"/>
          </a:p>
        </p:txBody>
      </p:sp>
      <p:sp>
        <p:nvSpPr>
          <p:cNvPr id="10" name="Text Placeholder 9"/>
          <p:cNvSpPr>
            <a:spLocks noGrp="1"/>
          </p:cNvSpPr>
          <p:nvPr>
            <p:ph type="body" sz="quarter" idx="10" hasCustomPrompt="1"/>
          </p:nvPr>
        </p:nvSpPr>
        <p:spPr>
          <a:xfrm>
            <a:off x="1048939" y="5325704"/>
            <a:ext cx="10800000" cy="480000"/>
          </a:xfrm>
        </p:spPr>
        <p:txBody>
          <a:bodyPr anchor="ctr">
            <a:normAutofit/>
          </a:bodyPr>
          <a:lstStyle>
            <a:lvl1pPr marL="0" indent="0">
              <a:buNone/>
              <a:defRPr sz="2133" baseline="0"/>
            </a:lvl1pPr>
          </a:lstStyle>
          <a:p>
            <a:pPr lvl="0"/>
            <a:r>
              <a:rPr lang="en-US"/>
              <a:t>Insert phone number here</a:t>
            </a:r>
            <a:endParaRPr lang="en-GB"/>
          </a:p>
        </p:txBody>
      </p:sp>
      <p:sp>
        <p:nvSpPr>
          <p:cNvPr id="14" name="Text Placeholder 9"/>
          <p:cNvSpPr>
            <a:spLocks noGrp="1"/>
          </p:cNvSpPr>
          <p:nvPr>
            <p:ph type="body" sz="quarter" idx="11" hasCustomPrompt="1"/>
          </p:nvPr>
        </p:nvSpPr>
        <p:spPr>
          <a:xfrm>
            <a:off x="1048939" y="4411643"/>
            <a:ext cx="10800000" cy="480000"/>
          </a:xfrm>
        </p:spPr>
        <p:txBody>
          <a:bodyPr anchor="ctr">
            <a:normAutofit/>
          </a:bodyPr>
          <a:lstStyle>
            <a:lvl1pPr marL="0" indent="0">
              <a:buNone/>
              <a:defRPr sz="2133"/>
            </a:lvl1pPr>
          </a:lstStyle>
          <a:p>
            <a:pPr lvl="0"/>
            <a:r>
              <a:rPr lang="en-US"/>
              <a:t>Insert e-mail here</a:t>
            </a:r>
            <a:endParaRPr lang="en-GB"/>
          </a:p>
        </p:txBody>
      </p:sp>
      <p:pic>
        <p:nvPicPr>
          <p:cNvPr id="16" name="email-icon.png"/>
          <p:cNvPicPr>
            <a:picLocks noChangeAspect="1"/>
          </p:cNvPicPr>
          <p:nvPr userDrawn="1"/>
        </p:nvPicPr>
        <p:blipFill>
          <a:blip r:embed="rId2" cstate="print"/>
          <a:stretch>
            <a:fillRect/>
          </a:stretch>
        </p:blipFill>
        <p:spPr>
          <a:xfrm>
            <a:off x="505551" y="4390891"/>
            <a:ext cx="476903" cy="528000"/>
          </a:xfrm>
          <a:prstGeom prst="rect">
            <a:avLst/>
          </a:prstGeom>
          <a:ln w="12700">
            <a:miter lim="400000"/>
          </a:ln>
        </p:spPr>
      </p:pic>
      <p:pic>
        <p:nvPicPr>
          <p:cNvPr id="17" name="phone-icon.png"/>
          <p:cNvPicPr>
            <a:picLocks noChangeAspect="1"/>
          </p:cNvPicPr>
          <p:nvPr userDrawn="1"/>
        </p:nvPicPr>
        <p:blipFill>
          <a:blip r:embed="rId3" cstate="print"/>
          <a:stretch>
            <a:fillRect/>
          </a:stretch>
        </p:blipFill>
        <p:spPr>
          <a:xfrm>
            <a:off x="467227" y="5292037"/>
            <a:ext cx="553548" cy="528000"/>
          </a:xfrm>
          <a:prstGeom prst="rect">
            <a:avLst/>
          </a:prstGeom>
          <a:ln w="12700">
            <a:miter lim="400000"/>
          </a:ln>
        </p:spPr>
      </p:pic>
      <p:pic>
        <p:nvPicPr>
          <p:cNvPr id="18" name="web-icon.png"/>
          <p:cNvPicPr>
            <a:picLocks noChangeAspect="1"/>
          </p:cNvPicPr>
          <p:nvPr userDrawn="1"/>
        </p:nvPicPr>
        <p:blipFill>
          <a:blip r:embed="rId4" cstate="print"/>
          <a:stretch>
            <a:fillRect/>
          </a:stretch>
        </p:blipFill>
        <p:spPr>
          <a:xfrm>
            <a:off x="432003" y="3489743"/>
            <a:ext cx="623999" cy="528000"/>
          </a:xfrm>
          <a:prstGeom prst="rect">
            <a:avLst/>
          </a:prstGeom>
          <a:ln w="12700">
            <a:miter lim="400000"/>
          </a:ln>
        </p:spPr>
      </p:pic>
    </p:spTree>
    <p:extLst>
      <p:ext uri="{BB962C8B-B14F-4D97-AF65-F5344CB8AC3E}">
        <p14:creationId xmlns:p14="http://schemas.microsoft.com/office/powerpoint/2010/main" val="18453159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Custom Layout">
    <p:bg>
      <p:bgPr>
        <a:solidFill>
          <a:schemeClr val="tx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7CDDBBD-EAEA-4BB9-83EC-E82F4BCCAA75}"/>
              </a:ext>
            </a:extLst>
          </p:cNvPr>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sz="1400"/>
          </a:p>
        </p:txBody>
      </p:sp>
      <p:sp>
        <p:nvSpPr>
          <p:cNvPr id="3" name="Slide Number Placeholder 2">
            <a:extLst>
              <a:ext uri="{FF2B5EF4-FFF2-40B4-BE49-F238E27FC236}">
                <a16:creationId xmlns:a16="http://schemas.microsoft.com/office/drawing/2014/main" id="{3C684E77-82C5-4F14-9DDF-8AC9B1F5A8B2}"/>
              </a:ext>
            </a:extLst>
          </p:cNvPr>
          <p:cNvSpPr>
            <a:spLocks noGrp="1"/>
          </p:cNvSpPr>
          <p:nvPr>
            <p:ph type="sldNum" sz="quarter" idx="10"/>
          </p:nvPr>
        </p:nvSpPr>
        <p:spPr/>
        <p:txBody>
          <a:bodyPr/>
          <a:lstStyle/>
          <a:p>
            <a:fld id="{E5F9FE41-C8F9-47EF-94C3-C489748B47D0}" type="slidenum">
              <a:rPr lang="en-GB" smtClean="0"/>
              <a:pPr/>
              <a:t>‹#›</a:t>
            </a:fld>
            <a:endParaRPr lang="en-GB"/>
          </a:p>
        </p:txBody>
      </p:sp>
      <p:pic>
        <p:nvPicPr>
          <p:cNvPr id="5" name="Picture 4" descr="A picture containing outdoor object, star, night sky&#10;&#10;Description automatically generated">
            <a:extLst>
              <a:ext uri="{FF2B5EF4-FFF2-40B4-BE49-F238E27FC236}">
                <a16:creationId xmlns:a16="http://schemas.microsoft.com/office/drawing/2014/main" id="{03CED79A-C998-4765-9DEF-E9C0EDE33EC7}"/>
              </a:ext>
            </a:extLst>
          </p:cNvPr>
          <p:cNvPicPr>
            <a:picLocks noChangeAspect="1"/>
          </p:cNvPicPr>
          <p:nvPr userDrawn="1"/>
        </p:nvPicPr>
        <p:blipFill>
          <a:blip r:embed="rId2">
            <a:alphaModFix amt="47000"/>
            <a:extLst>
              <a:ext uri="{28A0092B-C50C-407E-A947-70E740481C1C}">
                <a14:useLocalDpi xmlns:a14="http://schemas.microsoft.com/office/drawing/2010/main" val="0"/>
              </a:ext>
            </a:extLst>
          </a:blip>
          <a:stretch>
            <a:fillRect/>
          </a:stretch>
        </p:blipFill>
        <p:spPr>
          <a:xfrm rot="5400000">
            <a:off x="2815301" y="-2724202"/>
            <a:ext cx="6403091" cy="12583860"/>
          </a:xfrm>
          <a:prstGeom prst="rect">
            <a:avLst/>
          </a:prstGeom>
          <a:effectLst>
            <a:softEdge rad="635000"/>
          </a:effectLst>
        </p:spPr>
      </p:pic>
      <p:pic>
        <p:nvPicPr>
          <p:cNvPr id="6" name="Google Shape;362;p62" descr="full_disk_ahi_true_color_20150819070000 (1).jpg">
            <a:extLst>
              <a:ext uri="{FF2B5EF4-FFF2-40B4-BE49-F238E27FC236}">
                <a16:creationId xmlns:a16="http://schemas.microsoft.com/office/drawing/2014/main" id="{1E92BEB7-A061-442E-A5C3-23E86DC80CCA}"/>
              </a:ext>
            </a:extLst>
          </p:cNvPr>
          <p:cNvPicPr preferRelativeResize="0"/>
          <p:nvPr userDrawn="1"/>
        </p:nvPicPr>
        <p:blipFill rotWithShape="1">
          <a:blip r:embed="rId3">
            <a:clrChange>
              <a:clrFrom>
                <a:srgbClr val="010101"/>
              </a:clrFrom>
              <a:clrTo>
                <a:srgbClr val="010101">
                  <a:alpha val="0"/>
                </a:srgbClr>
              </a:clrTo>
            </a:clrChange>
            <a:alphaModFix/>
          </a:blip>
          <a:srcRect r="37417" b="24276"/>
          <a:stretch/>
        </p:blipFill>
        <p:spPr>
          <a:xfrm>
            <a:off x="7894924" y="1664851"/>
            <a:ext cx="4291997" cy="5193148"/>
          </a:xfrm>
          <a:prstGeom prst="rect">
            <a:avLst/>
          </a:prstGeom>
          <a:noFill/>
          <a:ln>
            <a:noFill/>
          </a:ln>
        </p:spPr>
      </p:pic>
      <p:pic>
        <p:nvPicPr>
          <p:cNvPr id="8" name="Picture 7">
            <a:extLst>
              <a:ext uri="{FF2B5EF4-FFF2-40B4-BE49-F238E27FC236}">
                <a16:creationId xmlns:a16="http://schemas.microsoft.com/office/drawing/2014/main" id="{B91D9A68-CB02-46C0-9148-148C31A20258}"/>
              </a:ext>
            </a:extLst>
          </p:cNvPr>
          <p:cNvPicPr>
            <a:picLocks noChangeAspect="1"/>
          </p:cNvPicPr>
          <p:nvPr userDrawn="1"/>
        </p:nvPicPr>
        <p:blipFill>
          <a:blip r:embed="rId4"/>
          <a:stretch>
            <a:fillRect/>
          </a:stretch>
        </p:blipFill>
        <p:spPr>
          <a:xfrm>
            <a:off x="9610727" y="98624"/>
            <a:ext cx="2474295" cy="741155"/>
          </a:xfrm>
          <a:prstGeom prst="rect">
            <a:avLst/>
          </a:prstGeom>
        </p:spPr>
      </p:pic>
    </p:spTree>
    <p:extLst>
      <p:ext uri="{BB962C8B-B14F-4D97-AF65-F5344CB8AC3E}">
        <p14:creationId xmlns:p14="http://schemas.microsoft.com/office/powerpoint/2010/main" val="240016448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name="2_Blank Master">
    <p:spTree>
      <p:nvGrpSpPr>
        <p:cNvPr id="1" name=""/>
        <p:cNvGrpSpPr/>
        <p:nvPr/>
      </p:nvGrpSpPr>
      <p:grpSpPr>
        <a:xfrm>
          <a:off x="0" y="0"/>
          <a:ext cx="0" cy="0"/>
          <a:chOff x="0" y="0"/>
          <a:chExt cx="0" cy="0"/>
        </a:xfrm>
      </p:grpSpPr>
      <p:pic>
        <p:nvPicPr>
          <p:cNvPr id="2" name="Picture 1" descr="bg-01.jpg">
            <a:extLst>
              <a:ext uri="{FF2B5EF4-FFF2-40B4-BE49-F238E27FC236}">
                <a16:creationId xmlns:a16="http://schemas.microsoft.com/office/drawing/2014/main" id="{2C51E477-4EA9-49CA-BA71-E7B51A6845C7}"/>
              </a:ext>
            </a:extLst>
          </p:cNvPr>
          <p:cNvPicPr>
            <a:picLocks noChangeAspect="1"/>
          </p:cNvPicPr>
          <p:nvPr userDrawn="1"/>
        </p:nvPicPr>
        <p:blipFill>
          <a:blip r:embed="rId2">
            <a:extLst>
              <a:ext uri="{28A0092B-C50C-407E-A947-70E740481C1C}">
                <a14:useLocalDpi xmlns:a14="http://schemas.microsoft.com/office/drawing/2010/main"/>
              </a:ext>
            </a:extLst>
          </a:blip>
          <a:srcRect/>
          <a:stretch>
            <a:fillRect/>
          </a:stretch>
        </p:blipFill>
        <p:spPr bwMode="auto">
          <a:xfrm>
            <a:off x="-19049" y="-27782"/>
            <a:ext cx="12261057" cy="6896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4020108"/>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427C8-D336-3940-8744-595B8C9D16EE}"/>
              </a:ext>
            </a:extLst>
          </p:cNvPr>
          <p:cNvSpPr>
            <a:spLocks noGrp="1"/>
          </p:cNvSpPr>
          <p:nvPr>
            <p:ph type="title"/>
          </p:nvPr>
        </p:nvSpPr>
        <p:spPr>
          <a:xfrm>
            <a:off x="543647" y="1241305"/>
            <a:ext cx="11118893" cy="497848"/>
          </a:xfrm>
        </p:spPr>
        <p:txBody>
          <a:bodyPr anchor="t" anchorCtr="0"/>
          <a:lstStyle>
            <a:lvl1pPr>
              <a:defRPr sz="2800">
                <a:solidFill>
                  <a:schemeClr val="tx1"/>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9064E8E-106B-4E40-A501-A63069B7C118}"/>
              </a:ext>
            </a:extLst>
          </p:cNvPr>
          <p:cNvSpPr>
            <a:spLocks noGrp="1"/>
          </p:cNvSpPr>
          <p:nvPr>
            <p:ph sz="half" idx="1"/>
          </p:nvPr>
        </p:nvSpPr>
        <p:spPr>
          <a:xfrm>
            <a:off x="515939" y="2040559"/>
            <a:ext cx="5181600" cy="3826164"/>
          </a:xfrm>
        </p:spPr>
        <p:txBody>
          <a:bodyPr/>
          <a:lstStyle>
            <a:lvl1pPr marL="141280" indent="-141280">
              <a:buFont typeface="Arial" panose="020B0604020202020204" pitchFamily="34" charset="0"/>
              <a:buChar char="•"/>
              <a:tabLst/>
              <a:defRPr>
                <a:solidFill>
                  <a:schemeClr val="tx1"/>
                </a:solidFill>
              </a:defRPr>
            </a:lvl1pPr>
            <a:lvl2pPr marL="288911" indent="-147631">
              <a:buFont typeface="System Font"/>
              <a:buChar char="–"/>
              <a:tabLst/>
              <a:defRPr>
                <a:solidFill>
                  <a:schemeClr val="tx1"/>
                </a:solidFill>
              </a:defRPr>
            </a:lvl2pPr>
            <a:lvl3pPr marL="141280" indent="-133343">
              <a:tabLst/>
              <a:defRPr sz="1200" b="1">
                <a:solidFill>
                  <a:schemeClr val="tx1"/>
                </a:solidFill>
              </a:defRPr>
            </a:lvl3pPr>
            <a:lvl4pPr marL="319072" indent="-142867">
              <a:tabLst/>
              <a:defRPr sz="1200">
                <a:solidFill>
                  <a:schemeClr val="tx1"/>
                </a:solidFill>
              </a:defRPr>
            </a:lvl4pPr>
            <a:lvl5pPr marL="363522" indent="-177792">
              <a:tabLst/>
              <a:defRPr sz="10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5361E7BD-8BB3-7646-8353-81631AD901E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18BB5BB-2881-3C44-B05C-9F33CBF1CD1F}"/>
              </a:ext>
            </a:extLst>
          </p:cNvPr>
          <p:cNvSpPr>
            <a:spLocks noGrp="1"/>
          </p:cNvSpPr>
          <p:nvPr>
            <p:ph type="sldNum" sz="quarter" idx="12"/>
          </p:nvPr>
        </p:nvSpPr>
        <p:spPr/>
        <p:txBody>
          <a:bodyPr/>
          <a:lstStyle/>
          <a:p>
            <a:endParaRPr lang="en-GB"/>
          </a:p>
        </p:txBody>
      </p:sp>
      <p:sp>
        <p:nvSpPr>
          <p:cNvPr id="11" name="Text Placeholder 8">
            <a:extLst>
              <a:ext uri="{FF2B5EF4-FFF2-40B4-BE49-F238E27FC236}">
                <a16:creationId xmlns:a16="http://schemas.microsoft.com/office/drawing/2014/main" id="{E96968C5-7D14-46C2-950B-09F6E4A75F20}"/>
              </a:ext>
            </a:extLst>
          </p:cNvPr>
          <p:cNvSpPr>
            <a:spLocks noGrp="1"/>
          </p:cNvSpPr>
          <p:nvPr>
            <p:ph type="body" sz="quarter" idx="14" hasCustomPrompt="1"/>
          </p:nvPr>
        </p:nvSpPr>
        <p:spPr>
          <a:xfrm>
            <a:off x="506413" y="320675"/>
            <a:ext cx="8323139" cy="306388"/>
          </a:xfrm>
        </p:spPr>
        <p:txBody>
          <a:bodyPr/>
          <a:lstStyle>
            <a:lvl1pPr>
              <a:defRPr sz="2000">
                <a:solidFill>
                  <a:schemeClr val="tx2"/>
                </a:solidFill>
              </a:defRPr>
            </a:lvl1pPr>
          </a:lstStyle>
          <a:p>
            <a:pPr lvl="0"/>
            <a:r>
              <a:rPr lang="en-US"/>
              <a:t>Presentation name.</a:t>
            </a:r>
          </a:p>
        </p:txBody>
      </p:sp>
      <p:sp>
        <p:nvSpPr>
          <p:cNvPr id="13" name="Content Placeholder 2">
            <a:extLst>
              <a:ext uri="{FF2B5EF4-FFF2-40B4-BE49-F238E27FC236}">
                <a16:creationId xmlns:a16="http://schemas.microsoft.com/office/drawing/2014/main" id="{CB0D413D-F64B-A442-B3B2-4811F6349BFA}"/>
              </a:ext>
            </a:extLst>
          </p:cNvPr>
          <p:cNvSpPr>
            <a:spLocks noGrp="1"/>
          </p:cNvSpPr>
          <p:nvPr>
            <p:ph sz="half" idx="15"/>
          </p:nvPr>
        </p:nvSpPr>
        <p:spPr>
          <a:xfrm>
            <a:off x="6096000" y="2040559"/>
            <a:ext cx="5181600" cy="3826164"/>
          </a:xfrm>
        </p:spPr>
        <p:txBody>
          <a:bodyPr/>
          <a:lstStyle>
            <a:lvl1pPr marL="141280" indent="-141280">
              <a:buFont typeface="Arial" panose="020B0604020202020204" pitchFamily="34" charset="0"/>
              <a:buChar char="•"/>
              <a:tabLst/>
              <a:defRPr>
                <a:solidFill>
                  <a:schemeClr val="tx1"/>
                </a:solidFill>
              </a:defRPr>
            </a:lvl1pPr>
            <a:lvl2pPr marL="288911" indent="-147631">
              <a:buFont typeface="System Font"/>
              <a:buChar char="–"/>
              <a:tabLst/>
              <a:defRPr>
                <a:solidFill>
                  <a:schemeClr val="tx1"/>
                </a:solidFill>
              </a:defRPr>
            </a:lvl2pPr>
            <a:lvl3pPr marL="141280" indent="-133343">
              <a:tabLst/>
              <a:defRPr sz="1200" b="1">
                <a:solidFill>
                  <a:schemeClr val="tx1"/>
                </a:solidFill>
              </a:defRPr>
            </a:lvl3pPr>
            <a:lvl4pPr marL="319072" indent="-142867">
              <a:tabLst/>
              <a:defRPr sz="1200">
                <a:solidFill>
                  <a:schemeClr val="tx1"/>
                </a:solidFill>
              </a:defRPr>
            </a:lvl4pPr>
            <a:lvl5pPr marL="363522" indent="-177792">
              <a:tabLst/>
              <a:defRPr sz="10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295958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6" name="Rectangle 6"/>
          <p:cNvSpPr>
            <a:spLocks noGrp="1" noChangeArrowheads="1"/>
          </p:cNvSpPr>
          <p:nvPr>
            <p:ph type="title"/>
          </p:nvPr>
        </p:nvSpPr>
        <p:spPr bwMode="auto">
          <a:xfrm>
            <a:off x="1109272" y="214287"/>
            <a:ext cx="8647971" cy="543675"/>
          </a:xfrm>
          <a:prstGeom prst="rect">
            <a:avLst/>
          </a:prstGeom>
          <a:noFill/>
          <a:ln>
            <a:noFill/>
          </a:ln>
        </p:spPr>
        <p:txBody>
          <a:bodyPr/>
          <a:lstStyle>
            <a:lvl1pPr>
              <a:defRPr lang="en-GB" sz="2933" b="0" dirty="0" smtClean="0">
                <a:solidFill>
                  <a:srgbClr val="0070C0"/>
                </a:solidFill>
                <a:latin typeface="Verdana"/>
                <a:ea typeface="+mj-ea"/>
                <a:cs typeface="Verdana"/>
              </a:defRPr>
            </a:lvl1pPr>
          </a:lstStyle>
          <a:p>
            <a:pPr lvl="0"/>
            <a:r>
              <a:rPr lang="fr-FR"/>
              <a:t>Modifiez le style du titre</a:t>
            </a:r>
            <a:endParaRPr lang="en-GB"/>
          </a:p>
        </p:txBody>
      </p:sp>
    </p:spTree>
    <p:extLst>
      <p:ext uri="{BB962C8B-B14F-4D97-AF65-F5344CB8AC3E}">
        <p14:creationId xmlns:p14="http://schemas.microsoft.com/office/powerpoint/2010/main" val="141286210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slide - full image">
    <p:bg>
      <p:bgRef idx="1001">
        <a:schemeClr val="bg2"/>
      </p:bgRef>
    </p:bg>
    <p:spTree>
      <p:nvGrpSpPr>
        <p:cNvPr id="1" name=""/>
        <p:cNvGrpSpPr/>
        <p:nvPr/>
      </p:nvGrpSpPr>
      <p:grpSpPr>
        <a:xfrm>
          <a:off x="0" y="0"/>
          <a:ext cx="0" cy="0"/>
          <a:chOff x="0" y="0"/>
          <a:chExt cx="0" cy="0"/>
        </a:xfrm>
      </p:grpSpPr>
      <p:pic>
        <p:nvPicPr>
          <p:cNvPr id="15" name="cover-backg-2.jpg"/>
          <p:cNvPicPr>
            <a:picLocks noChangeAspect="1"/>
          </p:cNvPicPr>
          <p:nvPr userDrawn="1"/>
        </p:nvPicPr>
        <p:blipFill>
          <a:blip r:embed="rId2" cstate="print"/>
          <a:stretch>
            <a:fillRect/>
          </a:stretch>
        </p:blipFill>
        <p:spPr>
          <a:xfrm>
            <a:off x="0" y="0"/>
            <a:ext cx="12192000" cy="6858000"/>
          </a:xfrm>
          <a:prstGeom prst="rect">
            <a:avLst/>
          </a:prstGeom>
          <a:ln w="12700">
            <a:miter lim="400000"/>
          </a:ln>
        </p:spPr>
      </p:pic>
      <p:sp>
        <p:nvSpPr>
          <p:cNvPr id="20" name="Title 19"/>
          <p:cNvSpPr>
            <a:spLocks noGrp="1"/>
          </p:cNvSpPr>
          <p:nvPr>
            <p:ph type="title" hasCustomPrompt="1"/>
          </p:nvPr>
        </p:nvSpPr>
        <p:spPr/>
        <p:txBody>
          <a:bodyPr/>
          <a:lstStyle>
            <a:lvl1pPr>
              <a:defRPr>
                <a:solidFill>
                  <a:schemeClr val="bg2"/>
                </a:solidFill>
              </a:defRPr>
            </a:lvl1pPr>
          </a:lstStyle>
          <a:p>
            <a:r>
              <a:rPr lang="en-GB"/>
              <a:t>Presentation title</a:t>
            </a:r>
          </a:p>
        </p:txBody>
      </p:sp>
      <p:sp>
        <p:nvSpPr>
          <p:cNvPr id="23" name="Text Placeholder 22"/>
          <p:cNvSpPr>
            <a:spLocks noGrp="1"/>
          </p:cNvSpPr>
          <p:nvPr>
            <p:ph type="body" sz="quarter" idx="10" hasCustomPrompt="1"/>
          </p:nvPr>
        </p:nvSpPr>
        <p:spPr>
          <a:xfrm>
            <a:off x="263527" y="2348707"/>
            <a:ext cx="11251407" cy="815608"/>
          </a:xfrm>
          <a:prstGeom prst="rect">
            <a:avLst/>
          </a:prstGeom>
        </p:spPr>
        <p:txBody>
          <a:bodyPr/>
          <a:lstStyle>
            <a:lvl1pPr>
              <a:defRPr>
                <a:solidFill>
                  <a:schemeClr val="bg2"/>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a:t>Name, job title</a:t>
            </a:r>
            <a:br>
              <a:rPr lang="en-US"/>
            </a:br>
            <a:r>
              <a:rPr lang="en-US"/>
              <a:t>Date</a:t>
            </a:r>
            <a:endParaRPr lang="en-GB"/>
          </a:p>
        </p:txBody>
      </p:sp>
      <p:sp>
        <p:nvSpPr>
          <p:cNvPr id="2" name="Footer Placeholder 1"/>
          <p:cNvSpPr>
            <a:spLocks noGrp="1"/>
          </p:cNvSpPr>
          <p:nvPr>
            <p:ph type="ftr" sz="quarter" idx="11"/>
          </p:nvPr>
        </p:nvSpPr>
        <p:spPr>
          <a:noFill/>
        </p:spPr>
        <p:txBody>
          <a:bodyPr/>
          <a:lstStyle>
            <a:lvl1pPr defTabSz="292086" hangingPunct="0">
              <a:defRPr>
                <a:solidFill>
                  <a:schemeClr val="accent6"/>
                </a:solidFill>
              </a:defRPr>
            </a:lvl1pPr>
          </a:lstStyle>
          <a:p>
            <a:r>
              <a:rPr lang="en-GB" kern="0">
                <a:solidFill>
                  <a:srgbClr val="FFFFFF"/>
                </a:solidFill>
                <a:sym typeface="Helvetica Light"/>
              </a:rPr>
              <a:t>www.metoffice.gov.uk																									                      © Crown Copyright 2017, Met Office</a:t>
            </a:r>
          </a:p>
        </p:txBody>
      </p:sp>
      <p:pic>
        <p:nvPicPr>
          <p:cNvPr id="7" name="MO_MASTER_black_mono_for_light_backg_RBG.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9744" y="48695"/>
            <a:ext cx="2405040" cy="1050140"/>
          </a:xfrm>
          <a:prstGeom prst="rect">
            <a:avLst/>
          </a:prstGeom>
          <a:ln w="12700">
            <a:miter lim="400000"/>
          </a:ln>
        </p:spPr>
      </p:pic>
    </p:spTree>
    <p:extLst>
      <p:ext uri="{BB962C8B-B14F-4D97-AF65-F5344CB8AC3E}">
        <p14:creationId xmlns:p14="http://schemas.microsoft.com/office/powerpoint/2010/main" val="6470942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slide - full image alt">
    <p:bg>
      <p:bgRef idx="1001">
        <a:schemeClr val="bg2"/>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stretch>
            <a:fillRect/>
          </a:stretch>
        </p:blipFill>
        <p:spPr>
          <a:xfrm>
            <a:off x="0" y="0"/>
            <a:ext cx="12192000" cy="6858000"/>
          </a:xfrm>
          <a:prstGeom prst="rect">
            <a:avLst/>
          </a:prstGeom>
        </p:spPr>
      </p:pic>
      <p:pic>
        <p:nvPicPr>
          <p:cNvPr id="7" name="MO_MASTER_black_mono_for_light_backg_RBG.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9744" y="48695"/>
            <a:ext cx="2405040" cy="1050140"/>
          </a:xfrm>
          <a:prstGeom prst="rect">
            <a:avLst/>
          </a:prstGeom>
          <a:ln w="12700">
            <a:miter lim="400000"/>
          </a:ln>
        </p:spPr>
      </p:pic>
      <p:sp>
        <p:nvSpPr>
          <p:cNvPr id="20" name="Title 19"/>
          <p:cNvSpPr>
            <a:spLocks noGrp="1"/>
          </p:cNvSpPr>
          <p:nvPr>
            <p:ph type="title" hasCustomPrompt="1"/>
          </p:nvPr>
        </p:nvSpPr>
        <p:spPr/>
        <p:txBody>
          <a:bodyPr/>
          <a:lstStyle>
            <a:lvl1pPr>
              <a:defRPr>
                <a:solidFill>
                  <a:schemeClr val="bg2"/>
                </a:solidFill>
              </a:defRPr>
            </a:lvl1pPr>
          </a:lstStyle>
          <a:p>
            <a:r>
              <a:rPr lang="en-GB"/>
              <a:t>Presentation title</a:t>
            </a:r>
          </a:p>
        </p:txBody>
      </p:sp>
      <p:sp>
        <p:nvSpPr>
          <p:cNvPr id="23" name="Text Placeholder 22"/>
          <p:cNvSpPr>
            <a:spLocks noGrp="1"/>
          </p:cNvSpPr>
          <p:nvPr>
            <p:ph type="body" sz="quarter" idx="10" hasCustomPrompt="1"/>
          </p:nvPr>
        </p:nvSpPr>
        <p:spPr>
          <a:xfrm>
            <a:off x="263525" y="2348707"/>
            <a:ext cx="11250000" cy="815608"/>
          </a:xfrm>
          <a:prstGeom prst="rect">
            <a:avLst/>
          </a:prstGeom>
        </p:spPr>
        <p:txBody>
          <a:bodyPr/>
          <a:lstStyle>
            <a:lvl1pPr>
              <a:defRPr>
                <a:solidFill>
                  <a:schemeClr val="bg2"/>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a:t>Name, job title</a:t>
            </a:r>
            <a:br>
              <a:rPr lang="en-US"/>
            </a:br>
            <a:r>
              <a:rPr lang="en-US"/>
              <a:t>Date</a:t>
            </a:r>
            <a:endParaRPr lang="en-GB"/>
          </a:p>
        </p:txBody>
      </p:sp>
      <p:sp>
        <p:nvSpPr>
          <p:cNvPr id="2" name="Footer Placeholder 1"/>
          <p:cNvSpPr>
            <a:spLocks noGrp="1"/>
          </p:cNvSpPr>
          <p:nvPr>
            <p:ph type="ftr" sz="quarter" idx="11"/>
          </p:nvPr>
        </p:nvSpPr>
        <p:spPr>
          <a:noFill/>
        </p:spPr>
        <p:txBody>
          <a:bodyPr/>
          <a:lstStyle>
            <a:lvl1pPr defTabSz="292086" hangingPunct="0">
              <a:defRPr>
                <a:solidFill>
                  <a:schemeClr val="accent6"/>
                </a:solidFill>
              </a:defRPr>
            </a:lvl1pPr>
          </a:lstStyle>
          <a:p>
            <a:r>
              <a:rPr lang="en-GB" kern="0">
                <a:solidFill>
                  <a:srgbClr val="FFFFFF"/>
                </a:solidFill>
                <a:sym typeface="Helvetica Light"/>
              </a:rPr>
              <a:t>www.metoffice.gov.uk																									                      © Crown Copyright 2017, Met Office</a:t>
            </a:r>
          </a:p>
        </p:txBody>
      </p:sp>
    </p:spTree>
    <p:extLst>
      <p:ext uri="{BB962C8B-B14F-4D97-AF65-F5344CB8AC3E}">
        <p14:creationId xmlns:p14="http://schemas.microsoft.com/office/powerpoint/2010/main" val="36932426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slide - whit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a:noFill/>
        </p:spPr>
        <p:txBody>
          <a:bodyPr/>
          <a:lstStyle>
            <a:lvl1pPr defTabSz="292086" hangingPunct="0">
              <a:defRPr/>
            </a:lvl1pPr>
          </a:lstStyle>
          <a:p>
            <a:r>
              <a:rPr lang="en-GB" kern="0">
                <a:solidFill>
                  <a:srgbClr val="2A2A2A"/>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a:lvl1pPr>
          </a:lstStyle>
          <a:p>
            <a:r>
              <a:rPr lang="en-US"/>
              <a:t>Presentation title</a:t>
            </a:r>
            <a:endParaRPr lang="en-GB"/>
          </a:p>
        </p:txBody>
      </p:sp>
      <p:sp>
        <p:nvSpPr>
          <p:cNvPr id="5" name="Text Placeholder 22"/>
          <p:cNvSpPr>
            <a:spLocks noGrp="1"/>
          </p:cNvSpPr>
          <p:nvPr>
            <p:ph type="body" sz="quarter" idx="11" hasCustomPrompt="1"/>
          </p:nvPr>
        </p:nvSpPr>
        <p:spPr>
          <a:xfrm>
            <a:off x="278605" y="2348707"/>
            <a:ext cx="11234920" cy="815608"/>
          </a:xfrm>
          <a:prstGeom prst="rect">
            <a:avLst/>
          </a:prstGeom>
        </p:spPr>
        <p:txBody>
          <a:bodyPr/>
          <a:lstStyle>
            <a:lvl1pPr>
              <a:defRPr>
                <a:solidFill>
                  <a:schemeClr val="tx1"/>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a:t>Name, job title</a:t>
            </a:r>
            <a:br>
              <a:rPr lang="en-US"/>
            </a:br>
            <a:r>
              <a:rPr lang="en-US"/>
              <a:t>Date</a:t>
            </a:r>
            <a:endParaRPr lang="en-GB"/>
          </a:p>
        </p:txBody>
      </p:sp>
    </p:spTree>
    <p:extLst>
      <p:ext uri="{BB962C8B-B14F-4D97-AF65-F5344CB8AC3E}">
        <p14:creationId xmlns:p14="http://schemas.microsoft.com/office/powerpoint/2010/main" val="13529059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defTabSz="292086" hangingPunct="0">
              <a:defRPr/>
            </a:lvl1pPr>
          </a:lstStyle>
          <a:p>
            <a:r>
              <a:rPr lang="en-GB" kern="0">
                <a:solidFill>
                  <a:srgbClr val="2A2A2A"/>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a:lvl1pPr>
          </a:lstStyle>
          <a:p>
            <a:r>
              <a:rPr lang="en-US"/>
              <a:t>Presentation title</a:t>
            </a:r>
            <a:endParaRPr lang="en-GB"/>
          </a:p>
        </p:txBody>
      </p:sp>
      <p:sp>
        <p:nvSpPr>
          <p:cNvPr id="5" name="Text Placeholder 22"/>
          <p:cNvSpPr>
            <a:spLocks noGrp="1"/>
          </p:cNvSpPr>
          <p:nvPr>
            <p:ph type="body" sz="quarter" idx="11" hasCustomPrompt="1"/>
          </p:nvPr>
        </p:nvSpPr>
        <p:spPr>
          <a:xfrm>
            <a:off x="278605" y="2348707"/>
            <a:ext cx="11234920" cy="815608"/>
          </a:xfrm>
          <a:prstGeom prst="rect">
            <a:avLst/>
          </a:prstGeom>
        </p:spPr>
        <p:txBody>
          <a:bodyPr/>
          <a:lstStyle>
            <a:lvl1pPr>
              <a:defRPr>
                <a:solidFill>
                  <a:schemeClr val="tx1"/>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a:t>Name, job title</a:t>
            </a:r>
            <a:br>
              <a:rPr lang="en-US"/>
            </a:br>
            <a:r>
              <a:rPr lang="en-US"/>
              <a:t>Date</a:t>
            </a:r>
            <a:endParaRPr lang="en-GB"/>
          </a:p>
        </p:txBody>
      </p:sp>
    </p:spTree>
    <p:extLst>
      <p:ext uri="{BB962C8B-B14F-4D97-AF65-F5344CB8AC3E}">
        <p14:creationId xmlns:p14="http://schemas.microsoft.com/office/powerpoint/2010/main" val="19132863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slide - partnerships">
    <p:spTree>
      <p:nvGrpSpPr>
        <p:cNvPr id="1" name=""/>
        <p:cNvGrpSpPr/>
        <p:nvPr/>
      </p:nvGrpSpPr>
      <p:grpSpPr>
        <a:xfrm>
          <a:off x="0" y="0"/>
          <a:ext cx="0" cy="0"/>
          <a:chOff x="0" y="0"/>
          <a:chExt cx="0" cy="0"/>
        </a:xfrm>
      </p:grpSpPr>
      <p:sp>
        <p:nvSpPr>
          <p:cNvPr id="64" name="Shape 64"/>
          <p:cNvSpPr/>
          <p:nvPr/>
        </p:nvSpPr>
        <p:spPr>
          <a:xfrm flipV="1">
            <a:off x="2855913"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86"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68" name="Shape 68"/>
          <p:cNvSpPr/>
          <p:nvPr/>
        </p:nvSpPr>
        <p:spPr>
          <a:xfrm>
            <a:off x="10041454" y="320687"/>
            <a:ext cx="2126231" cy="270000"/>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lstStyle/>
          <a:p>
            <a:pPr marL="0" marR="0" lvl="0" indent="0" algn="l" defTabSz="457178" rtl="0" eaLnBrk="1" fontAlgn="auto" latinLnBrk="0" hangingPunct="0">
              <a:lnSpc>
                <a:spcPct val="90000"/>
              </a:lnSpc>
              <a:spcBef>
                <a:spcPts val="400"/>
              </a:spcBef>
              <a:spcAft>
                <a:spcPts val="0"/>
              </a:spcAft>
              <a:buClrTx/>
              <a:buSzTx/>
              <a:buFontTx/>
              <a:buNone/>
              <a:tabLst/>
              <a:defRPr sz="2100">
                <a:solidFill>
                  <a:srgbClr val="2A2A2A"/>
                </a:solidFill>
                <a:latin typeface="Arial"/>
                <a:ea typeface="Arial"/>
                <a:cs typeface="Arial"/>
                <a:sym typeface="Arial"/>
              </a:defRPr>
            </a:pPr>
            <a:r>
              <a:rPr kumimoji="0" sz="1067" b="0" i="0" u="none" strike="noStrike" kern="0" cap="none" spc="0" normalizeH="0" baseline="0" noProof="0">
                <a:ln>
                  <a:noFill/>
                </a:ln>
                <a:solidFill>
                  <a:srgbClr val="2A2A2A"/>
                </a:solidFill>
                <a:effectLst/>
                <a:uLnTx/>
                <a:uFillTx/>
                <a:latin typeface="Arial"/>
                <a:cs typeface="Arial"/>
                <a:sym typeface="Arial"/>
              </a:rPr>
              <a:t>Working together </a:t>
            </a:r>
            <a:br>
              <a:rPr kumimoji="0" sz="1067" b="0" i="0" u="none" strike="noStrike" kern="0" cap="none" spc="0" normalizeH="0" baseline="0" noProof="0">
                <a:ln>
                  <a:noFill/>
                </a:ln>
                <a:solidFill>
                  <a:srgbClr val="2A2A2A"/>
                </a:solidFill>
                <a:effectLst/>
                <a:uLnTx/>
                <a:uFillTx/>
                <a:latin typeface="Arial"/>
                <a:cs typeface="Arial"/>
                <a:sym typeface="Arial"/>
              </a:rPr>
            </a:br>
            <a:r>
              <a:rPr kumimoji="0" sz="1067" b="0" i="0" u="none" strike="noStrike" kern="0" cap="none" spc="0" normalizeH="0" baseline="0" noProof="0">
                <a:ln>
                  <a:noFill/>
                </a:ln>
                <a:solidFill>
                  <a:srgbClr val="2A2A2A"/>
                </a:solidFill>
                <a:effectLst/>
                <a:uLnTx/>
                <a:uFillTx/>
                <a:latin typeface="Arial"/>
                <a:cs typeface="Arial"/>
                <a:sym typeface="Arial"/>
              </a:rPr>
              <a:t>(enter working relationship)</a:t>
            </a:r>
          </a:p>
        </p:txBody>
      </p:sp>
      <p:sp>
        <p:nvSpPr>
          <p:cNvPr id="69" name="Shape 69"/>
          <p:cNvSpPr>
            <a:spLocks noGrp="1"/>
          </p:cNvSpPr>
          <p:nvPr>
            <p:ph type="pic" sz="quarter" idx="13"/>
          </p:nvPr>
        </p:nvSpPr>
        <p:spPr>
          <a:xfrm>
            <a:off x="2969561" y="272735"/>
            <a:ext cx="1568168" cy="360000"/>
          </a:xfrm>
          <a:prstGeom prst="rect">
            <a:avLst/>
          </a:prstGeom>
          <a:noFill/>
          <a:ln>
            <a:noFill/>
          </a:ln>
        </p:spPr>
        <p:txBody>
          <a:bodyPr wrap="square" lIns="68579" tIns="34289" rIns="68579" bIns="34289" anchor="t">
            <a:noAutofit/>
          </a:bodyPr>
          <a:lstStyle>
            <a:lvl1pPr marL="0" indent="0">
              <a:buNone/>
              <a:defRPr sz="1067">
                <a:latin typeface="+mn-lt"/>
              </a:defRPr>
            </a:lvl1pPr>
          </a:lstStyle>
          <a:p>
            <a:r>
              <a:rPr lang="en-US"/>
              <a:t>Click icon to add picture</a:t>
            </a:r>
            <a:endParaRPr lang="en-GB"/>
          </a:p>
        </p:txBody>
      </p:sp>
      <p:sp>
        <p:nvSpPr>
          <p:cNvPr id="70" name="Shape 70"/>
          <p:cNvSpPr>
            <a:spLocks noGrp="1"/>
          </p:cNvSpPr>
          <p:nvPr>
            <p:ph type="pic" sz="quarter" idx="14"/>
          </p:nvPr>
        </p:nvSpPr>
        <p:spPr>
          <a:xfrm>
            <a:off x="4770582"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71" name="Shape 71"/>
          <p:cNvSpPr>
            <a:spLocks noGrp="1"/>
          </p:cNvSpPr>
          <p:nvPr>
            <p:ph type="pic" sz="quarter" idx="15"/>
          </p:nvPr>
        </p:nvSpPr>
        <p:spPr>
          <a:xfrm>
            <a:off x="6570806"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2" name="Footer Placeholder 1"/>
          <p:cNvSpPr>
            <a:spLocks noGrp="1"/>
          </p:cNvSpPr>
          <p:nvPr>
            <p:ph type="ftr" sz="quarter" idx="16"/>
          </p:nvPr>
        </p:nvSpPr>
        <p:spPr/>
        <p:txBody>
          <a:bodyPr/>
          <a:lstStyle>
            <a:lvl1pPr defTabSz="292086" hangingPunct="0">
              <a:defRPr/>
            </a:lvl1pPr>
          </a:lstStyle>
          <a:p>
            <a:r>
              <a:rPr lang="en-GB" kern="0">
                <a:solidFill>
                  <a:srgbClr val="2A2A2A"/>
                </a:solidFill>
                <a:sym typeface="Helvetica Light"/>
              </a:rPr>
              <a:t>www.metoffice.gov.uk																									                       © Crown Copyright 2017, Met Office</a:t>
            </a:r>
          </a:p>
        </p:txBody>
      </p:sp>
      <p:sp>
        <p:nvSpPr>
          <p:cNvPr id="14" name="Shape 64"/>
          <p:cNvSpPr/>
          <p:nvPr userDrawn="1"/>
        </p:nvSpPr>
        <p:spPr>
          <a:xfrm flipV="1">
            <a:off x="4654551"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86"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5" name="Shape 64"/>
          <p:cNvSpPr/>
          <p:nvPr userDrawn="1"/>
        </p:nvSpPr>
        <p:spPr>
          <a:xfrm flipV="1">
            <a:off x="6456363"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86"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6" name="Shape 64"/>
          <p:cNvSpPr/>
          <p:nvPr userDrawn="1"/>
        </p:nvSpPr>
        <p:spPr>
          <a:xfrm flipV="1">
            <a:off x="8256588"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86"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8" name="Shape 71"/>
          <p:cNvSpPr>
            <a:spLocks noGrp="1"/>
          </p:cNvSpPr>
          <p:nvPr>
            <p:ph type="pic" sz="quarter" idx="17"/>
          </p:nvPr>
        </p:nvSpPr>
        <p:spPr>
          <a:xfrm>
            <a:off x="8364938"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17" name="Title 2"/>
          <p:cNvSpPr>
            <a:spLocks noGrp="1"/>
          </p:cNvSpPr>
          <p:nvPr>
            <p:ph type="title" hasCustomPrompt="1"/>
          </p:nvPr>
        </p:nvSpPr>
        <p:spPr>
          <a:xfrm>
            <a:off x="263525" y="1386377"/>
            <a:ext cx="11250000" cy="830997"/>
          </a:xfrm>
        </p:spPr>
        <p:txBody>
          <a:bodyPr/>
          <a:lstStyle>
            <a:lvl1pPr>
              <a:defRPr/>
            </a:lvl1pPr>
          </a:lstStyle>
          <a:p>
            <a:r>
              <a:rPr lang="en-US"/>
              <a:t>Presentation title</a:t>
            </a:r>
            <a:endParaRPr lang="en-GB"/>
          </a:p>
        </p:txBody>
      </p:sp>
      <p:sp>
        <p:nvSpPr>
          <p:cNvPr id="19" name="Text Placeholder 22"/>
          <p:cNvSpPr>
            <a:spLocks noGrp="1"/>
          </p:cNvSpPr>
          <p:nvPr>
            <p:ph type="body" sz="quarter" idx="11" hasCustomPrompt="1"/>
          </p:nvPr>
        </p:nvSpPr>
        <p:spPr>
          <a:xfrm>
            <a:off x="278605" y="2348707"/>
            <a:ext cx="11234920" cy="815608"/>
          </a:xfrm>
          <a:prstGeom prst="rect">
            <a:avLst/>
          </a:prstGeom>
        </p:spPr>
        <p:txBody>
          <a:bodyPr/>
          <a:lstStyle>
            <a:lvl1pPr>
              <a:defRPr>
                <a:solidFill>
                  <a:schemeClr val="tx1"/>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a:t>Name, job title</a:t>
            </a:r>
            <a:br>
              <a:rPr lang="en-US"/>
            </a:br>
            <a:r>
              <a:rPr lang="en-US"/>
              <a:t>Date</a:t>
            </a:r>
            <a:endParaRPr lang="en-GB"/>
          </a:p>
        </p:txBody>
      </p:sp>
    </p:spTree>
    <p:extLst>
      <p:ext uri="{BB962C8B-B14F-4D97-AF65-F5344CB8AC3E}">
        <p14:creationId xmlns:p14="http://schemas.microsoft.com/office/powerpoint/2010/main" val="427799001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lide - dark bar">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0" y="6309522"/>
            <a:ext cx="12192000" cy="548481"/>
          </a:xfrm>
          <a:prstGeom prst="rect">
            <a:avLst/>
          </a:prstGeom>
        </p:spPr>
        <p:txBody>
          <a:bodyPr/>
          <a:lstStyle>
            <a:lvl1pPr defTabSz="292086" hangingPunct="0">
              <a:defRPr/>
            </a:lvl1pPr>
          </a:lstStyle>
          <a:p>
            <a:r>
              <a:rPr lang="en-GB" kern="0">
                <a:solidFill>
                  <a:srgbClr val="2A2A2A"/>
                </a:solidFill>
                <a:sym typeface="Helvetica Light"/>
              </a:rPr>
              <a:t>www.metoffice.gov.uk																									                       © Crown Copyright 2017, Met Office</a:t>
            </a:r>
          </a:p>
        </p:txBody>
      </p:sp>
      <p:sp>
        <p:nvSpPr>
          <p:cNvPr id="7" name="Shape 48"/>
          <p:cNvSpPr/>
          <p:nvPr userDrawn="1"/>
        </p:nvSpPr>
        <p:spPr>
          <a:xfrm>
            <a:off x="-2" y="-8012"/>
            <a:ext cx="12192003" cy="916856"/>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35719" tIns="35719" rIns="35719" bIns="35719" anchor="ctr"/>
          <a:lstStyle>
            <a:lvl1pPr>
              <a:defRPr sz="3200">
                <a:solidFill>
                  <a:srgbClr val="FFFFFF"/>
                </a:solidFill>
              </a:defRPr>
            </a:lvl1pPr>
          </a:lstStyle>
          <a:p>
            <a:pPr marL="0" marR="0" lvl="0" indent="0" algn="ctr" defTabSz="292086" rtl="0" eaLnBrk="1" fontAlgn="auto" latinLnBrk="0" hangingPunct="0">
              <a:lnSpc>
                <a:spcPct val="100000"/>
              </a:lnSpc>
              <a:spcBef>
                <a:spcPts val="0"/>
              </a:spcBef>
              <a:spcAft>
                <a:spcPts val="0"/>
              </a:spcAft>
              <a:buClrTx/>
              <a:buSzTx/>
              <a:buFontTx/>
              <a:buNone/>
              <a:tabLst/>
              <a:defRPr/>
            </a:pPr>
            <a:r>
              <a:rPr kumimoji="0" sz="1600" b="0" i="0" u="none" strike="noStrike" kern="0" cap="none" spc="0" normalizeH="0" baseline="0" noProof="0">
                <a:ln>
                  <a:noFill/>
                </a:ln>
                <a:solidFill>
                  <a:srgbClr val="FFFFFF"/>
                </a:solidFill>
                <a:effectLst/>
                <a:uLnTx/>
                <a:uFillTx/>
                <a:latin typeface="Arial"/>
                <a:sym typeface="Helvetica Light"/>
              </a:rPr>
              <a:t>  </a:t>
            </a:r>
          </a:p>
        </p:txBody>
      </p:sp>
      <p:sp>
        <p:nvSpPr>
          <p:cNvPr id="8" name="Title 2"/>
          <p:cNvSpPr>
            <a:spLocks noGrp="1"/>
          </p:cNvSpPr>
          <p:nvPr>
            <p:ph type="title" hasCustomPrompt="1"/>
          </p:nvPr>
        </p:nvSpPr>
        <p:spPr>
          <a:xfrm>
            <a:off x="263525" y="1386377"/>
            <a:ext cx="11250000" cy="830997"/>
          </a:xfrm>
        </p:spPr>
        <p:txBody>
          <a:bodyPr/>
          <a:lstStyle>
            <a:lvl1pPr>
              <a:defRPr/>
            </a:lvl1pPr>
          </a:lstStyle>
          <a:p>
            <a:r>
              <a:rPr lang="en-US"/>
              <a:t>Presentation title</a:t>
            </a:r>
            <a:endParaRPr lang="en-GB"/>
          </a:p>
        </p:txBody>
      </p:sp>
      <p:sp>
        <p:nvSpPr>
          <p:cNvPr id="9" name="Text Placeholder 22"/>
          <p:cNvSpPr>
            <a:spLocks noGrp="1"/>
          </p:cNvSpPr>
          <p:nvPr>
            <p:ph type="body" sz="quarter" idx="11" hasCustomPrompt="1"/>
          </p:nvPr>
        </p:nvSpPr>
        <p:spPr>
          <a:xfrm>
            <a:off x="278605" y="2348707"/>
            <a:ext cx="11234920" cy="815608"/>
          </a:xfrm>
          <a:prstGeom prst="rect">
            <a:avLst/>
          </a:prstGeom>
        </p:spPr>
        <p:txBody>
          <a:bodyPr/>
          <a:lstStyle>
            <a:lvl1pPr>
              <a:defRPr>
                <a:solidFill>
                  <a:schemeClr val="tx1"/>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a:t>Name, job title</a:t>
            </a:r>
            <a:br>
              <a:rPr lang="en-US"/>
            </a:br>
            <a:r>
              <a:rPr lang="en-US"/>
              <a:t>Date</a:t>
            </a:r>
            <a:endParaRPr lang="en-GB"/>
          </a:p>
        </p:txBody>
      </p:sp>
      <p:pic>
        <p:nvPicPr>
          <p:cNvPr id="10" name="MO_MASTER_black_mono_for_light_backg_RBG.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9744" y="48695"/>
            <a:ext cx="2405040" cy="1050140"/>
          </a:xfrm>
          <a:prstGeom prst="rect">
            <a:avLst/>
          </a:prstGeom>
          <a:ln w="12700">
            <a:miter lim="400000"/>
          </a:ln>
        </p:spPr>
      </p:pic>
    </p:spTree>
    <p:extLst>
      <p:ext uri="{BB962C8B-B14F-4D97-AF65-F5344CB8AC3E}">
        <p14:creationId xmlns:p14="http://schemas.microsoft.com/office/powerpoint/2010/main" val="26257012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slide - partnerships dark bar">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0" y="6309522"/>
            <a:ext cx="12192000" cy="548481"/>
          </a:xfrm>
          <a:prstGeom prst="rect">
            <a:avLst/>
          </a:prstGeom>
        </p:spPr>
        <p:txBody>
          <a:bodyPr/>
          <a:lstStyle>
            <a:lvl1pPr defTabSz="292086" hangingPunct="0">
              <a:defRPr/>
            </a:lvl1pPr>
          </a:lstStyle>
          <a:p>
            <a:r>
              <a:rPr lang="en-GB" kern="0">
                <a:solidFill>
                  <a:srgbClr val="2A2A2A"/>
                </a:solidFill>
                <a:sym typeface="Helvetica Light"/>
              </a:rPr>
              <a:t>www.metoffice.gov.uk																									                       © Crown Copyright 2017, Met Office</a:t>
            </a:r>
          </a:p>
        </p:txBody>
      </p:sp>
      <p:sp>
        <p:nvSpPr>
          <p:cNvPr id="7" name="Shape 48"/>
          <p:cNvSpPr/>
          <p:nvPr userDrawn="1"/>
        </p:nvSpPr>
        <p:spPr>
          <a:xfrm>
            <a:off x="-2" y="-8012"/>
            <a:ext cx="12192003" cy="916856"/>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35719" tIns="35719" rIns="35719" bIns="35719" anchor="ctr"/>
          <a:lstStyle>
            <a:lvl1pPr>
              <a:defRPr sz="3200">
                <a:solidFill>
                  <a:srgbClr val="FFFFFF"/>
                </a:solidFill>
              </a:defRPr>
            </a:lvl1pPr>
          </a:lstStyle>
          <a:p>
            <a:pPr marL="0" marR="0" lvl="0" indent="0" algn="ctr" defTabSz="292086" rtl="0" eaLnBrk="1" fontAlgn="auto" latinLnBrk="0" hangingPunct="0">
              <a:lnSpc>
                <a:spcPct val="100000"/>
              </a:lnSpc>
              <a:spcBef>
                <a:spcPts val="0"/>
              </a:spcBef>
              <a:spcAft>
                <a:spcPts val="0"/>
              </a:spcAft>
              <a:buClrTx/>
              <a:buSzTx/>
              <a:buFontTx/>
              <a:buNone/>
              <a:tabLst/>
              <a:defRPr/>
            </a:pPr>
            <a:r>
              <a:rPr kumimoji="0" sz="1600" b="0" i="0" u="none" strike="noStrike" kern="0" cap="none" spc="0" normalizeH="0" baseline="0" noProof="0">
                <a:ln>
                  <a:noFill/>
                </a:ln>
                <a:solidFill>
                  <a:srgbClr val="FFFFFF"/>
                </a:solidFill>
                <a:effectLst/>
                <a:uLnTx/>
                <a:uFillTx/>
                <a:latin typeface="Arial"/>
                <a:sym typeface="Helvetica Light"/>
              </a:rPr>
              <a:t>  </a:t>
            </a:r>
          </a:p>
        </p:txBody>
      </p:sp>
      <p:sp>
        <p:nvSpPr>
          <p:cNvPr id="9" name="Shape 64"/>
          <p:cNvSpPr/>
          <p:nvPr userDrawn="1"/>
        </p:nvSpPr>
        <p:spPr>
          <a:xfrm flipV="1">
            <a:off x="2855913"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86"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0" name="Shape 68"/>
          <p:cNvSpPr/>
          <p:nvPr userDrawn="1"/>
        </p:nvSpPr>
        <p:spPr>
          <a:xfrm>
            <a:off x="10041454" y="320687"/>
            <a:ext cx="2126231" cy="270000"/>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lstStyle/>
          <a:p>
            <a:pPr marL="0" marR="0" lvl="0" indent="0" algn="l" defTabSz="457178" rtl="0" eaLnBrk="1" fontAlgn="auto" latinLnBrk="0" hangingPunct="0">
              <a:lnSpc>
                <a:spcPct val="90000"/>
              </a:lnSpc>
              <a:spcBef>
                <a:spcPts val="400"/>
              </a:spcBef>
              <a:spcAft>
                <a:spcPts val="0"/>
              </a:spcAft>
              <a:buClrTx/>
              <a:buSzTx/>
              <a:buFontTx/>
              <a:buNone/>
              <a:tabLst/>
              <a:defRPr sz="2100">
                <a:solidFill>
                  <a:srgbClr val="2A2A2A"/>
                </a:solidFill>
                <a:latin typeface="Arial"/>
                <a:ea typeface="Arial"/>
                <a:cs typeface="Arial"/>
                <a:sym typeface="Arial"/>
              </a:defRPr>
            </a:pPr>
            <a:r>
              <a:rPr kumimoji="0" sz="1067" b="0" i="0" u="none" strike="noStrike" kern="0" cap="none" spc="0" normalizeH="0" baseline="0" noProof="0">
                <a:ln>
                  <a:noFill/>
                </a:ln>
                <a:solidFill>
                  <a:srgbClr val="FFFFFF"/>
                </a:solidFill>
                <a:effectLst/>
                <a:uLnTx/>
                <a:uFillTx/>
                <a:latin typeface="Arial"/>
                <a:cs typeface="Arial"/>
                <a:sym typeface="Arial"/>
              </a:rPr>
              <a:t>Working together </a:t>
            </a:r>
            <a:br>
              <a:rPr kumimoji="0" sz="1067" b="0" i="0" u="none" strike="noStrike" kern="0" cap="none" spc="0" normalizeH="0" baseline="0" noProof="0">
                <a:ln>
                  <a:noFill/>
                </a:ln>
                <a:solidFill>
                  <a:srgbClr val="FFFFFF"/>
                </a:solidFill>
                <a:effectLst/>
                <a:uLnTx/>
                <a:uFillTx/>
                <a:latin typeface="Arial"/>
                <a:cs typeface="Arial"/>
                <a:sym typeface="Arial"/>
              </a:rPr>
            </a:br>
            <a:r>
              <a:rPr kumimoji="0" sz="1067" b="0" i="0" u="none" strike="noStrike" kern="0" cap="none" spc="0" normalizeH="0" baseline="0" noProof="0">
                <a:ln>
                  <a:noFill/>
                </a:ln>
                <a:solidFill>
                  <a:srgbClr val="FFFFFF"/>
                </a:solidFill>
                <a:effectLst/>
                <a:uLnTx/>
                <a:uFillTx/>
                <a:latin typeface="Arial"/>
                <a:cs typeface="Arial"/>
                <a:sym typeface="Arial"/>
              </a:rPr>
              <a:t>(enter working relationship)</a:t>
            </a:r>
          </a:p>
        </p:txBody>
      </p:sp>
      <p:sp>
        <p:nvSpPr>
          <p:cNvPr id="11" name="Shape 69"/>
          <p:cNvSpPr>
            <a:spLocks noGrp="1"/>
          </p:cNvSpPr>
          <p:nvPr>
            <p:ph type="pic" sz="quarter" idx="13"/>
          </p:nvPr>
        </p:nvSpPr>
        <p:spPr>
          <a:xfrm>
            <a:off x="2969561" y="272735"/>
            <a:ext cx="1568168" cy="360000"/>
          </a:xfrm>
          <a:prstGeom prst="rect">
            <a:avLst/>
          </a:prstGeom>
          <a:noFill/>
          <a:ln>
            <a:noFill/>
          </a:ln>
        </p:spPr>
        <p:txBody>
          <a:bodyPr wrap="square" lIns="68579" tIns="34289" rIns="68579" bIns="34289" anchor="t">
            <a:noAutofit/>
          </a:bodyPr>
          <a:lstStyle>
            <a:lvl1pPr marL="0" indent="0">
              <a:buNone/>
              <a:defRPr sz="1067">
                <a:latin typeface="+mn-lt"/>
              </a:defRPr>
            </a:lvl1pPr>
          </a:lstStyle>
          <a:p>
            <a:r>
              <a:rPr lang="en-US"/>
              <a:t>Click icon to add picture</a:t>
            </a:r>
            <a:endParaRPr lang="en-GB"/>
          </a:p>
        </p:txBody>
      </p:sp>
      <p:sp>
        <p:nvSpPr>
          <p:cNvPr id="14" name="Shape 70"/>
          <p:cNvSpPr>
            <a:spLocks noGrp="1"/>
          </p:cNvSpPr>
          <p:nvPr>
            <p:ph type="pic" sz="quarter" idx="14"/>
          </p:nvPr>
        </p:nvSpPr>
        <p:spPr>
          <a:xfrm>
            <a:off x="4770582"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15" name="Shape 71"/>
          <p:cNvSpPr>
            <a:spLocks noGrp="1"/>
          </p:cNvSpPr>
          <p:nvPr>
            <p:ph type="pic" sz="quarter" idx="15"/>
          </p:nvPr>
        </p:nvSpPr>
        <p:spPr>
          <a:xfrm>
            <a:off x="6570806"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16" name="Shape 64"/>
          <p:cNvSpPr/>
          <p:nvPr userDrawn="1"/>
        </p:nvSpPr>
        <p:spPr>
          <a:xfrm flipV="1">
            <a:off x="4654551"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86"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7" name="Shape 64"/>
          <p:cNvSpPr/>
          <p:nvPr userDrawn="1"/>
        </p:nvSpPr>
        <p:spPr>
          <a:xfrm flipV="1">
            <a:off x="6456363"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86"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8" name="Shape 64"/>
          <p:cNvSpPr/>
          <p:nvPr userDrawn="1"/>
        </p:nvSpPr>
        <p:spPr>
          <a:xfrm flipV="1">
            <a:off x="8256588"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86"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9" name="Shape 71"/>
          <p:cNvSpPr>
            <a:spLocks noGrp="1"/>
          </p:cNvSpPr>
          <p:nvPr>
            <p:ph type="pic" sz="quarter" idx="17"/>
          </p:nvPr>
        </p:nvSpPr>
        <p:spPr>
          <a:xfrm>
            <a:off x="8364938"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20" name="Title 2"/>
          <p:cNvSpPr>
            <a:spLocks noGrp="1"/>
          </p:cNvSpPr>
          <p:nvPr>
            <p:ph type="title" hasCustomPrompt="1"/>
          </p:nvPr>
        </p:nvSpPr>
        <p:spPr>
          <a:xfrm>
            <a:off x="263525" y="1386377"/>
            <a:ext cx="11250000" cy="830997"/>
          </a:xfrm>
        </p:spPr>
        <p:txBody>
          <a:bodyPr/>
          <a:lstStyle>
            <a:lvl1pPr>
              <a:defRPr/>
            </a:lvl1pPr>
          </a:lstStyle>
          <a:p>
            <a:r>
              <a:rPr lang="en-US"/>
              <a:t>Presentation title</a:t>
            </a:r>
            <a:endParaRPr lang="en-GB"/>
          </a:p>
        </p:txBody>
      </p:sp>
      <p:sp>
        <p:nvSpPr>
          <p:cNvPr id="24" name="Text Placeholder 22"/>
          <p:cNvSpPr>
            <a:spLocks noGrp="1"/>
          </p:cNvSpPr>
          <p:nvPr>
            <p:ph type="body" sz="quarter" idx="11" hasCustomPrompt="1"/>
          </p:nvPr>
        </p:nvSpPr>
        <p:spPr>
          <a:xfrm>
            <a:off x="278605" y="2348707"/>
            <a:ext cx="11234920" cy="815608"/>
          </a:xfrm>
          <a:prstGeom prst="rect">
            <a:avLst/>
          </a:prstGeom>
        </p:spPr>
        <p:txBody>
          <a:bodyPr/>
          <a:lstStyle>
            <a:lvl1pPr>
              <a:defRPr>
                <a:solidFill>
                  <a:schemeClr val="tx1"/>
                </a:solidFill>
              </a:defRPr>
            </a:lvl1pPr>
            <a:lvl2pPr>
              <a:defRPr>
                <a:solidFill>
                  <a:schemeClr val="bg2"/>
                </a:solidFill>
              </a:defRPr>
            </a:lvl2pPr>
            <a:lvl3pPr>
              <a:defRPr>
                <a:solidFill>
                  <a:schemeClr val="bg2"/>
                </a:solidFill>
              </a:defRPr>
            </a:lvl3pPr>
            <a:lvl4pPr>
              <a:buClr>
                <a:schemeClr val="bg2"/>
              </a:buClr>
              <a:defRPr>
                <a:solidFill>
                  <a:schemeClr val="bg2"/>
                </a:solidFill>
              </a:defRPr>
            </a:lvl4pPr>
            <a:lvl5pPr>
              <a:defRPr>
                <a:solidFill>
                  <a:schemeClr val="bg2"/>
                </a:solidFill>
              </a:defRPr>
            </a:lvl5pPr>
          </a:lstStyle>
          <a:p>
            <a:pPr lvl="0"/>
            <a:r>
              <a:rPr lang="en-US"/>
              <a:t>Name, job title</a:t>
            </a:r>
            <a:br>
              <a:rPr lang="en-US"/>
            </a:br>
            <a:r>
              <a:rPr lang="en-US"/>
              <a:t>Date</a:t>
            </a:r>
            <a:endParaRPr lang="en-GB"/>
          </a:p>
        </p:txBody>
      </p:sp>
      <p:pic>
        <p:nvPicPr>
          <p:cNvPr id="21" name="MO_MASTER_black_mono_for_light_backg_RBG.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9744" y="48695"/>
            <a:ext cx="2405040" cy="1050140"/>
          </a:xfrm>
          <a:prstGeom prst="rect">
            <a:avLst/>
          </a:prstGeom>
          <a:ln w="12700">
            <a:miter lim="400000"/>
          </a:ln>
        </p:spPr>
      </p:pic>
    </p:spTree>
    <p:extLst>
      <p:ext uri="{BB962C8B-B14F-4D97-AF65-F5344CB8AC3E}">
        <p14:creationId xmlns:p14="http://schemas.microsoft.com/office/powerpoint/2010/main" val="22827381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ntent slide - 1 column tex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en-US"/>
              <a:t>Slide title</a:t>
            </a:r>
            <a:endParaRPr lang="en-GB"/>
          </a:p>
        </p:txBody>
      </p:sp>
      <p:sp>
        <p:nvSpPr>
          <p:cNvPr id="4" name="Footer Placeholder 3"/>
          <p:cNvSpPr>
            <a:spLocks noGrp="1"/>
          </p:cNvSpPr>
          <p:nvPr>
            <p:ph type="ftr" sz="quarter" idx="12"/>
          </p:nvPr>
        </p:nvSpPr>
        <p:spPr/>
        <p:txBody>
          <a:bodyPr/>
          <a:lstStyle>
            <a:lvl1pPr defTabSz="292086" hangingPunct="0">
              <a:defRPr/>
            </a:lvl1pPr>
          </a:lstStyle>
          <a:p>
            <a:r>
              <a:rPr lang="en-GB" kern="0">
                <a:solidFill>
                  <a:srgbClr val="2A2A2A"/>
                </a:solidFill>
                <a:sym typeface="Helvetica Light"/>
              </a:rPr>
              <a:t>www.metoffice.gov.uk																									                       © Crown Copyright 2017, Met Office</a:t>
            </a:r>
          </a:p>
        </p:txBody>
      </p:sp>
      <p:sp>
        <p:nvSpPr>
          <p:cNvPr id="5" name="Text Placeholder 4"/>
          <p:cNvSpPr>
            <a:spLocks noGrp="1"/>
          </p:cNvSpPr>
          <p:nvPr>
            <p:ph type="body" sz="quarter" idx="11" hasCustomPrompt="1"/>
          </p:nvPr>
        </p:nvSpPr>
        <p:spPr>
          <a:xfrm>
            <a:off x="263527" y="2360613"/>
            <a:ext cx="11233151" cy="3606800"/>
          </a:xfrm>
          <a:prstGeom prst="rect">
            <a:avLst/>
          </a:prstGeom>
        </p:spPr>
        <p:txBody>
          <a:bodyPr>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 centre (</a:t>
            </a:r>
            <a:r>
              <a:rPr lang="en-GB" err="1"/>
              <a:t>cac</a:t>
            </a:r>
            <a:r>
              <a:rPr lang="en-GB"/>
              <a:t>) cloud cloudburst downdraught geostrophic wind hydrometeor icing mean sea level oceanography overcast rotor cloud salt water snowflakes snow squall stable/stability </a:t>
            </a:r>
            <a:r>
              <a:rPr lang="en-GB" err="1"/>
              <a:t>stratiform</a:t>
            </a:r>
            <a:r>
              <a:rPr lang="en-GB"/>
              <a:t> summation layer amount sun pillar </a:t>
            </a:r>
            <a:r>
              <a:rPr lang="en-GB" err="1"/>
              <a:t>updraught</a:t>
            </a:r>
            <a:r>
              <a:rPr lang="en-GB"/>
              <a:t> upslope effect warning waterspout wind vane. </a:t>
            </a:r>
          </a:p>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a:t>
            </a:r>
          </a:p>
          <a:p>
            <a:pPr lvl="0"/>
            <a:endParaRPr lang="en-US"/>
          </a:p>
        </p:txBody>
      </p:sp>
    </p:spTree>
    <p:extLst>
      <p:ext uri="{BB962C8B-B14F-4D97-AF65-F5344CB8AC3E}">
        <p14:creationId xmlns:p14="http://schemas.microsoft.com/office/powerpoint/2010/main" val="36545687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slide - 2 column tex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en-US"/>
              <a:t>Slide title</a:t>
            </a:r>
            <a:endParaRPr lang="en-GB"/>
          </a:p>
        </p:txBody>
      </p:sp>
      <p:sp>
        <p:nvSpPr>
          <p:cNvPr id="4" name="Footer Placeholder 3"/>
          <p:cNvSpPr>
            <a:spLocks noGrp="1"/>
          </p:cNvSpPr>
          <p:nvPr>
            <p:ph type="ftr" sz="quarter" idx="12"/>
          </p:nvPr>
        </p:nvSpPr>
        <p:spPr/>
        <p:txBody>
          <a:bodyPr/>
          <a:lstStyle>
            <a:lvl1pPr defTabSz="292086" hangingPunct="0">
              <a:defRPr/>
            </a:lvl1pPr>
          </a:lstStyle>
          <a:p>
            <a:r>
              <a:rPr lang="en-GB" kern="0">
                <a:solidFill>
                  <a:srgbClr val="2A2A2A"/>
                </a:solidFill>
                <a:sym typeface="Helvetica Light"/>
              </a:rPr>
              <a:t>www.metoffice.gov.uk																									                       © Crown Copyright 2017, Met Office</a:t>
            </a:r>
          </a:p>
        </p:txBody>
      </p:sp>
      <p:sp>
        <p:nvSpPr>
          <p:cNvPr id="5" name="Text Placeholder 4"/>
          <p:cNvSpPr>
            <a:spLocks noGrp="1"/>
          </p:cNvSpPr>
          <p:nvPr>
            <p:ph type="body" sz="quarter" idx="11" hasCustomPrompt="1"/>
          </p:nvPr>
        </p:nvSpPr>
        <p:spPr>
          <a:xfrm>
            <a:off x="263528" y="2360613"/>
            <a:ext cx="5400675" cy="3606800"/>
          </a:xfrm>
          <a:prstGeom prst="rect">
            <a:avLst/>
          </a:prstGeom>
        </p:spPr>
        <p:txBody>
          <a:bodyPr numCol="1" spcCol="0">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 centre (</a:t>
            </a:r>
            <a:r>
              <a:rPr lang="en-GB" err="1"/>
              <a:t>cac</a:t>
            </a:r>
            <a:r>
              <a:rPr lang="en-GB"/>
              <a:t>) cloud cloudburst downdraught geostrophic wind hydrometeor icing mean sea level oceanography overcast rotor cloud salt water snowflakes</a:t>
            </a:r>
            <a:endParaRPr lang="en-US"/>
          </a:p>
        </p:txBody>
      </p:sp>
      <p:sp>
        <p:nvSpPr>
          <p:cNvPr id="6" name="Text Placeholder 4"/>
          <p:cNvSpPr>
            <a:spLocks noGrp="1"/>
          </p:cNvSpPr>
          <p:nvPr>
            <p:ph type="body" sz="quarter" idx="13" hasCustomPrompt="1"/>
          </p:nvPr>
        </p:nvSpPr>
        <p:spPr>
          <a:xfrm>
            <a:off x="6114257" y="2360613"/>
            <a:ext cx="5400675" cy="3606800"/>
          </a:xfrm>
          <a:prstGeom prst="rect">
            <a:avLst/>
          </a:prstGeom>
        </p:spPr>
        <p:txBody>
          <a:bodyPr numCol="1" spcCol="0">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 centre (</a:t>
            </a:r>
            <a:r>
              <a:rPr lang="en-GB" err="1"/>
              <a:t>cac</a:t>
            </a:r>
            <a:r>
              <a:rPr lang="en-GB"/>
              <a:t>) cloud cloudburst downdraught geostrophic wind hydrometeor icing mean sea level oceanography overcast rotor cloud salt water snowflakes</a:t>
            </a:r>
            <a:endParaRPr lang="en-US"/>
          </a:p>
        </p:txBody>
      </p:sp>
    </p:spTree>
    <p:extLst>
      <p:ext uri="{BB962C8B-B14F-4D97-AF65-F5344CB8AC3E}">
        <p14:creationId xmlns:p14="http://schemas.microsoft.com/office/powerpoint/2010/main" val="3063809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slide - 3 column tex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en-US"/>
              <a:t>Slide title</a:t>
            </a:r>
            <a:endParaRPr lang="en-GB"/>
          </a:p>
        </p:txBody>
      </p:sp>
      <p:sp>
        <p:nvSpPr>
          <p:cNvPr id="4" name="Footer Placeholder 3"/>
          <p:cNvSpPr>
            <a:spLocks noGrp="1"/>
          </p:cNvSpPr>
          <p:nvPr>
            <p:ph type="ftr" sz="quarter" idx="12"/>
          </p:nvPr>
        </p:nvSpPr>
        <p:spPr/>
        <p:txBody>
          <a:bodyPr/>
          <a:lstStyle>
            <a:lvl1pPr defTabSz="292086" hangingPunct="0">
              <a:defRPr/>
            </a:lvl1pPr>
          </a:lstStyle>
          <a:p>
            <a:r>
              <a:rPr lang="en-GB" kern="0">
                <a:solidFill>
                  <a:srgbClr val="2A2A2A"/>
                </a:solidFill>
                <a:sym typeface="Helvetica Light"/>
              </a:rPr>
              <a:t>www.metoffice.gov.uk																										               © Crown Copyright 2017, Met Office</a:t>
            </a:r>
          </a:p>
        </p:txBody>
      </p:sp>
      <p:sp>
        <p:nvSpPr>
          <p:cNvPr id="5" name="Text Placeholder 4"/>
          <p:cNvSpPr>
            <a:spLocks noGrp="1"/>
          </p:cNvSpPr>
          <p:nvPr>
            <p:ph type="body" sz="quarter" idx="11" hasCustomPrompt="1"/>
          </p:nvPr>
        </p:nvSpPr>
        <p:spPr>
          <a:xfrm>
            <a:off x="263528" y="2360613"/>
            <a:ext cx="3438525" cy="3606800"/>
          </a:xfrm>
          <a:prstGeom prst="rect">
            <a:avLst/>
          </a:prstGeom>
        </p:spPr>
        <p:txBody>
          <a:bodyPr numCol="1" spcCol="0">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t>
            </a:r>
            <a:endParaRPr lang="en-US"/>
          </a:p>
        </p:txBody>
      </p:sp>
      <p:sp>
        <p:nvSpPr>
          <p:cNvPr id="6" name="Text Placeholder 4"/>
          <p:cNvSpPr>
            <a:spLocks noGrp="1"/>
          </p:cNvSpPr>
          <p:nvPr>
            <p:ph type="body" sz="quarter" idx="13" hasCustomPrompt="1"/>
          </p:nvPr>
        </p:nvSpPr>
        <p:spPr>
          <a:xfrm>
            <a:off x="4169572" y="2360613"/>
            <a:ext cx="3438525" cy="3606800"/>
          </a:xfrm>
          <a:prstGeom prst="rect">
            <a:avLst/>
          </a:prstGeom>
        </p:spPr>
        <p:txBody>
          <a:bodyPr numCol="1" spcCol="0">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t>
            </a:r>
            <a:endParaRPr lang="en-US"/>
          </a:p>
        </p:txBody>
      </p:sp>
      <p:sp>
        <p:nvSpPr>
          <p:cNvPr id="8" name="Text Placeholder 4"/>
          <p:cNvSpPr>
            <a:spLocks noGrp="1"/>
          </p:cNvSpPr>
          <p:nvPr>
            <p:ph type="body" sz="quarter" idx="14" hasCustomPrompt="1"/>
          </p:nvPr>
        </p:nvSpPr>
        <p:spPr>
          <a:xfrm>
            <a:off x="8076408" y="2348707"/>
            <a:ext cx="3438525" cy="3606800"/>
          </a:xfrm>
          <a:prstGeom prst="rect">
            <a:avLst/>
          </a:prstGeom>
        </p:spPr>
        <p:txBody>
          <a:bodyPr numCol="1" spcCol="0">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t>
            </a:r>
            <a:endParaRPr lang="en-US"/>
          </a:p>
        </p:txBody>
      </p:sp>
    </p:spTree>
    <p:extLst>
      <p:ext uri="{BB962C8B-B14F-4D97-AF65-F5344CB8AC3E}">
        <p14:creationId xmlns:p14="http://schemas.microsoft.com/office/powerpoint/2010/main" val="27497237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583076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ntent slide - 1 column text &amp; image">
    <p:spTree>
      <p:nvGrpSpPr>
        <p:cNvPr id="1" name=""/>
        <p:cNvGrpSpPr/>
        <p:nvPr/>
      </p:nvGrpSpPr>
      <p:grpSpPr>
        <a:xfrm>
          <a:off x="0" y="0"/>
          <a:ext cx="0" cy="0"/>
          <a:chOff x="0" y="0"/>
          <a:chExt cx="0" cy="0"/>
        </a:xfrm>
      </p:grpSpPr>
      <p:sp>
        <p:nvSpPr>
          <p:cNvPr id="5" name="Picture Placeholder 4"/>
          <p:cNvSpPr>
            <a:spLocks noGrp="1"/>
          </p:cNvSpPr>
          <p:nvPr>
            <p:ph type="pic" sz="quarter" idx="16" hasCustomPrompt="1"/>
          </p:nvPr>
        </p:nvSpPr>
        <p:spPr>
          <a:xfrm>
            <a:off x="6096000" y="3"/>
            <a:ext cx="6096000" cy="6309519"/>
          </a:xfrm>
          <a:prstGeom prst="rect">
            <a:avLst/>
          </a:prstGeom>
          <a:solidFill>
            <a:schemeClr val="tx1">
              <a:lumMod val="10000"/>
              <a:lumOff val="90000"/>
            </a:schemeClr>
          </a:solidFill>
        </p:spPr>
        <p:txBody>
          <a:bodyPr anchor="ctr" anchorCtr="0"/>
          <a:lstStyle>
            <a:lvl1pPr algn="ctr">
              <a:defRPr baseline="0"/>
            </a:lvl1pPr>
          </a:lstStyle>
          <a:p>
            <a:r>
              <a:rPr lang="en-GB"/>
              <a:t>Insert image here</a:t>
            </a:r>
          </a:p>
        </p:txBody>
      </p:sp>
      <p:sp>
        <p:nvSpPr>
          <p:cNvPr id="2" name="Footer Placeholder 1"/>
          <p:cNvSpPr>
            <a:spLocks noGrp="1"/>
          </p:cNvSpPr>
          <p:nvPr>
            <p:ph type="ftr" sz="quarter" idx="15"/>
          </p:nvPr>
        </p:nvSpPr>
        <p:spPr/>
        <p:txBody>
          <a:bodyPr/>
          <a:lstStyle>
            <a:lvl1pPr defTabSz="292086" hangingPunct="0">
              <a:defRPr/>
            </a:lvl1pPr>
          </a:lstStyle>
          <a:p>
            <a:r>
              <a:rPr lang="en-GB" kern="0">
                <a:solidFill>
                  <a:srgbClr val="2A2A2A"/>
                </a:solidFill>
                <a:sym typeface="Helvetica Light"/>
              </a:rPr>
              <a:t>www.metoffice.gov.uk																									                       © Crown Copyright 2017, Met Office</a:t>
            </a:r>
          </a:p>
        </p:txBody>
      </p:sp>
      <p:sp>
        <p:nvSpPr>
          <p:cNvPr id="15" name="Text Placeholder 4"/>
          <p:cNvSpPr>
            <a:spLocks noGrp="1"/>
          </p:cNvSpPr>
          <p:nvPr>
            <p:ph type="body" sz="quarter" idx="11" hasCustomPrompt="1"/>
          </p:nvPr>
        </p:nvSpPr>
        <p:spPr>
          <a:xfrm>
            <a:off x="263528" y="2365036"/>
            <a:ext cx="5400675" cy="3618707"/>
          </a:xfrm>
          <a:prstGeom prst="rect">
            <a:avLst/>
          </a:prstGeom>
        </p:spPr>
        <p:txBody>
          <a:bodyPr>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 centre (</a:t>
            </a:r>
            <a:r>
              <a:rPr lang="en-GB" err="1"/>
              <a:t>cac</a:t>
            </a:r>
            <a:r>
              <a:rPr lang="en-GB"/>
              <a:t>) cloud cloudburst downdraught geostrophic wind hydrometeor icing mean sea level oceanography overcast rotor cloud salt water.</a:t>
            </a:r>
            <a:endParaRPr lang="en-US"/>
          </a:p>
        </p:txBody>
      </p:sp>
      <p:sp>
        <p:nvSpPr>
          <p:cNvPr id="6" name="Title 2"/>
          <p:cNvSpPr>
            <a:spLocks noGrp="1"/>
          </p:cNvSpPr>
          <p:nvPr>
            <p:ph type="title" hasCustomPrompt="1"/>
          </p:nvPr>
        </p:nvSpPr>
        <p:spPr>
          <a:xfrm>
            <a:off x="263525" y="1386377"/>
            <a:ext cx="11250000" cy="830997"/>
          </a:xfrm>
        </p:spPr>
        <p:txBody>
          <a:bodyPr/>
          <a:lstStyle>
            <a:lvl1pPr>
              <a:defRPr/>
            </a:lvl1pPr>
          </a:lstStyle>
          <a:p>
            <a:r>
              <a:rPr lang="en-US"/>
              <a:t>Slide title</a:t>
            </a:r>
            <a:endParaRPr lang="en-GB"/>
          </a:p>
        </p:txBody>
      </p:sp>
    </p:spTree>
    <p:extLst>
      <p:ext uri="{BB962C8B-B14F-4D97-AF65-F5344CB8AC3E}">
        <p14:creationId xmlns:p14="http://schemas.microsoft.com/office/powerpoint/2010/main" val="9250122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ent slide - 1 column text &amp; table">
    <p:spTree>
      <p:nvGrpSpPr>
        <p:cNvPr id="1" name=""/>
        <p:cNvGrpSpPr/>
        <p:nvPr/>
      </p:nvGrpSpPr>
      <p:grpSpPr>
        <a:xfrm>
          <a:off x="0" y="0"/>
          <a:ext cx="0" cy="0"/>
          <a:chOff x="0" y="0"/>
          <a:chExt cx="0" cy="0"/>
        </a:xfrm>
      </p:grpSpPr>
      <p:sp>
        <p:nvSpPr>
          <p:cNvPr id="2" name="Footer Placeholder 1"/>
          <p:cNvSpPr>
            <a:spLocks noGrp="1"/>
          </p:cNvSpPr>
          <p:nvPr>
            <p:ph type="ftr" sz="quarter" idx="15"/>
          </p:nvPr>
        </p:nvSpPr>
        <p:spPr/>
        <p:txBody>
          <a:bodyPr/>
          <a:lstStyle>
            <a:lvl1pPr defTabSz="292086" hangingPunct="0">
              <a:defRPr/>
            </a:lvl1pPr>
          </a:lstStyle>
          <a:p>
            <a:r>
              <a:rPr lang="en-GB" kern="0">
                <a:solidFill>
                  <a:srgbClr val="2A2A2A"/>
                </a:solidFill>
                <a:sym typeface="Helvetica Light"/>
              </a:rPr>
              <a:t>www.metoffice.gov.uk																									                       © Crown Copyright 2017, Met Office</a:t>
            </a:r>
          </a:p>
        </p:txBody>
      </p:sp>
      <p:sp>
        <p:nvSpPr>
          <p:cNvPr id="15" name="Text Placeholder 4"/>
          <p:cNvSpPr>
            <a:spLocks noGrp="1"/>
          </p:cNvSpPr>
          <p:nvPr>
            <p:ph type="body" sz="quarter" idx="11" hasCustomPrompt="1"/>
          </p:nvPr>
        </p:nvSpPr>
        <p:spPr>
          <a:xfrm>
            <a:off x="263528" y="2365036"/>
            <a:ext cx="5400675" cy="3618707"/>
          </a:xfrm>
          <a:prstGeom prst="rect">
            <a:avLst/>
          </a:prstGeom>
        </p:spPr>
        <p:txBody>
          <a:bodyPr>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 centre (</a:t>
            </a:r>
            <a:r>
              <a:rPr lang="en-GB" err="1"/>
              <a:t>cac</a:t>
            </a:r>
            <a:r>
              <a:rPr lang="en-GB"/>
              <a:t>) cloud cloudburst downdraught geostrophic wind hydrometeor icing mean sea level oceanography overcast rotor cloud salt water.</a:t>
            </a:r>
            <a:endParaRPr lang="en-US"/>
          </a:p>
        </p:txBody>
      </p:sp>
      <p:sp>
        <p:nvSpPr>
          <p:cNvPr id="6" name="Table Placeholder 5"/>
          <p:cNvSpPr>
            <a:spLocks noGrp="1"/>
          </p:cNvSpPr>
          <p:nvPr>
            <p:ph type="tbl" sz="quarter" idx="17" hasCustomPrompt="1"/>
          </p:nvPr>
        </p:nvSpPr>
        <p:spPr>
          <a:xfrm>
            <a:off x="6096002" y="2348708"/>
            <a:ext cx="5418932" cy="3618707"/>
          </a:xfrm>
        </p:spPr>
        <p:style>
          <a:lnRef idx="3">
            <a:schemeClr val="lt1"/>
          </a:lnRef>
          <a:fillRef idx="1">
            <a:schemeClr val="accent6"/>
          </a:fillRef>
          <a:effectRef idx="1">
            <a:schemeClr val="accent6"/>
          </a:effectRef>
          <a:fontRef idx="none"/>
        </p:style>
        <p:txBody>
          <a:bodyPr anchor="ctr" anchorCtr="1"/>
          <a:lstStyle>
            <a:lvl1pPr>
              <a:defRPr/>
            </a:lvl1pPr>
          </a:lstStyle>
          <a:p>
            <a:r>
              <a:rPr lang="en-GB"/>
              <a:t>Click here to add table</a:t>
            </a:r>
          </a:p>
        </p:txBody>
      </p:sp>
      <p:sp>
        <p:nvSpPr>
          <p:cNvPr id="7" name="Title 2"/>
          <p:cNvSpPr>
            <a:spLocks noGrp="1"/>
          </p:cNvSpPr>
          <p:nvPr>
            <p:ph type="title" hasCustomPrompt="1"/>
          </p:nvPr>
        </p:nvSpPr>
        <p:spPr>
          <a:xfrm>
            <a:off x="263525" y="1386377"/>
            <a:ext cx="11250000" cy="830997"/>
          </a:xfrm>
        </p:spPr>
        <p:txBody>
          <a:bodyPr/>
          <a:lstStyle>
            <a:lvl1pPr>
              <a:defRPr/>
            </a:lvl1pPr>
          </a:lstStyle>
          <a:p>
            <a:r>
              <a:rPr lang="en-US"/>
              <a:t>Slide title</a:t>
            </a:r>
            <a:endParaRPr lang="en-GB"/>
          </a:p>
        </p:txBody>
      </p:sp>
    </p:spTree>
    <p:extLst>
      <p:ext uri="{BB962C8B-B14F-4D97-AF65-F5344CB8AC3E}">
        <p14:creationId xmlns:p14="http://schemas.microsoft.com/office/powerpoint/2010/main" val="30606604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ent slide - full image">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defTabSz="292086" hangingPunct="0">
              <a:defRPr/>
            </a:lvl1pPr>
          </a:lstStyle>
          <a:p>
            <a:r>
              <a:rPr lang="en-GB" kern="0">
                <a:solidFill>
                  <a:srgbClr val="2A2A2A"/>
                </a:solidFill>
                <a:sym typeface="Helvetica Light"/>
              </a:rPr>
              <a:t>www.metoffice.gov.uk																									                       © Crown Copyright 2017, Met Office</a:t>
            </a:r>
          </a:p>
        </p:txBody>
      </p:sp>
      <p:sp>
        <p:nvSpPr>
          <p:cNvPr id="6" name="Picture Placeholder 4"/>
          <p:cNvSpPr>
            <a:spLocks noGrp="1"/>
          </p:cNvSpPr>
          <p:nvPr>
            <p:ph type="pic" sz="quarter" idx="16" hasCustomPrompt="1"/>
          </p:nvPr>
        </p:nvSpPr>
        <p:spPr>
          <a:xfrm>
            <a:off x="0" y="998540"/>
            <a:ext cx="12192000" cy="5310981"/>
          </a:xfrm>
          <a:prstGeom prst="rect">
            <a:avLst/>
          </a:prstGeom>
          <a:solidFill>
            <a:schemeClr val="tx1">
              <a:lumMod val="10000"/>
              <a:lumOff val="90000"/>
            </a:schemeClr>
          </a:solidFill>
        </p:spPr>
        <p:txBody>
          <a:bodyPr anchor="ctr" anchorCtr="0"/>
          <a:lstStyle>
            <a:lvl1pPr algn="ctr">
              <a:defRPr baseline="0"/>
            </a:lvl1pPr>
          </a:lstStyle>
          <a:p>
            <a:r>
              <a:rPr lang="en-GB"/>
              <a:t>Insert image here</a:t>
            </a:r>
          </a:p>
        </p:txBody>
      </p:sp>
    </p:spTree>
    <p:extLst>
      <p:ext uri="{BB962C8B-B14F-4D97-AF65-F5344CB8AC3E}">
        <p14:creationId xmlns:p14="http://schemas.microsoft.com/office/powerpoint/2010/main" val="128113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ntent slide - 1 column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Slide title</a:t>
            </a:r>
            <a:endParaRPr lang="en-GB"/>
          </a:p>
        </p:txBody>
      </p:sp>
      <p:sp>
        <p:nvSpPr>
          <p:cNvPr id="3" name="Footer Placeholder 2"/>
          <p:cNvSpPr>
            <a:spLocks noGrp="1"/>
          </p:cNvSpPr>
          <p:nvPr>
            <p:ph type="ftr" sz="quarter" idx="10"/>
          </p:nvPr>
        </p:nvSpPr>
        <p:spPr/>
        <p:txBody>
          <a:bodyPr/>
          <a:lstStyle>
            <a:lvl1pPr defTabSz="292086" hangingPunct="0">
              <a:defRPr/>
            </a:lvl1pPr>
          </a:lstStyle>
          <a:p>
            <a:r>
              <a:rPr lang="en-GB" kern="0">
                <a:solidFill>
                  <a:srgbClr val="2A2A2A"/>
                </a:solidFill>
                <a:sym typeface="Helvetica Light"/>
              </a:rPr>
              <a:t>www.metoffice.gov.uk																									                       © Crown Copyright 2017, Met Office</a:t>
            </a:r>
          </a:p>
        </p:txBody>
      </p:sp>
      <p:sp>
        <p:nvSpPr>
          <p:cNvPr id="5" name="Text Placeholder 4"/>
          <p:cNvSpPr>
            <a:spLocks noGrp="1"/>
          </p:cNvSpPr>
          <p:nvPr>
            <p:ph type="body" sz="quarter" idx="11" hasCustomPrompt="1"/>
          </p:nvPr>
        </p:nvSpPr>
        <p:spPr>
          <a:xfrm>
            <a:off x="263525" y="2348708"/>
            <a:ext cx="11249819" cy="3618707"/>
          </a:xfrm>
        </p:spPr>
        <p:txBody>
          <a:bodyPr/>
          <a:lstStyle>
            <a:lvl1pPr marL="285737" indent="-285737">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Tree>
    <p:extLst>
      <p:ext uri="{BB962C8B-B14F-4D97-AF65-F5344CB8AC3E}">
        <p14:creationId xmlns:p14="http://schemas.microsoft.com/office/powerpoint/2010/main" val="10219593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ntent slide - 2 column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Slide title</a:t>
            </a:r>
            <a:endParaRPr lang="en-GB"/>
          </a:p>
        </p:txBody>
      </p:sp>
      <p:sp>
        <p:nvSpPr>
          <p:cNvPr id="3" name="Footer Placeholder 2"/>
          <p:cNvSpPr>
            <a:spLocks noGrp="1"/>
          </p:cNvSpPr>
          <p:nvPr>
            <p:ph type="ftr" sz="quarter" idx="10"/>
          </p:nvPr>
        </p:nvSpPr>
        <p:spPr/>
        <p:txBody>
          <a:bodyPr/>
          <a:lstStyle>
            <a:lvl1pPr defTabSz="292086" hangingPunct="0">
              <a:defRPr/>
            </a:lvl1pPr>
          </a:lstStyle>
          <a:p>
            <a:r>
              <a:rPr lang="en-GB" kern="0">
                <a:solidFill>
                  <a:srgbClr val="2A2A2A"/>
                </a:solidFill>
                <a:sym typeface="Helvetica Light"/>
              </a:rPr>
              <a:t>www.metoffice.gov.uk																										                © Crown Copyright 2017, Met Office</a:t>
            </a:r>
          </a:p>
        </p:txBody>
      </p:sp>
      <p:cxnSp>
        <p:nvCxnSpPr>
          <p:cNvPr id="7" name="Straight Connector 6"/>
          <p:cNvCxnSpPr/>
          <p:nvPr userDrawn="1"/>
        </p:nvCxnSpPr>
        <p:spPr>
          <a:xfrm>
            <a:off x="5871600" y="2360612"/>
            <a:ext cx="0" cy="3625429"/>
          </a:xfrm>
          <a:prstGeom prst="line">
            <a:avLst/>
          </a:prstGeom>
        </p:spPr>
        <p:style>
          <a:lnRef idx="1">
            <a:schemeClr val="dk1"/>
          </a:lnRef>
          <a:fillRef idx="0">
            <a:schemeClr val="dk1"/>
          </a:fillRef>
          <a:effectRef idx="0">
            <a:schemeClr val="dk1"/>
          </a:effectRef>
          <a:fontRef idx="minor">
            <a:schemeClr val="tx1"/>
          </a:fontRef>
        </p:style>
      </p:cxnSp>
      <p:sp>
        <p:nvSpPr>
          <p:cNvPr id="5" name="Text Placeholder 4"/>
          <p:cNvSpPr>
            <a:spLocks noGrp="1"/>
          </p:cNvSpPr>
          <p:nvPr>
            <p:ph type="body" sz="quarter" idx="11" hasCustomPrompt="1"/>
          </p:nvPr>
        </p:nvSpPr>
        <p:spPr>
          <a:xfrm>
            <a:off x="263525" y="2348708"/>
            <a:ext cx="5400675" cy="3618707"/>
          </a:xfrm>
        </p:spPr>
        <p:txBody>
          <a:bodyPr/>
          <a:lstStyle>
            <a:lvl1pPr marL="285737" indent="-285737">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
        <p:nvSpPr>
          <p:cNvPr id="6" name="Text Placeholder 4"/>
          <p:cNvSpPr>
            <a:spLocks noGrp="1"/>
          </p:cNvSpPr>
          <p:nvPr>
            <p:ph type="body" sz="quarter" idx="12" hasCustomPrompt="1"/>
          </p:nvPr>
        </p:nvSpPr>
        <p:spPr>
          <a:xfrm>
            <a:off x="6114257" y="2348708"/>
            <a:ext cx="5400675" cy="3618707"/>
          </a:xfrm>
        </p:spPr>
        <p:txBody>
          <a:bodyPr/>
          <a:lstStyle>
            <a:lvl1pPr marL="285737" indent="-285737">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Tree>
    <p:extLst>
      <p:ext uri="{BB962C8B-B14F-4D97-AF65-F5344CB8AC3E}">
        <p14:creationId xmlns:p14="http://schemas.microsoft.com/office/powerpoint/2010/main" val="13221882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ntent slide - 1 column bullets &amp; image">
    <p:spTree>
      <p:nvGrpSpPr>
        <p:cNvPr id="1" name=""/>
        <p:cNvGrpSpPr/>
        <p:nvPr/>
      </p:nvGrpSpPr>
      <p:grpSpPr>
        <a:xfrm>
          <a:off x="0" y="0"/>
          <a:ext cx="0" cy="0"/>
          <a:chOff x="0" y="0"/>
          <a:chExt cx="0" cy="0"/>
        </a:xfrm>
      </p:grpSpPr>
      <p:sp>
        <p:nvSpPr>
          <p:cNvPr id="2" name="Footer Placeholder 1"/>
          <p:cNvSpPr>
            <a:spLocks noGrp="1"/>
          </p:cNvSpPr>
          <p:nvPr>
            <p:ph type="ftr" sz="quarter" idx="15"/>
          </p:nvPr>
        </p:nvSpPr>
        <p:spPr/>
        <p:txBody>
          <a:bodyPr/>
          <a:lstStyle>
            <a:lvl1pPr defTabSz="292086" hangingPunct="0">
              <a:defRPr/>
            </a:lvl1pPr>
          </a:lstStyle>
          <a:p>
            <a:r>
              <a:rPr lang="en-GB" kern="0">
                <a:solidFill>
                  <a:srgbClr val="2A2A2A"/>
                </a:solidFill>
                <a:sym typeface="Helvetica Light"/>
              </a:rPr>
              <a:t>www.metoffice.gov.uk																									                 © Crown Copyright 2017, Met Office</a:t>
            </a:r>
          </a:p>
        </p:txBody>
      </p:sp>
      <p:sp>
        <p:nvSpPr>
          <p:cNvPr id="7" name="Picture Placeholder 4"/>
          <p:cNvSpPr>
            <a:spLocks noGrp="1"/>
          </p:cNvSpPr>
          <p:nvPr>
            <p:ph type="pic" sz="quarter" idx="16" hasCustomPrompt="1"/>
          </p:nvPr>
        </p:nvSpPr>
        <p:spPr>
          <a:xfrm>
            <a:off x="6096000" y="3"/>
            <a:ext cx="6096000" cy="6309519"/>
          </a:xfrm>
          <a:prstGeom prst="rect">
            <a:avLst/>
          </a:prstGeom>
          <a:solidFill>
            <a:schemeClr val="tx1">
              <a:lumMod val="10000"/>
              <a:lumOff val="90000"/>
            </a:schemeClr>
          </a:solidFill>
        </p:spPr>
        <p:txBody>
          <a:bodyPr anchor="ctr" anchorCtr="0"/>
          <a:lstStyle>
            <a:lvl1pPr algn="ctr">
              <a:defRPr baseline="0"/>
            </a:lvl1pPr>
          </a:lstStyle>
          <a:p>
            <a:r>
              <a:rPr lang="en-GB"/>
              <a:t>Insert image here</a:t>
            </a:r>
          </a:p>
        </p:txBody>
      </p:sp>
      <p:sp>
        <p:nvSpPr>
          <p:cNvPr id="5" name="Text Placeholder 4"/>
          <p:cNvSpPr>
            <a:spLocks noGrp="1"/>
          </p:cNvSpPr>
          <p:nvPr>
            <p:ph type="body" sz="quarter" idx="11" hasCustomPrompt="1"/>
          </p:nvPr>
        </p:nvSpPr>
        <p:spPr>
          <a:xfrm>
            <a:off x="263525" y="2348708"/>
            <a:ext cx="5400675" cy="3618707"/>
          </a:xfrm>
        </p:spPr>
        <p:txBody>
          <a:bodyPr/>
          <a:lstStyle>
            <a:lvl1pPr marL="285737" indent="-285737">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
        <p:nvSpPr>
          <p:cNvPr id="6" name="Title 2"/>
          <p:cNvSpPr>
            <a:spLocks noGrp="1"/>
          </p:cNvSpPr>
          <p:nvPr>
            <p:ph type="title" hasCustomPrompt="1"/>
          </p:nvPr>
        </p:nvSpPr>
        <p:spPr>
          <a:xfrm>
            <a:off x="263525" y="1386377"/>
            <a:ext cx="11250000" cy="830997"/>
          </a:xfrm>
        </p:spPr>
        <p:txBody>
          <a:bodyPr/>
          <a:lstStyle>
            <a:lvl1pPr>
              <a:defRPr/>
            </a:lvl1pPr>
          </a:lstStyle>
          <a:p>
            <a:r>
              <a:rPr lang="en-US"/>
              <a:t>Slide title</a:t>
            </a:r>
            <a:endParaRPr lang="en-GB"/>
          </a:p>
        </p:txBody>
      </p:sp>
    </p:spTree>
    <p:extLst>
      <p:ext uri="{BB962C8B-B14F-4D97-AF65-F5344CB8AC3E}">
        <p14:creationId xmlns:p14="http://schemas.microsoft.com/office/powerpoint/2010/main" val="27197681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ntent slide - 1 column bullets &amp; table">
    <p:spTree>
      <p:nvGrpSpPr>
        <p:cNvPr id="1" name=""/>
        <p:cNvGrpSpPr/>
        <p:nvPr/>
      </p:nvGrpSpPr>
      <p:grpSpPr>
        <a:xfrm>
          <a:off x="0" y="0"/>
          <a:ext cx="0" cy="0"/>
          <a:chOff x="0" y="0"/>
          <a:chExt cx="0" cy="0"/>
        </a:xfrm>
      </p:grpSpPr>
      <p:sp>
        <p:nvSpPr>
          <p:cNvPr id="2" name="Footer Placeholder 1"/>
          <p:cNvSpPr>
            <a:spLocks noGrp="1"/>
          </p:cNvSpPr>
          <p:nvPr>
            <p:ph type="ftr" sz="quarter" idx="15"/>
          </p:nvPr>
        </p:nvSpPr>
        <p:spPr/>
        <p:txBody>
          <a:bodyPr/>
          <a:lstStyle>
            <a:lvl1pPr defTabSz="292086" hangingPunct="0">
              <a:defRPr/>
            </a:lvl1pPr>
          </a:lstStyle>
          <a:p>
            <a:r>
              <a:rPr lang="en-GB" kern="0">
                <a:solidFill>
                  <a:srgbClr val="2A2A2A"/>
                </a:solidFill>
                <a:sym typeface="Helvetica Light"/>
              </a:rPr>
              <a:t>www.metoffice.gov.uk																									                 © Crown Copyright 2017, Met Office</a:t>
            </a:r>
          </a:p>
        </p:txBody>
      </p:sp>
      <p:sp>
        <p:nvSpPr>
          <p:cNvPr id="6" name="Table Placeholder 5"/>
          <p:cNvSpPr>
            <a:spLocks noGrp="1"/>
          </p:cNvSpPr>
          <p:nvPr>
            <p:ph type="tbl" sz="quarter" idx="17" hasCustomPrompt="1"/>
          </p:nvPr>
        </p:nvSpPr>
        <p:spPr>
          <a:xfrm>
            <a:off x="6096002" y="2348708"/>
            <a:ext cx="5418932" cy="3618707"/>
          </a:xfrm>
        </p:spPr>
        <p:style>
          <a:lnRef idx="3">
            <a:schemeClr val="lt1"/>
          </a:lnRef>
          <a:fillRef idx="1">
            <a:schemeClr val="accent6"/>
          </a:fillRef>
          <a:effectRef idx="1">
            <a:schemeClr val="accent6"/>
          </a:effectRef>
          <a:fontRef idx="none"/>
        </p:style>
        <p:txBody>
          <a:bodyPr anchor="ctr" anchorCtr="1"/>
          <a:lstStyle>
            <a:lvl1pPr>
              <a:defRPr/>
            </a:lvl1pPr>
          </a:lstStyle>
          <a:p>
            <a:r>
              <a:rPr lang="en-GB"/>
              <a:t>Click here to add table</a:t>
            </a:r>
          </a:p>
        </p:txBody>
      </p:sp>
      <p:sp>
        <p:nvSpPr>
          <p:cNvPr id="5" name="Text Placeholder 4"/>
          <p:cNvSpPr>
            <a:spLocks noGrp="1"/>
          </p:cNvSpPr>
          <p:nvPr>
            <p:ph type="body" sz="quarter" idx="11" hasCustomPrompt="1"/>
          </p:nvPr>
        </p:nvSpPr>
        <p:spPr>
          <a:xfrm>
            <a:off x="263525" y="2348708"/>
            <a:ext cx="5400675" cy="3618707"/>
          </a:xfrm>
        </p:spPr>
        <p:txBody>
          <a:bodyPr/>
          <a:lstStyle>
            <a:lvl1pPr marL="285737" indent="-285737">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
        <p:nvSpPr>
          <p:cNvPr id="7" name="Title 2"/>
          <p:cNvSpPr>
            <a:spLocks noGrp="1"/>
          </p:cNvSpPr>
          <p:nvPr>
            <p:ph type="title" hasCustomPrompt="1"/>
          </p:nvPr>
        </p:nvSpPr>
        <p:spPr>
          <a:xfrm>
            <a:off x="263525" y="1386377"/>
            <a:ext cx="11250000" cy="830997"/>
          </a:xfrm>
        </p:spPr>
        <p:txBody>
          <a:bodyPr/>
          <a:lstStyle>
            <a:lvl1pPr>
              <a:defRPr/>
            </a:lvl1pPr>
          </a:lstStyle>
          <a:p>
            <a:r>
              <a:rPr lang="en-US"/>
              <a:t>Slide title</a:t>
            </a:r>
            <a:endParaRPr lang="en-GB"/>
          </a:p>
        </p:txBody>
      </p:sp>
    </p:spTree>
    <p:extLst>
      <p:ext uri="{BB962C8B-B14F-4D97-AF65-F5344CB8AC3E}">
        <p14:creationId xmlns:p14="http://schemas.microsoft.com/office/powerpoint/2010/main" val="1542457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ent slide - 3 colum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Slide title</a:t>
            </a:r>
            <a:endParaRPr lang="en-GB"/>
          </a:p>
        </p:txBody>
      </p:sp>
      <p:sp>
        <p:nvSpPr>
          <p:cNvPr id="3" name="Footer Placeholder 2"/>
          <p:cNvSpPr>
            <a:spLocks noGrp="1"/>
          </p:cNvSpPr>
          <p:nvPr>
            <p:ph type="ftr" sz="quarter" idx="10"/>
          </p:nvPr>
        </p:nvSpPr>
        <p:spPr/>
        <p:txBody>
          <a:bodyPr/>
          <a:lstStyle>
            <a:lvl1pPr defTabSz="292086" hangingPunct="0">
              <a:defRPr/>
            </a:lvl1pPr>
          </a:lstStyle>
          <a:p>
            <a:r>
              <a:rPr lang="en-GB" kern="0">
                <a:solidFill>
                  <a:srgbClr val="2A2A2A"/>
                </a:solidFill>
                <a:sym typeface="Helvetica Light"/>
              </a:rPr>
              <a:t>www.metoffice.gov.uk																									                 © Crown Copyright 2017, Met Office</a:t>
            </a:r>
          </a:p>
        </p:txBody>
      </p:sp>
      <p:cxnSp>
        <p:nvCxnSpPr>
          <p:cNvPr id="7" name="Straight Connector 6"/>
          <p:cNvCxnSpPr/>
          <p:nvPr userDrawn="1"/>
        </p:nvCxnSpPr>
        <p:spPr>
          <a:xfrm>
            <a:off x="3916800" y="2341984"/>
            <a:ext cx="0" cy="3625429"/>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p:cNvCxnSpPr/>
          <p:nvPr userDrawn="1"/>
        </p:nvCxnSpPr>
        <p:spPr>
          <a:xfrm>
            <a:off x="7831800" y="2341984"/>
            <a:ext cx="0" cy="3625429"/>
          </a:xfrm>
          <a:prstGeom prst="line">
            <a:avLst/>
          </a:prstGeom>
        </p:spPr>
        <p:style>
          <a:lnRef idx="1">
            <a:schemeClr val="dk1"/>
          </a:lnRef>
          <a:fillRef idx="0">
            <a:schemeClr val="dk1"/>
          </a:fillRef>
          <a:effectRef idx="0">
            <a:schemeClr val="dk1"/>
          </a:effectRef>
          <a:fontRef idx="minor">
            <a:schemeClr val="tx1"/>
          </a:fontRef>
        </p:style>
      </p:cxnSp>
      <p:sp>
        <p:nvSpPr>
          <p:cNvPr id="6" name="Text Placeholder 4"/>
          <p:cNvSpPr>
            <a:spLocks noGrp="1"/>
          </p:cNvSpPr>
          <p:nvPr>
            <p:ph type="body" sz="quarter" idx="11" hasCustomPrompt="1"/>
          </p:nvPr>
        </p:nvSpPr>
        <p:spPr>
          <a:xfrm>
            <a:off x="263527" y="2348708"/>
            <a:ext cx="3438525" cy="3618707"/>
          </a:xfrm>
        </p:spPr>
        <p:txBody>
          <a:bodyPr/>
          <a:lstStyle>
            <a:lvl1pPr marL="285737" indent="-285737">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
        <p:nvSpPr>
          <p:cNvPr id="8" name="Text Placeholder 4"/>
          <p:cNvSpPr>
            <a:spLocks noGrp="1"/>
          </p:cNvSpPr>
          <p:nvPr>
            <p:ph type="body" sz="quarter" idx="12" hasCustomPrompt="1"/>
          </p:nvPr>
        </p:nvSpPr>
        <p:spPr>
          <a:xfrm>
            <a:off x="4157478" y="2348708"/>
            <a:ext cx="3459575" cy="3618707"/>
          </a:xfrm>
        </p:spPr>
        <p:txBody>
          <a:bodyPr/>
          <a:lstStyle>
            <a:lvl1pPr marL="285737" indent="-285737">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
        <p:nvSpPr>
          <p:cNvPr id="9" name="Text Placeholder 4"/>
          <p:cNvSpPr>
            <a:spLocks noGrp="1"/>
          </p:cNvSpPr>
          <p:nvPr>
            <p:ph type="body" sz="quarter" idx="13" hasCustomPrompt="1"/>
          </p:nvPr>
        </p:nvSpPr>
        <p:spPr>
          <a:xfrm>
            <a:off x="8072476" y="2348710"/>
            <a:ext cx="3438525" cy="3611983"/>
          </a:xfrm>
        </p:spPr>
        <p:txBody>
          <a:bodyPr/>
          <a:lstStyle>
            <a:lvl1pPr marL="285737" indent="-285737">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Tree>
    <p:extLst>
      <p:ext uri="{BB962C8B-B14F-4D97-AF65-F5344CB8AC3E}">
        <p14:creationId xmlns:p14="http://schemas.microsoft.com/office/powerpoint/2010/main" val="6165357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tent slide - 2 column bullets &amp; text">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defTabSz="292086" hangingPunct="0">
              <a:defRPr/>
            </a:lvl1pPr>
          </a:lstStyle>
          <a:p>
            <a:r>
              <a:rPr lang="en-GB" kern="0">
                <a:solidFill>
                  <a:srgbClr val="2A2A2A"/>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baseline="0"/>
            </a:lvl1pPr>
          </a:lstStyle>
          <a:p>
            <a:r>
              <a:rPr lang="en-US"/>
              <a:t>Slide title</a:t>
            </a:r>
            <a:endParaRPr lang="en-GB"/>
          </a:p>
        </p:txBody>
      </p:sp>
      <p:sp>
        <p:nvSpPr>
          <p:cNvPr id="14" name="Text Placeholder 4"/>
          <p:cNvSpPr>
            <a:spLocks noGrp="1"/>
          </p:cNvSpPr>
          <p:nvPr>
            <p:ph type="body" sz="quarter" idx="11" hasCustomPrompt="1"/>
          </p:nvPr>
        </p:nvSpPr>
        <p:spPr>
          <a:xfrm>
            <a:off x="263528" y="2360613"/>
            <a:ext cx="3438525" cy="3606800"/>
          </a:xfrm>
          <a:prstGeom prst="rect">
            <a:avLst/>
          </a:prstGeom>
        </p:spPr>
        <p:txBody>
          <a:bodyPr numCol="1" spcCol="0">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t>
            </a:r>
            <a:endParaRPr lang="en-US"/>
          </a:p>
        </p:txBody>
      </p:sp>
      <p:cxnSp>
        <p:nvCxnSpPr>
          <p:cNvPr id="15" name="Straight Connector 14"/>
          <p:cNvCxnSpPr/>
          <p:nvPr userDrawn="1"/>
        </p:nvCxnSpPr>
        <p:spPr>
          <a:xfrm>
            <a:off x="7831800" y="2341984"/>
            <a:ext cx="0" cy="3625429"/>
          </a:xfrm>
          <a:prstGeom prst="line">
            <a:avLst/>
          </a:prstGeom>
        </p:spPr>
        <p:style>
          <a:lnRef idx="1">
            <a:schemeClr val="dk1"/>
          </a:lnRef>
          <a:fillRef idx="0">
            <a:schemeClr val="dk1"/>
          </a:fillRef>
          <a:effectRef idx="0">
            <a:schemeClr val="dk1"/>
          </a:effectRef>
          <a:fontRef idx="minor">
            <a:schemeClr val="tx1"/>
          </a:fontRef>
        </p:style>
      </p:cxnSp>
      <p:sp>
        <p:nvSpPr>
          <p:cNvPr id="6" name="Text Placeholder 4"/>
          <p:cNvSpPr>
            <a:spLocks noGrp="1"/>
          </p:cNvSpPr>
          <p:nvPr>
            <p:ph type="body" sz="quarter" idx="12" hasCustomPrompt="1"/>
          </p:nvPr>
        </p:nvSpPr>
        <p:spPr>
          <a:xfrm>
            <a:off x="4157478" y="2348708"/>
            <a:ext cx="3459575" cy="3618707"/>
          </a:xfrm>
        </p:spPr>
        <p:txBody>
          <a:bodyPr/>
          <a:lstStyle>
            <a:lvl1pPr marL="285737" indent="-285737">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
        <p:nvSpPr>
          <p:cNvPr id="7" name="Text Placeholder 4"/>
          <p:cNvSpPr>
            <a:spLocks noGrp="1"/>
          </p:cNvSpPr>
          <p:nvPr>
            <p:ph type="body" sz="quarter" idx="13" hasCustomPrompt="1"/>
          </p:nvPr>
        </p:nvSpPr>
        <p:spPr>
          <a:xfrm>
            <a:off x="8072476" y="2348710"/>
            <a:ext cx="3438525" cy="3611983"/>
          </a:xfrm>
        </p:spPr>
        <p:txBody>
          <a:bodyPr/>
          <a:lstStyle>
            <a:lvl1pPr marL="285737" indent="-285737">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Tree>
    <p:extLst>
      <p:ext uri="{BB962C8B-B14F-4D97-AF65-F5344CB8AC3E}">
        <p14:creationId xmlns:p14="http://schemas.microsoft.com/office/powerpoint/2010/main" val="15538204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ntent slide - 1 column bullets &amp;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Slide title</a:t>
            </a:r>
            <a:endParaRPr lang="en-GB"/>
          </a:p>
        </p:txBody>
      </p:sp>
      <p:sp>
        <p:nvSpPr>
          <p:cNvPr id="3" name="Footer Placeholder 2"/>
          <p:cNvSpPr>
            <a:spLocks noGrp="1"/>
          </p:cNvSpPr>
          <p:nvPr>
            <p:ph type="ftr" sz="quarter" idx="21"/>
          </p:nvPr>
        </p:nvSpPr>
        <p:spPr/>
        <p:txBody>
          <a:bodyPr/>
          <a:lstStyle>
            <a:lvl1pPr defTabSz="292086" hangingPunct="0">
              <a:defRPr/>
            </a:lvl1pPr>
          </a:lstStyle>
          <a:p>
            <a:r>
              <a:rPr lang="en-GB" kern="0">
                <a:solidFill>
                  <a:srgbClr val="2A2A2A"/>
                </a:solidFill>
                <a:sym typeface="Helvetica Light"/>
              </a:rPr>
              <a:t>www.metoffice.gov.uk																									                 © Crown Copyright 2017, Met Office</a:t>
            </a:r>
          </a:p>
        </p:txBody>
      </p:sp>
      <p:sp>
        <p:nvSpPr>
          <p:cNvPr id="6" name="Text Placeholder 4"/>
          <p:cNvSpPr>
            <a:spLocks noGrp="1"/>
          </p:cNvSpPr>
          <p:nvPr>
            <p:ph type="body" sz="quarter" idx="11" hasCustomPrompt="1"/>
          </p:nvPr>
        </p:nvSpPr>
        <p:spPr>
          <a:xfrm>
            <a:off x="263529" y="2360613"/>
            <a:ext cx="7344569" cy="3606800"/>
          </a:xfrm>
          <a:prstGeom prst="rect">
            <a:avLst/>
          </a:prstGeom>
        </p:spPr>
        <p:txBody>
          <a:bodyPr numCol="1" spcCol="0">
            <a:noAutofit/>
          </a:bodyPr>
          <a:lstStyle>
            <a:lvl1pPr>
              <a:defRPr/>
            </a:lvl1pPr>
          </a:lstStyle>
          <a:p>
            <a:pPr lvl="0"/>
            <a:r>
              <a:rPr lang="en-GB"/>
              <a:t>Advection fog altostratus aneroid barometer coalescence cold front continent divergence environment extratropical cyclone fog haze hygrometer ice crystals isotherm low clouds pressure tendency rainfall rime saturate short wave supercell wave cyclone. Adiabatic process air </a:t>
            </a:r>
            <a:r>
              <a:rPr lang="en-GB" err="1"/>
              <a:t>air</a:t>
            </a:r>
            <a:r>
              <a:rPr lang="en-GB"/>
              <a:t> mass thunderstorm climate </a:t>
            </a:r>
            <a:r>
              <a:rPr lang="en-GB" err="1"/>
              <a:t>climate</a:t>
            </a:r>
            <a:r>
              <a:rPr lang="en-GB"/>
              <a:t> analysis centre (</a:t>
            </a:r>
            <a:r>
              <a:rPr lang="en-GB" err="1"/>
              <a:t>cac</a:t>
            </a:r>
            <a:r>
              <a:rPr lang="en-GB"/>
              <a:t>) cloud cloudburst downdraught geostrophic wind hydrometeor icing mean sea level oceanography overcast rotor cloud salt water snowflakes</a:t>
            </a:r>
            <a:endParaRPr lang="en-US"/>
          </a:p>
        </p:txBody>
      </p:sp>
      <p:sp>
        <p:nvSpPr>
          <p:cNvPr id="7" name="Text Placeholder 4"/>
          <p:cNvSpPr>
            <a:spLocks noGrp="1"/>
          </p:cNvSpPr>
          <p:nvPr>
            <p:ph type="body" sz="quarter" idx="13" hasCustomPrompt="1"/>
          </p:nvPr>
        </p:nvSpPr>
        <p:spPr>
          <a:xfrm>
            <a:off x="8072476" y="2348710"/>
            <a:ext cx="3438525" cy="3611983"/>
          </a:xfrm>
        </p:spPr>
        <p:txBody>
          <a:bodyPr/>
          <a:lstStyle>
            <a:lvl1pPr marL="285737" indent="-285737">
              <a:buFont typeface="Arial" panose="020B0604020202020204" pitchFamily="34" charset="0"/>
              <a:buChar char="•"/>
              <a:defRPr baseline="0"/>
            </a:lvl1pPr>
          </a:lstStyle>
          <a:p>
            <a:pPr lvl="0"/>
            <a:r>
              <a:rPr lang="en-US"/>
              <a:t>To add bullets, highlight this text box and select ‘bulleted list’ from the home menu</a:t>
            </a:r>
            <a:endParaRPr lang="en-GB"/>
          </a:p>
        </p:txBody>
      </p:sp>
    </p:spTree>
    <p:extLst>
      <p:ext uri="{BB962C8B-B14F-4D97-AF65-F5344CB8AC3E}">
        <p14:creationId xmlns:p14="http://schemas.microsoft.com/office/powerpoint/2010/main" val="115793874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u avec légend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66738" y="1666877"/>
            <a:ext cx="6625167" cy="4324351"/>
          </a:xfrm>
        </p:spPr>
        <p:txBody>
          <a:bodyPr/>
          <a:lstStyle>
            <a:lvl1pPr>
              <a:defRPr sz="1867"/>
            </a:lvl1pPr>
            <a:lvl2pPr>
              <a:defRPr sz="1867"/>
            </a:lvl2pPr>
            <a:lvl3pPr>
              <a:defRPr sz="1867"/>
            </a:lvl3pPr>
            <a:lvl4pPr>
              <a:defRPr sz="1867"/>
            </a:lvl4pPr>
            <a:lvl5pPr>
              <a:defRPr sz="1867"/>
            </a:lvl5pPr>
            <a:lvl6pPr>
              <a:defRPr sz="2667"/>
            </a:lvl6pPr>
            <a:lvl7pPr>
              <a:defRPr sz="2667"/>
            </a:lvl7pPr>
            <a:lvl8pPr>
              <a:defRPr sz="2667"/>
            </a:lvl8pPr>
            <a:lvl9pPr>
              <a:defRPr sz="2667"/>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4" name="Text Placeholder 3"/>
          <p:cNvSpPr>
            <a:spLocks noGrp="1"/>
          </p:cNvSpPr>
          <p:nvPr>
            <p:ph type="body" sz="half" idx="2"/>
          </p:nvPr>
        </p:nvSpPr>
        <p:spPr>
          <a:xfrm>
            <a:off x="825500" y="1666802"/>
            <a:ext cx="3795184" cy="4324351"/>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noProof="0"/>
              <a:t>Modifiez les styles du texte du masque</a:t>
            </a:r>
          </a:p>
        </p:txBody>
      </p:sp>
      <p:sp>
        <p:nvSpPr>
          <p:cNvPr id="5" name="Title 1"/>
          <p:cNvSpPr>
            <a:spLocks noGrp="1"/>
          </p:cNvSpPr>
          <p:nvPr>
            <p:ph type="title"/>
          </p:nvPr>
        </p:nvSpPr>
        <p:spPr>
          <a:xfrm>
            <a:off x="190782" y="214287"/>
            <a:ext cx="9566461" cy="543675"/>
          </a:xfrm>
        </p:spPr>
        <p:txBody>
          <a:bodyPr/>
          <a:lstStyle/>
          <a:p>
            <a:r>
              <a:rPr lang="fr-FR" noProof="0"/>
              <a:t>Modifiez le style du titre</a:t>
            </a:r>
            <a:endParaRPr lang="en-GB" noProof="0"/>
          </a:p>
        </p:txBody>
      </p:sp>
    </p:spTree>
    <p:extLst>
      <p:ext uri="{BB962C8B-B14F-4D97-AF65-F5344CB8AC3E}">
        <p14:creationId xmlns:p14="http://schemas.microsoft.com/office/powerpoint/2010/main" val="11222266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Divider - Green">
    <p:spTree>
      <p:nvGrpSpPr>
        <p:cNvPr id="1" name=""/>
        <p:cNvGrpSpPr/>
        <p:nvPr/>
      </p:nvGrpSpPr>
      <p:grpSpPr>
        <a:xfrm>
          <a:off x="0" y="0"/>
          <a:ext cx="0" cy="0"/>
          <a:chOff x="0" y="0"/>
          <a:chExt cx="0" cy="0"/>
        </a:xfrm>
      </p:grpSpPr>
      <p:sp>
        <p:nvSpPr>
          <p:cNvPr id="157" name="Shape 157"/>
          <p:cNvSpPr/>
          <p:nvPr/>
        </p:nvSpPr>
        <p:spPr>
          <a:xfrm>
            <a:off x="-2" y="1"/>
            <a:ext cx="12192003" cy="6873595"/>
          </a:xfrm>
          <a:prstGeom prst="rect">
            <a:avLst/>
          </a:prstGeom>
          <a:solidFill>
            <a:srgbClr val="C4E90C"/>
          </a:solidFill>
          <a:ln w="12700">
            <a:miter lim="400000"/>
          </a:ln>
          <a:extLst>
            <a:ext uri="{C572A759-6A51-4108-AA02-DFA0A04FC94B}">
              <ma14:wrappingTextBoxFlag xmlns:ma14="http://schemas.microsoft.com/office/mac/drawingml/2011/main" xmlns="" val="1"/>
            </a:ext>
          </a:extLst>
        </p:spPr>
        <p:txBody>
          <a:bodyPr lIns="35719" tIns="35719" rIns="35719" bIns="35719" anchor="ctr"/>
          <a:lstStyle>
            <a:lvl1pPr>
              <a:defRPr sz="3200">
                <a:solidFill>
                  <a:srgbClr val="FFFFFF"/>
                </a:solidFill>
              </a:defRPr>
            </a:lvl1pPr>
          </a:lstStyle>
          <a:p>
            <a:pPr marL="0" marR="0" lvl="0" indent="0" algn="ctr" defTabSz="292086" rtl="0" eaLnBrk="1" fontAlgn="auto" latinLnBrk="0" hangingPunct="0">
              <a:lnSpc>
                <a:spcPct val="100000"/>
              </a:lnSpc>
              <a:spcBef>
                <a:spcPts val="0"/>
              </a:spcBef>
              <a:spcAft>
                <a:spcPts val="0"/>
              </a:spcAft>
              <a:buClrTx/>
              <a:buSzTx/>
              <a:buFontTx/>
              <a:buNone/>
              <a:tabLst/>
              <a:defRPr/>
            </a:pPr>
            <a:r>
              <a:rPr kumimoji="0" sz="1600" b="0" i="0" u="none" strike="noStrike" kern="0" cap="none" spc="0" normalizeH="0" baseline="0" noProof="0">
                <a:ln>
                  <a:noFill/>
                </a:ln>
                <a:solidFill>
                  <a:srgbClr val="FFFFFF"/>
                </a:solidFill>
                <a:effectLst/>
                <a:uLnTx/>
                <a:uFillTx/>
                <a:latin typeface="Arial"/>
                <a:sym typeface="Helvetica Light"/>
              </a:rPr>
              <a:t>  </a:t>
            </a:r>
          </a:p>
        </p:txBody>
      </p:sp>
      <p:sp>
        <p:nvSpPr>
          <p:cNvPr id="2" name="Footer Placeholder 1"/>
          <p:cNvSpPr>
            <a:spLocks noGrp="1"/>
          </p:cNvSpPr>
          <p:nvPr>
            <p:ph type="ftr" sz="quarter" idx="10"/>
          </p:nvPr>
        </p:nvSpPr>
        <p:spPr>
          <a:xfrm>
            <a:off x="0" y="6325117"/>
            <a:ext cx="12192000" cy="548481"/>
          </a:xfrm>
          <a:ln>
            <a:noFill/>
          </a:ln>
        </p:spPr>
        <p:txBody>
          <a:bodyPr/>
          <a:lstStyle>
            <a:lvl1pPr defTabSz="292086" hangingPunct="0">
              <a:defRPr/>
            </a:lvl1pPr>
          </a:lstStyle>
          <a:p>
            <a:r>
              <a:rPr lang="en-GB" kern="0">
                <a:solidFill>
                  <a:srgbClr val="2A2A2A"/>
                </a:solidFill>
                <a:sym typeface="Helvetica Light"/>
              </a:rPr>
              <a:t>www.metoffice.gov.uk																									                 © Crown Copyright 2021, Met Office</a:t>
            </a:r>
          </a:p>
        </p:txBody>
      </p:sp>
      <p:pic>
        <p:nvPicPr>
          <p:cNvPr id="5" name="MO_MASTER_black_mono_for_light_backg_RBG.png">
            <a:extLst>
              <a:ext uri="{FF2B5EF4-FFF2-40B4-BE49-F238E27FC236}">
                <a16:creationId xmlns:a16="http://schemas.microsoft.com/office/drawing/2014/main" id="{4B4A675A-51CC-4E57-8B1E-89F03FF254F2}"/>
              </a:ext>
            </a:extLst>
          </p:cNvPr>
          <p:cNvPicPr>
            <a:picLocks noChangeAspect="1"/>
          </p:cNvPicPr>
          <p:nvPr userDrawn="1"/>
        </p:nvPicPr>
        <p:blipFill>
          <a:blip r:embed="rId2" cstate="print"/>
          <a:stretch>
            <a:fillRect/>
          </a:stretch>
        </p:blipFill>
        <p:spPr>
          <a:xfrm>
            <a:off x="245263" y="72789"/>
            <a:ext cx="2403124" cy="753600"/>
          </a:xfrm>
          <a:prstGeom prst="rect">
            <a:avLst/>
          </a:prstGeom>
          <a:ln w="12700">
            <a:miter lim="400000"/>
          </a:ln>
        </p:spPr>
      </p:pic>
    </p:spTree>
    <p:extLst>
      <p:ext uri="{BB962C8B-B14F-4D97-AF65-F5344CB8AC3E}">
        <p14:creationId xmlns:p14="http://schemas.microsoft.com/office/powerpoint/2010/main" val="39480470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Divider - Teal">
    <p:spTree>
      <p:nvGrpSpPr>
        <p:cNvPr id="1" name=""/>
        <p:cNvGrpSpPr/>
        <p:nvPr/>
      </p:nvGrpSpPr>
      <p:grpSpPr>
        <a:xfrm>
          <a:off x="0" y="0"/>
          <a:ext cx="0" cy="0"/>
          <a:chOff x="0" y="0"/>
          <a:chExt cx="0" cy="0"/>
        </a:xfrm>
      </p:grpSpPr>
      <p:sp>
        <p:nvSpPr>
          <p:cNvPr id="170" name="Shape 170"/>
          <p:cNvSpPr/>
          <p:nvPr/>
        </p:nvSpPr>
        <p:spPr>
          <a:xfrm>
            <a:off x="-2" y="2348710"/>
            <a:ext cx="12192003" cy="4524887"/>
          </a:xfrm>
          <a:prstGeom prst="rect">
            <a:avLst/>
          </a:prstGeom>
          <a:solidFill>
            <a:schemeClr val="accent1"/>
          </a:solidFill>
          <a:ln w="12700">
            <a:miter lim="400000"/>
          </a:ln>
          <a:extLst>
            <a:ext uri="{C572A759-6A51-4108-AA02-DFA0A04FC94B}">
              <ma14:wrappingTextBoxFlag xmlns:ma14="http://schemas.microsoft.com/office/mac/drawingml/2011/main" xmlns="" val="1"/>
            </a:ext>
          </a:extLst>
        </p:spPr>
        <p:txBody>
          <a:bodyPr lIns="35719" tIns="35719" rIns="35719" bIns="35719" anchor="ctr"/>
          <a:lstStyle>
            <a:lvl1pPr>
              <a:defRPr sz="3200">
                <a:solidFill>
                  <a:srgbClr val="FFFFFF"/>
                </a:solidFill>
              </a:defRPr>
            </a:lvl1pPr>
          </a:lstStyle>
          <a:p>
            <a:pPr marL="0" marR="0" lvl="0" indent="0" algn="ctr" defTabSz="292086" rtl="0" eaLnBrk="1" fontAlgn="auto" latinLnBrk="0" hangingPunct="0">
              <a:lnSpc>
                <a:spcPct val="100000"/>
              </a:lnSpc>
              <a:spcBef>
                <a:spcPts val="0"/>
              </a:spcBef>
              <a:spcAft>
                <a:spcPts val="0"/>
              </a:spcAft>
              <a:buClrTx/>
              <a:buSzTx/>
              <a:buFontTx/>
              <a:buNone/>
              <a:tabLst/>
              <a:defRPr/>
            </a:pPr>
            <a:r>
              <a:rPr kumimoji="0" sz="1600" b="0" i="0" u="none" strike="noStrike" kern="0" cap="none" spc="0" normalizeH="0" baseline="0" noProof="0">
                <a:ln>
                  <a:noFill/>
                </a:ln>
                <a:solidFill>
                  <a:srgbClr val="FFFFFF"/>
                </a:solidFill>
                <a:effectLst/>
                <a:uLnTx/>
                <a:uFillTx/>
                <a:latin typeface="Arial"/>
                <a:sym typeface="Helvetica Light"/>
              </a:rPr>
              <a:t>  </a:t>
            </a:r>
          </a:p>
        </p:txBody>
      </p:sp>
      <p:sp>
        <p:nvSpPr>
          <p:cNvPr id="2" name="Footer Placeholder 1"/>
          <p:cNvSpPr>
            <a:spLocks noGrp="1"/>
          </p:cNvSpPr>
          <p:nvPr>
            <p:ph type="ftr" sz="quarter" idx="14"/>
          </p:nvPr>
        </p:nvSpPr>
        <p:spPr>
          <a:solidFill>
            <a:schemeClr val="accent1"/>
          </a:solidFill>
        </p:spPr>
        <p:txBody>
          <a:bodyPr/>
          <a:lstStyle>
            <a:lvl1pPr defTabSz="292086" hangingPunct="0">
              <a:defRPr/>
            </a:lvl1pPr>
          </a:lstStyle>
          <a:p>
            <a:r>
              <a:rPr lang="en-GB" kern="0">
                <a:solidFill>
                  <a:srgbClr val="2A2A2A"/>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a:lvl1pPr>
          </a:lstStyle>
          <a:p>
            <a:r>
              <a:rPr lang="en-US"/>
              <a:t>Divider title (if required)</a:t>
            </a:r>
            <a:endParaRPr lang="en-GB"/>
          </a:p>
        </p:txBody>
      </p:sp>
    </p:spTree>
    <p:extLst>
      <p:ext uri="{BB962C8B-B14F-4D97-AF65-F5344CB8AC3E}">
        <p14:creationId xmlns:p14="http://schemas.microsoft.com/office/powerpoint/2010/main" val="19598141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Divider - Blue">
    <p:spTree>
      <p:nvGrpSpPr>
        <p:cNvPr id="1" name=""/>
        <p:cNvGrpSpPr/>
        <p:nvPr/>
      </p:nvGrpSpPr>
      <p:grpSpPr>
        <a:xfrm>
          <a:off x="0" y="0"/>
          <a:ext cx="0" cy="0"/>
          <a:chOff x="0" y="0"/>
          <a:chExt cx="0" cy="0"/>
        </a:xfrm>
      </p:grpSpPr>
      <p:sp>
        <p:nvSpPr>
          <p:cNvPr id="170" name="Shape 170"/>
          <p:cNvSpPr/>
          <p:nvPr/>
        </p:nvSpPr>
        <p:spPr>
          <a:xfrm>
            <a:off x="-2" y="2348710"/>
            <a:ext cx="12192003" cy="4524887"/>
          </a:xfrm>
          <a:prstGeom prst="rect">
            <a:avLst/>
          </a:prstGeom>
          <a:solidFill>
            <a:schemeClr val="accent2"/>
          </a:solidFill>
          <a:ln w="12700">
            <a:miter lim="400000"/>
          </a:ln>
          <a:extLst>
            <a:ext uri="{C572A759-6A51-4108-AA02-DFA0A04FC94B}">
              <ma14:wrappingTextBoxFlag xmlns:ma14="http://schemas.microsoft.com/office/mac/drawingml/2011/main" xmlns="" val="1"/>
            </a:ext>
          </a:extLst>
        </p:spPr>
        <p:txBody>
          <a:bodyPr lIns="35719" tIns="35719" rIns="35719" bIns="35719" anchor="ctr"/>
          <a:lstStyle>
            <a:lvl1pPr>
              <a:defRPr sz="3200">
                <a:solidFill>
                  <a:srgbClr val="FFFFFF"/>
                </a:solidFill>
              </a:defRPr>
            </a:lvl1pPr>
          </a:lstStyle>
          <a:p>
            <a:pPr marL="0" marR="0" lvl="0" indent="0" algn="ctr" defTabSz="292086" rtl="0" eaLnBrk="1" fontAlgn="auto" latinLnBrk="0" hangingPunct="0">
              <a:lnSpc>
                <a:spcPct val="100000"/>
              </a:lnSpc>
              <a:spcBef>
                <a:spcPts val="0"/>
              </a:spcBef>
              <a:spcAft>
                <a:spcPts val="0"/>
              </a:spcAft>
              <a:buClrTx/>
              <a:buSzTx/>
              <a:buFontTx/>
              <a:buNone/>
              <a:tabLst/>
              <a:defRPr/>
            </a:pPr>
            <a:r>
              <a:rPr kumimoji="0" sz="1600" b="0" i="0" u="none" strike="noStrike" kern="0" cap="none" spc="0" normalizeH="0" baseline="0" noProof="0">
                <a:ln>
                  <a:noFill/>
                </a:ln>
                <a:solidFill>
                  <a:srgbClr val="FFFFFF"/>
                </a:solidFill>
                <a:effectLst/>
                <a:uLnTx/>
                <a:uFillTx/>
                <a:latin typeface="Arial"/>
                <a:sym typeface="Helvetica Light"/>
              </a:rPr>
              <a:t>  </a:t>
            </a:r>
          </a:p>
        </p:txBody>
      </p:sp>
      <p:sp>
        <p:nvSpPr>
          <p:cNvPr id="2" name="Footer Placeholder 1"/>
          <p:cNvSpPr>
            <a:spLocks noGrp="1"/>
          </p:cNvSpPr>
          <p:nvPr>
            <p:ph type="ftr" sz="quarter" idx="14"/>
          </p:nvPr>
        </p:nvSpPr>
        <p:spPr>
          <a:solidFill>
            <a:schemeClr val="accent2"/>
          </a:solidFill>
        </p:spPr>
        <p:txBody>
          <a:bodyPr/>
          <a:lstStyle>
            <a:lvl1pPr defTabSz="292086" hangingPunct="0">
              <a:defRPr>
                <a:solidFill>
                  <a:schemeClr val="bg2"/>
                </a:solidFill>
              </a:defRPr>
            </a:lvl1pPr>
          </a:lstStyle>
          <a:p>
            <a:r>
              <a:rPr lang="en-GB" kern="0">
                <a:solidFill>
                  <a:srgbClr val="FFFFFF"/>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a:lvl1pPr>
          </a:lstStyle>
          <a:p>
            <a:r>
              <a:rPr lang="en-US"/>
              <a:t>Divider title (if required)</a:t>
            </a:r>
            <a:endParaRPr lang="en-GB"/>
          </a:p>
        </p:txBody>
      </p:sp>
    </p:spTree>
    <p:extLst>
      <p:ext uri="{BB962C8B-B14F-4D97-AF65-F5344CB8AC3E}">
        <p14:creationId xmlns:p14="http://schemas.microsoft.com/office/powerpoint/2010/main" val="22611302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Divider - Red">
    <p:spTree>
      <p:nvGrpSpPr>
        <p:cNvPr id="1" name=""/>
        <p:cNvGrpSpPr/>
        <p:nvPr/>
      </p:nvGrpSpPr>
      <p:grpSpPr>
        <a:xfrm>
          <a:off x="0" y="0"/>
          <a:ext cx="0" cy="0"/>
          <a:chOff x="0" y="0"/>
          <a:chExt cx="0" cy="0"/>
        </a:xfrm>
      </p:grpSpPr>
      <p:sp>
        <p:nvSpPr>
          <p:cNvPr id="170" name="Shape 170"/>
          <p:cNvSpPr/>
          <p:nvPr/>
        </p:nvSpPr>
        <p:spPr>
          <a:xfrm>
            <a:off x="-2" y="2348710"/>
            <a:ext cx="12192003" cy="4524887"/>
          </a:xfrm>
          <a:prstGeom prst="rect">
            <a:avLst/>
          </a:prstGeom>
          <a:solidFill>
            <a:schemeClr val="accent3"/>
          </a:solidFill>
          <a:ln w="12700">
            <a:miter lim="400000"/>
          </a:ln>
          <a:extLst>
            <a:ext uri="{C572A759-6A51-4108-AA02-DFA0A04FC94B}">
              <ma14:wrappingTextBoxFlag xmlns:ma14="http://schemas.microsoft.com/office/mac/drawingml/2011/main" xmlns="" val="1"/>
            </a:ext>
          </a:extLst>
        </p:spPr>
        <p:txBody>
          <a:bodyPr lIns="35719" tIns="35719" rIns="35719" bIns="35719" anchor="ctr"/>
          <a:lstStyle>
            <a:lvl1pPr>
              <a:defRPr sz="3200">
                <a:solidFill>
                  <a:srgbClr val="FFFFFF"/>
                </a:solidFill>
              </a:defRPr>
            </a:lvl1pPr>
          </a:lstStyle>
          <a:p>
            <a:pPr marL="0" marR="0" lvl="0" indent="0" algn="ctr" defTabSz="292086" rtl="0" eaLnBrk="1" fontAlgn="auto" latinLnBrk="0" hangingPunct="0">
              <a:lnSpc>
                <a:spcPct val="100000"/>
              </a:lnSpc>
              <a:spcBef>
                <a:spcPts val="0"/>
              </a:spcBef>
              <a:spcAft>
                <a:spcPts val="0"/>
              </a:spcAft>
              <a:buClrTx/>
              <a:buSzTx/>
              <a:buFontTx/>
              <a:buNone/>
              <a:tabLst/>
              <a:defRPr/>
            </a:pPr>
            <a:r>
              <a:rPr kumimoji="0" sz="1600" b="0" i="0" u="none" strike="noStrike" kern="0" cap="none" spc="0" normalizeH="0" baseline="0" noProof="0">
                <a:ln>
                  <a:noFill/>
                </a:ln>
                <a:solidFill>
                  <a:srgbClr val="FFFFFF"/>
                </a:solidFill>
                <a:effectLst/>
                <a:uLnTx/>
                <a:uFillTx/>
                <a:latin typeface="Arial"/>
                <a:sym typeface="Helvetica Light"/>
              </a:rPr>
              <a:t>  </a:t>
            </a:r>
          </a:p>
        </p:txBody>
      </p:sp>
      <p:sp>
        <p:nvSpPr>
          <p:cNvPr id="2" name="Footer Placeholder 1"/>
          <p:cNvSpPr>
            <a:spLocks noGrp="1"/>
          </p:cNvSpPr>
          <p:nvPr>
            <p:ph type="ftr" sz="quarter" idx="14"/>
          </p:nvPr>
        </p:nvSpPr>
        <p:spPr>
          <a:solidFill>
            <a:schemeClr val="accent3"/>
          </a:solidFill>
        </p:spPr>
        <p:txBody>
          <a:bodyPr/>
          <a:lstStyle>
            <a:lvl1pPr defTabSz="292086" hangingPunct="0">
              <a:defRPr>
                <a:solidFill>
                  <a:schemeClr val="tx1"/>
                </a:solidFill>
              </a:defRPr>
            </a:lvl1pPr>
          </a:lstStyle>
          <a:p>
            <a:r>
              <a:rPr lang="en-GB" kern="0">
                <a:solidFill>
                  <a:srgbClr val="2A2A2A"/>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a:lvl1pPr>
          </a:lstStyle>
          <a:p>
            <a:r>
              <a:rPr lang="en-US"/>
              <a:t>Divider title (if required)</a:t>
            </a:r>
            <a:endParaRPr lang="en-GB"/>
          </a:p>
        </p:txBody>
      </p:sp>
    </p:spTree>
    <p:extLst>
      <p:ext uri="{BB962C8B-B14F-4D97-AF65-F5344CB8AC3E}">
        <p14:creationId xmlns:p14="http://schemas.microsoft.com/office/powerpoint/2010/main" val="6277594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Divider - Grey">
    <p:spTree>
      <p:nvGrpSpPr>
        <p:cNvPr id="1" name=""/>
        <p:cNvGrpSpPr/>
        <p:nvPr/>
      </p:nvGrpSpPr>
      <p:grpSpPr>
        <a:xfrm>
          <a:off x="0" y="0"/>
          <a:ext cx="0" cy="0"/>
          <a:chOff x="0" y="0"/>
          <a:chExt cx="0" cy="0"/>
        </a:xfrm>
      </p:grpSpPr>
      <p:sp>
        <p:nvSpPr>
          <p:cNvPr id="170" name="Shape 170"/>
          <p:cNvSpPr/>
          <p:nvPr/>
        </p:nvSpPr>
        <p:spPr>
          <a:xfrm>
            <a:off x="-2" y="2348710"/>
            <a:ext cx="12192003" cy="4524887"/>
          </a:xfrm>
          <a:prstGeom prst="rect">
            <a:avLst/>
          </a:prstGeom>
          <a:solidFill>
            <a:schemeClr val="accent4"/>
          </a:solidFill>
          <a:ln w="12700">
            <a:miter lim="400000"/>
          </a:ln>
          <a:extLst>
            <a:ext uri="{C572A759-6A51-4108-AA02-DFA0A04FC94B}">
              <ma14:wrappingTextBoxFlag xmlns:ma14="http://schemas.microsoft.com/office/mac/drawingml/2011/main" xmlns="" val="1"/>
            </a:ext>
          </a:extLst>
        </p:spPr>
        <p:txBody>
          <a:bodyPr lIns="35719" tIns="35719" rIns="35719" bIns="35719" anchor="ctr"/>
          <a:lstStyle>
            <a:lvl1pPr>
              <a:defRPr sz="3200">
                <a:solidFill>
                  <a:srgbClr val="FFFFFF"/>
                </a:solidFill>
              </a:defRPr>
            </a:lvl1pPr>
          </a:lstStyle>
          <a:p>
            <a:pPr marL="0" marR="0" lvl="0" indent="0" algn="ctr" defTabSz="292086" rtl="0" eaLnBrk="1" fontAlgn="auto" latinLnBrk="0" hangingPunct="0">
              <a:lnSpc>
                <a:spcPct val="100000"/>
              </a:lnSpc>
              <a:spcBef>
                <a:spcPts val="0"/>
              </a:spcBef>
              <a:spcAft>
                <a:spcPts val="0"/>
              </a:spcAft>
              <a:buClrTx/>
              <a:buSzTx/>
              <a:buFontTx/>
              <a:buNone/>
              <a:tabLst/>
              <a:defRPr/>
            </a:pPr>
            <a:r>
              <a:rPr kumimoji="0" sz="1600" b="0" i="0" u="none" strike="noStrike" kern="0" cap="none" spc="0" normalizeH="0" baseline="0" noProof="0">
                <a:ln>
                  <a:noFill/>
                </a:ln>
                <a:solidFill>
                  <a:srgbClr val="FFFFFF"/>
                </a:solidFill>
                <a:effectLst/>
                <a:uLnTx/>
                <a:uFillTx/>
                <a:latin typeface="Arial"/>
                <a:sym typeface="Helvetica Light"/>
              </a:rPr>
              <a:t>  </a:t>
            </a:r>
          </a:p>
        </p:txBody>
      </p:sp>
      <p:sp>
        <p:nvSpPr>
          <p:cNvPr id="2" name="Footer Placeholder 1"/>
          <p:cNvSpPr>
            <a:spLocks noGrp="1"/>
          </p:cNvSpPr>
          <p:nvPr>
            <p:ph type="ftr" sz="quarter" idx="14"/>
          </p:nvPr>
        </p:nvSpPr>
        <p:spPr>
          <a:solidFill>
            <a:schemeClr val="accent4"/>
          </a:solidFill>
        </p:spPr>
        <p:txBody>
          <a:bodyPr/>
          <a:lstStyle>
            <a:lvl1pPr defTabSz="292086" hangingPunct="0">
              <a:defRPr>
                <a:solidFill>
                  <a:schemeClr val="tx1"/>
                </a:solidFill>
              </a:defRPr>
            </a:lvl1pPr>
          </a:lstStyle>
          <a:p>
            <a:r>
              <a:rPr lang="en-GB" kern="0">
                <a:solidFill>
                  <a:srgbClr val="2A2A2A"/>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a:lvl1pPr>
          </a:lstStyle>
          <a:p>
            <a:r>
              <a:rPr lang="en-US"/>
              <a:t>Divider title (if required)</a:t>
            </a:r>
            <a:endParaRPr lang="en-GB"/>
          </a:p>
        </p:txBody>
      </p:sp>
    </p:spTree>
    <p:extLst>
      <p:ext uri="{BB962C8B-B14F-4D97-AF65-F5344CB8AC3E}">
        <p14:creationId xmlns:p14="http://schemas.microsoft.com/office/powerpoint/2010/main" val="11157167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Questions &amp; Contact">
    <p:spTree>
      <p:nvGrpSpPr>
        <p:cNvPr id="1" name=""/>
        <p:cNvGrpSpPr/>
        <p:nvPr/>
      </p:nvGrpSpPr>
      <p:grpSpPr>
        <a:xfrm>
          <a:off x="0" y="0"/>
          <a:ext cx="0" cy="0"/>
          <a:chOff x="0" y="0"/>
          <a:chExt cx="0" cy="0"/>
        </a:xfrm>
      </p:grpSpPr>
      <p:sp>
        <p:nvSpPr>
          <p:cNvPr id="198" name="Shape 198"/>
          <p:cNvSpPr/>
          <p:nvPr/>
        </p:nvSpPr>
        <p:spPr>
          <a:xfrm>
            <a:off x="1" y="2348707"/>
            <a:ext cx="12192003" cy="4154100"/>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35719" tIns="35719" rIns="35719" bIns="35719" anchor="t" anchorCtr="0"/>
          <a:lstStyle>
            <a:lvl1pPr>
              <a:defRPr sz="3200">
                <a:solidFill>
                  <a:srgbClr val="FFFFFF"/>
                </a:solidFill>
              </a:defRPr>
            </a:lvl1pPr>
          </a:lstStyle>
          <a:p>
            <a:pPr marL="0" marR="0" lvl="0" indent="0" algn="ctr" defTabSz="292086" rtl="0" eaLnBrk="1" fontAlgn="auto" latinLnBrk="0" hangingPunct="0">
              <a:lnSpc>
                <a:spcPct val="100000"/>
              </a:lnSpc>
              <a:spcBef>
                <a:spcPts val="0"/>
              </a:spcBef>
              <a:spcAft>
                <a:spcPts val="0"/>
              </a:spcAft>
              <a:buClrTx/>
              <a:buSzTx/>
              <a:buFontTx/>
              <a:buNone/>
              <a:tabLst/>
              <a:defRPr/>
            </a:pPr>
            <a:r>
              <a:rPr kumimoji="0" sz="1600" b="0" i="0" u="none" strike="noStrike" kern="0" cap="none" spc="0" normalizeH="0" baseline="0" noProof="0">
                <a:ln>
                  <a:noFill/>
                </a:ln>
                <a:solidFill>
                  <a:srgbClr val="FFFFFF"/>
                </a:solidFill>
                <a:effectLst/>
                <a:uLnTx/>
                <a:uFillTx/>
                <a:latin typeface="Arial"/>
                <a:sym typeface="Helvetica Light"/>
              </a:rPr>
              <a:t>  </a:t>
            </a:r>
          </a:p>
        </p:txBody>
      </p:sp>
      <p:sp>
        <p:nvSpPr>
          <p:cNvPr id="14" name="Text Placeholder 4"/>
          <p:cNvSpPr>
            <a:spLocks noGrp="1"/>
          </p:cNvSpPr>
          <p:nvPr>
            <p:ph type="body" sz="quarter" idx="12" hasCustomPrompt="1"/>
          </p:nvPr>
        </p:nvSpPr>
        <p:spPr>
          <a:xfrm>
            <a:off x="142876" y="2695575"/>
            <a:ext cx="10633869" cy="360084"/>
          </a:xfrm>
          <a:prstGeom prst="rect">
            <a:avLst/>
          </a:prstGeom>
        </p:spPr>
        <p:txBody>
          <a:bodyPr lIns="270000" rIns="270000">
            <a:noAutofit/>
          </a:bodyPr>
          <a:lstStyle>
            <a:lvl1pPr>
              <a:defRPr>
                <a:latin typeface="+mn-lt"/>
              </a:defRPr>
            </a:lvl1pPr>
            <a:lvl5pPr>
              <a:defRPr baseline="0"/>
            </a:lvl5pPr>
          </a:lstStyle>
          <a:p>
            <a:pPr lvl="0"/>
            <a:r>
              <a:rPr lang="en-GB"/>
              <a:t>For more information please contact:</a:t>
            </a:r>
          </a:p>
        </p:txBody>
      </p:sp>
      <p:pic>
        <p:nvPicPr>
          <p:cNvPr id="202" name="email-icon.png"/>
          <p:cNvPicPr>
            <a:picLocks noChangeAspect="1"/>
          </p:cNvPicPr>
          <p:nvPr/>
        </p:nvPicPr>
        <p:blipFill>
          <a:blip r:embed="rId3" cstate="print"/>
          <a:stretch>
            <a:fillRect/>
          </a:stretch>
        </p:blipFill>
        <p:spPr>
          <a:xfrm>
            <a:off x="299282" y="4175753"/>
            <a:ext cx="467428" cy="515867"/>
          </a:xfrm>
          <a:prstGeom prst="rect">
            <a:avLst/>
          </a:prstGeom>
          <a:ln w="12700">
            <a:miter lim="400000"/>
          </a:ln>
        </p:spPr>
      </p:pic>
      <p:pic>
        <p:nvPicPr>
          <p:cNvPr id="203" name="phone-icon.png"/>
          <p:cNvPicPr>
            <a:picLocks noChangeAspect="1"/>
          </p:cNvPicPr>
          <p:nvPr/>
        </p:nvPicPr>
        <p:blipFill>
          <a:blip r:embed="rId4" cstate="print"/>
          <a:stretch>
            <a:fillRect/>
          </a:stretch>
        </p:blipFill>
        <p:spPr>
          <a:xfrm>
            <a:off x="263337" y="4900761"/>
            <a:ext cx="539315" cy="515867"/>
          </a:xfrm>
          <a:prstGeom prst="rect">
            <a:avLst/>
          </a:prstGeom>
          <a:ln w="12700">
            <a:miter lim="400000"/>
          </a:ln>
        </p:spPr>
      </p:pic>
      <p:pic>
        <p:nvPicPr>
          <p:cNvPr id="205" name="web-icon.png"/>
          <p:cNvPicPr>
            <a:picLocks noChangeAspect="1"/>
          </p:cNvPicPr>
          <p:nvPr/>
        </p:nvPicPr>
        <p:blipFill>
          <a:blip r:embed="rId5" cstate="print"/>
          <a:stretch>
            <a:fillRect/>
          </a:stretch>
        </p:blipFill>
        <p:spPr>
          <a:xfrm>
            <a:off x="263337" y="3489744"/>
            <a:ext cx="539315" cy="457819"/>
          </a:xfrm>
          <a:prstGeom prst="rect">
            <a:avLst/>
          </a:prstGeom>
          <a:ln w="12700">
            <a:miter lim="400000"/>
          </a:ln>
        </p:spPr>
      </p:pic>
      <p:sp>
        <p:nvSpPr>
          <p:cNvPr id="2" name="Footer Placeholder 1"/>
          <p:cNvSpPr>
            <a:spLocks noGrp="1"/>
          </p:cNvSpPr>
          <p:nvPr>
            <p:ph type="ftr" sz="quarter" idx="17"/>
          </p:nvPr>
        </p:nvSpPr>
        <p:spPr/>
        <p:txBody>
          <a:bodyPr/>
          <a:lstStyle>
            <a:lvl1pPr algn="l" defTabSz="292086" hangingPunct="0">
              <a:defRPr/>
            </a:lvl1pPr>
          </a:lstStyle>
          <a:p>
            <a:r>
              <a:rPr lang="en-GB" kern="0">
                <a:solidFill>
                  <a:srgbClr val="2A2A2A"/>
                </a:solidFill>
                <a:sym typeface="Helvetica Light"/>
              </a:rPr>
              <a:t>www.metoffice.gov.uk																									                 © Crown Copyright 2017, Met Office</a:t>
            </a:r>
          </a:p>
        </p:txBody>
      </p:sp>
      <p:sp>
        <p:nvSpPr>
          <p:cNvPr id="3" name="Title 2"/>
          <p:cNvSpPr>
            <a:spLocks noGrp="1"/>
          </p:cNvSpPr>
          <p:nvPr>
            <p:ph type="title" hasCustomPrompt="1"/>
          </p:nvPr>
        </p:nvSpPr>
        <p:spPr/>
        <p:txBody>
          <a:bodyPr/>
          <a:lstStyle>
            <a:lvl1pPr>
              <a:defRPr/>
            </a:lvl1pPr>
          </a:lstStyle>
          <a:p>
            <a:r>
              <a:rPr lang="en-US"/>
              <a:t>Questions?</a:t>
            </a:r>
            <a:endParaRPr lang="en-GB"/>
          </a:p>
        </p:txBody>
      </p:sp>
      <p:sp>
        <p:nvSpPr>
          <p:cNvPr id="22" name="Shape 201"/>
          <p:cNvSpPr>
            <a:spLocks noGrp="1"/>
          </p:cNvSpPr>
          <p:nvPr>
            <p:ph type="body" sz="quarter" idx="18" hasCustomPrompt="1"/>
          </p:nvPr>
        </p:nvSpPr>
        <p:spPr>
          <a:xfrm>
            <a:off x="703459" y="3428990"/>
            <a:ext cx="10450319" cy="473912"/>
          </a:xfrm>
          <a:prstGeom prst="rect">
            <a:avLst/>
          </a:prstGeom>
        </p:spPr>
        <p:txBody>
          <a:bodyPr lIns="270000" anchor="t">
            <a:spAutoFit/>
          </a:bodyPr>
          <a:lstStyle>
            <a:lvl1pPr marL="0" indent="0" defTabSz="457178">
              <a:lnSpc>
                <a:spcPct val="150000"/>
              </a:lnSpc>
              <a:spcBef>
                <a:spcPts val="400"/>
              </a:spcBef>
              <a:buSzTx/>
              <a:buNone/>
              <a:defRPr sz="2000" b="1">
                <a:latin typeface="+mj-lt"/>
                <a:ea typeface="Arial"/>
                <a:cs typeface="Arial"/>
                <a:sym typeface="Arial"/>
              </a:defRPr>
            </a:lvl1pPr>
          </a:lstStyle>
          <a:p>
            <a:r>
              <a:rPr lang="en-GB"/>
              <a:t>www.metoffice.gov.uk</a:t>
            </a:r>
            <a:endParaRPr/>
          </a:p>
        </p:txBody>
      </p:sp>
      <p:sp>
        <p:nvSpPr>
          <p:cNvPr id="24" name="Shape 201"/>
          <p:cNvSpPr>
            <a:spLocks noGrp="1"/>
          </p:cNvSpPr>
          <p:nvPr>
            <p:ph type="body" sz="quarter" idx="20" hasCustomPrompt="1"/>
          </p:nvPr>
        </p:nvSpPr>
        <p:spPr>
          <a:xfrm>
            <a:off x="712790" y="4143115"/>
            <a:ext cx="10440988" cy="473912"/>
          </a:xfrm>
          <a:prstGeom prst="rect">
            <a:avLst/>
          </a:prstGeom>
        </p:spPr>
        <p:txBody>
          <a:bodyPr lIns="270000" anchor="t">
            <a:spAutoFit/>
          </a:bodyPr>
          <a:lstStyle>
            <a:lvl1pPr marL="0" indent="0" defTabSz="457178">
              <a:lnSpc>
                <a:spcPct val="150000"/>
              </a:lnSpc>
              <a:spcBef>
                <a:spcPts val="400"/>
              </a:spcBef>
              <a:buSzTx/>
              <a:buNone/>
              <a:defRPr sz="2000" b="1" baseline="0">
                <a:latin typeface="+mj-lt"/>
                <a:ea typeface="Arial"/>
                <a:cs typeface="Arial"/>
                <a:sym typeface="Arial"/>
              </a:defRPr>
            </a:lvl1pPr>
          </a:lstStyle>
          <a:p>
            <a:r>
              <a:rPr lang="en-GB"/>
              <a:t>Insert email here</a:t>
            </a:r>
            <a:endParaRPr/>
          </a:p>
        </p:txBody>
      </p:sp>
      <p:sp>
        <p:nvSpPr>
          <p:cNvPr id="28" name="Shape 201"/>
          <p:cNvSpPr>
            <a:spLocks noGrp="1"/>
          </p:cNvSpPr>
          <p:nvPr>
            <p:ph type="body" sz="quarter" idx="22" hasCustomPrompt="1"/>
          </p:nvPr>
        </p:nvSpPr>
        <p:spPr>
          <a:xfrm>
            <a:off x="703457" y="4884151"/>
            <a:ext cx="1773736" cy="958639"/>
          </a:xfrm>
          <a:prstGeom prst="rect">
            <a:avLst/>
          </a:prstGeom>
        </p:spPr>
        <p:txBody>
          <a:bodyPr wrap="square" lIns="270000" anchor="t">
            <a:spAutoFit/>
          </a:bodyPr>
          <a:lstStyle>
            <a:lvl1pPr marL="0" indent="0" defTabSz="457178">
              <a:lnSpc>
                <a:spcPct val="150000"/>
              </a:lnSpc>
              <a:spcBef>
                <a:spcPts val="400"/>
              </a:spcBef>
              <a:buSzTx/>
              <a:buNone/>
              <a:defRPr sz="2000" b="0" baseline="0">
                <a:latin typeface="+mj-lt"/>
                <a:ea typeface="Arial"/>
                <a:cs typeface="Arial"/>
                <a:sym typeface="Arial"/>
              </a:defRPr>
            </a:lvl1pPr>
          </a:lstStyle>
          <a:p>
            <a:r>
              <a:rPr lang="en-GB"/>
              <a:t>From the UK:</a:t>
            </a:r>
            <a:endParaRPr/>
          </a:p>
        </p:txBody>
      </p:sp>
      <p:sp>
        <p:nvSpPr>
          <p:cNvPr id="12" name="Shape 201"/>
          <p:cNvSpPr>
            <a:spLocks noGrp="1"/>
          </p:cNvSpPr>
          <p:nvPr>
            <p:ph type="body" sz="quarter" idx="23" hasCustomPrompt="1"/>
          </p:nvPr>
        </p:nvSpPr>
        <p:spPr>
          <a:xfrm>
            <a:off x="2310819" y="4884151"/>
            <a:ext cx="2255644" cy="473912"/>
          </a:xfrm>
          <a:prstGeom prst="rect">
            <a:avLst/>
          </a:prstGeom>
        </p:spPr>
        <p:txBody>
          <a:bodyPr wrap="square" lIns="270000" anchor="t">
            <a:spAutoFit/>
          </a:bodyPr>
          <a:lstStyle>
            <a:lvl1pPr marL="0" indent="0" defTabSz="457178">
              <a:lnSpc>
                <a:spcPct val="150000"/>
              </a:lnSpc>
              <a:spcBef>
                <a:spcPts val="400"/>
              </a:spcBef>
              <a:buSzTx/>
              <a:buNone/>
              <a:defRPr sz="2000" b="1" baseline="0">
                <a:latin typeface="+mj-lt"/>
                <a:ea typeface="Arial"/>
                <a:cs typeface="Arial"/>
                <a:sym typeface="Arial"/>
              </a:defRPr>
            </a:lvl1pPr>
          </a:lstStyle>
          <a:p>
            <a:r>
              <a:rPr lang="en-GB"/>
              <a:t>0370 900 0100</a:t>
            </a:r>
            <a:endParaRPr/>
          </a:p>
        </p:txBody>
      </p:sp>
      <p:sp>
        <p:nvSpPr>
          <p:cNvPr id="13" name="Shape 201"/>
          <p:cNvSpPr>
            <a:spLocks noGrp="1"/>
          </p:cNvSpPr>
          <p:nvPr>
            <p:ph type="body" sz="quarter" idx="24" hasCustomPrompt="1"/>
          </p:nvPr>
        </p:nvSpPr>
        <p:spPr>
          <a:xfrm>
            <a:off x="4784119" y="4884151"/>
            <a:ext cx="2646572" cy="958639"/>
          </a:xfrm>
          <a:prstGeom prst="rect">
            <a:avLst/>
          </a:prstGeom>
        </p:spPr>
        <p:txBody>
          <a:bodyPr wrap="square" lIns="270000" anchor="t">
            <a:spAutoFit/>
          </a:bodyPr>
          <a:lstStyle>
            <a:lvl1pPr marL="0" indent="0" defTabSz="457178">
              <a:lnSpc>
                <a:spcPct val="150000"/>
              </a:lnSpc>
              <a:spcBef>
                <a:spcPts val="400"/>
              </a:spcBef>
              <a:buSzTx/>
              <a:buNone/>
              <a:defRPr sz="2000" b="0" baseline="0">
                <a:latin typeface="+mj-lt"/>
                <a:ea typeface="Arial"/>
                <a:cs typeface="Arial"/>
                <a:sym typeface="Arial"/>
              </a:defRPr>
            </a:lvl1pPr>
          </a:lstStyle>
          <a:p>
            <a:r>
              <a:rPr lang="en-GB"/>
              <a:t>From outside the UK:</a:t>
            </a:r>
            <a:endParaRPr/>
          </a:p>
        </p:txBody>
      </p:sp>
      <p:sp>
        <p:nvSpPr>
          <p:cNvPr id="15" name="Shape 201"/>
          <p:cNvSpPr>
            <a:spLocks noGrp="1"/>
          </p:cNvSpPr>
          <p:nvPr>
            <p:ph type="body" sz="quarter" idx="25" hasCustomPrompt="1"/>
          </p:nvPr>
        </p:nvSpPr>
        <p:spPr>
          <a:xfrm>
            <a:off x="7239498" y="4884151"/>
            <a:ext cx="2255644" cy="958639"/>
          </a:xfrm>
          <a:prstGeom prst="rect">
            <a:avLst/>
          </a:prstGeom>
        </p:spPr>
        <p:txBody>
          <a:bodyPr wrap="square" lIns="270000" anchor="t">
            <a:spAutoFit/>
          </a:bodyPr>
          <a:lstStyle>
            <a:lvl1pPr marL="0" indent="0" defTabSz="457178">
              <a:lnSpc>
                <a:spcPct val="150000"/>
              </a:lnSpc>
              <a:spcBef>
                <a:spcPts val="400"/>
              </a:spcBef>
              <a:buSzTx/>
              <a:buNone/>
              <a:defRPr sz="2000" b="1" baseline="0">
                <a:latin typeface="+mj-lt"/>
                <a:ea typeface="Arial"/>
                <a:cs typeface="Arial"/>
                <a:sym typeface="Arial"/>
              </a:defRPr>
            </a:lvl1pPr>
          </a:lstStyle>
          <a:p>
            <a:r>
              <a:rPr lang="en-GB"/>
              <a:t>+44 1392 885680</a:t>
            </a:r>
            <a:endParaRPr/>
          </a:p>
        </p:txBody>
      </p:sp>
    </p:spTree>
    <p:extLst>
      <p:ext uri="{BB962C8B-B14F-4D97-AF65-F5344CB8AC3E}">
        <p14:creationId xmlns:p14="http://schemas.microsoft.com/office/powerpoint/2010/main" val="21077816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solidFill>
            <a:schemeClr val="accent6"/>
          </a:solidFill>
        </p:spPr>
        <p:txBody>
          <a:bodyPr/>
          <a:lstStyle>
            <a:lvl1pPr defTabSz="292086" hangingPunct="0">
              <a:defRPr/>
            </a:lvl1pPr>
          </a:lstStyle>
          <a:p>
            <a:r>
              <a:rPr lang="en-GB" kern="0">
                <a:solidFill>
                  <a:srgbClr val="2A2A2A"/>
                </a:solidFill>
                <a:sym typeface="Helvetica Light"/>
              </a:rPr>
              <a:t>www.metoffice.gov.uk																									                 © Crown Copyright 2017, Met Office</a:t>
            </a:r>
          </a:p>
        </p:txBody>
      </p:sp>
    </p:spTree>
    <p:extLst>
      <p:ext uri="{BB962C8B-B14F-4D97-AF65-F5344CB8AC3E}">
        <p14:creationId xmlns:p14="http://schemas.microsoft.com/office/powerpoint/2010/main" val="15510599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cSld name="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
            <a:ext cx="12215059" cy="6870969"/>
          </a:xfrm>
          <a:prstGeom prst="rect">
            <a:avLst/>
          </a:prstGeom>
        </p:spPr>
      </p:pic>
      <p:sp>
        <p:nvSpPr>
          <p:cNvPr id="2" name="Title 1"/>
          <p:cNvSpPr>
            <a:spLocks noGrp="1"/>
          </p:cNvSpPr>
          <p:nvPr>
            <p:ph type="ctrTitle"/>
          </p:nvPr>
        </p:nvSpPr>
        <p:spPr>
          <a:xfrm>
            <a:off x="336000" y="1126117"/>
            <a:ext cx="6688048" cy="1348679"/>
          </a:xfrm>
        </p:spPr>
        <p:txBody>
          <a:bodyPr anchor="b">
            <a:normAutofit/>
          </a:bodyPr>
          <a:lstStyle>
            <a:lvl1pPr algn="l">
              <a:defRPr sz="4267">
                <a:solidFill>
                  <a:schemeClr val="bg2"/>
                </a:solidFill>
              </a:defRPr>
            </a:lvl1pPr>
          </a:lstStyle>
          <a:p>
            <a:r>
              <a:rPr lang="en-US"/>
              <a:t>Click to edit Master title style</a:t>
            </a:r>
          </a:p>
        </p:txBody>
      </p:sp>
      <p:sp>
        <p:nvSpPr>
          <p:cNvPr id="3" name="Subtitle 2"/>
          <p:cNvSpPr>
            <a:spLocks noGrp="1"/>
          </p:cNvSpPr>
          <p:nvPr>
            <p:ph type="subTitle" idx="1"/>
          </p:nvPr>
        </p:nvSpPr>
        <p:spPr>
          <a:xfrm>
            <a:off x="336000" y="2838735"/>
            <a:ext cx="5778197" cy="2419065"/>
          </a:xfrm>
        </p:spPr>
        <p:txBody>
          <a:bodyPr/>
          <a:lstStyle>
            <a:lvl1pPr marL="0" indent="0" algn="l">
              <a:buNone/>
              <a:defRPr sz="2400">
                <a:solidFill>
                  <a:schemeClr val="bg2"/>
                </a:solidFill>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en-US"/>
              <a:t>Click to edit Master subtitle style</a:t>
            </a:r>
          </a:p>
        </p:txBody>
      </p:sp>
      <p:sp>
        <p:nvSpPr>
          <p:cNvPr id="8" name="Rectangle 7"/>
          <p:cNvSpPr/>
          <p:nvPr userDrawn="1"/>
        </p:nvSpPr>
        <p:spPr>
          <a:xfrm>
            <a:off x="0" y="6314366"/>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04">
              <a:tabLst/>
            </a:pPr>
            <a:r>
              <a:rPr lang="fr-BE" sz="1067">
                <a:solidFill>
                  <a:schemeClr val="bg2"/>
                </a:solidFill>
              </a:rPr>
              <a:t>www.metoffice.gov.uk	</a:t>
            </a:r>
            <a:endParaRPr lang="en-GB" sz="1067">
              <a:solidFill>
                <a:schemeClr val="bg2"/>
              </a:solidFill>
            </a:endParaRPr>
          </a:p>
        </p:txBody>
      </p:sp>
      <p:sp>
        <p:nvSpPr>
          <p:cNvPr id="9" name="Rectangle 8"/>
          <p:cNvSpPr/>
          <p:nvPr userDrawn="1"/>
        </p:nvSpPr>
        <p:spPr>
          <a:xfrm>
            <a:off x="5622877" y="6314366"/>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04">
              <a:tabLst/>
            </a:pPr>
            <a:r>
              <a:rPr lang="fr-BE" sz="1067">
                <a:solidFill>
                  <a:schemeClr val="bg2"/>
                </a:solidFill>
              </a:rPr>
              <a:t>© Crown Copyright</a:t>
            </a:r>
            <a:r>
              <a:rPr lang="fr-BE" sz="1067" baseline="0">
                <a:solidFill>
                  <a:schemeClr val="bg2"/>
                </a:solidFill>
              </a:rPr>
              <a:t> 2020, Met Office</a:t>
            </a:r>
            <a:endParaRPr lang="en-GB" sz="1067">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4801" y="75978"/>
            <a:ext cx="2405041" cy="1050140"/>
          </a:xfrm>
          <a:prstGeom prst="rect">
            <a:avLst/>
          </a:prstGeom>
        </p:spPr>
      </p:pic>
    </p:spTree>
    <p:extLst>
      <p:ext uri="{BB962C8B-B14F-4D97-AF65-F5344CB8AC3E}">
        <p14:creationId xmlns:p14="http://schemas.microsoft.com/office/powerpoint/2010/main" val="409621545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Content - 1 colum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1" name="Slide Number Placeholder 10"/>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297060884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x">
  <p:cSld name="3_Blank">
    <p:spTree>
      <p:nvGrpSpPr>
        <p:cNvPr id="1" name=""/>
        <p:cNvGrpSpPr/>
        <p:nvPr/>
      </p:nvGrpSpPr>
      <p:grpSpPr>
        <a:xfrm>
          <a:off x="0" y="0"/>
          <a:ext cx="0" cy="0"/>
          <a:chOff x="0" y="0"/>
          <a:chExt cx="0" cy="0"/>
        </a:xfrm>
      </p:grpSpPr>
      <p:pic>
        <p:nvPicPr>
          <p:cNvPr id="544" name="MO_MASTER_black_mono_for_light_backg_RBG.pn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991" y="114129"/>
            <a:ext cx="2648276" cy="830479"/>
          </a:xfrm>
          <a:prstGeom prst="rect">
            <a:avLst/>
          </a:prstGeom>
          <a:ln w="12700">
            <a:miter lim="400000"/>
          </a:ln>
        </p:spPr>
      </p:pic>
      <p:sp>
        <p:nvSpPr>
          <p:cNvPr id="545" name="Shape 545"/>
          <p:cNvSpPr/>
          <p:nvPr/>
        </p:nvSpPr>
        <p:spPr>
          <a:xfrm>
            <a:off x="367020" y="6593194"/>
            <a:ext cx="1362157" cy="13849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l" defTabSz="914400">
              <a:lnSpc>
                <a:spcPct val="90000"/>
              </a:lnSpc>
              <a:spcBef>
                <a:spcPts val="800"/>
              </a:spcBef>
              <a:defRPr sz="2000">
                <a:solidFill>
                  <a:srgbClr val="2A2A2A"/>
                </a:solidFill>
                <a:latin typeface="Arial"/>
                <a:ea typeface="Arial"/>
                <a:cs typeface="Arial"/>
                <a:sym typeface="Arial"/>
              </a:defRPr>
            </a:lvl1pPr>
          </a:lstStyle>
          <a:p>
            <a:r>
              <a:rPr sz="1000"/>
              <a:t>www.metoffice.gov.uk</a:t>
            </a:r>
          </a:p>
        </p:txBody>
      </p:sp>
      <p:sp>
        <p:nvSpPr>
          <p:cNvPr id="546" name="Shape 546"/>
          <p:cNvSpPr/>
          <p:nvPr/>
        </p:nvSpPr>
        <p:spPr>
          <a:xfrm>
            <a:off x="9942044" y="6593194"/>
            <a:ext cx="2352965" cy="13849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lvl1pPr algn="l" defTabSz="914400">
              <a:lnSpc>
                <a:spcPct val="90000"/>
              </a:lnSpc>
              <a:spcBef>
                <a:spcPts val="800"/>
              </a:spcBef>
              <a:defRPr sz="2000">
                <a:solidFill>
                  <a:srgbClr val="2A2A2A"/>
                </a:solidFill>
                <a:latin typeface="Arial"/>
                <a:ea typeface="Arial"/>
                <a:cs typeface="Arial"/>
                <a:sym typeface="Arial"/>
              </a:defRPr>
            </a:lvl1pPr>
          </a:lstStyle>
          <a:p>
            <a:r>
              <a:rPr sz="1000"/>
              <a:t>© Crown Copyright 2020, Met Office</a:t>
            </a:r>
          </a:p>
        </p:txBody>
      </p:sp>
      <p:sp>
        <p:nvSpPr>
          <p:cNvPr id="547" name="Shape 547"/>
          <p:cNvSpPr>
            <a:spLocks noGrp="1"/>
          </p:cNvSpPr>
          <p:nvPr>
            <p:ph type="sldNum" sz="quarter" idx="2"/>
          </p:nvPr>
        </p:nvSpPr>
        <p:spPr>
          <a:xfrm>
            <a:off x="5922420" y="6505283"/>
            <a:ext cx="338232" cy="328935"/>
          </a:xfrm>
          <a:prstGeom prst="rect">
            <a:avLst/>
          </a:prstGeom>
        </p:spPr>
        <p:txBody>
          <a:bodyPr lIns="71437" tIns="71437" rIns="71437" bIns="71437" anchor="t"/>
          <a:lstStyle>
            <a:lvl1pPr algn="ctr" defTabSz="292071">
              <a:defRPr>
                <a:solidFill>
                  <a:srgbClr val="000000"/>
                </a:solidFill>
                <a:latin typeface="+mn-lt"/>
                <a:ea typeface="+mn-ea"/>
                <a:cs typeface="+mn-cs"/>
                <a:sym typeface="Helvetica Light"/>
              </a:defRPr>
            </a:lvl1pPr>
          </a:lstStyle>
          <a:p>
            <a:fld id="{86CB4B4D-7CA3-9044-876B-883B54F8677D}" type="slidenum">
              <a:t>‹#›</a:t>
            </a:fld>
            <a:endParaRPr/>
          </a:p>
        </p:txBody>
      </p:sp>
    </p:spTree>
    <p:extLst>
      <p:ext uri="{BB962C8B-B14F-4D97-AF65-F5344CB8AC3E}">
        <p14:creationId xmlns:p14="http://schemas.microsoft.com/office/powerpoint/2010/main" val="2359363073"/>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2136000" y="4997210"/>
            <a:ext cx="7910400" cy="379656"/>
          </a:xfrm>
        </p:spPr>
        <p:txBody>
          <a:bodyPr anchor="b"/>
          <a:lstStyle>
            <a:lvl1pPr algn="l">
              <a:defRPr sz="1867" b="1"/>
            </a:lvl1pPr>
          </a:lstStyle>
          <a:p>
            <a:r>
              <a:rPr lang="fr-FR" noProof="0"/>
              <a:t>Modifiez le style du titre</a:t>
            </a:r>
            <a:endParaRPr lang="en-GB" noProof="0"/>
          </a:p>
        </p:txBody>
      </p:sp>
      <p:sp>
        <p:nvSpPr>
          <p:cNvPr id="3" name="Picture Placeholder 2"/>
          <p:cNvSpPr>
            <a:spLocks noGrp="1"/>
          </p:cNvSpPr>
          <p:nvPr>
            <p:ph type="pic" idx="1"/>
          </p:nvPr>
        </p:nvSpPr>
        <p:spPr>
          <a:xfrm>
            <a:off x="2135716" y="1666875"/>
            <a:ext cx="7909984" cy="3390901"/>
          </a:xfrm>
        </p:spPr>
        <p:txBody>
          <a:bodyPr/>
          <a:lstStyle>
            <a:lvl1pPr marL="0" indent="0">
              <a:buNone/>
              <a:defRPr sz="18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fr-FR" noProof="0"/>
              <a:t>Cliquez sur l'icône pour ajouter une image</a:t>
            </a:r>
            <a:endParaRPr lang="en-GB" noProof="0"/>
          </a:p>
        </p:txBody>
      </p:sp>
      <p:sp>
        <p:nvSpPr>
          <p:cNvPr id="4" name="Text Placeholder 3"/>
          <p:cNvSpPr>
            <a:spLocks noGrp="1"/>
          </p:cNvSpPr>
          <p:nvPr>
            <p:ph type="body" sz="half" idx="2"/>
          </p:nvPr>
        </p:nvSpPr>
        <p:spPr>
          <a:xfrm>
            <a:off x="2136000" y="5372102"/>
            <a:ext cx="7910400" cy="619127"/>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fr-FR" noProof="0"/>
              <a:t>Modifiez les styles du texte du masque</a:t>
            </a:r>
          </a:p>
        </p:txBody>
      </p:sp>
    </p:spTree>
    <p:extLst>
      <p:ext uri="{BB962C8B-B14F-4D97-AF65-F5344CB8AC3E}">
        <p14:creationId xmlns:p14="http://schemas.microsoft.com/office/powerpoint/2010/main" val="26399838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12215059" cy="6870969"/>
          </a:xfrm>
          <a:prstGeom prst="rect">
            <a:avLst/>
          </a:prstGeom>
        </p:spPr>
      </p:pic>
      <p:sp>
        <p:nvSpPr>
          <p:cNvPr id="2" name="Title 1"/>
          <p:cNvSpPr>
            <a:spLocks noGrp="1"/>
          </p:cNvSpPr>
          <p:nvPr>
            <p:ph type="ctrTitle"/>
          </p:nvPr>
        </p:nvSpPr>
        <p:spPr>
          <a:xfrm>
            <a:off x="336000" y="1126115"/>
            <a:ext cx="6688048" cy="1348679"/>
          </a:xfrm>
        </p:spPr>
        <p:txBody>
          <a:bodyPr anchor="b">
            <a:normAutofit/>
          </a:bodyPr>
          <a:lstStyle>
            <a:lvl1pPr algn="l">
              <a:defRPr sz="4267">
                <a:solidFill>
                  <a:schemeClr val="bg2"/>
                </a:solidFill>
              </a:defRPr>
            </a:lvl1pPr>
          </a:lstStyle>
          <a:p>
            <a:r>
              <a:rPr lang="en-US"/>
              <a:t>Click to edit Master title style</a:t>
            </a:r>
          </a:p>
        </p:txBody>
      </p:sp>
      <p:sp>
        <p:nvSpPr>
          <p:cNvPr id="3" name="Subtitle 2"/>
          <p:cNvSpPr>
            <a:spLocks noGrp="1"/>
          </p:cNvSpPr>
          <p:nvPr>
            <p:ph type="subTitle" idx="1"/>
          </p:nvPr>
        </p:nvSpPr>
        <p:spPr>
          <a:xfrm>
            <a:off x="336000" y="2838735"/>
            <a:ext cx="5778197" cy="2419065"/>
          </a:xfrm>
        </p:spPr>
        <p:txBody>
          <a:bodyPr/>
          <a:lstStyle>
            <a:lvl1pPr marL="0" indent="0" algn="l">
              <a:buNone/>
              <a:defRPr sz="2400">
                <a:solidFill>
                  <a:schemeClr val="bg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8" name="Rectangle 7"/>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bg2"/>
                </a:solidFill>
              </a:rPr>
              <a:t>www.metoffice.gov.uk	</a:t>
            </a:r>
            <a:endParaRPr lang="en-GB" sz="1067">
              <a:solidFill>
                <a:schemeClr val="bg2"/>
              </a:solidFill>
            </a:endParaRPr>
          </a:p>
        </p:txBody>
      </p:sp>
      <p:sp>
        <p:nvSpPr>
          <p:cNvPr id="9" name="Rectangle 8"/>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bg2"/>
                </a:solidFill>
              </a:rPr>
              <a:t>© Crown Copyright</a:t>
            </a:r>
            <a:r>
              <a:rPr lang="fr-BE" sz="1067" baseline="0">
                <a:solidFill>
                  <a:schemeClr val="bg2"/>
                </a:solidFill>
              </a:rPr>
              <a:t> 2023, Met Office</a:t>
            </a:r>
            <a:endParaRPr lang="en-GB" sz="1067">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4800" y="75977"/>
            <a:ext cx="2405041" cy="1050140"/>
          </a:xfrm>
          <a:prstGeom prst="rect">
            <a:avLst/>
          </a:prstGeom>
        </p:spPr>
      </p:pic>
    </p:spTree>
    <p:extLst>
      <p:ext uri="{BB962C8B-B14F-4D97-AF65-F5344CB8AC3E}">
        <p14:creationId xmlns:p14="http://schemas.microsoft.com/office/powerpoint/2010/main" val="353445857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1_Title slide - option 2">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print"/>
          <a:stretch>
            <a:fillRect/>
          </a:stretch>
        </p:blipFill>
        <p:spPr>
          <a:xfrm>
            <a:off x="0" y="0"/>
            <a:ext cx="12215059" cy="6870971"/>
          </a:xfrm>
          <a:prstGeom prst="rect">
            <a:avLst/>
          </a:prstGeom>
        </p:spPr>
      </p:pic>
      <p:sp>
        <p:nvSpPr>
          <p:cNvPr id="2" name="Title 1"/>
          <p:cNvSpPr>
            <a:spLocks noGrp="1"/>
          </p:cNvSpPr>
          <p:nvPr>
            <p:ph type="ctrTitle"/>
          </p:nvPr>
        </p:nvSpPr>
        <p:spPr>
          <a:xfrm>
            <a:off x="336000" y="1126115"/>
            <a:ext cx="6688048" cy="1348679"/>
          </a:xfrm>
        </p:spPr>
        <p:txBody>
          <a:bodyPr anchor="b">
            <a:normAutofit/>
          </a:bodyPr>
          <a:lstStyle>
            <a:lvl1pPr algn="l">
              <a:defRPr sz="4267">
                <a:solidFill>
                  <a:schemeClr val="bg2"/>
                </a:solidFill>
              </a:defRPr>
            </a:lvl1pPr>
          </a:lstStyle>
          <a:p>
            <a:r>
              <a:rPr lang="en-US"/>
              <a:t>Click to edit Master title style</a:t>
            </a:r>
          </a:p>
        </p:txBody>
      </p:sp>
      <p:sp>
        <p:nvSpPr>
          <p:cNvPr id="3" name="Subtitle 2"/>
          <p:cNvSpPr>
            <a:spLocks noGrp="1"/>
          </p:cNvSpPr>
          <p:nvPr>
            <p:ph type="subTitle" idx="1"/>
          </p:nvPr>
        </p:nvSpPr>
        <p:spPr>
          <a:xfrm>
            <a:off x="336000" y="2838735"/>
            <a:ext cx="5778197" cy="2419065"/>
          </a:xfrm>
        </p:spPr>
        <p:txBody>
          <a:bodyPr/>
          <a:lstStyle>
            <a:lvl1pPr marL="0" indent="0" algn="l">
              <a:buNone/>
              <a:defRPr sz="2400">
                <a:solidFill>
                  <a:schemeClr val="bg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8" name="Rectangle 7"/>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bg2"/>
                </a:solidFill>
              </a:rPr>
              <a:t>www.metoffice.gov.uk	</a:t>
            </a:r>
            <a:endParaRPr lang="en-GB" sz="1067">
              <a:solidFill>
                <a:schemeClr val="bg2"/>
              </a:solidFill>
            </a:endParaRPr>
          </a:p>
        </p:txBody>
      </p:sp>
      <p:sp>
        <p:nvSpPr>
          <p:cNvPr id="9" name="Rectangle 8"/>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bg2"/>
                </a:solidFill>
              </a:rPr>
              <a:t>© Crown Copyright</a:t>
            </a:r>
            <a:r>
              <a:rPr lang="fr-BE" sz="1067" baseline="0">
                <a:solidFill>
                  <a:schemeClr val="bg2"/>
                </a:solidFill>
              </a:rPr>
              <a:t> 2023, Met Office</a:t>
            </a:r>
            <a:endParaRPr lang="en-GB" sz="1067">
              <a:solidFill>
                <a:schemeClr val="bg2"/>
              </a:solidFill>
            </a:endParaRP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4800" y="75977"/>
            <a:ext cx="2405041" cy="1050140"/>
          </a:xfrm>
          <a:prstGeom prst="rect">
            <a:avLst/>
          </a:prstGeom>
        </p:spPr>
      </p:pic>
    </p:spTree>
    <p:extLst>
      <p:ext uri="{BB962C8B-B14F-4D97-AF65-F5344CB8AC3E}">
        <p14:creationId xmlns:p14="http://schemas.microsoft.com/office/powerpoint/2010/main" val="297937972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 preserve="1">
  <p:cSld name="Title slide - option 3">
    <p:spTree>
      <p:nvGrpSpPr>
        <p:cNvPr id="1" name=""/>
        <p:cNvGrpSpPr/>
        <p:nvPr/>
      </p:nvGrpSpPr>
      <p:grpSpPr>
        <a:xfrm>
          <a:off x="0" y="0"/>
          <a:ext cx="0" cy="0"/>
          <a:chOff x="0" y="0"/>
          <a:chExt cx="0" cy="0"/>
        </a:xfrm>
      </p:grpSpPr>
      <p:pic>
        <p:nvPicPr>
          <p:cNvPr id="7" name="cover-backg-2.jpg"/>
          <p:cNvPicPr>
            <a:picLocks noChangeAspect="1"/>
          </p:cNvPicPr>
          <p:nvPr userDrawn="1"/>
        </p:nvPicPr>
        <p:blipFill>
          <a:blip r:embed="rId2" cstate="print"/>
          <a:stretch>
            <a:fillRect/>
          </a:stretch>
        </p:blipFill>
        <p:spPr>
          <a:xfrm>
            <a:off x="0" y="0"/>
            <a:ext cx="12215059" cy="6870971"/>
          </a:xfrm>
          <a:prstGeom prst="rect">
            <a:avLst/>
          </a:prstGeom>
          <a:ln w="12700">
            <a:miter lim="400000"/>
          </a:ln>
        </p:spPr>
      </p:pic>
      <p:sp>
        <p:nvSpPr>
          <p:cNvPr id="2" name="Title 1"/>
          <p:cNvSpPr>
            <a:spLocks noGrp="1"/>
          </p:cNvSpPr>
          <p:nvPr>
            <p:ph type="ctrTitle"/>
          </p:nvPr>
        </p:nvSpPr>
        <p:spPr>
          <a:xfrm>
            <a:off x="336000" y="1126115"/>
            <a:ext cx="11520000" cy="1348679"/>
          </a:xfrm>
        </p:spPr>
        <p:txBody>
          <a:bodyPr anchor="b">
            <a:normAutofit/>
          </a:bodyPr>
          <a:lstStyle>
            <a:lvl1pPr algn="l">
              <a:defRPr sz="4267">
                <a:solidFill>
                  <a:schemeClr val="bg2"/>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bg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8" name="Rectangle 7"/>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bg2"/>
                </a:solidFill>
              </a:rPr>
              <a:t>www.metoffice.gov.uk	</a:t>
            </a:r>
            <a:endParaRPr lang="en-GB" sz="1067">
              <a:solidFill>
                <a:schemeClr val="bg2"/>
              </a:solidFill>
            </a:endParaRPr>
          </a:p>
        </p:txBody>
      </p:sp>
      <p:sp>
        <p:nvSpPr>
          <p:cNvPr id="9" name="Rectangle 8"/>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bg2"/>
                </a:solidFill>
              </a:rPr>
              <a:t>© Crown Copyright</a:t>
            </a:r>
            <a:r>
              <a:rPr lang="fr-BE" sz="1067" baseline="0">
                <a:solidFill>
                  <a:schemeClr val="bg2"/>
                </a:solidFill>
              </a:rPr>
              <a:t> 2023, Met Office</a:t>
            </a:r>
            <a:endParaRPr lang="en-GB" sz="1067">
              <a:solidFill>
                <a:schemeClr val="bg2"/>
              </a:solidFill>
            </a:endParaRP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4800" y="75977"/>
            <a:ext cx="2405041" cy="1050140"/>
          </a:xfrm>
          <a:prstGeom prst="rect">
            <a:avLst/>
          </a:prstGeom>
        </p:spPr>
      </p:pic>
    </p:spTree>
    <p:extLst>
      <p:ext uri="{BB962C8B-B14F-4D97-AF65-F5344CB8AC3E}">
        <p14:creationId xmlns:p14="http://schemas.microsoft.com/office/powerpoint/2010/main" val="149799639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336000" y="1144043"/>
            <a:ext cx="11520000" cy="1330751"/>
          </a:xfrm>
        </p:spPr>
        <p:txBody>
          <a:bodyPr anchor="b">
            <a:normAutofit/>
          </a:bodyPr>
          <a:lstStyle>
            <a:lvl1pPr algn="l">
              <a:defRPr sz="4800">
                <a:solidFill>
                  <a:schemeClr val="tx1"/>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5" name="Rectangle 4"/>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tx1"/>
                </a:solidFill>
              </a:rPr>
              <a:t>© Crown Copyright</a:t>
            </a:r>
            <a:r>
              <a:rPr lang="fr-BE" sz="1067" baseline="0">
                <a:solidFill>
                  <a:schemeClr val="tx1"/>
                </a:solidFill>
              </a:rPr>
              <a:t> 2023, Met Office</a:t>
            </a:r>
            <a:endParaRPr lang="en-GB" sz="1067">
              <a:solidFill>
                <a:schemeClr val="tx1"/>
              </a:solidFill>
            </a:endParaRPr>
          </a:p>
        </p:txBody>
      </p:sp>
      <p:sp>
        <p:nvSpPr>
          <p:cNvPr id="6" name="Rectangle 5"/>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Tree>
    <p:extLst>
      <p:ext uri="{BB962C8B-B14F-4D97-AF65-F5344CB8AC3E}">
        <p14:creationId xmlns:p14="http://schemas.microsoft.com/office/powerpoint/2010/main" val="14209040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 preserve="1">
  <p:cSld name="1_Title slide - option 4">
    <p:spTree>
      <p:nvGrpSpPr>
        <p:cNvPr id="1" name=""/>
        <p:cNvGrpSpPr/>
        <p:nvPr/>
      </p:nvGrpSpPr>
      <p:grpSpPr>
        <a:xfrm>
          <a:off x="0" y="0"/>
          <a:ext cx="0" cy="0"/>
          <a:chOff x="0" y="0"/>
          <a:chExt cx="0" cy="0"/>
        </a:xfrm>
      </p:grpSpPr>
      <p:sp>
        <p:nvSpPr>
          <p:cNvPr id="2" name="Title 1"/>
          <p:cNvSpPr>
            <a:spLocks noGrp="1"/>
          </p:cNvSpPr>
          <p:nvPr>
            <p:ph type="ctrTitle"/>
          </p:nvPr>
        </p:nvSpPr>
        <p:spPr>
          <a:xfrm>
            <a:off x="336000" y="1319409"/>
            <a:ext cx="11520000" cy="1155385"/>
          </a:xfrm>
        </p:spPr>
        <p:txBody>
          <a:bodyPr anchor="b">
            <a:normAutofit/>
          </a:bodyPr>
          <a:lstStyle>
            <a:lvl1pPr algn="l">
              <a:defRPr sz="4800">
                <a:solidFill>
                  <a:schemeClr val="tx1"/>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5" name="Rectangle 4"/>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tx1"/>
                </a:solidFill>
              </a:rPr>
              <a:t>© Crown Copyright</a:t>
            </a:r>
            <a:r>
              <a:rPr lang="fr-BE" sz="1067" baseline="0">
                <a:solidFill>
                  <a:schemeClr val="tx1"/>
                </a:solidFill>
              </a:rPr>
              <a:t> 2023, Met Office</a:t>
            </a:r>
            <a:endParaRPr lang="en-GB" sz="1067">
              <a:solidFill>
                <a:schemeClr val="tx1"/>
              </a:solidFill>
            </a:endParaRPr>
          </a:p>
        </p:txBody>
      </p:sp>
      <p:sp>
        <p:nvSpPr>
          <p:cNvPr id="6" name="Rectangle 5"/>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
        <p:nvSpPr>
          <p:cNvPr id="7" name="Shape 48"/>
          <p:cNvSpPr/>
          <p:nvPr userDrawn="1"/>
        </p:nvSpPr>
        <p:spPr>
          <a:xfrm>
            <a:off x="-2" y="-8012"/>
            <a:ext cx="12192003" cy="1134128"/>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35719" tIns="35719" rIns="35719" bIns="35719" anchor="ctr"/>
          <a:lstStyle>
            <a:lvl1pPr>
              <a:defRPr sz="3200">
                <a:solidFill>
                  <a:srgbClr val="FFFFFF"/>
                </a:solidFill>
              </a:defRPr>
            </a:lvl1pPr>
          </a:lstStyle>
          <a:p>
            <a:pPr marL="0" marR="0" lvl="0" indent="0" algn="ctr" defTabSz="292093" rtl="0" eaLnBrk="1" fontAlgn="auto" latinLnBrk="0" hangingPunct="0">
              <a:lnSpc>
                <a:spcPct val="100000"/>
              </a:lnSpc>
              <a:spcBef>
                <a:spcPts val="0"/>
              </a:spcBef>
              <a:spcAft>
                <a:spcPts val="0"/>
              </a:spcAft>
              <a:buClrTx/>
              <a:buSzTx/>
              <a:buFontTx/>
              <a:buNone/>
              <a:tabLst/>
              <a:defRPr/>
            </a:pPr>
            <a:r>
              <a:rPr kumimoji="0" sz="1600" b="0" i="0" u="none" strike="noStrike" kern="0" cap="none" spc="0" normalizeH="0" baseline="0" noProof="0">
                <a:ln>
                  <a:noFill/>
                </a:ln>
                <a:solidFill>
                  <a:srgbClr val="FFFFFF"/>
                </a:solidFill>
                <a:effectLst/>
                <a:uLnTx/>
                <a:uFillTx/>
                <a:latin typeface="Arial"/>
                <a:sym typeface="Helvetica Light"/>
              </a:rPr>
              <a:t>  </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4800" y="75977"/>
            <a:ext cx="2405041" cy="1050140"/>
          </a:xfrm>
          <a:prstGeom prst="rect">
            <a:avLst/>
          </a:prstGeom>
        </p:spPr>
      </p:pic>
    </p:spTree>
    <p:extLst>
      <p:ext uri="{BB962C8B-B14F-4D97-AF65-F5344CB8AC3E}">
        <p14:creationId xmlns:p14="http://schemas.microsoft.com/office/powerpoint/2010/main" val="166216393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slide - option 5">
    <p:spTree>
      <p:nvGrpSpPr>
        <p:cNvPr id="1" name=""/>
        <p:cNvGrpSpPr/>
        <p:nvPr/>
      </p:nvGrpSpPr>
      <p:grpSpPr>
        <a:xfrm>
          <a:off x="0" y="0"/>
          <a:ext cx="0" cy="0"/>
          <a:chOff x="0" y="0"/>
          <a:chExt cx="0" cy="0"/>
        </a:xfrm>
      </p:grpSpPr>
      <p:sp>
        <p:nvSpPr>
          <p:cNvPr id="2" name="Title 1"/>
          <p:cNvSpPr>
            <a:spLocks noGrp="1"/>
          </p:cNvSpPr>
          <p:nvPr>
            <p:ph type="ctrTitle"/>
          </p:nvPr>
        </p:nvSpPr>
        <p:spPr>
          <a:xfrm>
            <a:off x="336000" y="1327758"/>
            <a:ext cx="11520000" cy="1147036"/>
          </a:xfrm>
        </p:spPr>
        <p:txBody>
          <a:bodyPr anchor="b">
            <a:normAutofit/>
          </a:bodyPr>
          <a:lstStyle>
            <a:lvl1pPr algn="l">
              <a:defRPr sz="4800">
                <a:solidFill>
                  <a:schemeClr val="tx1"/>
                </a:solidFill>
              </a:defRPr>
            </a:lvl1pPr>
          </a:lstStyle>
          <a:p>
            <a:r>
              <a:rPr lang="en-US"/>
              <a:t>Click to edit Master title style</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Shape 64"/>
          <p:cNvSpPr/>
          <p:nvPr userDrawn="1"/>
        </p:nvSpPr>
        <p:spPr>
          <a:xfrm flipV="1">
            <a:off x="2855913"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5" name="Shape 68"/>
          <p:cNvSpPr/>
          <p:nvPr userDrawn="1"/>
        </p:nvSpPr>
        <p:spPr>
          <a:xfrm>
            <a:off x="10041453" y="272735"/>
            <a:ext cx="1814548" cy="360000"/>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lstStyle/>
          <a:p>
            <a:pPr marL="0" marR="0" lvl="0" indent="0" algn="l" defTabSz="457189" rtl="0" eaLnBrk="1" fontAlgn="auto" latinLnBrk="0" hangingPunct="0">
              <a:lnSpc>
                <a:spcPct val="90000"/>
              </a:lnSpc>
              <a:spcBef>
                <a:spcPts val="400"/>
              </a:spcBef>
              <a:spcAft>
                <a:spcPts val="0"/>
              </a:spcAft>
              <a:buClrTx/>
              <a:buSzTx/>
              <a:buFontTx/>
              <a:buNone/>
              <a:tabLst/>
              <a:defRPr sz="2100">
                <a:solidFill>
                  <a:srgbClr val="2A2A2A"/>
                </a:solidFill>
                <a:latin typeface="Arial"/>
                <a:ea typeface="Arial"/>
                <a:cs typeface="Arial"/>
                <a:sym typeface="Arial"/>
              </a:defRPr>
            </a:pPr>
            <a:r>
              <a:rPr kumimoji="0" sz="1067" b="0" i="0" u="none" strike="noStrike" kern="0" cap="none" spc="0" normalizeH="0" baseline="0" noProof="0">
                <a:ln>
                  <a:noFill/>
                </a:ln>
                <a:solidFill>
                  <a:srgbClr val="2A2A2A"/>
                </a:solidFill>
                <a:effectLst/>
                <a:uLnTx/>
                <a:uFillTx/>
                <a:latin typeface="Arial"/>
                <a:cs typeface="Arial"/>
                <a:sym typeface="Arial"/>
              </a:rPr>
              <a:t>Working together </a:t>
            </a:r>
            <a:br>
              <a:rPr kumimoji="0" sz="1067" b="0" i="0" u="none" strike="noStrike" kern="0" cap="none" spc="0" normalizeH="0" baseline="0" noProof="0">
                <a:ln>
                  <a:noFill/>
                </a:ln>
                <a:solidFill>
                  <a:srgbClr val="2A2A2A"/>
                </a:solidFill>
                <a:effectLst/>
                <a:uLnTx/>
                <a:uFillTx/>
                <a:latin typeface="Arial"/>
                <a:cs typeface="Arial"/>
                <a:sym typeface="Arial"/>
              </a:rPr>
            </a:br>
            <a:r>
              <a:rPr kumimoji="0" sz="1067" b="0" i="0" u="none" strike="noStrike" kern="0" cap="none" spc="0" normalizeH="0" baseline="0" noProof="0">
                <a:ln>
                  <a:noFill/>
                </a:ln>
                <a:solidFill>
                  <a:srgbClr val="2A2A2A"/>
                </a:solidFill>
                <a:effectLst/>
                <a:uLnTx/>
                <a:uFillTx/>
                <a:latin typeface="Arial"/>
                <a:cs typeface="Arial"/>
                <a:sym typeface="Arial"/>
              </a:rPr>
              <a:t>(enter working relationship)</a:t>
            </a:r>
          </a:p>
        </p:txBody>
      </p:sp>
      <p:sp>
        <p:nvSpPr>
          <p:cNvPr id="6" name="Shape 69"/>
          <p:cNvSpPr>
            <a:spLocks noGrp="1"/>
          </p:cNvSpPr>
          <p:nvPr>
            <p:ph type="pic" sz="quarter" idx="13"/>
          </p:nvPr>
        </p:nvSpPr>
        <p:spPr>
          <a:xfrm>
            <a:off x="2969561" y="272735"/>
            <a:ext cx="1568168" cy="360000"/>
          </a:xfrm>
          <a:prstGeom prst="rect">
            <a:avLst/>
          </a:prstGeom>
          <a:noFill/>
          <a:ln>
            <a:noFill/>
          </a:ln>
        </p:spPr>
        <p:txBody>
          <a:bodyPr wrap="square" lIns="68579" tIns="34289" rIns="68579" bIns="34289" anchor="t">
            <a:noAutofit/>
          </a:bodyPr>
          <a:lstStyle>
            <a:lvl1pPr marL="0" indent="0">
              <a:buNone/>
              <a:defRPr sz="1067">
                <a:latin typeface="+mn-lt"/>
              </a:defRPr>
            </a:lvl1pPr>
          </a:lstStyle>
          <a:p>
            <a:r>
              <a:rPr lang="en-US"/>
              <a:t>Click icon to add picture</a:t>
            </a:r>
            <a:endParaRPr lang="en-GB"/>
          </a:p>
        </p:txBody>
      </p:sp>
      <p:sp>
        <p:nvSpPr>
          <p:cNvPr id="7" name="Shape 70"/>
          <p:cNvSpPr>
            <a:spLocks noGrp="1"/>
          </p:cNvSpPr>
          <p:nvPr>
            <p:ph type="pic" sz="quarter" idx="14"/>
          </p:nvPr>
        </p:nvSpPr>
        <p:spPr>
          <a:xfrm>
            <a:off x="4770581"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8" name="Shape 71"/>
          <p:cNvSpPr>
            <a:spLocks noGrp="1"/>
          </p:cNvSpPr>
          <p:nvPr>
            <p:ph type="pic" sz="quarter" idx="15"/>
          </p:nvPr>
        </p:nvSpPr>
        <p:spPr>
          <a:xfrm>
            <a:off x="6570805"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9" name="Shape 64"/>
          <p:cNvSpPr/>
          <p:nvPr userDrawn="1"/>
        </p:nvSpPr>
        <p:spPr>
          <a:xfrm flipV="1">
            <a:off x="4654551"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6456363"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8256588" y="180000"/>
            <a:ext cx="0" cy="540000"/>
          </a:xfrm>
          <a:prstGeom prst="line">
            <a:avLst/>
          </a:prstGeom>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8364937"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13" name="Rectangle 12"/>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
        <p:nvSpPr>
          <p:cNvPr id="14" name="Rectangle 13"/>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tx1"/>
                </a:solidFill>
              </a:rPr>
              <a:t>© Crown Copyright</a:t>
            </a:r>
            <a:r>
              <a:rPr lang="fr-BE" sz="1067" baseline="0">
                <a:solidFill>
                  <a:schemeClr val="tx1"/>
                </a:solidFill>
              </a:rPr>
              <a:t> 2023, Met Office</a:t>
            </a:r>
            <a:endParaRPr lang="en-GB" sz="1067">
              <a:solidFill>
                <a:schemeClr val="tx1"/>
              </a:solidFill>
            </a:endParaRPr>
          </a:p>
        </p:txBody>
      </p:sp>
    </p:spTree>
    <p:extLst>
      <p:ext uri="{BB962C8B-B14F-4D97-AF65-F5344CB8AC3E}">
        <p14:creationId xmlns:p14="http://schemas.microsoft.com/office/powerpoint/2010/main" val="283211296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Title slide - option 5">
    <p:spTree>
      <p:nvGrpSpPr>
        <p:cNvPr id="1" name=""/>
        <p:cNvGrpSpPr/>
        <p:nvPr/>
      </p:nvGrpSpPr>
      <p:grpSpPr>
        <a:xfrm>
          <a:off x="0" y="0"/>
          <a:ext cx="0" cy="0"/>
          <a:chOff x="0" y="0"/>
          <a:chExt cx="0" cy="0"/>
        </a:xfrm>
      </p:grpSpPr>
      <p:sp>
        <p:nvSpPr>
          <p:cNvPr id="17" name="Shape 48"/>
          <p:cNvSpPr/>
          <p:nvPr userDrawn="1"/>
        </p:nvSpPr>
        <p:spPr>
          <a:xfrm>
            <a:off x="-2" y="-8012"/>
            <a:ext cx="12192003" cy="1134128"/>
          </a:xfrm>
          <a:prstGeom prst="rect">
            <a:avLst/>
          </a:prstGeom>
          <a:blipFill>
            <a:blip r:embed="rId2" cstate="print"/>
          </a:blipFill>
          <a:ln w="12700">
            <a:miter lim="400000"/>
          </a:ln>
          <a:extLst>
            <a:ext uri="{C572A759-6A51-4108-AA02-DFA0A04FC94B}">
              <ma14:wrappingTextBoxFlag xmlns:ma14="http://schemas.microsoft.com/office/mac/drawingml/2011/main" xmlns="" val="1"/>
            </a:ext>
          </a:extLst>
        </p:spPr>
        <p:txBody>
          <a:bodyPr lIns="35719" tIns="35719" rIns="35719" bIns="35719" anchor="ctr"/>
          <a:lstStyle>
            <a:lvl1pPr>
              <a:defRPr sz="3200">
                <a:solidFill>
                  <a:srgbClr val="FFFFFF"/>
                </a:solidFill>
              </a:defRPr>
            </a:lvl1pPr>
          </a:lstStyle>
          <a:p>
            <a:pPr marL="0" marR="0" lvl="0" indent="0" algn="ctr" defTabSz="292093" rtl="0" eaLnBrk="1" fontAlgn="auto" latinLnBrk="0" hangingPunct="0">
              <a:lnSpc>
                <a:spcPct val="100000"/>
              </a:lnSpc>
              <a:spcBef>
                <a:spcPts val="0"/>
              </a:spcBef>
              <a:spcAft>
                <a:spcPts val="0"/>
              </a:spcAft>
              <a:buClrTx/>
              <a:buSzTx/>
              <a:buFontTx/>
              <a:buNone/>
              <a:tabLst/>
              <a:defRPr/>
            </a:pPr>
            <a:r>
              <a:rPr kumimoji="0" sz="1600" b="0" i="0" u="none" strike="noStrike" kern="0" cap="none" spc="0" normalizeH="0" baseline="0" noProof="0">
                <a:ln>
                  <a:noFill/>
                </a:ln>
                <a:solidFill>
                  <a:srgbClr val="FFFFFF"/>
                </a:solidFill>
                <a:effectLst/>
                <a:uLnTx/>
                <a:uFillTx/>
                <a:latin typeface="Arial"/>
                <a:sym typeface="Helvetica Light"/>
              </a:rPr>
              <a:t>  </a:t>
            </a:r>
          </a:p>
        </p:txBody>
      </p:sp>
      <p:sp>
        <p:nvSpPr>
          <p:cNvPr id="3" name="Subtitle 2"/>
          <p:cNvSpPr>
            <a:spLocks noGrp="1"/>
          </p:cNvSpPr>
          <p:nvPr>
            <p:ph type="subTitle" idx="1"/>
          </p:nvPr>
        </p:nvSpPr>
        <p:spPr>
          <a:xfrm>
            <a:off x="336000" y="2838735"/>
            <a:ext cx="11520000" cy="2419065"/>
          </a:xfrm>
        </p:spPr>
        <p:txBody>
          <a:bodyPr/>
          <a:lstStyle>
            <a:lvl1pPr marL="0" indent="0" algn="l">
              <a:buNone/>
              <a:defRPr sz="2400">
                <a:solidFill>
                  <a:schemeClr val="tx1"/>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Shape 64"/>
          <p:cNvSpPr/>
          <p:nvPr userDrawn="1"/>
        </p:nvSpPr>
        <p:spPr>
          <a:xfrm flipV="1">
            <a:off x="2855913"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6" name="Shape 69"/>
          <p:cNvSpPr>
            <a:spLocks noGrp="1"/>
          </p:cNvSpPr>
          <p:nvPr>
            <p:ph type="pic" sz="quarter" idx="13"/>
          </p:nvPr>
        </p:nvSpPr>
        <p:spPr>
          <a:xfrm>
            <a:off x="2969561" y="272735"/>
            <a:ext cx="1568168" cy="360000"/>
          </a:xfrm>
          <a:prstGeom prst="rect">
            <a:avLst/>
          </a:prstGeom>
          <a:noFill/>
          <a:ln>
            <a:noFill/>
          </a:ln>
        </p:spPr>
        <p:txBody>
          <a:bodyPr wrap="square" lIns="68579" tIns="34289" rIns="68579" bIns="34289" anchor="t">
            <a:noAutofit/>
          </a:bodyPr>
          <a:lstStyle>
            <a:lvl1pPr marL="0" indent="0">
              <a:buNone/>
              <a:defRPr sz="1067">
                <a:latin typeface="+mn-lt"/>
              </a:defRPr>
            </a:lvl1pPr>
          </a:lstStyle>
          <a:p>
            <a:r>
              <a:rPr lang="en-US"/>
              <a:t>Click icon to add picture</a:t>
            </a:r>
            <a:endParaRPr lang="en-GB"/>
          </a:p>
        </p:txBody>
      </p:sp>
      <p:sp>
        <p:nvSpPr>
          <p:cNvPr id="7" name="Shape 70"/>
          <p:cNvSpPr>
            <a:spLocks noGrp="1"/>
          </p:cNvSpPr>
          <p:nvPr>
            <p:ph type="pic" sz="quarter" idx="14"/>
          </p:nvPr>
        </p:nvSpPr>
        <p:spPr>
          <a:xfrm>
            <a:off x="4770581"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8" name="Shape 71"/>
          <p:cNvSpPr>
            <a:spLocks noGrp="1"/>
          </p:cNvSpPr>
          <p:nvPr>
            <p:ph type="pic" sz="quarter" idx="15"/>
          </p:nvPr>
        </p:nvSpPr>
        <p:spPr>
          <a:xfrm>
            <a:off x="6570805"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9" name="Shape 64"/>
          <p:cNvSpPr/>
          <p:nvPr userDrawn="1"/>
        </p:nvSpPr>
        <p:spPr>
          <a:xfrm flipV="1">
            <a:off x="4654551"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0" name="Shape 64"/>
          <p:cNvSpPr/>
          <p:nvPr userDrawn="1"/>
        </p:nvSpPr>
        <p:spPr>
          <a:xfrm flipV="1">
            <a:off x="6456363"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1" name="Shape 64"/>
          <p:cNvSpPr/>
          <p:nvPr userDrawn="1"/>
        </p:nvSpPr>
        <p:spPr>
          <a:xfrm flipV="1">
            <a:off x="8256588" y="180000"/>
            <a:ext cx="0" cy="540000"/>
          </a:xfrm>
          <a:prstGeom prst="line">
            <a:avLst/>
          </a:prstGeom>
          <a:ln>
            <a:solidFill>
              <a:schemeClr val="bg2"/>
            </a:solidFill>
          </a:ln>
        </p:spPr>
        <p:style>
          <a:lnRef idx="1">
            <a:schemeClr val="dk1"/>
          </a:lnRef>
          <a:fillRef idx="0">
            <a:schemeClr val="dk1"/>
          </a:fillRef>
          <a:effectRef idx="0">
            <a:schemeClr val="dk1"/>
          </a:effectRef>
          <a:fontRef idx="minor">
            <a:schemeClr val="tx1"/>
          </a:fontRef>
        </p:style>
        <p:txBody>
          <a:bodyPr lIns="35719" tIns="35719" rIns="35719" bIns="35719" anchor="ctr"/>
          <a:lstStyle/>
          <a:p>
            <a:pPr marL="0" marR="0" lvl="0" indent="0" algn="ctr" defTabSz="292093" rtl="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rgbClr val="2A2A2A"/>
              </a:solidFill>
              <a:effectLst/>
              <a:uLnTx/>
              <a:uFillTx/>
              <a:latin typeface="Arial"/>
              <a:sym typeface="Helvetica Light"/>
            </a:endParaRPr>
          </a:p>
        </p:txBody>
      </p:sp>
      <p:sp>
        <p:nvSpPr>
          <p:cNvPr id="12" name="Shape 71"/>
          <p:cNvSpPr>
            <a:spLocks noGrp="1"/>
          </p:cNvSpPr>
          <p:nvPr>
            <p:ph type="pic" sz="quarter" idx="17"/>
          </p:nvPr>
        </p:nvSpPr>
        <p:spPr>
          <a:xfrm>
            <a:off x="8364937" y="272735"/>
            <a:ext cx="1568169" cy="360000"/>
          </a:xfrm>
          <a:prstGeom prst="rect">
            <a:avLst/>
          </a:prstGeom>
          <a:noFill/>
          <a:ln>
            <a:noFill/>
          </a:ln>
        </p:spPr>
        <p:txBody>
          <a:bodyPr lIns="68579" tIns="34289" rIns="68579" bIns="34289" anchor="t">
            <a:noAutofit/>
          </a:bodyPr>
          <a:lstStyle>
            <a:lvl1pPr marL="0" indent="0">
              <a:buNone/>
              <a:defRPr sz="1067"/>
            </a:lvl1pPr>
          </a:lstStyle>
          <a:p>
            <a:r>
              <a:rPr lang="en-US"/>
              <a:t>Click icon to add picture</a:t>
            </a:r>
            <a:endParaRPr/>
          </a:p>
        </p:txBody>
      </p:sp>
      <p:sp>
        <p:nvSpPr>
          <p:cNvPr id="13" name="Rectangle 12"/>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www.metoffice.gov.uk</a:t>
            </a:r>
            <a:r>
              <a:rPr lang="fr-BE" sz="1067">
                <a:solidFill>
                  <a:schemeClr val="bg2"/>
                </a:solidFill>
              </a:rPr>
              <a:t>	</a:t>
            </a:r>
            <a:endParaRPr lang="en-GB" sz="1067">
              <a:solidFill>
                <a:schemeClr val="bg2"/>
              </a:solidFill>
            </a:endParaRPr>
          </a:p>
        </p:txBody>
      </p:sp>
      <p:sp>
        <p:nvSpPr>
          <p:cNvPr id="14" name="Rectangle 13"/>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a:solidFill>
                  <a:schemeClr val="tx1"/>
                </a:solidFill>
              </a:rPr>
              <a:t>© Crown Copyright</a:t>
            </a:r>
            <a:r>
              <a:rPr lang="fr-BE" sz="1067" baseline="0">
                <a:solidFill>
                  <a:schemeClr val="tx1"/>
                </a:solidFill>
              </a:rPr>
              <a:t> 2023, Met Office</a:t>
            </a:r>
            <a:endParaRPr lang="en-GB" sz="1067">
              <a:solidFill>
                <a:schemeClr val="tx1"/>
              </a:solidFill>
            </a:endParaRPr>
          </a:p>
        </p:txBody>
      </p:sp>
      <p:sp>
        <p:nvSpPr>
          <p:cNvPr id="5" name="Shape 68"/>
          <p:cNvSpPr/>
          <p:nvPr userDrawn="1"/>
        </p:nvSpPr>
        <p:spPr>
          <a:xfrm>
            <a:off x="10041453" y="272735"/>
            <a:ext cx="1814548" cy="360000"/>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lstStyle/>
          <a:p>
            <a:pPr marL="0" marR="0" lvl="0" indent="0" algn="l" defTabSz="457189" rtl="0" eaLnBrk="1" fontAlgn="auto" latinLnBrk="0" hangingPunct="0">
              <a:lnSpc>
                <a:spcPct val="90000"/>
              </a:lnSpc>
              <a:spcBef>
                <a:spcPts val="400"/>
              </a:spcBef>
              <a:spcAft>
                <a:spcPts val="0"/>
              </a:spcAft>
              <a:buClrTx/>
              <a:buSzTx/>
              <a:buFontTx/>
              <a:buNone/>
              <a:tabLst/>
              <a:defRPr sz="2100">
                <a:solidFill>
                  <a:srgbClr val="2A2A2A"/>
                </a:solidFill>
                <a:latin typeface="Arial"/>
                <a:ea typeface="Arial"/>
                <a:cs typeface="Arial"/>
                <a:sym typeface="Arial"/>
              </a:defRPr>
            </a:pPr>
            <a:r>
              <a:rPr kumimoji="0" sz="1067" b="0" i="0" u="none" strike="noStrike" kern="0" cap="none" spc="0" normalizeH="0" baseline="0" noProof="0">
                <a:ln>
                  <a:noFill/>
                </a:ln>
                <a:solidFill>
                  <a:schemeClr val="accent6"/>
                </a:solidFill>
                <a:effectLst/>
                <a:uLnTx/>
                <a:uFillTx/>
                <a:latin typeface="Arial"/>
                <a:cs typeface="Arial"/>
                <a:sym typeface="Arial"/>
              </a:rPr>
              <a:t>Working together </a:t>
            </a:r>
            <a:br>
              <a:rPr kumimoji="0" sz="1067" b="0" i="0" u="none" strike="noStrike" kern="0" cap="none" spc="0" normalizeH="0" baseline="0" noProof="0">
                <a:ln>
                  <a:noFill/>
                </a:ln>
                <a:solidFill>
                  <a:schemeClr val="accent6"/>
                </a:solidFill>
                <a:effectLst/>
                <a:uLnTx/>
                <a:uFillTx/>
                <a:latin typeface="Arial"/>
                <a:cs typeface="Arial"/>
                <a:sym typeface="Arial"/>
              </a:rPr>
            </a:br>
            <a:r>
              <a:rPr kumimoji="0" sz="1067" b="0" i="0" u="none" strike="noStrike" kern="0" cap="none" spc="0" normalizeH="0" baseline="0" noProof="0">
                <a:ln>
                  <a:noFill/>
                </a:ln>
                <a:solidFill>
                  <a:schemeClr val="accent6"/>
                </a:solidFill>
                <a:effectLst/>
                <a:uLnTx/>
                <a:uFillTx/>
                <a:latin typeface="Arial"/>
                <a:cs typeface="Arial"/>
                <a:sym typeface="Arial"/>
              </a:rPr>
              <a:t>(enter working relationship)</a:t>
            </a:r>
          </a:p>
        </p:txBody>
      </p:sp>
      <p:pic>
        <p:nvPicPr>
          <p:cNvPr id="16" name="MO_MASTER_for_dark_backg_RBG.png"/>
          <p:cNvPicPr>
            <a:picLocks noChangeAspect="1"/>
          </p:cNvPicPr>
          <p:nvPr userDrawn="1"/>
        </p:nvPicPr>
        <p:blipFill>
          <a:blip r:embed="rId3" cstate="print"/>
          <a:stretch>
            <a:fillRect/>
          </a:stretch>
        </p:blipFill>
        <p:spPr>
          <a:xfrm>
            <a:off x="89743" y="54000"/>
            <a:ext cx="2405040" cy="754200"/>
          </a:xfrm>
          <a:prstGeom prst="rect">
            <a:avLst/>
          </a:prstGeom>
          <a:ln w="12700">
            <a:miter lim="400000"/>
          </a:ln>
        </p:spPr>
      </p:pic>
      <p:sp>
        <p:nvSpPr>
          <p:cNvPr id="18" name="Title 1"/>
          <p:cNvSpPr>
            <a:spLocks noGrp="1"/>
          </p:cNvSpPr>
          <p:nvPr>
            <p:ph type="ctrTitle"/>
          </p:nvPr>
        </p:nvSpPr>
        <p:spPr>
          <a:xfrm>
            <a:off x="336000" y="1314129"/>
            <a:ext cx="11520000" cy="1160665"/>
          </a:xfrm>
        </p:spPr>
        <p:txBody>
          <a:bodyPr anchor="b">
            <a:normAutofit/>
          </a:bodyPr>
          <a:lstStyle>
            <a:lvl1pPr algn="l">
              <a:defRPr sz="4800">
                <a:solidFill>
                  <a:schemeClr val="tx1"/>
                </a:solidFill>
              </a:defRPr>
            </a:lvl1pPr>
          </a:lstStyle>
          <a:p>
            <a:r>
              <a:rPr lang="en-US"/>
              <a:t>Click to edit Master title style</a:t>
            </a:r>
          </a:p>
        </p:txBody>
      </p:sp>
    </p:spTree>
    <p:extLst>
      <p:ext uri="{BB962C8B-B14F-4D97-AF65-F5344CB8AC3E}">
        <p14:creationId xmlns:p14="http://schemas.microsoft.com/office/powerpoint/2010/main" val="332741734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ontent - 1 colum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endParaRPr lang="en-GB"/>
          </a:p>
        </p:txBody>
      </p:sp>
      <p:sp>
        <p:nvSpPr>
          <p:cNvPr id="11" name="Slide Number Placeholder 10"/>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373500236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Content -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6000" y="2064000"/>
            <a:ext cx="5450651"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403200" y="2064000"/>
            <a:ext cx="54528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8" name="Straight Connector 7"/>
          <p:cNvCxnSpPr/>
          <p:nvPr userDrawn="1"/>
        </p:nvCxnSpPr>
        <p:spPr>
          <a:xfrm>
            <a:off x="6089964"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69992507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ontent - 2 columns third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6000" y="2064000"/>
            <a:ext cx="756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56000" y="2064000"/>
            <a:ext cx="3600000" cy="4080000"/>
          </a:xfrm>
        </p:spPr>
        <p:txBody>
          <a:bodyPr/>
          <a:lstStyle>
            <a:lvl1pPr>
              <a:defRPr lang="en-US" smtClean="0"/>
            </a:lvl1pPr>
            <a:lvl2pPr>
              <a:defRPr lang="en-US" smtClean="0"/>
            </a:lvl2pPr>
            <a:lvl3pPr>
              <a:defRPr lang="en-US" smtClean="0"/>
            </a:lvl3pPr>
            <a:lvl4pPr>
              <a:defRPr lang="en-US" smtClean="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p:cNvCxnSpPr/>
          <p:nvPr userDrawn="1"/>
        </p:nvCxnSpPr>
        <p:spPr>
          <a:xfrm>
            <a:off x="8076469" y="2064000"/>
            <a:ext cx="0" cy="408000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5" name="Slide Number Placeholder 4"/>
          <p:cNvSpPr>
            <a:spLocks noGrp="1"/>
          </p:cNvSpPr>
          <p:nvPr>
            <p:ph type="sldNum" sz="quarter" idx="10"/>
          </p:nvPr>
        </p:nvSpPr>
        <p:spPr/>
        <p:txBody>
          <a:bodyPr/>
          <a:lstStyle/>
          <a:p>
            <a:fld id="{E5F9FE41-C8F9-47EF-94C3-C489748B47D0}" type="slidenum">
              <a:rPr lang="en-GB" smtClean="0"/>
              <a:pPr/>
              <a:t>‹#›</a:t>
            </a:fld>
            <a:endParaRPr lang="en-GB"/>
          </a:p>
        </p:txBody>
      </p:sp>
    </p:spTree>
    <p:extLst>
      <p:ext uri="{BB962C8B-B14F-4D97-AF65-F5344CB8AC3E}">
        <p14:creationId xmlns:p14="http://schemas.microsoft.com/office/powerpoint/2010/main" val="192413054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image" Target="../media/image2.jpeg"/><Relationship Id="rId18" Type="http://schemas.openxmlformats.org/officeDocument/2006/relationships/image" Target="../media/image7.png"/><Relationship Id="rId26" Type="http://schemas.openxmlformats.org/officeDocument/2006/relationships/image" Target="../media/image15.png"/><Relationship Id="rId21" Type="http://schemas.openxmlformats.org/officeDocument/2006/relationships/image" Target="../media/image10.png"/><Relationship Id="rId34" Type="http://schemas.openxmlformats.org/officeDocument/2006/relationships/image" Target="../media/image23.png"/><Relationship Id="rId7" Type="http://schemas.openxmlformats.org/officeDocument/2006/relationships/slideLayout" Target="../slideLayouts/slideLayout7.xml"/><Relationship Id="rId12" Type="http://schemas.openxmlformats.org/officeDocument/2006/relationships/image" Target="../media/image1.jpeg"/><Relationship Id="rId17" Type="http://schemas.openxmlformats.org/officeDocument/2006/relationships/image" Target="../media/image6.png"/><Relationship Id="rId25" Type="http://schemas.openxmlformats.org/officeDocument/2006/relationships/image" Target="../media/image14.png"/><Relationship Id="rId33" Type="http://schemas.openxmlformats.org/officeDocument/2006/relationships/image" Target="../media/image22.png"/><Relationship Id="rId38" Type="http://schemas.openxmlformats.org/officeDocument/2006/relationships/image" Target="../media/image27.png"/><Relationship Id="rId2" Type="http://schemas.openxmlformats.org/officeDocument/2006/relationships/slideLayout" Target="../slideLayouts/slideLayout2.xml"/><Relationship Id="rId16" Type="http://schemas.openxmlformats.org/officeDocument/2006/relationships/image" Target="../media/image5.png"/><Relationship Id="rId20" Type="http://schemas.openxmlformats.org/officeDocument/2006/relationships/image" Target="../media/image9.png"/><Relationship Id="rId29"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24" Type="http://schemas.openxmlformats.org/officeDocument/2006/relationships/image" Target="../media/image13.png"/><Relationship Id="rId32" Type="http://schemas.openxmlformats.org/officeDocument/2006/relationships/image" Target="../media/image21.png"/><Relationship Id="rId37" Type="http://schemas.openxmlformats.org/officeDocument/2006/relationships/image" Target="../media/image26.png"/><Relationship Id="rId5" Type="http://schemas.openxmlformats.org/officeDocument/2006/relationships/slideLayout" Target="../slideLayouts/slideLayout5.xml"/><Relationship Id="rId15" Type="http://schemas.openxmlformats.org/officeDocument/2006/relationships/image" Target="../media/image4.png"/><Relationship Id="rId23" Type="http://schemas.openxmlformats.org/officeDocument/2006/relationships/image" Target="../media/image12.png"/><Relationship Id="rId28" Type="http://schemas.openxmlformats.org/officeDocument/2006/relationships/image" Target="../media/image17.png"/><Relationship Id="rId36" Type="http://schemas.openxmlformats.org/officeDocument/2006/relationships/image" Target="../media/image25.png"/><Relationship Id="rId10" Type="http://schemas.openxmlformats.org/officeDocument/2006/relationships/slideLayout" Target="../slideLayouts/slideLayout10.xml"/><Relationship Id="rId19" Type="http://schemas.openxmlformats.org/officeDocument/2006/relationships/image" Target="../media/image8.png"/><Relationship Id="rId31" Type="http://schemas.openxmlformats.org/officeDocument/2006/relationships/image" Target="../media/image20.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 Id="rId22" Type="http://schemas.openxmlformats.org/officeDocument/2006/relationships/image" Target="../media/image11.png"/><Relationship Id="rId27" Type="http://schemas.openxmlformats.org/officeDocument/2006/relationships/image" Target="../media/image16.png"/><Relationship Id="rId30" Type="http://schemas.openxmlformats.org/officeDocument/2006/relationships/image" Target="../media/image19.png"/><Relationship Id="rId35" Type="http://schemas.openxmlformats.org/officeDocument/2006/relationships/image" Target="../media/image24.png"/><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10.xml.rels><?xml version="1.0" encoding="UTF-8" standalone="yes"?>
<Relationships xmlns="http://schemas.openxmlformats.org/package/2006/relationships"><Relationship Id="rId3" Type="http://schemas.openxmlformats.org/officeDocument/2006/relationships/theme" Target="../theme/theme10.xml"/><Relationship Id="rId2" Type="http://schemas.openxmlformats.org/officeDocument/2006/relationships/slideLayout" Target="../slideLayouts/slideLayout183.xml"/><Relationship Id="rId1" Type="http://schemas.openxmlformats.org/officeDocument/2006/relationships/slideLayout" Target="../slideLayouts/slideLayout182.xml"/></Relationships>
</file>

<file path=ppt/slideMasters/_rels/slideMaster11.xml.rels><?xml version="1.0" encoding="UTF-8" standalone="yes"?>
<Relationships xmlns="http://schemas.openxmlformats.org/package/2006/relationships"><Relationship Id="rId13" Type="http://schemas.openxmlformats.org/officeDocument/2006/relationships/image" Target="../media/image3.png"/><Relationship Id="rId18" Type="http://schemas.openxmlformats.org/officeDocument/2006/relationships/image" Target="../media/image8.png"/><Relationship Id="rId26" Type="http://schemas.openxmlformats.org/officeDocument/2006/relationships/image" Target="../media/image16.png"/><Relationship Id="rId21" Type="http://schemas.openxmlformats.org/officeDocument/2006/relationships/image" Target="../media/image11.png"/><Relationship Id="rId34" Type="http://schemas.openxmlformats.org/officeDocument/2006/relationships/image" Target="../media/image24.png"/><Relationship Id="rId7" Type="http://schemas.openxmlformats.org/officeDocument/2006/relationships/slideLayout" Target="../slideLayouts/slideLayout190.xml"/><Relationship Id="rId12" Type="http://schemas.openxmlformats.org/officeDocument/2006/relationships/image" Target="../media/image2.jpeg"/><Relationship Id="rId17" Type="http://schemas.openxmlformats.org/officeDocument/2006/relationships/image" Target="../media/image7.png"/><Relationship Id="rId25" Type="http://schemas.openxmlformats.org/officeDocument/2006/relationships/image" Target="../media/image15.png"/><Relationship Id="rId33" Type="http://schemas.openxmlformats.org/officeDocument/2006/relationships/image" Target="../media/image23.png"/><Relationship Id="rId2" Type="http://schemas.openxmlformats.org/officeDocument/2006/relationships/slideLayout" Target="../slideLayouts/slideLayout185.xml"/><Relationship Id="rId16" Type="http://schemas.openxmlformats.org/officeDocument/2006/relationships/image" Target="../media/image6.png"/><Relationship Id="rId20" Type="http://schemas.openxmlformats.org/officeDocument/2006/relationships/image" Target="../media/image10.png"/><Relationship Id="rId29" Type="http://schemas.openxmlformats.org/officeDocument/2006/relationships/image" Target="../media/image19.png"/><Relationship Id="rId1" Type="http://schemas.openxmlformats.org/officeDocument/2006/relationships/slideLayout" Target="../slideLayouts/slideLayout184.xml"/><Relationship Id="rId6" Type="http://schemas.openxmlformats.org/officeDocument/2006/relationships/slideLayout" Target="../slideLayouts/slideLayout189.xml"/><Relationship Id="rId11" Type="http://schemas.openxmlformats.org/officeDocument/2006/relationships/image" Target="../media/image1.jpeg"/><Relationship Id="rId24" Type="http://schemas.openxmlformats.org/officeDocument/2006/relationships/image" Target="../media/image14.png"/><Relationship Id="rId32" Type="http://schemas.openxmlformats.org/officeDocument/2006/relationships/image" Target="../media/image22.png"/><Relationship Id="rId37" Type="http://schemas.openxmlformats.org/officeDocument/2006/relationships/image" Target="../media/image27.png"/><Relationship Id="rId5" Type="http://schemas.openxmlformats.org/officeDocument/2006/relationships/slideLayout" Target="../slideLayouts/slideLayout188.xml"/><Relationship Id="rId15" Type="http://schemas.openxmlformats.org/officeDocument/2006/relationships/image" Target="../media/image5.png"/><Relationship Id="rId23" Type="http://schemas.openxmlformats.org/officeDocument/2006/relationships/image" Target="../media/image13.png"/><Relationship Id="rId28" Type="http://schemas.openxmlformats.org/officeDocument/2006/relationships/image" Target="../media/image18.png"/><Relationship Id="rId36" Type="http://schemas.openxmlformats.org/officeDocument/2006/relationships/image" Target="../media/image26.png"/><Relationship Id="rId10" Type="http://schemas.openxmlformats.org/officeDocument/2006/relationships/theme" Target="../theme/theme11.xml"/><Relationship Id="rId19" Type="http://schemas.openxmlformats.org/officeDocument/2006/relationships/image" Target="../media/image9.png"/><Relationship Id="rId31" Type="http://schemas.openxmlformats.org/officeDocument/2006/relationships/image" Target="../media/image21.png"/><Relationship Id="rId4" Type="http://schemas.openxmlformats.org/officeDocument/2006/relationships/slideLayout" Target="../slideLayouts/slideLayout187.xml"/><Relationship Id="rId9" Type="http://schemas.openxmlformats.org/officeDocument/2006/relationships/slideLayout" Target="../slideLayouts/slideLayout192.xml"/><Relationship Id="rId14" Type="http://schemas.openxmlformats.org/officeDocument/2006/relationships/image" Target="../media/image56.png"/><Relationship Id="rId22" Type="http://schemas.openxmlformats.org/officeDocument/2006/relationships/image" Target="../media/image12.png"/><Relationship Id="rId27" Type="http://schemas.openxmlformats.org/officeDocument/2006/relationships/image" Target="../media/image17.png"/><Relationship Id="rId30" Type="http://schemas.openxmlformats.org/officeDocument/2006/relationships/image" Target="../media/image20.png"/><Relationship Id="rId35" Type="http://schemas.openxmlformats.org/officeDocument/2006/relationships/image" Target="../media/image25.png"/><Relationship Id="rId8" Type="http://schemas.openxmlformats.org/officeDocument/2006/relationships/slideLayout" Target="../slideLayouts/slideLayout191.xml"/><Relationship Id="rId3" Type="http://schemas.openxmlformats.org/officeDocument/2006/relationships/slideLayout" Target="../slideLayouts/slideLayout186.xml"/></Relationships>
</file>

<file path=ppt/slideMasters/_rels/slideMaster12.xml.rels><?xml version="1.0" encoding="UTF-8" standalone="yes"?>
<Relationships xmlns="http://schemas.openxmlformats.org/package/2006/relationships"><Relationship Id="rId13" Type="http://schemas.openxmlformats.org/officeDocument/2006/relationships/image" Target="../media/image1.jpeg"/><Relationship Id="rId18" Type="http://schemas.openxmlformats.org/officeDocument/2006/relationships/image" Target="../media/image6.png"/><Relationship Id="rId26" Type="http://schemas.openxmlformats.org/officeDocument/2006/relationships/image" Target="../media/image14.png"/><Relationship Id="rId39" Type="http://schemas.openxmlformats.org/officeDocument/2006/relationships/image" Target="../media/image27.png"/><Relationship Id="rId21" Type="http://schemas.openxmlformats.org/officeDocument/2006/relationships/image" Target="../media/image9.png"/><Relationship Id="rId34" Type="http://schemas.openxmlformats.org/officeDocument/2006/relationships/image" Target="../media/image22.png"/><Relationship Id="rId7" Type="http://schemas.openxmlformats.org/officeDocument/2006/relationships/slideLayout" Target="../slideLayouts/slideLayout199.xml"/><Relationship Id="rId12" Type="http://schemas.openxmlformats.org/officeDocument/2006/relationships/theme" Target="../theme/theme12.xml"/><Relationship Id="rId17" Type="http://schemas.openxmlformats.org/officeDocument/2006/relationships/image" Target="../media/image5.png"/><Relationship Id="rId25" Type="http://schemas.openxmlformats.org/officeDocument/2006/relationships/image" Target="../media/image13.png"/><Relationship Id="rId33" Type="http://schemas.openxmlformats.org/officeDocument/2006/relationships/image" Target="../media/image21.png"/><Relationship Id="rId38" Type="http://schemas.openxmlformats.org/officeDocument/2006/relationships/image" Target="../media/image26.png"/><Relationship Id="rId2" Type="http://schemas.openxmlformats.org/officeDocument/2006/relationships/slideLayout" Target="../slideLayouts/slideLayout194.xml"/><Relationship Id="rId16" Type="http://schemas.openxmlformats.org/officeDocument/2006/relationships/image" Target="../media/image57.png"/><Relationship Id="rId20" Type="http://schemas.openxmlformats.org/officeDocument/2006/relationships/image" Target="../media/image8.png"/><Relationship Id="rId29" Type="http://schemas.openxmlformats.org/officeDocument/2006/relationships/image" Target="../media/image17.png"/><Relationship Id="rId1" Type="http://schemas.openxmlformats.org/officeDocument/2006/relationships/slideLayout" Target="../slideLayouts/slideLayout193.xml"/><Relationship Id="rId6" Type="http://schemas.openxmlformats.org/officeDocument/2006/relationships/slideLayout" Target="../slideLayouts/slideLayout198.xml"/><Relationship Id="rId11" Type="http://schemas.openxmlformats.org/officeDocument/2006/relationships/slideLayout" Target="../slideLayouts/slideLayout203.xml"/><Relationship Id="rId24" Type="http://schemas.openxmlformats.org/officeDocument/2006/relationships/image" Target="../media/image12.png"/><Relationship Id="rId32" Type="http://schemas.openxmlformats.org/officeDocument/2006/relationships/image" Target="../media/image20.png"/><Relationship Id="rId37" Type="http://schemas.openxmlformats.org/officeDocument/2006/relationships/image" Target="../media/image25.png"/><Relationship Id="rId5" Type="http://schemas.openxmlformats.org/officeDocument/2006/relationships/slideLayout" Target="../slideLayouts/slideLayout197.xml"/><Relationship Id="rId15" Type="http://schemas.openxmlformats.org/officeDocument/2006/relationships/image" Target="../media/image3.png"/><Relationship Id="rId23" Type="http://schemas.openxmlformats.org/officeDocument/2006/relationships/image" Target="../media/image11.png"/><Relationship Id="rId28" Type="http://schemas.openxmlformats.org/officeDocument/2006/relationships/image" Target="../media/image16.png"/><Relationship Id="rId36" Type="http://schemas.openxmlformats.org/officeDocument/2006/relationships/image" Target="../media/image24.png"/><Relationship Id="rId10" Type="http://schemas.openxmlformats.org/officeDocument/2006/relationships/slideLayout" Target="../slideLayouts/slideLayout202.xml"/><Relationship Id="rId19" Type="http://schemas.openxmlformats.org/officeDocument/2006/relationships/image" Target="../media/image7.png"/><Relationship Id="rId31" Type="http://schemas.openxmlformats.org/officeDocument/2006/relationships/image" Target="../media/image19.png"/><Relationship Id="rId4" Type="http://schemas.openxmlformats.org/officeDocument/2006/relationships/slideLayout" Target="../slideLayouts/slideLayout196.xml"/><Relationship Id="rId9" Type="http://schemas.openxmlformats.org/officeDocument/2006/relationships/slideLayout" Target="../slideLayouts/slideLayout201.xml"/><Relationship Id="rId14" Type="http://schemas.openxmlformats.org/officeDocument/2006/relationships/image" Target="../media/image2.jpeg"/><Relationship Id="rId22" Type="http://schemas.openxmlformats.org/officeDocument/2006/relationships/image" Target="../media/image10.png"/><Relationship Id="rId27" Type="http://schemas.openxmlformats.org/officeDocument/2006/relationships/image" Target="../media/image15.png"/><Relationship Id="rId30" Type="http://schemas.openxmlformats.org/officeDocument/2006/relationships/image" Target="../media/image18.png"/><Relationship Id="rId35" Type="http://schemas.openxmlformats.org/officeDocument/2006/relationships/image" Target="../media/image23.png"/><Relationship Id="rId8" Type="http://schemas.openxmlformats.org/officeDocument/2006/relationships/slideLayout" Target="../slideLayouts/slideLayout200.xml"/><Relationship Id="rId3" Type="http://schemas.openxmlformats.org/officeDocument/2006/relationships/slideLayout" Target="../slideLayouts/slideLayout19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18" Type="http://schemas.openxmlformats.org/officeDocument/2006/relationships/slideLayout" Target="../slideLayouts/slideLayout28.xml"/><Relationship Id="rId3" Type="http://schemas.openxmlformats.org/officeDocument/2006/relationships/slideLayout" Target="../slideLayouts/slideLayout13.xml"/><Relationship Id="rId21" Type="http://schemas.openxmlformats.org/officeDocument/2006/relationships/slideLayout" Target="../slideLayouts/slideLayout31.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slideLayout" Target="../slideLayouts/slideLayout27.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20" Type="http://schemas.openxmlformats.org/officeDocument/2006/relationships/slideLayout" Target="../slideLayouts/slideLayout30.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24" Type="http://schemas.openxmlformats.org/officeDocument/2006/relationships/image" Target="../media/image30.png"/><Relationship Id="rId5" Type="http://schemas.openxmlformats.org/officeDocument/2006/relationships/slideLayout" Target="../slideLayouts/slideLayout15.xml"/><Relationship Id="rId15" Type="http://schemas.openxmlformats.org/officeDocument/2006/relationships/slideLayout" Target="../slideLayouts/slideLayout25.xml"/><Relationship Id="rId23" Type="http://schemas.openxmlformats.org/officeDocument/2006/relationships/theme" Target="../theme/theme2.xml"/><Relationship Id="rId10" Type="http://schemas.openxmlformats.org/officeDocument/2006/relationships/slideLayout" Target="../slideLayouts/slideLayout20.xml"/><Relationship Id="rId19" Type="http://schemas.openxmlformats.org/officeDocument/2006/relationships/slideLayout" Target="../slideLayouts/slideLayout29.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 Id="rId22"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7.xml"/><Relationship Id="rId13" Type="http://schemas.openxmlformats.org/officeDocument/2006/relationships/slideLayout" Target="../slideLayouts/slideLayout72.xml"/><Relationship Id="rId18" Type="http://schemas.openxmlformats.org/officeDocument/2006/relationships/slideLayout" Target="../slideLayouts/slideLayout77.xml"/><Relationship Id="rId26" Type="http://schemas.openxmlformats.org/officeDocument/2006/relationships/slideLayout" Target="../slideLayouts/slideLayout85.xml"/><Relationship Id="rId3" Type="http://schemas.openxmlformats.org/officeDocument/2006/relationships/slideLayout" Target="../slideLayouts/slideLayout62.xml"/><Relationship Id="rId21" Type="http://schemas.openxmlformats.org/officeDocument/2006/relationships/slideLayout" Target="../slideLayouts/slideLayout80.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5" Type="http://schemas.openxmlformats.org/officeDocument/2006/relationships/slideLayout" Target="../slideLayouts/slideLayout84.xml"/><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slideLayout" Target="../slideLayouts/slideLayout79.xml"/><Relationship Id="rId29" Type="http://schemas.openxmlformats.org/officeDocument/2006/relationships/slideLayout" Target="../slideLayouts/slideLayout88.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24" Type="http://schemas.openxmlformats.org/officeDocument/2006/relationships/slideLayout" Target="../slideLayouts/slideLayout83.xml"/><Relationship Id="rId32" Type="http://schemas.openxmlformats.org/officeDocument/2006/relationships/image" Target="../media/image41.png"/><Relationship Id="rId5" Type="http://schemas.openxmlformats.org/officeDocument/2006/relationships/slideLayout" Target="../slideLayouts/slideLayout64.xml"/><Relationship Id="rId15" Type="http://schemas.openxmlformats.org/officeDocument/2006/relationships/slideLayout" Target="../slideLayouts/slideLayout74.xml"/><Relationship Id="rId23" Type="http://schemas.openxmlformats.org/officeDocument/2006/relationships/slideLayout" Target="../slideLayouts/slideLayout82.xml"/><Relationship Id="rId28" Type="http://schemas.openxmlformats.org/officeDocument/2006/relationships/slideLayout" Target="../slideLayouts/slideLayout87.xml"/><Relationship Id="rId10" Type="http://schemas.openxmlformats.org/officeDocument/2006/relationships/slideLayout" Target="../slideLayouts/slideLayout69.xml"/><Relationship Id="rId19" Type="http://schemas.openxmlformats.org/officeDocument/2006/relationships/slideLayout" Target="../slideLayouts/slideLayout78.xml"/><Relationship Id="rId31" Type="http://schemas.openxmlformats.org/officeDocument/2006/relationships/theme" Target="../theme/theme5.xml"/><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 Id="rId22" Type="http://schemas.openxmlformats.org/officeDocument/2006/relationships/slideLayout" Target="../slideLayouts/slideLayout81.xml"/><Relationship Id="rId27" Type="http://schemas.openxmlformats.org/officeDocument/2006/relationships/slideLayout" Target="../slideLayouts/slideLayout86.xml"/><Relationship Id="rId30" Type="http://schemas.openxmlformats.org/officeDocument/2006/relationships/slideLayout" Target="../slideLayouts/slideLayout8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slideLayout" Target="../slideLayouts/slideLayout102.xml"/><Relationship Id="rId18" Type="http://schemas.openxmlformats.org/officeDocument/2006/relationships/slideLayout" Target="../slideLayouts/slideLayout107.xml"/><Relationship Id="rId3" Type="http://schemas.openxmlformats.org/officeDocument/2006/relationships/slideLayout" Target="../slideLayouts/slideLayout92.xml"/><Relationship Id="rId21" Type="http://schemas.openxmlformats.org/officeDocument/2006/relationships/slideLayout" Target="../slideLayouts/slideLayout110.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17" Type="http://schemas.openxmlformats.org/officeDocument/2006/relationships/slideLayout" Target="../slideLayouts/slideLayout106.xml"/><Relationship Id="rId25" Type="http://schemas.openxmlformats.org/officeDocument/2006/relationships/image" Target="../media/image30.png"/><Relationship Id="rId2" Type="http://schemas.openxmlformats.org/officeDocument/2006/relationships/slideLayout" Target="../slideLayouts/slideLayout91.xml"/><Relationship Id="rId16" Type="http://schemas.openxmlformats.org/officeDocument/2006/relationships/slideLayout" Target="../slideLayouts/slideLayout105.xml"/><Relationship Id="rId20" Type="http://schemas.openxmlformats.org/officeDocument/2006/relationships/slideLayout" Target="../slideLayouts/slideLayout109.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24" Type="http://schemas.openxmlformats.org/officeDocument/2006/relationships/theme" Target="../theme/theme6.xml"/><Relationship Id="rId5" Type="http://schemas.openxmlformats.org/officeDocument/2006/relationships/slideLayout" Target="../slideLayouts/slideLayout94.xml"/><Relationship Id="rId15" Type="http://schemas.openxmlformats.org/officeDocument/2006/relationships/slideLayout" Target="../slideLayouts/slideLayout104.xml"/><Relationship Id="rId23" Type="http://schemas.openxmlformats.org/officeDocument/2006/relationships/slideLayout" Target="../slideLayouts/slideLayout112.xml"/><Relationship Id="rId10" Type="http://schemas.openxmlformats.org/officeDocument/2006/relationships/slideLayout" Target="../slideLayouts/slideLayout99.xml"/><Relationship Id="rId19" Type="http://schemas.openxmlformats.org/officeDocument/2006/relationships/slideLayout" Target="../slideLayouts/slideLayout108.xml"/><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slideLayout" Target="../slideLayouts/slideLayout103.xml"/><Relationship Id="rId22" Type="http://schemas.openxmlformats.org/officeDocument/2006/relationships/slideLayout" Target="../slideLayouts/slideLayout11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slideLayout" Target="../slideLayouts/slideLayout125.xml"/><Relationship Id="rId18" Type="http://schemas.openxmlformats.org/officeDocument/2006/relationships/slideLayout" Target="../slideLayouts/slideLayout130.xml"/><Relationship Id="rId3" Type="http://schemas.openxmlformats.org/officeDocument/2006/relationships/slideLayout" Target="../slideLayouts/slideLayout115.xml"/><Relationship Id="rId21" Type="http://schemas.openxmlformats.org/officeDocument/2006/relationships/slideLayout" Target="../slideLayouts/slideLayout133.xml"/><Relationship Id="rId7" Type="http://schemas.openxmlformats.org/officeDocument/2006/relationships/slideLayout" Target="../slideLayouts/slideLayout119.xml"/><Relationship Id="rId12" Type="http://schemas.openxmlformats.org/officeDocument/2006/relationships/slideLayout" Target="../slideLayouts/slideLayout124.xml"/><Relationship Id="rId17" Type="http://schemas.openxmlformats.org/officeDocument/2006/relationships/slideLayout" Target="../slideLayouts/slideLayout129.xml"/><Relationship Id="rId25" Type="http://schemas.openxmlformats.org/officeDocument/2006/relationships/image" Target="../media/image30.png"/><Relationship Id="rId2" Type="http://schemas.openxmlformats.org/officeDocument/2006/relationships/slideLayout" Target="../slideLayouts/slideLayout114.xml"/><Relationship Id="rId16" Type="http://schemas.openxmlformats.org/officeDocument/2006/relationships/slideLayout" Target="../slideLayouts/slideLayout128.xml"/><Relationship Id="rId20" Type="http://schemas.openxmlformats.org/officeDocument/2006/relationships/slideLayout" Target="../slideLayouts/slideLayout132.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24" Type="http://schemas.openxmlformats.org/officeDocument/2006/relationships/theme" Target="../theme/theme7.xml"/><Relationship Id="rId5" Type="http://schemas.openxmlformats.org/officeDocument/2006/relationships/slideLayout" Target="../slideLayouts/slideLayout117.xml"/><Relationship Id="rId15" Type="http://schemas.openxmlformats.org/officeDocument/2006/relationships/slideLayout" Target="../slideLayouts/slideLayout127.xml"/><Relationship Id="rId23" Type="http://schemas.openxmlformats.org/officeDocument/2006/relationships/slideLayout" Target="../slideLayouts/slideLayout135.xml"/><Relationship Id="rId10" Type="http://schemas.openxmlformats.org/officeDocument/2006/relationships/slideLayout" Target="../slideLayouts/slideLayout122.xml"/><Relationship Id="rId19" Type="http://schemas.openxmlformats.org/officeDocument/2006/relationships/slideLayout" Target="../slideLayouts/slideLayout131.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slideLayout" Target="../slideLayouts/slideLayout126.xml"/><Relationship Id="rId22" Type="http://schemas.openxmlformats.org/officeDocument/2006/relationships/slideLayout" Target="../slideLayouts/slideLayout13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slideLayout" Target="../slideLayouts/slideLayout148.xml"/><Relationship Id="rId18" Type="http://schemas.openxmlformats.org/officeDocument/2006/relationships/slideLayout" Target="../slideLayouts/slideLayout153.xml"/><Relationship Id="rId3" Type="http://schemas.openxmlformats.org/officeDocument/2006/relationships/slideLayout" Target="../slideLayouts/slideLayout138.xml"/><Relationship Id="rId21" Type="http://schemas.openxmlformats.org/officeDocument/2006/relationships/slideLayout" Target="../slideLayouts/slideLayout156.xml"/><Relationship Id="rId7" Type="http://schemas.openxmlformats.org/officeDocument/2006/relationships/slideLayout" Target="../slideLayouts/slideLayout142.xml"/><Relationship Id="rId12" Type="http://schemas.openxmlformats.org/officeDocument/2006/relationships/slideLayout" Target="../slideLayouts/slideLayout147.xml"/><Relationship Id="rId17" Type="http://schemas.openxmlformats.org/officeDocument/2006/relationships/slideLayout" Target="../slideLayouts/slideLayout152.xml"/><Relationship Id="rId2" Type="http://schemas.openxmlformats.org/officeDocument/2006/relationships/slideLayout" Target="../slideLayouts/slideLayout137.xml"/><Relationship Id="rId16" Type="http://schemas.openxmlformats.org/officeDocument/2006/relationships/slideLayout" Target="../slideLayouts/slideLayout151.xml"/><Relationship Id="rId20" Type="http://schemas.openxmlformats.org/officeDocument/2006/relationships/slideLayout" Target="../slideLayouts/slideLayout155.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24" Type="http://schemas.openxmlformats.org/officeDocument/2006/relationships/image" Target="../media/image30.png"/><Relationship Id="rId5" Type="http://schemas.openxmlformats.org/officeDocument/2006/relationships/slideLayout" Target="../slideLayouts/slideLayout140.xml"/><Relationship Id="rId15" Type="http://schemas.openxmlformats.org/officeDocument/2006/relationships/slideLayout" Target="../slideLayouts/slideLayout150.xml"/><Relationship Id="rId23" Type="http://schemas.openxmlformats.org/officeDocument/2006/relationships/theme" Target="../theme/theme8.xml"/><Relationship Id="rId10" Type="http://schemas.openxmlformats.org/officeDocument/2006/relationships/slideLayout" Target="../slideLayouts/slideLayout145.xml"/><Relationship Id="rId19" Type="http://schemas.openxmlformats.org/officeDocument/2006/relationships/slideLayout" Target="../slideLayouts/slideLayout154.xml"/><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slideLayout" Target="../slideLayouts/slideLayout149.xml"/><Relationship Id="rId22" Type="http://schemas.openxmlformats.org/officeDocument/2006/relationships/slideLayout" Target="../slideLayouts/slideLayout15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65.xml"/><Relationship Id="rId13" Type="http://schemas.openxmlformats.org/officeDocument/2006/relationships/slideLayout" Target="../slideLayouts/slideLayout170.xml"/><Relationship Id="rId18" Type="http://schemas.openxmlformats.org/officeDocument/2006/relationships/slideLayout" Target="../slideLayouts/slideLayout175.xml"/><Relationship Id="rId26" Type="http://schemas.openxmlformats.org/officeDocument/2006/relationships/image" Target="../media/image30.png"/><Relationship Id="rId3" Type="http://schemas.openxmlformats.org/officeDocument/2006/relationships/slideLayout" Target="../slideLayouts/slideLayout160.xml"/><Relationship Id="rId21" Type="http://schemas.openxmlformats.org/officeDocument/2006/relationships/slideLayout" Target="../slideLayouts/slideLayout178.xml"/><Relationship Id="rId7" Type="http://schemas.openxmlformats.org/officeDocument/2006/relationships/slideLayout" Target="../slideLayouts/slideLayout164.xml"/><Relationship Id="rId12" Type="http://schemas.openxmlformats.org/officeDocument/2006/relationships/slideLayout" Target="../slideLayouts/slideLayout169.xml"/><Relationship Id="rId17" Type="http://schemas.openxmlformats.org/officeDocument/2006/relationships/slideLayout" Target="../slideLayouts/slideLayout174.xml"/><Relationship Id="rId25" Type="http://schemas.openxmlformats.org/officeDocument/2006/relationships/theme" Target="../theme/theme9.xml"/><Relationship Id="rId2" Type="http://schemas.openxmlformats.org/officeDocument/2006/relationships/slideLayout" Target="../slideLayouts/slideLayout159.xml"/><Relationship Id="rId16" Type="http://schemas.openxmlformats.org/officeDocument/2006/relationships/slideLayout" Target="../slideLayouts/slideLayout173.xml"/><Relationship Id="rId20" Type="http://schemas.openxmlformats.org/officeDocument/2006/relationships/slideLayout" Target="../slideLayouts/slideLayout177.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11" Type="http://schemas.openxmlformats.org/officeDocument/2006/relationships/slideLayout" Target="../slideLayouts/slideLayout168.xml"/><Relationship Id="rId24" Type="http://schemas.openxmlformats.org/officeDocument/2006/relationships/slideLayout" Target="../slideLayouts/slideLayout181.xml"/><Relationship Id="rId5" Type="http://schemas.openxmlformats.org/officeDocument/2006/relationships/slideLayout" Target="../slideLayouts/slideLayout162.xml"/><Relationship Id="rId15" Type="http://schemas.openxmlformats.org/officeDocument/2006/relationships/slideLayout" Target="../slideLayouts/slideLayout172.xml"/><Relationship Id="rId23" Type="http://schemas.openxmlformats.org/officeDocument/2006/relationships/slideLayout" Target="../slideLayouts/slideLayout180.xml"/><Relationship Id="rId10" Type="http://schemas.openxmlformats.org/officeDocument/2006/relationships/slideLayout" Target="../slideLayouts/slideLayout167.xml"/><Relationship Id="rId19" Type="http://schemas.openxmlformats.org/officeDocument/2006/relationships/slideLayout" Target="../slideLayouts/slideLayout176.xml"/><Relationship Id="rId4" Type="http://schemas.openxmlformats.org/officeDocument/2006/relationships/slideLayout" Target="../slideLayouts/slideLayout161.xml"/><Relationship Id="rId9" Type="http://schemas.openxmlformats.org/officeDocument/2006/relationships/slideLayout" Target="../slideLayouts/slideLayout166.xml"/><Relationship Id="rId14" Type="http://schemas.openxmlformats.org/officeDocument/2006/relationships/slideLayout" Target="../slideLayouts/slideLayout171.xml"/><Relationship Id="rId22" Type="http://schemas.openxmlformats.org/officeDocument/2006/relationships/slideLayout" Target="../slideLayouts/slideLayout1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CCI_ppt_edits_landSurfaceTemp2.jp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0" y="-38101"/>
            <a:ext cx="12192000" cy="102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body" idx="1"/>
          </p:nvPr>
        </p:nvSpPr>
        <p:spPr bwMode="auto">
          <a:xfrm>
            <a:off x="230718" y="1056218"/>
            <a:ext cx="11662833" cy="5099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endParaRPr lang="en-US" altLang="fr-FR"/>
          </a:p>
        </p:txBody>
      </p:sp>
      <p:sp>
        <p:nvSpPr>
          <p:cNvPr id="1028" name="Text Box DG"/>
          <p:cNvSpPr txBox="1">
            <a:spLocks noChangeArrowheads="1"/>
          </p:cNvSpPr>
          <p:nvPr/>
        </p:nvSpPr>
        <p:spPr bwMode="auto">
          <a:xfrm>
            <a:off x="770467" y="446618"/>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1067"/>
          </a:p>
        </p:txBody>
      </p:sp>
      <p:sp>
        <p:nvSpPr>
          <p:cNvPr id="1029" name="Rectangle 6"/>
          <p:cNvSpPr>
            <a:spLocks noGrp="1" noChangeArrowheads="1"/>
          </p:cNvSpPr>
          <p:nvPr>
            <p:ph type="title"/>
          </p:nvPr>
        </p:nvSpPr>
        <p:spPr bwMode="auto">
          <a:xfrm>
            <a:off x="1032934" y="226639"/>
            <a:ext cx="9275233" cy="54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fr-FR" altLang="fr-FR"/>
              <a:t>Modifiez le style du titre</a:t>
            </a:r>
            <a:endParaRPr lang="en-US" altLang="fr-FR"/>
          </a:p>
        </p:txBody>
      </p:sp>
      <p:pic>
        <p:nvPicPr>
          <p:cNvPr id="1030" name="Picture 11" descr="PPT_Footer.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6369051"/>
            <a:ext cx="12192000" cy="488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Text Box 38"/>
          <p:cNvSpPr txBox="1">
            <a:spLocks noChangeArrowheads="1"/>
          </p:cNvSpPr>
          <p:nvPr/>
        </p:nvSpPr>
        <p:spPr bwMode="auto">
          <a:xfrm>
            <a:off x="220133" y="6100234"/>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1067">
                <a:solidFill>
                  <a:srgbClr val="404040"/>
                </a:solidFill>
              </a:rPr>
              <a:t>ESA UNCLASSIFIED - For Official Use</a:t>
            </a:r>
          </a:p>
        </p:txBody>
      </p:sp>
      <p:sp>
        <p:nvSpPr>
          <p:cNvPr id="1032" name="Text Box 34"/>
          <p:cNvSpPr txBox="1">
            <a:spLocks noChangeAspect="1" noChangeArrowheads="1"/>
          </p:cNvSpPr>
          <p:nvPr/>
        </p:nvSpPr>
        <p:spPr bwMode="auto">
          <a:xfrm>
            <a:off x="5973233" y="6106585"/>
            <a:ext cx="6028267" cy="19684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r" eaLnBrk="1" hangingPunct="1">
              <a:spcBef>
                <a:spcPct val="50000"/>
              </a:spcBef>
            </a:pPr>
            <a:r>
              <a:rPr lang="fr-FR" altLang="fr-FR" sz="1067" noProof="1">
                <a:solidFill>
                  <a:schemeClr val="bg2"/>
                </a:solidFill>
              </a:rPr>
              <a:t> ESA | LST_cci Workshop 12-14 May 2026 | Slide  </a:t>
            </a:r>
            <a:fld id="{7413FDCA-0F06-4063-887E-9DB05E30A5CA}" type="slidenum">
              <a:rPr altLang="fr-FR" sz="1067" noProof="1">
                <a:solidFill>
                  <a:schemeClr val="bg2"/>
                </a:solidFill>
              </a:rPr>
              <a:pPr algn="r" eaLnBrk="1" hangingPunct="1">
                <a:spcBef>
                  <a:spcPct val="50000"/>
                </a:spcBef>
              </a:pPr>
              <a:t>‹#›</a:t>
            </a:fld>
            <a:endParaRPr lang="fr-FR" altLang="fr-FR" sz="1067" noProof="1">
              <a:solidFill>
                <a:schemeClr val="bg2"/>
              </a:solidFill>
            </a:endParaRPr>
          </a:p>
        </p:txBody>
      </p:sp>
      <p:grpSp>
        <p:nvGrpSpPr>
          <p:cNvPr id="1033" name="Group 39"/>
          <p:cNvGrpSpPr>
            <a:grpSpLocks/>
          </p:cNvGrpSpPr>
          <p:nvPr/>
        </p:nvGrpSpPr>
        <p:grpSpPr bwMode="auto">
          <a:xfrm>
            <a:off x="230717" y="6544734"/>
            <a:ext cx="9101667" cy="148167"/>
            <a:chOff x="172269" y="6621494"/>
            <a:chExt cx="6826666" cy="111519"/>
          </a:xfrm>
        </p:grpSpPr>
        <p:pic>
          <p:nvPicPr>
            <p:cNvPr id="1035" name="Picture 40" descr="at.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41" descr="be.pn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Picture 42" descr="ca.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8" name="Picture 43" descr="ch.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44" descr="cz.png"/>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0" name="Picture 45" descr="de.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46" descr="dk.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2" name="Picture 47" descr="ee.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3" name="Picture 48" descr="es.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 name="Picture 49" descr="fi.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5" name="Picture 50" descr="fr.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6" name="Picture 51" descr="gr.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7" name="Picture 52" descr="hu.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 name="Picture 53" descr="ie.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9" name="Picture 54" descr="it.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0" name="Picture 55" descr="lu.png"/>
            <p:cNvPicPr>
              <a:picLocks noChangeAspect="1"/>
            </p:cNvPicPr>
            <p:nvPr/>
          </p:nvPicPr>
          <p:blipFill>
            <a:blip r:embed="rId29">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1" name="Picture 56" descr="nl.png"/>
            <p:cNvPicPr>
              <a:picLocks noChangeAspect="1"/>
            </p:cNvPicPr>
            <p:nvPr/>
          </p:nvPicPr>
          <p:blipFill>
            <a:blip r:embed="rId30">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2" name="Picture 57" descr="no.png"/>
            <p:cNvPicPr>
              <a:picLocks noChangeAspect="1"/>
            </p:cNvPicPr>
            <p:nvPr/>
          </p:nvPicPr>
          <p:blipFill>
            <a:blip r:embed="rId31">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3" name="Picture 58" descr="pl.png"/>
            <p:cNvPicPr>
              <a:picLocks noChangeAspect="1"/>
            </p:cNvPicPr>
            <p:nvPr/>
          </p:nvPicPr>
          <p:blipFill>
            <a:blip r:embed="rId32">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 name="Picture 59" descr="pt.png"/>
            <p:cNvPicPr>
              <a:picLocks noChangeAspect="1"/>
            </p:cNvPicPr>
            <p:nvPr/>
          </p:nvPicPr>
          <p:blipFill>
            <a:blip r:embed="rId33">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5" name="Picture 60" descr="ro.png"/>
            <p:cNvPicPr>
              <a:picLocks noChangeAspect="1"/>
            </p:cNvPicPr>
            <p:nvPr/>
          </p:nvPicPr>
          <p:blipFill>
            <a:blip r:embed="rId34">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6" name="Picture 61" descr="se.png"/>
            <p:cNvPicPr>
              <a:picLocks noChangeAspect="1"/>
            </p:cNvPicPr>
            <p:nvPr/>
          </p:nvPicPr>
          <p:blipFill>
            <a:blip r:embed="rId35">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7" name="Picture 62" descr="uk.png"/>
            <p:cNvPicPr>
              <a:picLocks noChangeAspect="1"/>
            </p:cNvPicPr>
            <p:nvPr/>
          </p:nvPicPr>
          <p:blipFill>
            <a:blip r:embed="rId36">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8" name="Picture 63" descr="si.png"/>
            <p:cNvPicPr>
              <a:picLocks noChangeAspect="1"/>
            </p:cNvPicPr>
            <p:nvPr/>
          </p:nvPicPr>
          <p:blipFill>
            <a:blip r:embed="rId37">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4" name="Picture 34"/>
          <p:cNvPicPr>
            <a:picLocks noChangeAspect="1"/>
          </p:cNvPicPr>
          <p:nvPr/>
        </p:nvPicPr>
        <p:blipFill>
          <a:blip r:embed="rId38" cstate="print">
            <a:extLst>
              <a:ext uri="{28A0092B-C50C-407E-A947-70E740481C1C}">
                <a14:useLocalDpi xmlns:a14="http://schemas.microsoft.com/office/drawing/2010/main" val="0"/>
              </a:ext>
            </a:extLst>
          </a:blip>
          <a:srcRect t="-2" b="28613"/>
          <a:stretch>
            <a:fillRect/>
          </a:stretch>
        </p:blipFill>
        <p:spPr bwMode="auto">
          <a:xfrm>
            <a:off x="10384367" y="207434"/>
            <a:ext cx="1612900" cy="62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38460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hf sldNum="0" hdr="0" dt="0"/>
  <p:txStyles>
    <p:titleStyle>
      <a:lvl1pPr algn="l" rtl="0" eaLnBrk="1" fontAlgn="base" hangingPunct="1">
        <a:spcBef>
          <a:spcPct val="0"/>
        </a:spcBef>
        <a:spcAft>
          <a:spcPct val="0"/>
        </a:spcAft>
        <a:defRPr lang="en-GB" sz="2933"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933">
          <a:solidFill>
            <a:srgbClr val="FFFFFF"/>
          </a:solidFill>
          <a:latin typeface="Verdana" pitchFamily="34" charset="0"/>
          <a:ea typeface="MS PGothic" pitchFamily="34" charset="-128"/>
        </a:defRPr>
      </a:lvl2pPr>
      <a:lvl3pPr algn="l" rtl="0" eaLnBrk="1" fontAlgn="base" hangingPunct="1">
        <a:spcBef>
          <a:spcPct val="0"/>
        </a:spcBef>
        <a:spcAft>
          <a:spcPct val="0"/>
        </a:spcAft>
        <a:defRPr sz="2933">
          <a:solidFill>
            <a:srgbClr val="FFFFFF"/>
          </a:solidFill>
          <a:latin typeface="Verdana" pitchFamily="34" charset="0"/>
          <a:ea typeface="MS PGothic" pitchFamily="34" charset="-128"/>
        </a:defRPr>
      </a:lvl3pPr>
      <a:lvl4pPr algn="l" rtl="0" eaLnBrk="1" fontAlgn="base" hangingPunct="1">
        <a:spcBef>
          <a:spcPct val="0"/>
        </a:spcBef>
        <a:spcAft>
          <a:spcPct val="0"/>
        </a:spcAft>
        <a:defRPr sz="2933">
          <a:solidFill>
            <a:srgbClr val="FFFFFF"/>
          </a:solidFill>
          <a:latin typeface="Verdana" pitchFamily="34" charset="0"/>
          <a:ea typeface="MS PGothic" pitchFamily="34" charset="-128"/>
        </a:defRPr>
      </a:lvl4pPr>
      <a:lvl5pPr algn="l" rtl="0" eaLnBrk="1" fontAlgn="base" hangingPunct="1">
        <a:spcBef>
          <a:spcPct val="0"/>
        </a:spcBef>
        <a:spcAft>
          <a:spcPct val="0"/>
        </a:spcAft>
        <a:defRPr sz="2933">
          <a:solidFill>
            <a:srgbClr val="FFFFFF"/>
          </a:solidFill>
          <a:latin typeface="Verdana" pitchFamily="34" charset="0"/>
          <a:ea typeface="MS PGothic" pitchFamily="34" charset="-128"/>
        </a:defRPr>
      </a:lvl5pPr>
      <a:lvl6pPr marL="609585" algn="l" rtl="0" eaLnBrk="1" fontAlgn="base" hangingPunct="1">
        <a:spcBef>
          <a:spcPct val="0"/>
        </a:spcBef>
        <a:spcAft>
          <a:spcPct val="0"/>
        </a:spcAft>
        <a:defRPr sz="2933" b="1">
          <a:solidFill>
            <a:schemeClr val="bg1"/>
          </a:solidFill>
          <a:latin typeface="Verdana" pitchFamily="34" charset="0"/>
        </a:defRPr>
      </a:lvl6pPr>
      <a:lvl7pPr marL="1219170" algn="l" rtl="0" eaLnBrk="1" fontAlgn="base" hangingPunct="1">
        <a:spcBef>
          <a:spcPct val="0"/>
        </a:spcBef>
        <a:spcAft>
          <a:spcPct val="0"/>
        </a:spcAft>
        <a:defRPr sz="2933" b="1">
          <a:solidFill>
            <a:schemeClr val="bg1"/>
          </a:solidFill>
          <a:latin typeface="Verdana" pitchFamily="34" charset="0"/>
        </a:defRPr>
      </a:lvl7pPr>
      <a:lvl8pPr marL="1828754" algn="l" rtl="0" eaLnBrk="1" fontAlgn="base" hangingPunct="1">
        <a:spcBef>
          <a:spcPct val="0"/>
        </a:spcBef>
        <a:spcAft>
          <a:spcPct val="0"/>
        </a:spcAft>
        <a:defRPr sz="2933" b="1">
          <a:solidFill>
            <a:schemeClr val="bg1"/>
          </a:solidFill>
          <a:latin typeface="Verdana" pitchFamily="34" charset="0"/>
        </a:defRPr>
      </a:lvl8pPr>
      <a:lvl9pPr marL="2438339" algn="l" rtl="0" eaLnBrk="1" fontAlgn="base" hangingPunct="1">
        <a:spcBef>
          <a:spcPct val="0"/>
        </a:spcBef>
        <a:spcAft>
          <a:spcPct val="0"/>
        </a:spcAft>
        <a:defRPr sz="2933" b="1">
          <a:solidFill>
            <a:schemeClr val="bg1"/>
          </a:solidFill>
          <a:latin typeface="Verdana" pitchFamily="34" charset="0"/>
        </a:defRPr>
      </a:lvl9pPr>
    </p:titleStyle>
    <p:bodyStyle>
      <a:lvl1pPr marL="457189" indent="-914377" algn="l" rtl="0" eaLnBrk="1" fontAlgn="base" hangingPunct="1">
        <a:lnSpc>
          <a:spcPct val="119000"/>
        </a:lnSpc>
        <a:spcBef>
          <a:spcPct val="20000"/>
        </a:spcBef>
        <a:spcAft>
          <a:spcPct val="0"/>
        </a:spcAft>
        <a:buClr>
          <a:schemeClr val="accent1"/>
        </a:buClr>
        <a:defRPr lang="en-GB" sz="2133" dirty="0">
          <a:solidFill>
            <a:schemeClr val="bg2"/>
          </a:solidFill>
          <a:latin typeface="Verdana"/>
          <a:ea typeface="MS PGothic" pitchFamily="34" charset="-128"/>
          <a:cs typeface="Verdana"/>
        </a:defRPr>
      </a:lvl1pPr>
      <a:lvl2pPr marL="1079473" indent="-469888"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2pPr>
      <a:lvl3pPr marL="1875320" indent="-656150"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3pPr>
      <a:lvl4pPr marL="2673284" indent="-844530"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4pPr>
      <a:lvl5pPr marL="3469131" indent="-1030792"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5pPr>
      <a:lvl6pPr marL="4639617"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6pPr>
      <a:lvl7pPr marL="5249202"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7pPr>
      <a:lvl8pPr marL="5858787"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8pPr>
      <a:lvl9pPr marL="6468372"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366961"/>
      </p:ext>
    </p:extLst>
  </p:cSld>
  <p:clrMap bg1="lt1" tx1="dk1" bg2="lt2" tx2="dk2" accent1="accent1" accent2="accent2" accent3="accent3" accent4="accent4" accent5="accent5" accent6="accent6" hlink="hlink" folHlink="folHlink"/>
  <p:sldLayoutIdLst>
    <p:sldLayoutId id="2147483648" r:id="rId1"/>
    <p:sldLayoutId id="214748385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CCI_ppt_edits_landSurfaceTemp2.jp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0" y="1"/>
            <a:ext cx="12192000" cy="102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body" idx="1"/>
          </p:nvPr>
        </p:nvSpPr>
        <p:spPr bwMode="auto">
          <a:xfrm>
            <a:off x="230718" y="1056218"/>
            <a:ext cx="11662833" cy="5099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endParaRPr lang="en-US" altLang="fr-FR"/>
          </a:p>
        </p:txBody>
      </p:sp>
      <p:sp>
        <p:nvSpPr>
          <p:cNvPr id="1028" name="Text Box DG"/>
          <p:cNvSpPr txBox="1">
            <a:spLocks noChangeArrowheads="1"/>
          </p:cNvSpPr>
          <p:nvPr/>
        </p:nvSpPr>
        <p:spPr bwMode="auto">
          <a:xfrm>
            <a:off x="770467" y="446618"/>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1067"/>
          </a:p>
        </p:txBody>
      </p:sp>
      <p:sp>
        <p:nvSpPr>
          <p:cNvPr id="1029" name="Rectangle 6"/>
          <p:cNvSpPr>
            <a:spLocks noGrp="1" noChangeArrowheads="1"/>
          </p:cNvSpPr>
          <p:nvPr>
            <p:ph type="title"/>
          </p:nvPr>
        </p:nvSpPr>
        <p:spPr bwMode="auto">
          <a:xfrm>
            <a:off x="1032934" y="226639"/>
            <a:ext cx="9275233" cy="54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fr-FR" altLang="fr-FR"/>
              <a:t>Modifiez le style du titre</a:t>
            </a:r>
            <a:endParaRPr lang="en-US" altLang="fr-FR"/>
          </a:p>
        </p:txBody>
      </p:sp>
      <p:pic>
        <p:nvPicPr>
          <p:cNvPr id="1030" name="Picture 11" descr="PPT_Footer.jp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0" y="6369051"/>
            <a:ext cx="12192000" cy="488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Text Box 38"/>
          <p:cNvSpPr txBox="1">
            <a:spLocks noChangeArrowheads="1"/>
          </p:cNvSpPr>
          <p:nvPr/>
        </p:nvSpPr>
        <p:spPr bwMode="auto">
          <a:xfrm>
            <a:off x="220133" y="6100234"/>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1067">
                <a:solidFill>
                  <a:srgbClr val="404040"/>
                </a:solidFill>
              </a:rPr>
              <a:t>ESA UNCLASSIFIED - For Official Use</a:t>
            </a:r>
          </a:p>
        </p:txBody>
      </p:sp>
      <p:sp>
        <p:nvSpPr>
          <p:cNvPr id="1032" name="Text Box 34"/>
          <p:cNvSpPr txBox="1">
            <a:spLocks noChangeAspect="1" noChangeArrowheads="1"/>
          </p:cNvSpPr>
          <p:nvPr/>
        </p:nvSpPr>
        <p:spPr bwMode="auto">
          <a:xfrm>
            <a:off x="5973233" y="6106585"/>
            <a:ext cx="6028267" cy="19684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r" eaLnBrk="1" hangingPunct="1">
              <a:spcBef>
                <a:spcPct val="50000"/>
              </a:spcBef>
            </a:pPr>
            <a:r>
              <a:rPr lang="fr-FR" altLang="fr-FR" sz="1067" noProof="1">
                <a:solidFill>
                  <a:schemeClr val="bg2"/>
                </a:solidFill>
              </a:rPr>
              <a:t>ESA | LST_cci Workshop 12-14 May 2026 | Slide  </a:t>
            </a:r>
            <a:fld id="{7413FDCA-0F06-4063-887E-9DB05E30A5CA}" type="slidenum">
              <a:rPr altLang="fr-FR" sz="1067" noProof="1">
                <a:solidFill>
                  <a:schemeClr val="bg2"/>
                </a:solidFill>
              </a:rPr>
              <a:pPr algn="r" eaLnBrk="1" hangingPunct="1">
                <a:spcBef>
                  <a:spcPct val="50000"/>
                </a:spcBef>
              </a:pPr>
              <a:t>‹#›</a:t>
            </a:fld>
            <a:endParaRPr lang="fr-FR" altLang="fr-FR" sz="1067" noProof="1">
              <a:solidFill>
                <a:schemeClr val="bg2"/>
              </a:solidFill>
            </a:endParaRPr>
          </a:p>
        </p:txBody>
      </p:sp>
      <p:grpSp>
        <p:nvGrpSpPr>
          <p:cNvPr id="1033" name="Group 39"/>
          <p:cNvGrpSpPr>
            <a:grpSpLocks/>
          </p:cNvGrpSpPr>
          <p:nvPr/>
        </p:nvGrpSpPr>
        <p:grpSpPr bwMode="auto">
          <a:xfrm>
            <a:off x="230717" y="6544734"/>
            <a:ext cx="9101667" cy="148167"/>
            <a:chOff x="172269" y="6621494"/>
            <a:chExt cx="6826666" cy="111519"/>
          </a:xfrm>
        </p:grpSpPr>
        <p:pic>
          <p:nvPicPr>
            <p:cNvPr id="1035" name="Picture 40" descr="at.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41" descr="be.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Picture 42" descr="ca.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8" name="Picture 43" descr="ch.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44" descr="cz.pn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0" name="Picture 45" descr="d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46" descr="dk.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2" name="Picture 47" descr="ee.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3" name="Picture 48" descr="es.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 name="Picture 49" descr="fi.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5" name="Picture 50" descr="fr.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6" name="Picture 51" descr="gr.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7" name="Picture 52" descr="hu.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 name="Picture 53" descr="i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9" name="Picture 54" descr="it.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0" name="Picture 55" descr="lu.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1" name="Picture 56" descr="nl.png"/>
            <p:cNvPicPr>
              <a:picLocks noChangeAspect="1"/>
            </p:cNvPicPr>
            <p:nvPr/>
          </p:nvPicPr>
          <p:blipFill>
            <a:blip r:embed="rId29">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2" name="Picture 57" descr="no.png"/>
            <p:cNvPicPr>
              <a:picLocks noChangeAspect="1"/>
            </p:cNvPicPr>
            <p:nvPr/>
          </p:nvPicPr>
          <p:blipFill>
            <a:blip r:embed="rId30">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3" name="Picture 58" descr="pl.png"/>
            <p:cNvPicPr>
              <a:picLocks noChangeAspect="1"/>
            </p:cNvPicPr>
            <p:nvPr/>
          </p:nvPicPr>
          <p:blipFill>
            <a:blip r:embed="rId31">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 name="Picture 59" descr="pt.png"/>
            <p:cNvPicPr>
              <a:picLocks noChangeAspect="1"/>
            </p:cNvPicPr>
            <p:nvPr/>
          </p:nvPicPr>
          <p:blipFill>
            <a:blip r:embed="rId32">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5" name="Picture 60" descr="ro.png"/>
            <p:cNvPicPr>
              <a:picLocks noChangeAspect="1"/>
            </p:cNvPicPr>
            <p:nvPr/>
          </p:nvPicPr>
          <p:blipFill>
            <a:blip r:embed="rId33">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6" name="Picture 61" descr="se.png"/>
            <p:cNvPicPr>
              <a:picLocks noChangeAspect="1"/>
            </p:cNvPicPr>
            <p:nvPr/>
          </p:nvPicPr>
          <p:blipFill>
            <a:blip r:embed="rId34">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7" name="Picture 62" descr="uk.png"/>
            <p:cNvPicPr>
              <a:picLocks noChangeAspect="1"/>
            </p:cNvPicPr>
            <p:nvPr/>
          </p:nvPicPr>
          <p:blipFill>
            <a:blip r:embed="rId35">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8" name="Picture 63" descr="si.png"/>
            <p:cNvPicPr>
              <a:picLocks noChangeAspect="1"/>
            </p:cNvPicPr>
            <p:nvPr/>
          </p:nvPicPr>
          <p:blipFill>
            <a:blip r:embed="rId36">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4" name="Picture 34"/>
          <p:cNvPicPr>
            <a:picLocks noChangeAspect="1"/>
          </p:cNvPicPr>
          <p:nvPr/>
        </p:nvPicPr>
        <p:blipFill>
          <a:blip r:embed="rId37" cstate="print">
            <a:extLst>
              <a:ext uri="{28A0092B-C50C-407E-A947-70E740481C1C}">
                <a14:useLocalDpi xmlns:a14="http://schemas.microsoft.com/office/drawing/2010/main" val="0"/>
              </a:ext>
            </a:extLst>
          </a:blip>
          <a:srcRect t="-2" b="28613"/>
          <a:stretch>
            <a:fillRect/>
          </a:stretch>
        </p:blipFill>
        <p:spPr bwMode="auto">
          <a:xfrm>
            <a:off x="10384367" y="207434"/>
            <a:ext cx="1612900" cy="62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1611206"/>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Lst>
  <p:hf sldNum="0" hdr="0" dt="0"/>
  <p:txStyles>
    <p:titleStyle>
      <a:lvl1pPr algn="l" rtl="0" eaLnBrk="1" fontAlgn="base" hangingPunct="1">
        <a:spcBef>
          <a:spcPct val="0"/>
        </a:spcBef>
        <a:spcAft>
          <a:spcPct val="0"/>
        </a:spcAft>
        <a:defRPr lang="en-GB" sz="2933"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933">
          <a:solidFill>
            <a:srgbClr val="FFFFFF"/>
          </a:solidFill>
          <a:latin typeface="Verdana" pitchFamily="34" charset="0"/>
          <a:ea typeface="MS PGothic" pitchFamily="34" charset="-128"/>
        </a:defRPr>
      </a:lvl2pPr>
      <a:lvl3pPr algn="l" rtl="0" eaLnBrk="1" fontAlgn="base" hangingPunct="1">
        <a:spcBef>
          <a:spcPct val="0"/>
        </a:spcBef>
        <a:spcAft>
          <a:spcPct val="0"/>
        </a:spcAft>
        <a:defRPr sz="2933">
          <a:solidFill>
            <a:srgbClr val="FFFFFF"/>
          </a:solidFill>
          <a:latin typeface="Verdana" pitchFamily="34" charset="0"/>
          <a:ea typeface="MS PGothic" pitchFamily="34" charset="-128"/>
        </a:defRPr>
      </a:lvl3pPr>
      <a:lvl4pPr algn="l" rtl="0" eaLnBrk="1" fontAlgn="base" hangingPunct="1">
        <a:spcBef>
          <a:spcPct val="0"/>
        </a:spcBef>
        <a:spcAft>
          <a:spcPct val="0"/>
        </a:spcAft>
        <a:defRPr sz="2933">
          <a:solidFill>
            <a:srgbClr val="FFFFFF"/>
          </a:solidFill>
          <a:latin typeface="Verdana" pitchFamily="34" charset="0"/>
          <a:ea typeface="MS PGothic" pitchFamily="34" charset="-128"/>
        </a:defRPr>
      </a:lvl4pPr>
      <a:lvl5pPr algn="l" rtl="0" eaLnBrk="1" fontAlgn="base" hangingPunct="1">
        <a:spcBef>
          <a:spcPct val="0"/>
        </a:spcBef>
        <a:spcAft>
          <a:spcPct val="0"/>
        </a:spcAft>
        <a:defRPr sz="2933">
          <a:solidFill>
            <a:srgbClr val="FFFFFF"/>
          </a:solidFill>
          <a:latin typeface="Verdana" pitchFamily="34" charset="0"/>
          <a:ea typeface="MS PGothic" pitchFamily="34" charset="-128"/>
        </a:defRPr>
      </a:lvl5pPr>
      <a:lvl6pPr marL="609585" algn="l" rtl="0" eaLnBrk="1" fontAlgn="base" hangingPunct="1">
        <a:spcBef>
          <a:spcPct val="0"/>
        </a:spcBef>
        <a:spcAft>
          <a:spcPct val="0"/>
        </a:spcAft>
        <a:defRPr sz="2933" b="1">
          <a:solidFill>
            <a:schemeClr val="bg1"/>
          </a:solidFill>
          <a:latin typeface="Verdana" pitchFamily="34" charset="0"/>
        </a:defRPr>
      </a:lvl6pPr>
      <a:lvl7pPr marL="1219170" algn="l" rtl="0" eaLnBrk="1" fontAlgn="base" hangingPunct="1">
        <a:spcBef>
          <a:spcPct val="0"/>
        </a:spcBef>
        <a:spcAft>
          <a:spcPct val="0"/>
        </a:spcAft>
        <a:defRPr sz="2933" b="1">
          <a:solidFill>
            <a:schemeClr val="bg1"/>
          </a:solidFill>
          <a:latin typeface="Verdana" pitchFamily="34" charset="0"/>
        </a:defRPr>
      </a:lvl7pPr>
      <a:lvl8pPr marL="1828754" algn="l" rtl="0" eaLnBrk="1" fontAlgn="base" hangingPunct="1">
        <a:spcBef>
          <a:spcPct val="0"/>
        </a:spcBef>
        <a:spcAft>
          <a:spcPct val="0"/>
        </a:spcAft>
        <a:defRPr sz="2933" b="1">
          <a:solidFill>
            <a:schemeClr val="bg1"/>
          </a:solidFill>
          <a:latin typeface="Verdana" pitchFamily="34" charset="0"/>
        </a:defRPr>
      </a:lvl8pPr>
      <a:lvl9pPr marL="2438339" algn="l" rtl="0" eaLnBrk="1" fontAlgn="base" hangingPunct="1">
        <a:spcBef>
          <a:spcPct val="0"/>
        </a:spcBef>
        <a:spcAft>
          <a:spcPct val="0"/>
        </a:spcAft>
        <a:defRPr sz="2933" b="1">
          <a:solidFill>
            <a:schemeClr val="bg1"/>
          </a:solidFill>
          <a:latin typeface="Verdana" pitchFamily="34" charset="0"/>
        </a:defRPr>
      </a:lvl9pPr>
    </p:titleStyle>
    <p:bodyStyle>
      <a:lvl1pPr marL="457189" indent="-914377" algn="l" rtl="0" eaLnBrk="1" fontAlgn="base" hangingPunct="1">
        <a:lnSpc>
          <a:spcPct val="119000"/>
        </a:lnSpc>
        <a:spcBef>
          <a:spcPct val="20000"/>
        </a:spcBef>
        <a:spcAft>
          <a:spcPct val="0"/>
        </a:spcAft>
        <a:buClr>
          <a:schemeClr val="accent1"/>
        </a:buClr>
        <a:defRPr lang="en-GB" sz="2133" dirty="0">
          <a:solidFill>
            <a:schemeClr val="bg2"/>
          </a:solidFill>
          <a:latin typeface="Verdana"/>
          <a:ea typeface="MS PGothic" pitchFamily="34" charset="-128"/>
          <a:cs typeface="Verdana"/>
        </a:defRPr>
      </a:lvl1pPr>
      <a:lvl2pPr marL="1079473" indent="-469888"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2pPr>
      <a:lvl3pPr marL="1875320" indent="-656150"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3pPr>
      <a:lvl4pPr marL="2673284" indent="-844530"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4pPr>
      <a:lvl5pPr marL="3469131" indent="-1030792"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5pPr>
      <a:lvl6pPr marL="4639617"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6pPr>
      <a:lvl7pPr marL="5249202"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7pPr>
      <a:lvl8pPr marL="5858787"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8pPr>
      <a:lvl9pPr marL="6468372"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CCI_ppt_edits_landSurfaceTemp2.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0" y="1"/>
            <a:ext cx="12192000" cy="102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body" idx="1"/>
          </p:nvPr>
        </p:nvSpPr>
        <p:spPr bwMode="auto">
          <a:xfrm>
            <a:off x="230718" y="1056218"/>
            <a:ext cx="11662833" cy="5099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endParaRPr lang="en-US" altLang="fr-FR"/>
          </a:p>
        </p:txBody>
      </p:sp>
      <p:sp>
        <p:nvSpPr>
          <p:cNvPr id="1028" name="Text Box DG"/>
          <p:cNvSpPr txBox="1">
            <a:spLocks noChangeArrowheads="1"/>
          </p:cNvSpPr>
          <p:nvPr/>
        </p:nvSpPr>
        <p:spPr bwMode="auto">
          <a:xfrm>
            <a:off x="770467" y="446618"/>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1067"/>
          </a:p>
        </p:txBody>
      </p:sp>
      <p:sp>
        <p:nvSpPr>
          <p:cNvPr id="1029" name="Rectangle 6"/>
          <p:cNvSpPr>
            <a:spLocks noGrp="1" noChangeArrowheads="1"/>
          </p:cNvSpPr>
          <p:nvPr>
            <p:ph type="title"/>
          </p:nvPr>
        </p:nvSpPr>
        <p:spPr bwMode="auto">
          <a:xfrm>
            <a:off x="1032934" y="226639"/>
            <a:ext cx="9275233" cy="54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fr-FR" altLang="fr-FR"/>
              <a:t>Modifiez le style du titre</a:t>
            </a:r>
            <a:endParaRPr lang="en-US" altLang="fr-FR"/>
          </a:p>
        </p:txBody>
      </p:sp>
      <p:pic>
        <p:nvPicPr>
          <p:cNvPr id="1030" name="Picture 11" descr="PPT_Footer.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0" y="6369051"/>
            <a:ext cx="12192000" cy="488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Text Box 38"/>
          <p:cNvSpPr txBox="1">
            <a:spLocks noChangeArrowheads="1"/>
          </p:cNvSpPr>
          <p:nvPr/>
        </p:nvSpPr>
        <p:spPr bwMode="auto">
          <a:xfrm>
            <a:off x="220133" y="6100234"/>
            <a:ext cx="6688667" cy="256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1067">
                <a:solidFill>
                  <a:srgbClr val="404040"/>
                </a:solidFill>
              </a:rPr>
              <a:t>ESA UNCLASSIFIED - For Official Use</a:t>
            </a:r>
          </a:p>
        </p:txBody>
      </p:sp>
      <p:sp>
        <p:nvSpPr>
          <p:cNvPr id="1032" name="Text Box 34"/>
          <p:cNvSpPr txBox="1">
            <a:spLocks noChangeAspect="1" noChangeArrowheads="1"/>
          </p:cNvSpPr>
          <p:nvPr/>
        </p:nvSpPr>
        <p:spPr bwMode="auto">
          <a:xfrm>
            <a:off x="5973233" y="6106585"/>
            <a:ext cx="6028267" cy="19684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r" eaLnBrk="1" hangingPunct="1">
              <a:spcBef>
                <a:spcPct val="50000"/>
              </a:spcBef>
            </a:pPr>
            <a:r>
              <a:rPr lang="fr-FR" altLang="fr-FR" sz="1067" noProof="1">
                <a:solidFill>
                  <a:schemeClr val="bg2"/>
                </a:solidFill>
              </a:rPr>
              <a:t>ESA | 12/05/2026 | Slide  </a:t>
            </a:r>
            <a:fld id="{7413FDCA-0F06-4063-887E-9DB05E30A5CA}" type="slidenum">
              <a:rPr altLang="fr-FR" sz="1067" noProof="1">
                <a:solidFill>
                  <a:schemeClr val="bg2"/>
                </a:solidFill>
              </a:rPr>
              <a:pPr algn="r" eaLnBrk="1" hangingPunct="1">
                <a:spcBef>
                  <a:spcPct val="50000"/>
                </a:spcBef>
              </a:pPr>
              <a:t>‹#›</a:t>
            </a:fld>
            <a:endParaRPr lang="fr-FR" altLang="fr-FR" sz="1067" noProof="1">
              <a:solidFill>
                <a:schemeClr val="bg2"/>
              </a:solidFill>
            </a:endParaRPr>
          </a:p>
        </p:txBody>
      </p:sp>
      <p:grpSp>
        <p:nvGrpSpPr>
          <p:cNvPr id="1033" name="Group 39"/>
          <p:cNvGrpSpPr>
            <a:grpSpLocks/>
          </p:cNvGrpSpPr>
          <p:nvPr/>
        </p:nvGrpSpPr>
        <p:grpSpPr bwMode="auto">
          <a:xfrm>
            <a:off x="230717" y="6544734"/>
            <a:ext cx="9101667" cy="148167"/>
            <a:chOff x="172269" y="6621494"/>
            <a:chExt cx="6826666" cy="111519"/>
          </a:xfrm>
        </p:grpSpPr>
        <p:pic>
          <p:nvPicPr>
            <p:cNvPr id="1035" name="Picture 40" descr="at.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41" descr="be.pn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Picture 42" descr="ca.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8" name="Picture 43" descr="ch.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44" descr="cz.png"/>
            <p:cNvPicPr>
              <a:picLocks noChangeAspect="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0" name="Picture 45" descr="de.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46" descr="dk.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2" name="Picture 47" descr="ee.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3" name="Picture 48" descr="es.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 name="Picture 49" descr="fi.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5" name="Picture 50" descr="fr.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6" name="Picture 51" descr="gr.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7" name="Picture 52" descr="hu.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 name="Picture 53" descr="ie.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9" name="Picture 54" descr="it.png"/>
            <p:cNvPicPr>
              <a:picLocks noChangeAspect="1"/>
            </p:cNvPicPr>
            <p:nvPr/>
          </p:nvPicPr>
          <p:blipFill>
            <a:blip r:embed="rId29">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0" name="Picture 55" descr="lu.png"/>
            <p:cNvPicPr>
              <a:picLocks noChangeAspect="1"/>
            </p:cNvPicPr>
            <p:nvPr/>
          </p:nvPicPr>
          <p:blipFill>
            <a:blip r:embed="rId30">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1" name="Picture 56" descr="nl.png"/>
            <p:cNvPicPr>
              <a:picLocks noChangeAspect="1"/>
            </p:cNvPicPr>
            <p:nvPr/>
          </p:nvPicPr>
          <p:blipFill>
            <a:blip r:embed="rId31">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2" name="Picture 57" descr="no.png"/>
            <p:cNvPicPr>
              <a:picLocks noChangeAspect="1"/>
            </p:cNvPicPr>
            <p:nvPr/>
          </p:nvPicPr>
          <p:blipFill>
            <a:blip r:embed="rId32">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3" name="Picture 58" descr="pl.png"/>
            <p:cNvPicPr>
              <a:picLocks noChangeAspect="1"/>
            </p:cNvPicPr>
            <p:nvPr/>
          </p:nvPicPr>
          <p:blipFill>
            <a:blip r:embed="rId33">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 name="Picture 59" descr="pt.png"/>
            <p:cNvPicPr>
              <a:picLocks noChangeAspect="1"/>
            </p:cNvPicPr>
            <p:nvPr/>
          </p:nvPicPr>
          <p:blipFill>
            <a:blip r:embed="rId34">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5" name="Picture 60" descr="ro.png"/>
            <p:cNvPicPr>
              <a:picLocks noChangeAspect="1"/>
            </p:cNvPicPr>
            <p:nvPr/>
          </p:nvPicPr>
          <p:blipFill>
            <a:blip r:embed="rId35">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6" name="Picture 61" descr="se.png"/>
            <p:cNvPicPr>
              <a:picLocks noChangeAspect="1"/>
            </p:cNvPicPr>
            <p:nvPr/>
          </p:nvPicPr>
          <p:blipFill>
            <a:blip r:embed="rId36">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7" name="Picture 62" descr="uk.png"/>
            <p:cNvPicPr>
              <a:picLocks noChangeAspect="1"/>
            </p:cNvPicPr>
            <p:nvPr/>
          </p:nvPicPr>
          <p:blipFill>
            <a:blip r:embed="rId37">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8" name="Picture 63" descr="si.png"/>
            <p:cNvPicPr>
              <a:picLocks noChangeAspect="1"/>
            </p:cNvPicPr>
            <p:nvPr/>
          </p:nvPicPr>
          <p:blipFill>
            <a:blip r:embed="rId38">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4" name="Picture 34"/>
          <p:cNvPicPr>
            <a:picLocks noChangeAspect="1"/>
          </p:cNvPicPr>
          <p:nvPr/>
        </p:nvPicPr>
        <p:blipFill>
          <a:blip r:embed="rId39" cstate="print">
            <a:extLst>
              <a:ext uri="{28A0092B-C50C-407E-A947-70E740481C1C}">
                <a14:useLocalDpi xmlns:a14="http://schemas.microsoft.com/office/drawing/2010/main" val="0"/>
              </a:ext>
            </a:extLst>
          </a:blip>
          <a:srcRect t="-2" b="28613"/>
          <a:stretch>
            <a:fillRect/>
          </a:stretch>
        </p:blipFill>
        <p:spPr bwMode="auto">
          <a:xfrm>
            <a:off x="10384367" y="207434"/>
            <a:ext cx="1612900" cy="624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7910606"/>
      </p:ext>
    </p:extLst>
  </p:cSld>
  <p:clrMap bg1="lt1" tx1="dk1" bg2="lt2" tx2="dk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Lst>
  <p:hf sldNum="0" hdr="0" dt="0"/>
  <p:txStyles>
    <p:titleStyle>
      <a:lvl1pPr algn="l" rtl="0" eaLnBrk="1" fontAlgn="base" hangingPunct="1">
        <a:spcBef>
          <a:spcPct val="0"/>
        </a:spcBef>
        <a:spcAft>
          <a:spcPct val="0"/>
        </a:spcAft>
        <a:defRPr lang="en-GB" sz="2933"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933">
          <a:solidFill>
            <a:srgbClr val="FFFFFF"/>
          </a:solidFill>
          <a:latin typeface="Verdana" pitchFamily="34" charset="0"/>
          <a:ea typeface="MS PGothic" pitchFamily="34" charset="-128"/>
        </a:defRPr>
      </a:lvl2pPr>
      <a:lvl3pPr algn="l" rtl="0" eaLnBrk="1" fontAlgn="base" hangingPunct="1">
        <a:spcBef>
          <a:spcPct val="0"/>
        </a:spcBef>
        <a:spcAft>
          <a:spcPct val="0"/>
        </a:spcAft>
        <a:defRPr sz="2933">
          <a:solidFill>
            <a:srgbClr val="FFFFFF"/>
          </a:solidFill>
          <a:latin typeface="Verdana" pitchFamily="34" charset="0"/>
          <a:ea typeface="MS PGothic" pitchFamily="34" charset="-128"/>
        </a:defRPr>
      </a:lvl3pPr>
      <a:lvl4pPr algn="l" rtl="0" eaLnBrk="1" fontAlgn="base" hangingPunct="1">
        <a:spcBef>
          <a:spcPct val="0"/>
        </a:spcBef>
        <a:spcAft>
          <a:spcPct val="0"/>
        </a:spcAft>
        <a:defRPr sz="2933">
          <a:solidFill>
            <a:srgbClr val="FFFFFF"/>
          </a:solidFill>
          <a:latin typeface="Verdana" pitchFamily="34" charset="0"/>
          <a:ea typeface="MS PGothic" pitchFamily="34" charset="-128"/>
        </a:defRPr>
      </a:lvl4pPr>
      <a:lvl5pPr algn="l" rtl="0" eaLnBrk="1" fontAlgn="base" hangingPunct="1">
        <a:spcBef>
          <a:spcPct val="0"/>
        </a:spcBef>
        <a:spcAft>
          <a:spcPct val="0"/>
        </a:spcAft>
        <a:defRPr sz="2933">
          <a:solidFill>
            <a:srgbClr val="FFFFFF"/>
          </a:solidFill>
          <a:latin typeface="Verdana" pitchFamily="34" charset="0"/>
          <a:ea typeface="MS PGothic" pitchFamily="34" charset="-128"/>
        </a:defRPr>
      </a:lvl5pPr>
      <a:lvl6pPr marL="609585" algn="l" rtl="0" eaLnBrk="1" fontAlgn="base" hangingPunct="1">
        <a:spcBef>
          <a:spcPct val="0"/>
        </a:spcBef>
        <a:spcAft>
          <a:spcPct val="0"/>
        </a:spcAft>
        <a:defRPr sz="2933" b="1">
          <a:solidFill>
            <a:schemeClr val="bg1"/>
          </a:solidFill>
          <a:latin typeface="Verdana" pitchFamily="34" charset="0"/>
        </a:defRPr>
      </a:lvl6pPr>
      <a:lvl7pPr marL="1219170" algn="l" rtl="0" eaLnBrk="1" fontAlgn="base" hangingPunct="1">
        <a:spcBef>
          <a:spcPct val="0"/>
        </a:spcBef>
        <a:spcAft>
          <a:spcPct val="0"/>
        </a:spcAft>
        <a:defRPr sz="2933" b="1">
          <a:solidFill>
            <a:schemeClr val="bg1"/>
          </a:solidFill>
          <a:latin typeface="Verdana" pitchFamily="34" charset="0"/>
        </a:defRPr>
      </a:lvl7pPr>
      <a:lvl8pPr marL="1828754" algn="l" rtl="0" eaLnBrk="1" fontAlgn="base" hangingPunct="1">
        <a:spcBef>
          <a:spcPct val="0"/>
        </a:spcBef>
        <a:spcAft>
          <a:spcPct val="0"/>
        </a:spcAft>
        <a:defRPr sz="2933" b="1">
          <a:solidFill>
            <a:schemeClr val="bg1"/>
          </a:solidFill>
          <a:latin typeface="Verdana" pitchFamily="34" charset="0"/>
        </a:defRPr>
      </a:lvl8pPr>
      <a:lvl9pPr marL="2438339" algn="l" rtl="0" eaLnBrk="1" fontAlgn="base" hangingPunct="1">
        <a:spcBef>
          <a:spcPct val="0"/>
        </a:spcBef>
        <a:spcAft>
          <a:spcPct val="0"/>
        </a:spcAft>
        <a:defRPr sz="2933" b="1">
          <a:solidFill>
            <a:schemeClr val="bg1"/>
          </a:solidFill>
          <a:latin typeface="Verdana" pitchFamily="34" charset="0"/>
        </a:defRPr>
      </a:lvl9pPr>
    </p:titleStyle>
    <p:bodyStyle>
      <a:lvl1pPr marL="457189" indent="-914377" algn="l" rtl="0" eaLnBrk="1" fontAlgn="base" hangingPunct="1">
        <a:lnSpc>
          <a:spcPct val="119000"/>
        </a:lnSpc>
        <a:spcBef>
          <a:spcPct val="20000"/>
        </a:spcBef>
        <a:spcAft>
          <a:spcPct val="0"/>
        </a:spcAft>
        <a:buClr>
          <a:schemeClr val="accent1"/>
        </a:buClr>
        <a:defRPr lang="en-GB" sz="2133" dirty="0">
          <a:solidFill>
            <a:schemeClr val="bg2"/>
          </a:solidFill>
          <a:latin typeface="Verdana"/>
          <a:ea typeface="MS PGothic" pitchFamily="34" charset="-128"/>
          <a:cs typeface="Verdana"/>
        </a:defRPr>
      </a:lvl1pPr>
      <a:lvl2pPr marL="1079473" indent="-469888"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2pPr>
      <a:lvl3pPr marL="1875320" indent="-656150"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3pPr>
      <a:lvl4pPr marL="2673284" indent="-844530"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4pPr>
      <a:lvl5pPr marL="3469131" indent="-1030792" algn="l" rtl="0" eaLnBrk="1" fontAlgn="base" hangingPunct="1">
        <a:lnSpc>
          <a:spcPct val="119000"/>
        </a:lnSpc>
        <a:spcBef>
          <a:spcPct val="20000"/>
        </a:spcBef>
        <a:spcAft>
          <a:spcPct val="0"/>
        </a:spcAft>
        <a:buClr>
          <a:schemeClr val="accent1"/>
        </a:buClr>
        <a:buFont typeface="Verdana" pitchFamily="34" charset="0"/>
        <a:defRPr lang="en-GB" sz="2133" dirty="0">
          <a:solidFill>
            <a:schemeClr val="bg2"/>
          </a:solidFill>
          <a:latin typeface="Verdana"/>
          <a:ea typeface="MS PGothic" pitchFamily="34" charset="-128"/>
          <a:cs typeface="Verdana"/>
        </a:defRPr>
      </a:lvl5pPr>
      <a:lvl6pPr marL="4639617"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6pPr>
      <a:lvl7pPr marL="5249202"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7pPr>
      <a:lvl8pPr marL="5858787"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8pPr>
      <a:lvl9pPr marL="6468372" indent="-558786" algn="l" rtl="0" eaLnBrk="1" fontAlgn="base" hangingPunct="1">
        <a:lnSpc>
          <a:spcPct val="119000"/>
        </a:lnSpc>
        <a:spcBef>
          <a:spcPct val="20000"/>
        </a:spcBef>
        <a:spcAft>
          <a:spcPct val="0"/>
        </a:spcAft>
        <a:buClr>
          <a:schemeClr val="accent1"/>
        </a:buClr>
        <a:buFont typeface="Verdana" pitchFamily="34" charset="0"/>
        <a:buChar char="–"/>
        <a:defRPr sz="2133">
          <a:solidFill>
            <a:schemeClr val="bg2"/>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6000" y="1024844"/>
            <a:ext cx="11520000" cy="768000"/>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336000" y="2064000"/>
            <a:ext cx="11520000" cy="40800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p:cNvSpPr/>
          <p:nvPr userDrawn="1"/>
        </p:nvSpPr>
        <p:spPr>
          <a:xfrm>
            <a:off x="0" y="6314365"/>
            <a:ext cx="12192000" cy="543636"/>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4"/>
          </p:nvPr>
        </p:nvSpPr>
        <p:spPr>
          <a:xfrm>
            <a:off x="5135880" y="6403090"/>
            <a:ext cx="1915160" cy="366183"/>
          </a:xfrm>
          <a:prstGeom prst="rect">
            <a:avLst/>
          </a:prstGeom>
        </p:spPr>
        <p:txBody>
          <a:bodyPr vert="horz" lIns="91440" tIns="45720" rIns="91440" bIns="45720" rtlCol="0" anchor="ctr"/>
          <a:lstStyle>
            <a:lvl1pPr algn="ctr">
              <a:defRPr sz="1600">
                <a:solidFill>
                  <a:schemeClr val="tx1"/>
                </a:solidFill>
              </a:defRPr>
            </a:lvl1pPr>
          </a:lstStyle>
          <a:p>
            <a:fld id="{E5F9FE41-C8F9-47EF-94C3-C489748B47D0}" type="slidenum">
              <a:rPr lang="en-GB" smtClean="0"/>
              <a:pPr/>
              <a:t>‹#›</a:t>
            </a:fld>
            <a:endParaRPr lang="en-GB"/>
          </a:p>
        </p:txBody>
      </p:sp>
      <p:pic>
        <p:nvPicPr>
          <p:cNvPr id="10" name="Picture 9"/>
          <p:cNvPicPr>
            <a:picLocks noChangeAspect="1"/>
          </p:cNvPicPr>
          <p:nvPr userDrawn="1"/>
        </p:nvPicPr>
        <p:blipFill>
          <a:blip r:embed="rId24" cstate="print">
            <a:extLst>
              <a:ext uri="{28A0092B-C50C-407E-A947-70E740481C1C}">
                <a14:useLocalDpi xmlns:a14="http://schemas.microsoft.com/office/drawing/2010/main" val="0"/>
              </a:ext>
            </a:extLst>
          </a:blip>
          <a:stretch>
            <a:fillRect/>
          </a:stretch>
        </p:blipFill>
        <p:spPr>
          <a:xfrm>
            <a:off x="252464" y="75158"/>
            <a:ext cx="2378001" cy="1038333"/>
          </a:xfrm>
          <a:prstGeom prst="rect">
            <a:avLst/>
          </a:prstGeom>
        </p:spPr>
      </p:pic>
    </p:spTree>
    <p:extLst>
      <p:ext uri="{BB962C8B-B14F-4D97-AF65-F5344CB8AC3E}">
        <p14:creationId xmlns:p14="http://schemas.microsoft.com/office/powerpoint/2010/main" val="923881911"/>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 id="2147483691" r:id="rId20"/>
    <p:sldLayoutId id="2147483692" r:id="rId21"/>
    <p:sldLayoutId id="2147483693" r:id="rId22"/>
  </p:sldLayoutIdLst>
  <p:hf sldNum="0" hdr="0" ftr="0" dt="0"/>
  <p:txStyles>
    <p:titleStyle>
      <a:lvl1pPr algn="l" defTabSz="914377" rtl="0" eaLnBrk="1" latinLnBrk="0" hangingPunct="1">
        <a:lnSpc>
          <a:spcPct val="90000"/>
        </a:lnSpc>
        <a:spcBef>
          <a:spcPct val="0"/>
        </a:spcBef>
        <a:buNone/>
        <a:defRPr sz="4267"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667"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133"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5168216"/>
      </p:ext>
    </p:extLst>
  </p:cSld>
  <p:clrMap bg1="lt1" tx1="dk1" bg2="lt2" tx2="dk2" accent1="accent1" accent2="accent2" accent3="accent3" accent4="accent4" accent5="accent5" accent6="accent6" hlink="hlink" folHlink="folHlink"/>
  <p:sldLayoutIdLst>
    <p:sldLayoutId id="2147483695" r:id="rId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6000" y="932987"/>
            <a:ext cx="11520000" cy="768000"/>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336000" y="2064000"/>
            <a:ext cx="11520000" cy="40800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p:cNvSpPr/>
          <p:nvPr userDrawn="1"/>
        </p:nvSpPr>
        <p:spPr>
          <a:xfrm>
            <a:off x="0" y="6314367"/>
            <a:ext cx="12192000" cy="5436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4"/>
          </p:nvPr>
        </p:nvSpPr>
        <p:spPr>
          <a:xfrm>
            <a:off x="5135880" y="6403093"/>
            <a:ext cx="1915160" cy="366183"/>
          </a:xfrm>
          <a:prstGeom prst="rect">
            <a:avLst/>
          </a:prstGeom>
        </p:spPr>
        <p:txBody>
          <a:bodyPr vert="horz" lIns="91440" tIns="45720" rIns="91440" bIns="45720" rtlCol="0" anchor="ctr"/>
          <a:lstStyle>
            <a:lvl1pPr algn="ctr">
              <a:defRPr sz="1600">
                <a:solidFill>
                  <a:schemeClr val="tx1"/>
                </a:solidFill>
              </a:defRPr>
            </a:lvl1pPr>
          </a:lstStyle>
          <a:p>
            <a:fld id="{E5F9FE41-C8F9-47EF-94C3-C489748B47D0}" type="slidenum">
              <a:rPr lang="en-GB" smtClean="0"/>
              <a:pPr/>
              <a:t>‹#›</a:t>
            </a:fld>
            <a:endParaRPr lang="en-GB"/>
          </a:p>
        </p:txBody>
      </p:sp>
    </p:spTree>
    <p:extLst>
      <p:ext uri="{BB962C8B-B14F-4D97-AF65-F5344CB8AC3E}">
        <p14:creationId xmlns:p14="http://schemas.microsoft.com/office/powerpoint/2010/main" val="144815845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 id="2147483714" r:id="rId18"/>
    <p:sldLayoutId id="2147483715" r:id="rId19"/>
    <p:sldLayoutId id="2147483716" r:id="rId20"/>
    <p:sldLayoutId id="2147483717" r:id="rId21"/>
    <p:sldLayoutId id="2147483718" r:id="rId22"/>
    <p:sldLayoutId id="2147483719" r:id="rId23"/>
    <p:sldLayoutId id="2147483720" r:id="rId24"/>
    <p:sldLayoutId id="2147483721" r:id="rId25"/>
    <p:sldLayoutId id="2147483722" r:id="rId26"/>
  </p:sldLayoutIdLst>
  <p:hf sldNum="0" hdr="0" ftr="0" dt="0"/>
  <p:txStyles>
    <p:titleStyle>
      <a:lvl1pPr algn="l" defTabSz="914332" rtl="0" eaLnBrk="1" latinLnBrk="0" hangingPunct="1">
        <a:lnSpc>
          <a:spcPct val="90000"/>
        </a:lnSpc>
        <a:spcBef>
          <a:spcPct val="0"/>
        </a:spcBef>
        <a:buNone/>
        <a:defRPr sz="4267" kern="1200">
          <a:solidFill>
            <a:schemeClr val="tx1"/>
          </a:solidFill>
          <a:latin typeface="+mj-lt"/>
          <a:ea typeface="+mj-ea"/>
          <a:cs typeface="+mj-cs"/>
        </a:defRPr>
      </a:lvl1pPr>
    </p:titleStyle>
    <p:bodyStyle>
      <a:lvl1pPr marL="228584" indent="-228584" algn="l" defTabSz="914332" rtl="0" eaLnBrk="1" latinLnBrk="0" hangingPunct="1">
        <a:lnSpc>
          <a:spcPct val="90000"/>
        </a:lnSpc>
        <a:spcBef>
          <a:spcPts val="1000"/>
        </a:spcBef>
        <a:buFont typeface="Arial" panose="020B0604020202020204" pitchFamily="34" charset="0"/>
        <a:buChar char="•"/>
        <a:defRPr sz="2667" kern="1200">
          <a:solidFill>
            <a:schemeClr val="tx1"/>
          </a:solidFill>
          <a:latin typeface="+mn-lt"/>
          <a:ea typeface="+mn-ea"/>
          <a:cs typeface="+mn-cs"/>
        </a:defRPr>
      </a:lvl1pPr>
      <a:lvl2pPr marL="685750" indent="-228584" algn="l" defTabSz="914332" rtl="0" eaLnBrk="1" latinLnBrk="0" hangingPunct="1">
        <a:lnSpc>
          <a:spcPct val="90000"/>
        </a:lnSpc>
        <a:spcBef>
          <a:spcPts val="500"/>
        </a:spcBef>
        <a:buFont typeface="Arial" panose="020B0604020202020204" pitchFamily="34" charset="0"/>
        <a:buChar char="•"/>
        <a:defRPr sz="2133" kern="1200">
          <a:solidFill>
            <a:schemeClr val="tx1"/>
          </a:solidFill>
          <a:latin typeface="+mn-lt"/>
          <a:ea typeface="+mn-ea"/>
          <a:cs typeface="+mn-cs"/>
        </a:defRPr>
      </a:lvl2pPr>
      <a:lvl3pPr marL="1142914" indent="-228584" algn="l" defTabSz="914332"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3pPr>
      <a:lvl4pPr marL="1600080" indent="-228584" algn="l" defTabSz="914332"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47" indent="-228584" algn="l" defTabSz="914332"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Footer Placeholder 5"/>
          <p:cNvSpPr>
            <a:spLocks noGrp="1"/>
          </p:cNvSpPr>
          <p:nvPr>
            <p:ph type="ftr" sz="quarter" idx="3"/>
          </p:nvPr>
        </p:nvSpPr>
        <p:spPr>
          <a:xfrm>
            <a:off x="0" y="6309522"/>
            <a:ext cx="12192000" cy="548481"/>
          </a:xfrm>
          <a:prstGeom prst="rect">
            <a:avLst/>
          </a:prstGeom>
          <a:solidFill>
            <a:schemeClr val="bg1"/>
          </a:solidFill>
        </p:spPr>
        <p:txBody>
          <a:bodyPr vert="horz" lIns="252000" tIns="36000" rIns="68580" bIns="27000" rtlCol="0" anchor="ctr"/>
          <a:lstStyle>
            <a:lvl1pPr algn="l" defTabSz="292086" hangingPunct="0">
              <a:defRPr sz="1067">
                <a:solidFill>
                  <a:schemeClr val="tx1"/>
                </a:solidFill>
                <a:latin typeface="+mn-lt"/>
              </a:defRPr>
            </a:lvl1pPr>
          </a:lstStyle>
          <a:p>
            <a:r>
              <a:rPr lang="en-GB" kern="0">
                <a:solidFill>
                  <a:srgbClr val="2A2A2A"/>
                </a:solidFill>
                <a:sym typeface="Helvetica Light"/>
              </a:rPr>
              <a:t>www.metoffice.gov.uk																									             	       © Crown Copyright 2017, Met Office</a:t>
            </a:r>
          </a:p>
        </p:txBody>
      </p:sp>
      <p:sp>
        <p:nvSpPr>
          <p:cNvPr id="5" name="Title Placeholder 4"/>
          <p:cNvSpPr>
            <a:spLocks noGrp="1"/>
          </p:cNvSpPr>
          <p:nvPr>
            <p:ph type="title"/>
          </p:nvPr>
        </p:nvSpPr>
        <p:spPr>
          <a:xfrm>
            <a:off x="263525" y="1386377"/>
            <a:ext cx="11250000" cy="830997"/>
          </a:xfrm>
          <a:prstGeom prst="rect">
            <a:avLst/>
          </a:prstGeom>
        </p:spPr>
        <p:txBody>
          <a:bodyPr vert="horz" wrap="square" lIns="68580" tIns="34290" rIns="68580" bIns="34290" rtlCol="0" anchor="t" anchorCtr="0">
            <a:spAutoFit/>
          </a:bodyPr>
          <a:lstStyle/>
          <a:p>
            <a:r>
              <a:rPr lang="en-US"/>
              <a:t>Click to edit Master title style</a:t>
            </a:r>
            <a:endParaRPr lang="en-GB"/>
          </a:p>
        </p:txBody>
      </p:sp>
      <p:sp>
        <p:nvSpPr>
          <p:cNvPr id="2" name="Text Placeholder 1"/>
          <p:cNvSpPr>
            <a:spLocks noGrp="1"/>
          </p:cNvSpPr>
          <p:nvPr>
            <p:ph type="body" idx="1"/>
          </p:nvPr>
        </p:nvSpPr>
        <p:spPr>
          <a:xfrm>
            <a:off x="263527" y="2348708"/>
            <a:ext cx="5400676" cy="3605813"/>
          </a:xfrm>
          <a:prstGeom prst="rect">
            <a:avLst/>
          </a:prstGeom>
        </p:spPr>
        <p:txBody>
          <a:bodyPr vert="horz" lIns="68580" tIns="34290" rIns="68580" bIns="34290" rtlCol="0">
            <a:noAutofit/>
          </a:bodyPr>
          <a:lstStyle/>
          <a:p>
            <a:pPr lvl="0"/>
            <a:r>
              <a:rPr lang="en-US"/>
              <a:t>Edit Master text styles</a:t>
            </a:r>
          </a:p>
          <a:p>
            <a:pPr lvl="1"/>
            <a:r>
              <a:rPr lang="en-US"/>
              <a:t>Second level</a:t>
            </a:r>
          </a:p>
          <a:p>
            <a:pPr lvl="5"/>
            <a:r>
              <a:rPr lang="en-US"/>
              <a:t>Third level</a:t>
            </a:r>
          </a:p>
          <a:p>
            <a:pPr lvl="6"/>
            <a:r>
              <a:rPr lang="en-US"/>
              <a:t>Fourth level</a:t>
            </a:r>
          </a:p>
          <a:p>
            <a:pPr lvl="7"/>
            <a:r>
              <a:rPr lang="en-US"/>
              <a:t>Fifth level</a:t>
            </a:r>
            <a:endParaRPr lang="en-GB"/>
          </a:p>
        </p:txBody>
      </p:sp>
      <p:pic>
        <p:nvPicPr>
          <p:cNvPr id="7" name="MO_MASTER_black_mono_for_light_backg_RBG.png">
            <a:extLst>
              <a:ext uri="{FF2B5EF4-FFF2-40B4-BE49-F238E27FC236}">
                <a16:creationId xmlns:a16="http://schemas.microsoft.com/office/drawing/2014/main" id="{40FE3384-BF22-45EF-891D-ACAFFEEE154E}"/>
              </a:ext>
            </a:extLst>
          </p:cNvPr>
          <p:cNvPicPr>
            <a:picLocks noChangeAspect="1"/>
          </p:cNvPicPr>
          <p:nvPr userDrawn="1"/>
        </p:nvPicPr>
        <p:blipFill>
          <a:blip r:embed="rId32" cstate="print"/>
          <a:stretch>
            <a:fillRect/>
          </a:stretch>
        </p:blipFill>
        <p:spPr>
          <a:xfrm>
            <a:off x="245263" y="72789"/>
            <a:ext cx="2403124" cy="753600"/>
          </a:xfrm>
          <a:prstGeom prst="rect">
            <a:avLst/>
          </a:prstGeom>
          <a:ln w="12700">
            <a:miter lim="400000"/>
          </a:ln>
        </p:spPr>
      </p:pic>
    </p:spTree>
    <p:extLst>
      <p:ext uri="{BB962C8B-B14F-4D97-AF65-F5344CB8AC3E}">
        <p14:creationId xmlns:p14="http://schemas.microsoft.com/office/powerpoint/2010/main" val="646793194"/>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48" r:id="rId25"/>
    <p:sldLayoutId id="2147483749" r:id="rId26"/>
    <p:sldLayoutId id="2147483750" r:id="rId27"/>
    <p:sldLayoutId id="2147483751" r:id="rId28"/>
    <p:sldLayoutId id="2147483752" r:id="rId29"/>
    <p:sldLayoutId id="2147483753" r:id="rId30"/>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dt="0"/>
  <p:txStyles>
    <p:titleStyle>
      <a:lvl1pPr marL="0" marR="0" indent="0" algn="l" defTabSz="292086" rtl="0" eaLnBrk="1" latinLnBrk="0" hangingPunct="1">
        <a:lnSpc>
          <a:spcPct val="100000"/>
        </a:lnSpc>
        <a:spcBef>
          <a:spcPts val="0"/>
        </a:spcBef>
        <a:spcAft>
          <a:spcPts val="0"/>
        </a:spcAft>
        <a:buClrTx/>
        <a:buSzTx/>
        <a:buFontTx/>
        <a:buNone/>
        <a:tabLst/>
        <a:defRPr sz="4800" b="0" i="0" u="none" strike="noStrike" cap="none" spc="0" baseline="0">
          <a:ln>
            <a:noFill/>
          </a:ln>
          <a:solidFill>
            <a:schemeClr val="tx1"/>
          </a:solidFill>
          <a:uFillTx/>
          <a:latin typeface="+mj-lt"/>
          <a:ea typeface="+mn-ea"/>
          <a:cs typeface="+mn-cs"/>
          <a:sym typeface="Helvetica Light"/>
        </a:defRPr>
      </a:lvl1pPr>
      <a:lvl2pPr marL="0" marR="0" indent="114294" algn="ctr" defTabSz="292086" rtl="0" eaLnBrk="1" latinLnBrk="0" hangingPunct="1">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Light"/>
        </a:defRPr>
      </a:lvl2pPr>
      <a:lvl3pPr marL="0" marR="0" indent="228589" algn="ctr" defTabSz="292086" rtl="0" eaLnBrk="1" latinLnBrk="0" hangingPunct="1">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Light"/>
        </a:defRPr>
      </a:lvl3pPr>
      <a:lvl4pPr marL="0" marR="0" indent="342882" algn="ctr" defTabSz="292086" rtl="0" eaLnBrk="1" latinLnBrk="0" hangingPunct="1">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Light"/>
        </a:defRPr>
      </a:lvl4pPr>
      <a:lvl5pPr marL="0" marR="0" indent="457178" algn="ctr" defTabSz="292086" rtl="0" eaLnBrk="1" latinLnBrk="0" hangingPunct="1">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Light"/>
        </a:defRPr>
      </a:lvl5pPr>
      <a:lvl6pPr marL="0" marR="0" indent="571472" algn="ctr" defTabSz="292086" rtl="0" eaLnBrk="1" latinLnBrk="0" hangingPunct="1">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Light"/>
        </a:defRPr>
      </a:lvl6pPr>
      <a:lvl7pPr marL="0" marR="0" indent="685766" algn="ctr" defTabSz="292086" rtl="0" eaLnBrk="1" latinLnBrk="0" hangingPunct="1">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Light"/>
        </a:defRPr>
      </a:lvl7pPr>
      <a:lvl8pPr marL="0" marR="0" indent="800060" algn="ctr" defTabSz="292086" rtl="0" eaLnBrk="1" latinLnBrk="0" hangingPunct="1">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Light"/>
        </a:defRPr>
      </a:lvl8pPr>
      <a:lvl9pPr marL="0" marR="0" indent="914354" algn="ctr" defTabSz="292086" rtl="0" eaLnBrk="1" latinLnBrk="0" hangingPunct="1">
        <a:lnSpc>
          <a:spcPct val="100000"/>
        </a:lnSpc>
        <a:spcBef>
          <a:spcPts val="0"/>
        </a:spcBef>
        <a:spcAft>
          <a:spcPts val="0"/>
        </a:spcAft>
        <a:buClrTx/>
        <a:buSzTx/>
        <a:buFontTx/>
        <a:buNone/>
        <a:tabLst/>
        <a:defRPr sz="5600" b="0" i="0" u="none" strike="noStrike" cap="none" spc="0" baseline="0">
          <a:ln>
            <a:noFill/>
          </a:ln>
          <a:solidFill>
            <a:srgbClr val="000000"/>
          </a:solidFill>
          <a:uFillTx/>
          <a:latin typeface="+mn-lt"/>
          <a:ea typeface="+mn-ea"/>
          <a:cs typeface="+mn-cs"/>
          <a:sym typeface="Helvetica Light"/>
        </a:defRPr>
      </a:lvl9pPr>
    </p:titleStyle>
    <p:bodyStyle>
      <a:lvl1pPr marL="0" marR="0" indent="0" algn="l" defTabSz="292086" rtl="0" eaLnBrk="1" latinLnBrk="0" hangingPunct="1">
        <a:lnSpc>
          <a:spcPct val="100000"/>
        </a:lnSpc>
        <a:spcBef>
          <a:spcPts val="1051"/>
        </a:spcBef>
        <a:spcAft>
          <a:spcPts val="0"/>
        </a:spcAft>
        <a:buClrTx/>
        <a:buSzPct val="75000"/>
        <a:buFontTx/>
        <a:buNone/>
        <a:tabLst/>
        <a:defRPr sz="2000" b="0" i="0" u="none" strike="noStrike" cap="none" spc="0" baseline="0">
          <a:ln>
            <a:noFill/>
          </a:ln>
          <a:solidFill>
            <a:schemeClr val="tx1"/>
          </a:solidFill>
          <a:uFillTx/>
          <a:latin typeface="+mj-lt"/>
          <a:ea typeface="+mn-ea"/>
          <a:cs typeface="+mn-cs"/>
          <a:sym typeface="Helvetica Light"/>
        </a:defRPr>
      </a:lvl1pPr>
      <a:lvl2pPr marL="239989" marR="0" indent="-239989" algn="l" defTabSz="292086" rtl="0" eaLnBrk="1" latinLnBrk="0" hangingPunct="1">
        <a:lnSpc>
          <a:spcPct val="100000"/>
        </a:lnSpc>
        <a:spcBef>
          <a:spcPts val="800"/>
        </a:spcBef>
        <a:spcAft>
          <a:spcPts val="800"/>
        </a:spcAft>
        <a:buClrTx/>
        <a:buSzPct val="75000"/>
        <a:buFont typeface="Arial" panose="020B0604020202020204" pitchFamily="34" charset="0"/>
        <a:buChar char="•"/>
        <a:tabLst/>
        <a:defRPr sz="2133" b="0" i="0" u="none" strike="noStrike" cap="none" spc="0" baseline="0">
          <a:ln>
            <a:noFill/>
          </a:ln>
          <a:solidFill>
            <a:schemeClr val="tx1"/>
          </a:solidFill>
          <a:uFillTx/>
          <a:latin typeface="+mn-lt"/>
          <a:ea typeface="+mn-ea"/>
          <a:cs typeface="+mn-cs"/>
          <a:sym typeface="Helvetica Light"/>
        </a:defRPr>
      </a:lvl2pPr>
      <a:lvl3pPr marL="380981" marR="0" indent="-380981" algn="l" defTabSz="292086" rtl="0" eaLnBrk="1" latinLnBrk="0" hangingPunct="1">
        <a:lnSpc>
          <a:spcPct val="100000"/>
        </a:lnSpc>
        <a:spcBef>
          <a:spcPts val="1051"/>
        </a:spcBef>
        <a:spcAft>
          <a:spcPts val="0"/>
        </a:spcAft>
        <a:buClrTx/>
        <a:buSzPct val="75000"/>
        <a:buFont typeface="Arial" panose="020B0604020202020204" pitchFamily="34" charset="0"/>
        <a:buChar char="•"/>
        <a:tabLst/>
        <a:defRPr sz="2000" b="0" i="0" u="none" strike="noStrike" cap="none" spc="0" baseline="0">
          <a:ln>
            <a:noFill/>
          </a:ln>
          <a:solidFill>
            <a:schemeClr val="tx1"/>
          </a:solidFill>
          <a:uFillTx/>
          <a:latin typeface="+mn-lt"/>
          <a:ea typeface="+mn-ea"/>
          <a:cs typeface="+mn-cs"/>
          <a:sym typeface="Helvetica Light"/>
        </a:defRPr>
      </a:lvl3pPr>
      <a:lvl4pPr marL="381881" marR="0" indent="-380981" algn="l" defTabSz="89996" rtl="0" eaLnBrk="1" latinLnBrk="0" hangingPunct="1">
        <a:lnSpc>
          <a:spcPct val="100000"/>
        </a:lnSpc>
        <a:spcBef>
          <a:spcPts val="1051"/>
        </a:spcBef>
        <a:spcAft>
          <a:spcPts val="0"/>
        </a:spcAft>
        <a:buClr>
          <a:schemeClr val="tx1"/>
        </a:buClr>
        <a:buSzPct val="75000"/>
        <a:buFont typeface="Arial" panose="020B0604020202020204" pitchFamily="34" charset="0"/>
        <a:buChar char="•"/>
        <a:tabLst>
          <a:tab pos="89996" algn="l"/>
        </a:tabLst>
        <a:defRPr sz="2000" b="0" i="0" u="none" strike="noStrike" cap="none" spc="0" baseline="0">
          <a:ln>
            <a:noFill/>
          </a:ln>
          <a:solidFill>
            <a:schemeClr val="tx1"/>
          </a:solidFill>
          <a:uFillTx/>
          <a:latin typeface="+mn-lt"/>
          <a:ea typeface="+mn-ea"/>
          <a:cs typeface="+mn-cs"/>
          <a:sym typeface="Helvetica Light"/>
        </a:defRPr>
      </a:lvl4pPr>
      <a:lvl5pPr marL="380981" marR="0" indent="-380981" algn="l" defTabSz="292086" rtl="0" eaLnBrk="1" latinLnBrk="0" hangingPunct="1">
        <a:lnSpc>
          <a:spcPct val="100000"/>
        </a:lnSpc>
        <a:spcBef>
          <a:spcPts val="2100"/>
        </a:spcBef>
        <a:spcAft>
          <a:spcPts val="0"/>
        </a:spcAft>
        <a:buClrTx/>
        <a:buSzPct val="75000"/>
        <a:buFont typeface="Arial" panose="020B0604020202020204" pitchFamily="34" charset="0"/>
        <a:buChar char="•"/>
        <a:tabLst/>
        <a:defRPr sz="2000" b="0" i="0" u="none" strike="noStrike" cap="none" spc="0" baseline="0">
          <a:ln>
            <a:noFill/>
          </a:ln>
          <a:solidFill>
            <a:schemeClr val="tx1"/>
          </a:solidFill>
          <a:uFillTx/>
          <a:latin typeface="+mn-lt"/>
          <a:ea typeface="+mn-ea"/>
          <a:cs typeface="+mn-cs"/>
          <a:sym typeface="Helvetica Light"/>
        </a:defRPr>
      </a:lvl5pPr>
      <a:lvl6pPr marL="719965" marR="0" indent="-239989" algn="l" defTabSz="292086" rtl="0" eaLnBrk="1" latinLnBrk="0" hangingPunct="1">
        <a:lnSpc>
          <a:spcPct val="100000"/>
        </a:lnSpc>
        <a:spcBef>
          <a:spcPts val="0"/>
        </a:spcBef>
        <a:spcAft>
          <a:spcPts val="0"/>
        </a:spcAft>
        <a:buClrTx/>
        <a:buSzPct val="75000"/>
        <a:buFontTx/>
        <a:buChar char="•"/>
        <a:tabLst/>
        <a:defRPr sz="2133" b="0" i="0" u="none" strike="noStrike" cap="none" spc="0" baseline="0">
          <a:ln>
            <a:noFill/>
          </a:ln>
          <a:solidFill>
            <a:srgbClr val="000000"/>
          </a:solidFill>
          <a:uFillTx/>
          <a:latin typeface="+mn-lt"/>
          <a:ea typeface="+mn-ea"/>
          <a:cs typeface="+mn-cs"/>
          <a:sym typeface="Helvetica Light"/>
        </a:defRPr>
      </a:lvl6pPr>
      <a:lvl7pPr marL="1199941" marR="0" indent="-239989" algn="l" defTabSz="292086" rtl="0" eaLnBrk="1" latinLnBrk="0" hangingPunct="1">
        <a:lnSpc>
          <a:spcPct val="100000"/>
        </a:lnSpc>
        <a:spcBef>
          <a:spcPts val="800"/>
        </a:spcBef>
        <a:spcAft>
          <a:spcPts val="800"/>
        </a:spcAft>
        <a:buClrTx/>
        <a:buSzPct val="75000"/>
        <a:buFontTx/>
        <a:buChar char="•"/>
        <a:tabLst/>
        <a:defRPr sz="2133" b="0" i="0" u="none" strike="noStrike" cap="none" spc="0" baseline="0">
          <a:ln>
            <a:noFill/>
          </a:ln>
          <a:solidFill>
            <a:srgbClr val="000000"/>
          </a:solidFill>
          <a:uFillTx/>
          <a:latin typeface="+mn-lt"/>
          <a:ea typeface="+mn-ea"/>
          <a:cs typeface="+mn-cs"/>
          <a:sym typeface="Helvetica Light"/>
        </a:defRPr>
      </a:lvl7pPr>
      <a:lvl8pPr marL="1679917" marR="0" indent="-239989" algn="l" defTabSz="292086" rtl="0" eaLnBrk="1" latinLnBrk="0" hangingPunct="1">
        <a:lnSpc>
          <a:spcPct val="100000"/>
        </a:lnSpc>
        <a:spcBef>
          <a:spcPts val="800"/>
        </a:spcBef>
        <a:spcAft>
          <a:spcPts val="800"/>
        </a:spcAft>
        <a:buClrTx/>
        <a:buSzPct val="75000"/>
        <a:buFontTx/>
        <a:buChar char="•"/>
        <a:tabLst/>
        <a:defRPr sz="2133" b="0" i="0" u="none" strike="noStrike" cap="none" spc="0" baseline="0">
          <a:ln>
            <a:noFill/>
          </a:ln>
          <a:solidFill>
            <a:srgbClr val="000000"/>
          </a:solidFill>
          <a:uFillTx/>
          <a:latin typeface="+mn-lt"/>
          <a:ea typeface="+mn-ea"/>
          <a:cs typeface="+mn-cs"/>
          <a:sym typeface="Helvetica Light"/>
        </a:defRPr>
      </a:lvl8pPr>
      <a:lvl9pPr marL="2086577" marR="0" indent="-308667" algn="l" defTabSz="292086" rtl="0" eaLnBrk="1" latinLnBrk="0" hangingPunct="1">
        <a:lnSpc>
          <a:spcPct val="100000"/>
        </a:lnSpc>
        <a:spcBef>
          <a:spcPts val="2100"/>
        </a:spcBef>
        <a:spcAft>
          <a:spcPts val="0"/>
        </a:spcAft>
        <a:buClrTx/>
        <a:buSzPct val="75000"/>
        <a:buFontTx/>
        <a:buChar char="•"/>
        <a:tabLst/>
        <a:defRPr sz="2533"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292086"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1pPr>
      <a:lvl2pPr marL="0" marR="0" indent="114294" algn="ctr" defTabSz="292086"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2pPr>
      <a:lvl3pPr marL="0" marR="0" indent="228589" algn="ctr" defTabSz="292086"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3pPr>
      <a:lvl4pPr marL="0" marR="0" indent="342882" algn="ctr" defTabSz="292086"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4pPr>
      <a:lvl5pPr marL="0" marR="0" indent="457178" algn="ctr" defTabSz="292086"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5pPr>
      <a:lvl6pPr marL="0" marR="0" indent="571472" algn="ctr" defTabSz="292086"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6pPr>
      <a:lvl7pPr marL="0" marR="0" indent="685766" algn="ctr" defTabSz="292086"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7pPr>
      <a:lvl8pPr marL="0" marR="0" indent="800060" algn="ctr" defTabSz="292086"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8pPr>
      <a:lvl9pPr marL="0" marR="0" indent="914354" algn="ctr" defTabSz="292086" rtl="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Light"/>
        </a:defRPr>
      </a:lvl9pPr>
    </p:otherStyle>
  </p:txStyles>
  <p:extLst>
    <p:ext uri="{27BBF7A9-308A-43DC-89C8-2F10F3537804}">
      <p15:sldGuideLst xmlns:p15="http://schemas.microsoft.com/office/powerpoint/2012/main">
        <p15:guide id="4" pos="332">
          <p15:clr>
            <a:srgbClr val="F26B43"/>
          </p15:clr>
        </p15:guide>
        <p15:guide id="5" pos="423">
          <p15:clr>
            <a:srgbClr val="F26B43"/>
          </p15:clr>
        </p15:guide>
        <p15:guide id="14" pos="14507">
          <p15:clr>
            <a:srgbClr val="F26B43"/>
          </p15:clr>
        </p15:guide>
        <p15:guide id="15" orient="horz" pos="7949">
          <p15:clr>
            <a:srgbClr val="F26B43"/>
          </p15:clr>
        </p15:guide>
        <p15:guide id="16" orient="horz" pos="7518">
          <p15:clr>
            <a:srgbClr val="F26B43"/>
          </p15:clr>
        </p15:guide>
        <p15:guide id="17" orient="horz" pos="1735">
          <p15:clr>
            <a:srgbClr val="F26B43"/>
          </p15:clr>
        </p15:guide>
        <p15:guide id="18" orient="horz" pos="2959">
          <p15:clr>
            <a:srgbClr val="F26B43"/>
          </p15:clr>
        </p15:guide>
        <p15:guide id="19" orient="horz" pos="2506">
          <p15:clr>
            <a:srgbClr val="F26B43"/>
          </p15:clr>
        </p15:guide>
        <p15:guide id="20" pos="4664">
          <p15:clr>
            <a:srgbClr val="F26B43"/>
          </p15:clr>
        </p15:guide>
        <p15:guide id="21" pos="9585">
          <p15:clr>
            <a:srgbClr val="F26B43"/>
          </p15:clr>
        </p15:guide>
        <p15:guide id="22" pos="5231">
          <p15:clr>
            <a:srgbClr val="F26B43"/>
          </p15:clr>
        </p15:guide>
        <p15:guide id="23" pos="10152">
          <p15:clr>
            <a:srgbClr val="F26B43"/>
          </p15:clr>
        </p15:guide>
        <p15:guide id="24" pos="7136">
          <p15:clr>
            <a:srgbClr val="F26B43"/>
          </p15:clr>
        </p15:guide>
        <p15:guide id="25" pos="768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6000" y="1024844"/>
            <a:ext cx="11520000" cy="768000"/>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336000" y="2064000"/>
            <a:ext cx="11520000" cy="40800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p:cNvSpPr/>
          <p:nvPr userDrawn="1"/>
        </p:nvSpPr>
        <p:spPr>
          <a:xfrm>
            <a:off x="0" y="6314365"/>
            <a:ext cx="12192000" cy="543636"/>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4"/>
          </p:nvPr>
        </p:nvSpPr>
        <p:spPr>
          <a:xfrm>
            <a:off x="5135880" y="6403090"/>
            <a:ext cx="1915160" cy="366183"/>
          </a:xfrm>
          <a:prstGeom prst="rect">
            <a:avLst/>
          </a:prstGeom>
        </p:spPr>
        <p:txBody>
          <a:bodyPr vert="horz" lIns="91440" tIns="45720" rIns="91440" bIns="45720" rtlCol="0" anchor="ctr"/>
          <a:lstStyle>
            <a:lvl1pPr algn="ctr">
              <a:defRPr sz="1600">
                <a:solidFill>
                  <a:schemeClr val="tx1"/>
                </a:solidFill>
              </a:defRPr>
            </a:lvl1pPr>
          </a:lstStyle>
          <a:p>
            <a:fld id="{E5F9FE41-C8F9-47EF-94C3-C489748B47D0}" type="slidenum">
              <a:rPr lang="en-GB" smtClean="0"/>
              <a:pPr/>
              <a:t>‹#›</a:t>
            </a:fld>
            <a:endParaRPr lang="en-GB"/>
          </a:p>
        </p:txBody>
      </p:sp>
      <p:pic>
        <p:nvPicPr>
          <p:cNvPr id="10" name="Picture 9"/>
          <p:cNvPicPr>
            <a:picLocks noChangeAspect="1"/>
          </p:cNvPicPr>
          <p:nvPr userDrawn="1"/>
        </p:nvPicPr>
        <p:blipFill>
          <a:blip r:embed="rId25" cstate="print">
            <a:extLst>
              <a:ext uri="{28A0092B-C50C-407E-A947-70E740481C1C}">
                <a14:useLocalDpi xmlns:a14="http://schemas.microsoft.com/office/drawing/2010/main" val="0"/>
              </a:ext>
            </a:extLst>
          </a:blip>
          <a:stretch>
            <a:fillRect/>
          </a:stretch>
        </p:blipFill>
        <p:spPr>
          <a:xfrm>
            <a:off x="252464" y="75158"/>
            <a:ext cx="2378001" cy="1038333"/>
          </a:xfrm>
          <a:prstGeom prst="rect">
            <a:avLst/>
          </a:prstGeom>
        </p:spPr>
      </p:pic>
    </p:spTree>
    <p:extLst>
      <p:ext uri="{BB962C8B-B14F-4D97-AF65-F5344CB8AC3E}">
        <p14:creationId xmlns:p14="http://schemas.microsoft.com/office/powerpoint/2010/main" val="3741883742"/>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Lst>
  <p:hf sldNum="0" hdr="0" ftr="0" dt="0"/>
  <p:txStyles>
    <p:titleStyle>
      <a:lvl1pPr algn="l" defTabSz="914377" rtl="0" eaLnBrk="1" latinLnBrk="0" hangingPunct="1">
        <a:lnSpc>
          <a:spcPct val="90000"/>
        </a:lnSpc>
        <a:spcBef>
          <a:spcPct val="0"/>
        </a:spcBef>
        <a:buNone/>
        <a:defRPr sz="4267"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667"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133"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6000" y="1024844"/>
            <a:ext cx="11520000" cy="768000"/>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336000" y="2064000"/>
            <a:ext cx="11520000" cy="40800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p:cNvSpPr/>
          <p:nvPr userDrawn="1"/>
        </p:nvSpPr>
        <p:spPr>
          <a:xfrm>
            <a:off x="0" y="6314365"/>
            <a:ext cx="12192000" cy="543636"/>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4"/>
          </p:nvPr>
        </p:nvSpPr>
        <p:spPr>
          <a:xfrm>
            <a:off x="5135880" y="6403090"/>
            <a:ext cx="1915160" cy="366183"/>
          </a:xfrm>
          <a:prstGeom prst="rect">
            <a:avLst/>
          </a:prstGeom>
        </p:spPr>
        <p:txBody>
          <a:bodyPr vert="horz" lIns="91440" tIns="45720" rIns="91440" bIns="45720" rtlCol="0" anchor="ctr"/>
          <a:lstStyle>
            <a:lvl1pPr algn="ctr">
              <a:defRPr sz="1600">
                <a:solidFill>
                  <a:schemeClr val="tx1"/>
                </a:solidFill>
              </a:defRPr>
            </a:lvl1pPr>
          </a:lstStyle>
          <a:p>
            <a:fld id="{E5F9FE41-C8F9-47EF-94C3-C489748B47D0}" type="slidenum">
              <a:rPr lang="en-GB" smtClean="0"/>
              <a:pPr/>
              <a:t>‹#›</a:t>
            </a:fld>
            <a:endParaRPr lang="en-GB"/>
          </a:p>
        </p:txBody>
      </p:sp>
      <p:pic>
        <p:nvPicPr>
          <p:cNvPr id="10" name="Picture 9"/>
          <p:cNvPicPr>
            <a:picLocks noChangeAspect="1"/>
          </p:cNvPicPr>
          <p:nvPr userDrawn="1"/>
        </p:nvPicPr>
        <p:blipFill>
          <a:blip r:embed="rId25" cstate="print">
            <a:extLst>
              <a:ext uri="{28A0092B-C50C-407E-A947-70E740481C1C}">
                <a14:useLocalDpi xmlns:a14="http://schemas.microsoft.com/office/drawing/2010/main" val="0"/>
              </a:ext>
            </a:extLst>
          </a:blip>
          <a:stretch>
            <a:fillRect/>
          </a:stretch>
        </p:blipFill>
        <p:spPr>
          <a:xfrm>
            <a:off x="252464" y="75158"/>
            <a:ext cx="2378001" cy="1038333"/>
          </a:xfrm>
          <a:prstGeom prst="rect">
            <a:avLst/>
          </a:prstGeom>
        </p:spPr>
      </p:pic>
    </p:spTree>
    <p:extLst>
      <p:ext uri="{BB962C8B-B14F-4D97-AF65-F5344CB8AC3E}">
        <p14:creationId xmlns:p14="http://schemas.microsoft.com/office/powerpoint/2010/main" val="2513880654"/>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0" r:id="rId12"/>
    <p:sldLayoutId id="2147483791" r:id="rId13"/>
    <p:sldLayoutId id="2147483792" r:id="rId14"/>
    <p:sldLayoutId id="2147483793" r:id="rId15"/>
    <p:sldLayoutId id="2147483794" r:id="rId16"/>
    <p:sldLayoutId id="2147483795" r:id="rId17"/>
    <p:sldLayoutId id="2147483796" r:id="rId18"/>
    <p:sldLayoutId id="2147483797" r:id="rId19"/>
    <p:sldLayoutId id="2147483798" r:id="rId20"/>
    <p:sldLayoutId id="2147483799" r:id="rId21"/>
    <p:sldLayoutId id="2147483800" r:id="rId22"/>
    <p:sldLayoutId id="2147483801" r:id="rId23"/>
  </p:sldLayoutIdLst>
  <p:hf sldNum="0" hdr="0" ftr="0" dt="0"/>
  <p:txStyles>
    <p:titleStyle>
      <a:lvl1pPr algn="l" defTabSz="914377" rtl="0" eaLnBrk="1" latinLnBrk="0" hangingPunct="1">
        <a:lnSpc>
          <a:spcPct val="90000"/>
        </a:lnSpc>
        <a:spcBef>
          <a:spcPct val="0"/>
        </a:spcBef>
        <a:buNone/>
        <a:defRPr sz="4267"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667"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133"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6000" y="1024844"/>
            <a:ext cx="11520000" cy="768000"/>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336000" y="2064000"/>
            <a:ext cx="11520000" cy="40800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p:cNvSpPr/>
          <p:nvPr userDrawn="1"/>
        </p:nvSpPr>
        <p:spPr>
          <a:xfrm>
            <a:off x="0" y="6314365"/>
            <a:ext cx="12192000" cy="543636"/>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4"/>
          </p:nvPr>
        </p:nvSpPr>
        <p:spPr>
          <a:xfrm>
            <a:off x="5135880" y="6403090"/>
            <a:ext cx="1915160" cy="366183"/>
          </a:xfrm>
          <a:prstGeom prst="rect">
            <a:avLst/>
          </a:prstGeom>
        </p:spPr>
        <p:txBody>
          <a:bodyPr vert="horz" lIns="91440" tIns="45720" rIns="91440" bIns="45720" rtlCol="0" anchor="ctr"/>
          <a:lstStyle>
            <a:lvl1pPr algn="ctr">
              <a:defRPr sz="1600">
                <a:solidFill>
                  <a:schemeClr val="tx1"/>
                </a:solidFill>
              </a:defRPr>
            </a:lvl1pPr>
          </a:lstStyle>
          <a:p>
            <a:fld id="{E5F9FE41-C8F9-47EF-94C3-C489748B47D0}" type="slidenum">
              <a:rPr lang="en-GB" smtClean="0"/>
              <a:pPr/>
              <a:t>‹#›</a:t>
            </a:fld>
            <a:endParaRPr lang="en-GB"/>
          </a:p>
        </p:txBody>
      </p:sp>
      <p:pic>
        <p:nvPicPr>
          <p:cNvPr id="10" name="Picture 9"/>
          <p:cNvPicPr>
            <a:picLocks noChangeAspect="1"/>
          </p:cNvPicPr>
          <p:nvPr userDrawn="1"/>
        </p:nvPicPr>
        <p:blipFill>
          <a:blip r:embed="rId24" cstate="print">
            <a:extLst>
              <a:ext uri="{28A0092B-C50C-407E-A947-70E740481C1C}">
                <a14:useLocalDpi xmlns:a14="http://schemas.microsoft.com/office/drawing/2010/main" val="0"/>
              </a:ext>
            </a:extLst>
          </a:blip>
          <a:stretch>
            <a:fillRect/>
          </a:stretch>
        </p:blipFill>
        <p:spPr>
          <a:xfrm>
            <a:off x="252464" y="75158"/>
            <a:ext cx="2378001" cy="1038333"/>
          </a:xfrm>
          <a:prstGeom prst="rect">
            <a:avLst/>
          </a:prstGeom>
        </p:spPr>
      </p:pic>
    </p:spTree>
    <p:extLst>
      <p:ext uri="{BB962C8B-B14F-4D97-AF65-F5344CB8AC3E}">
        <p14:creationId xmlns:p14="http://schemas.microsoft.com/office/powerpoint/2010/main" val="4251700583"/>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 id="2147483814" r:id="rId12"/>
    <p:sldLayoutId id="2147483815" r:id="rId13"/>
    <p:sldLayoutId id="2147483816" r:id="rId14"/>
    <p:sldLayoutId id="2147483817" r:id="rId15"/>
    <p:sldLayoutId id="2147483818" r:id="rId16"/>
    <p:sldLayoutId id="2147483819" r:id="rId17"/>
    <p:sldLayoutId id="2147483820" r:id="rId18"/>
    <p:sldLayoutId id="2147483821" r:id="rId19"/>
    <p:sldLayoutId id="2147483822" r:id="rId20"/>
    <p:sldLayoutId id="2147483823" r:id="rId21"/>
    <p:sldLayoutId id="2147483824" r:id="rId22"/>
  </p:sldLayoutIdLst>
  <p:hf sldNum="0" hdr="0" ftr="0" dt="0"/>
  <p:txStyles>
    <p:titleStyle>
      <a:lvl1pPr algn="l" defTabSz="914377" rtl="0" eaLnBrk="1" latinLnBrk="0" hangingPunct="1">
        <a:lnSpc>
          <a:spcPct val="90000"/>
        </a:lnSpc>
        <a:spcBef>
          <a:spcPct val="0"/>
        </a:spcBef>
        <a:buNone/>
        <a:defRPr sz="4267"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667"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133"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6000" y="1024844"/>
            <a:ext cx="11520000" cy="768000"/>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336000" y="2064000"/>
            <a:ext cx="11520000" cy="40800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p:cNvSpPr/>
          <p:nvPr userDrawn="1"/>
        </p:nvSpPr>
        <p:spPr>
          <a:xfrm>
            <a:off x="0" y="6314367"/>
            <a:ext cx="12192000" cy="543636"/>
          </a:xfrm>
          <a:prstGeom prst="rect">
            <a:avLst/>
          </a:prstGeom>
          <a:solidFill>
            <a:srgbClr val="C4E90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089">
              <a:tabLst/>
            </a:pPr>
            <a:r>
              <a:rPr lang="fr-BE" sz="1067">
                <a:solidFill>
                  <a:schemeClr val="tx1"/>
                </a:solidFill>
              </a:rPr>
              <a:t>	</a:t>
            </a:r>
            <a:endParaRPr lang="en-GB" sz="1067">
              <a:solidFill>
                <a:schemeClr val="tx1"/>
              </a:solidFill>
            </a:endParaRPr>
          </a:p>
        </p:txBody>
      </p:sp>
      <p:sp>
        <p:nvSpPr>
          <p:cNvPr id="4" name="Slide Number Placeholder 3"/>
          <p:cNvSpPr>
            <a:spLocks noGrp="1"/>
          </p:cNvSpPr>
          <p:nvPr>
            <p:ph type="sldNum" sz="quarter" idx="4"/>
          </p:nvPr>
        </p:nvSpPr>
        <p:spPr>
          <a:xfrm>
            <a:off x="5135880" y="6403093"/>
            <a:ext cx="1915160" cy="366183"/>
          </a:xfrm>
          <a:prstGeom prst="rect">
            <a:avLst/>
          </a:prstGeom>
        </p:spPr>
        <p:txBody>
          <a:bodyPr vert="horz" lIns="91440" tIns="45720" rIns="91440" bIns="45720" rtlCol="0" anchor="ctr"/>
          <a:lstStyle>
            <a:lvl1pPr algn="ctr">
              <a:defRPr sz="1600">
                <a:solidFill>
                  <a:schemeClr val="tx1"/>
                </a:solidFill>
              </a:defRPr>
            </a:lvl1pPr>
          </a:lstStyle>
          <a:p>
            <a:fld id="{E5F9FE41-C8F9-47EF-94C3-C489748B47D0}" type="slidenum">
              <a:rPr lang="en-GB" smtClean="0"/>
              <a:pPr/>
              <a:t>‹#›</a:t>
            </a:fld>
            <a:endParaRPr lang="en-GB"/>
          </a:p>
        </p:txBody>
      </p:sp>
      <p:pic>
        <p:nvPicPr>
          <p:cNvPr id="10" name="Picture 9"/>
          <p:cNvPicPr>
            <a:picLocks noChangeAspect="1"/>
          </p:cNvPicPr>
          <p:nvPr userDrawn="1"/>
        </p:nvPicPr>
        <p:blipFill>
          <a:blip r:embed="rId26" cstate="print">
            <a:extLst>
              <a:ext uri="{28A0092B-C50C-407E-A947-70E740481C1C}">
                <a14:useLocalDpi xmlns:a14="http://schemas.microsoft.com/office/drawing/2010/main"/>
              </a:ext>
            </a:extLst>
          </a:blip>
          <a:stretch>
            <a:fillRect/>
          </a:stretch>
        </p:blipFill>
        <p:spPr>
          <a:xfrm>
            <a:off x="252466" y="75160"/>
            <a:ext cx="2378001" cy="1038333"/>
          </a:xfrm>
          <a:prstGeom prst="rect">
            <a:avLst/>
          </a:prstGeom>
        </p:spPr>
      </p:pic>
    </p:spTree>
    <p:extLst>
      <p:ext uri="{BB962C8B-B14F-4D97-AF65-F5344CB8AC3E}">
        <p14:creationId xmlns:p14="http://schemas.microsoft.com/office/powerpoint/2010/main" val="1443731232"/>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 id="2147483837" r:id="rId12"/>
    <p:sldLayoutId id="2147483838" r:id="rId13"/>
    <p:sldLayoutId id="2147483839" r:id="rId14"/>
    <p:sldLayoutId id="2147483840" r:id="rId15"/>
    <p:sldLayoutId id="2147483841" r:id="rId16"/>
    <p:sldLayoutId id="2147483842" r:id="rId17"/>
    <p:sldLayoutId id="2147483843" r:id="rId18"/>
    <p:sldLayoutId id="2147483844" r:id="rId19"/>
    <p:sldLayoutId id="2147483845" r:id="rId20"/>
    <p:sldLayoutId id="2147483846" r:id="rId21"/>
    <p:sldLayoutId id="2147483847" r:id="rId22"/>
    <p:sldLayoutId id="2147483848" r:id="rId23"/>
    <p:sldLayoutId id="2147483849" r:id="rId24"/>
  </p:sldLayoutIdLst>
  <p:hf sldNum="0" hdr="0" ftr="0" dt="0"/>
  <p:txStyles>
    <p:titleStyle>
      <a:lvl1pPr algn="l" defTabSz="914332" rtl="0" eaLnBrk="1" latinLnBrk="0" hangingPunct="1">
        <a:lnSpc>
          <a:spcPct val="90000"/>
        </a:lnSpc>
        <a:spcBef>
          <a:spcPct val="0"/>
        </a:spcBef>
        <a:buNone/>
        <a:defRPr sz="4267" kern="1200">
          <a:solidFill>
            <a:schemeClr val="tx1"/>
          </a:solidFill>
          <a:latin typeface="+mj-lt"/>
          <a:ea typeface="+mj-ea"/>
          <a:cs typeface="+mj-cs"/>
        </a:defRPr>
      </a:lvl1pPr>
    </p:titleStyle>
    <p:bodyStyle>
      <a:lvl1pPr marL="228584" indent="-228584" algn="l" defTabSz="914332" rtl="0" eaLnBrk="1" latinLnBrk="0" hangingPunct="1">
        <a:lnSpc>
          <a:spcPct val="90000"/>
        </a:lnSpc>
        <a:spcBef>
          <a:spcPts val="1000"/>
        </a:spcBef>
        <a:buFont typeface="Arial" panose="020B0604020202020204" pitchFamily="34" charset="0"/>
        <a:buChar char="•"/>
        <a:defRPr sz="2667" kern="1200">
          <a:solidFill>
            <a:schemeClr val="tx1"/>
          </a:solidFill>
          <a:latin typeface="+mn-lt"/>
          <a:ea typeface="+mn-ea"/>
          <a:cs typeface="+mn-cs"/>
        </a:defRPr>
      </a:lvl1pPr>
      <a:lvl2pPr marL="685750" indent="-228584" algn="l" defTabSz="914332" rtl="0" eaLnBrk="1" latinLnBrk="0" hangingPunct="1">
        <a:lnSpc>
          <a:spcPct val="90000"/>
        </a:lnSpc>
        <a:spcBef>
          <a:spcPts val="500"/>
        </a:spcBef>
        <a:buFont typeface="Arial" panose="020B0604020202020204" pitchFamily="34" charset="0"/>
        <a:buChar char="•"/>
        <a:defRPr sz="2133" kern="1200">
          <a:solidFill>
            <a:schemeClr val="tx1"/>
          </a:solidFill>
          <a:latin typeface="+mn-lt"/>
          <a:ea typeface="+mn-ea"/>
          <a:cs typeface="+mn-cs"/>
        </a:defRPr>
      </a:lvl2pPr>
      <a:lvl3pPr marL="1142914" indent="-228584" algn="l" defTabSz="914332"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3pPr>
      <a:lvl4pPr marL="1600080" indent="-228584" algn="l" defTabSz="914332"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47" indent="-228584" algn="l" defTabSz="914332"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package" Target="../embeddings/Microsoft_Excel_Worksheet_F2121283.xlsx"/><Relationship Id="rId1" Type="http://schemas.openxmlformats.org/officeDocument/2006/relationships/slideLayout" Target="../slideLayouts/slideLayout185.xml"/><Relationship Id="rId4" Type="http://schemas.openxmlformats.org/officeDocument/2006/relationships/image" Target="../media/image60.png"/></Relationships>
</file>

<file path=ppt/slides/_rels/slide11.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185.xml"/></Relationships>
</file>

<file path=ppt/slides/_rels/slide1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185.xml"/><Relationship Id="rId5" Type="http://schemas.openxmlformats.org/officeDocument/2006/relationships/image" Target="../media/image67.jpeg"/><Relationship Id="rId4" Type="http://schemas.openxmlformats.org/officeDocument/2006/relationships/image" Target="../media/image6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xml"/><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71.jpeg"/><Relationship Id="rId7" Type="http://schemas.openxmlformats.org/officeDocument/2006/relationships/image" Target="../media/image75.png"/><Relationship Id="rId2" Type="http://schemas.openxmlformats.org/officeDocument/2006/relationships/notesSlide" Target="../notesSlides/notesSlide6.xml"/><Relationship Id="rId1" Type="http://schemas.openxmlformats.org/officeDocument/2006/relationships/slideLayout" Target="../slideLayouts/slideLayout39.xml"/><Relationship Id="rId6" Type="http://schemas.openxmlformats.org/officeDocument/2006/relationships/image" Target="../media/image74.png"/><Relationship Id="rId5" Type="http://schemas.openxmlformats.org/officeDocument/2006/relationships/image" Target="../media/image73.jpeg"/><Relationship Id="rId4" Type="http://schemas.openxmlformats.org/officeDocument/2006/relationships/image" Target="../media/image72.png"/><Relationship Id="rId9" Type="http://schemas.openxmlformats.org/officeDocument/2006/relationships/image" Target="../media/image77.gif"/></Relationships>
</file>

<file path=ppt/slides/_rels/slide1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9.xml"/><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9.xml"/><Relationship Id="rId7" Type="http://schemas.openxmlformats.org/officeDocument/2006/relationships/image" Target="../media/image83.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notesSlide" Target="../notesSlides/notesSlide10.xml"/></Relationships>
</file>

<file path=ppt/slides/_rels/slide2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1.xml"/><Relationship Id="rId1" Type="http://schemas.openxmlformats.org/officeDocument/2006/relationships/slideLayout" Target="../slideLayouts/slideLayout86.xml"/></Relationships>
</file>

<file path=ppt/slides/_rels/slide23.xml.rels><?xml version="1.0" encoding="UTF-8" standalone="yes"?>
<Relationships xmlns="http://schemas.openxmlformats.org/package/2006/relationships"><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image" Target="../media/image85.jpeg"/><Relationship Id="rId1" Type="http://schemas.openxmlformats.org/officeDocument/2006/relationships/slideLayout" Target="../slideLayouts/slideLayout97.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24.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2.xml"/><Relationship Id="rId1" Type="http://schemas.openxmlformats.org/officeDocument/2006/relationships/slideLayout" Target="../slideLayouts/slideLayout120.xml"/></Relationships>
</file>

<file path=ppt/slides/_rels/slide2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3.xml"/><Relationship Id="rId1" Type="http://schemas.openxmlformats.org/officeDocument/2006/relationships/slideLayout" Target="../slideLayouts/slideLayout117.xml"/><Relationship Id="rId5" Type="http://schemas.openxmlformats.org/officeDocument/2006/relationships/image" Target="../media/image92.png"/><Relationship Id="rId4" Type="http://schemas.openxmlformats.org/officeDocument/2006/relationships/image" Target="../media/image87.png"/></Relationships>
</file>

<file path=ppt/slides/_rels/slide26.xml.rels><?xml version="1.0" encoding="UTF-8" standalone="yes"?>
<Relationships xmlns="http://schemas.openxmlformats.org/package/2006/relationships"><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image" Target="../media/image93.png"/><Relationship Id="rId1" Type="http://schemas.openxmlformats.org/officeDocument/2006/relationships/slideLayout" Target="../slideLayouts/slideLayout18.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27.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43.xml"/></Relationships>
</file>

<file path=ppt/slides/_rels/slide2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4.xml"/><Relationship Id="rId1" Type="http://schemas.openxmlformats.org/officeDocument/2006/relationships/slideLayout" Target="../slideLayouts/slideLayout180.xml"/><Relationship Id="rId4" Type="http://schemas.openxmlformats.org/officeDocument/2006/relationships/image" Target="../media/image101.png"/></Relationships>
</file>

<file path=ppt/slides/_rels/slide2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5.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8" Type="http://schemas.openxmlformats.org/officeDocument/2006/relationships/image" Target="../media/image108.jpeg"/><Relationship Id="rId13" Type="http://schemas.openxmlformats.org/officeDocument/2006/relationships/image" Target="../media/image113.jpeg"/><Relationship Id="rId3" Type="http://schemas.openxmlformats.org/officeDocument/2006/relationships/image" Target="../media/image103.svg"/><Relationship Id="rId7" Type="http://schemas.openxmlformats.org/officeDocument/2006/relationships/image" Target="../media/image107.svg"/><Relationship Id="rId12" Type="http://schemas.openxmlformats.org/officeDocument/2006/relationships/image" Target="../media/image112.jpeg"/><Relationship Id="rId2" Type="http://schemas.openxmlformats.org/officeDocument/2006/relationships/notesSlide" Target="../notesSlides/notesSlide16.xml"/><Relationship Id="rId1" Type="http://schemas.openxmlformats.org/officeDocument/2006/relationships/slideLayout" Target="../slideLayouts/slideLayout120.xml"/><Relationship Id="rId6" Type="http://schemas.openxmlformats.org/officeDocument/2006/relationships/image" Target="../media/image106.svg"/><Relationship Id="rId11" Type="http://schemas.openxmlformats.org/officeDocument/2006/relationships/image" Target="../media/image111.png"/><Relationship Id="rId5" Type="http://schemas.openxmlformats.org/officeDocument/2006/relationships/image" Target="../media/image105.svg"/><Relationship Id="rId10" Type="http://schemas.openxmlformats.org/officeDocument/2006/relationships/image" Target="../media/image110.jpeg"/><Relationship Id="rId4" Type="http://schemas.openxmlformats.org/officeDocument/2006/relationships/image" Target="../media/image104.svg"/><Relationship Id="rId9" Type="http://schemas.openxmlformats.org/officeDocument/2006/relationships/image" Target="../media/image109.png"/><Relationship Id="rId14" Type="http://schemas.openxmlformats.org/officeDocument/2006/relationships/image" Target="../media/image114.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4.xml"/></Relationships>
</file>

<file path=ppt/slides/_rels/slide3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7.xml"/><Relationship Id="rId1" Type="http://schemas.openxmlformats.org/officeDocument/2006/relationships/slideLayout" Target="../slideLayouts/slideLayout194.xml"/></Relationships>
</file>

<file path=ppt/slides/_rels/slide35.xml.rels><?xml version="1.0" encoding="UTF-8" standalone="yes"?>
<Relationships xmlns="http://schemas.openxmlformats.org/package/2006/relationships"><Relationship Id="rId3" Type="http://schemas.openxmlformats.org/officeDocument/2006/relationships/hyperlink" Target="https://climate.esa.int/en/odp/#/project/land-surface-temperature" TargetMode="External"/><Relationship Id="rId2" Type="http://schemas.openxmlformats.org/officeDocument/2006/relationships/image" Target="../media/image116.png"/><Relationship Id="rId1" Type="http://schemas.openxmlformats.org/officeDocument/2006/relationships/slideLayout" Target="../slideLayouts/slideLayout19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98.xml"/></Relationships>
</file>

<file path=ppt/slides/_rels/slide3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194.xml"/><Relationship Id="rId4" Type="http://schemas.openxmlformats.org/officeDocument/2006/relationships/image" Target="../media/image119.png"/></Relationships>
</file>

<file path=ppt/slides/_rels/slide3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194.xml"/><Relationship Id="rId5" Type="http://schemas.openxmlformats.org/officeDocument/2006/relationships/image" Target="../media/image123.png"/><Relationship Id="rId4" Type="http://schemas.openxmlformats.org/officeDocument/2006/relationships/image" Target="../media/image122.png"/></Relationships>
</file>

<file path=ppt/slides/_rels/slide3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202.xml"/><Relationship Id="rId5" Type="http://schemas.openxmlformats.org/officeDocument/2006/relationships/hyperlink" Target="https://doi.org/10.1029/2022EA002317" TargetMode="External"/><Relationship Id="rId4" Type="http://schemas.openxmlformats.org/officeDocument/2006/relationships/image" Target="../media/image12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194.xml"/><Relationship Id="rId4" Type="http://schemas.openxmlformats.org/officeDocument/2006/relationships/hyperlink" Target="https://www.bbc.co.uk/news/science-environment-62257163"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9.xml"/><Relationship Id="rId1" Type="http://schemas.openxmlformats.org/officeDocument/2006/relationships/slideLayout" Target="../slideLayouts/slideLayout194.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cid:image021.png@01DB89CD.F7477D00"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20.xml"/><Relationship Id="rId1" Type="http://schemas.openxmlformats.org/officeDocument/2006/relationships/slideLayout" Target="../slideLayouts/slideLayout19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94.xml"/></Relationships>
</file>

<file path=ppt/slides/_rels/slide44.xml.rels><?xml version="1.0" encoding="UTF-8" standalone="yes"?>
<Relationships xmlns="http://schemas.openxmlformats.org/package/2006/relationships"><Relationship Id="rId3" Type="http://schemas.openxmlformats.org/officeDocument/2006/relationships/hyperlink" Target="https://admin.climate.esa.int/media/documents/LST-CCI-D4.3-PUG_-_i2r0_-_Product_User_Guide.pdf" TargetMode="External"/><Relationship Id="rId2" Type="http://schemas.openxmlformats.org/officeDocument/2006/relationships/hyperlink" Target="https://climate.esa.int/en/projects/land-surface-temperature/" TargetMode="External"/><Relationship Id="rId1" Type="http://schemas.openxmlformats.org/officeDocument/2006/relationships/slideLayout" Target="../slideLayouts/slideLayout194.xml"/><Relationship Id="rId6" Type="http://schemas.openxmlformats.org/officeDocument/2006/relationships/hyperlink" Target="mailto:info.lst-cci@acri-st.fr" TargetMode="External"/><Relationship Id="rId5" Type="http://schemas.openxmlformats.org/officeDocument/2006/relationships/hyperlink" Target="https://forms.office.com/Pages/ResponsePage.aspx?id=YYHxF9cgRkeH_VD-PjtmGYvBgWee5BhJlu333ANUU3VUM0Y5WkVUWVpCUThDT0FRUEc3WkZJR1dSUy4u" TargetMode="External"/><Relationship Id="rId4" Type="http://schemas.openxmlformats.org/officeDocument/2006/relationships/hyperlink" Target="https://admin.climate.esa.int/media/documents/LST_cci-D5.1-CAR_-_i3r0_-_Phase2_Climate_Assessment_Report.pdf"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8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36.png"/><Relationship Id="rId4" Type="http://schemas.openxmlformats.org/officeDocument/2006/relationships/image" Target="../media/image135.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image" Target="../media/image140.png"/><Relationship Id="rId5" Type="http://schemas.openxmlformats.org/officeDocument/2006/relationships/image" Target="../media/image139.png"/><Relationship Id="rId4" Type="http://schemas.openxmlformats.org/officeDocument/2006/relationships/image" Target="../media/image138.png"/></Relationships>
</file>

<file path=ppt/slides/_rels/slide55.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43.png"/></Relationships>
</file>

<file path=ppt/slides/_rels/slide57.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46.png"/><Relationship Id="rId4" Type="http://schemas.openxmlformats.org/officeDocument/2006/relationships/image" Target="../media/image145.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s://climate.esa.int/en/data/#/dashboard"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hyperlink" Target="https://climate.esa.int/en/projects/land-surface-temperature/" TargetMode="External"/><Relationship Id="rId4" Type="http://schemas.openxmlformats.org/officeDocument/2006/relationships/hyperlink" Target="https://catalogue.ceda.ac.uk/"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18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4"/>
          <p:cNvSpPr txBox="1">
            <a:spLocks noChangeArrowheads="1"/>
          </p:cNvSpPr>
          <p:nvPr/>
        </p:nvSpPr>
        <p:spPr bwMode="auto">
          <a:xfrm>
            <a:off x="821267" y="3725334"/>
            <a:ext cx="2731004" cy="461665"/>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defTabSz="1219170" eaLnBrk="1" fontAlgn="base" hangingPunct="1">
              <a:spcBef>
                <a:spcPct val="0"/>
              </a:spcBef>
              <a:spcAft>
                <a:spcPct val="0"/>
              </a:spcAft>
            </a:pPr>
            <a:r>
              <a:rPr lang="en-US" altLang="fr-FR">
                <a:solidFill>
                  <a:srgbClr val="FFFFFF"/>
                </a:solidFill>
              </a:rPr>
              <a:t>12-14 May 2026</a:t>
            </a:r>
          </a:p>
        </p:txBody>
      </p:sp>
      <p:sp>
        <p:nvSpPr>
          <p:cNvPr id="2" name="Title 1">
            <a:extLst>
              <a:ext uri="{FF2B5EF4-FFF2-40B4-BE49-F238E27FC236}">
                <a16:creationId xmlns:a16="http://schemas.microsoft.com/office/drawing/2014/main" id="{B781FE82-0DE0-4664-9F9E-F1B80124C763}"/>
              </a:ext>
            </a:extLst>
          </p:cNvPr>
          <p:cNvSpPr>
            <a:spLocks noGrp="1"/>
          </p:cNvSpPr>
          <p:nvPr>
            <p:ph type="ctrTitle"/>
          </p:nvPr>
        </p:nvSpPr>
        <p:spPr>
          <a:xfrm>
            <a:off x="783168" y="2490151"/>
            <a:ext cx="10596033" cy="748988"/>
          </a:xfrm>
        </p:spPr>
        <p:txBody>
          <a:bodyPr/>
          <a:lstStyle/>
          <a:p>
            <a:r>
              <a:rPr lang="en-GB"/>
              <a:t>ESA LST CCI Workshop 2026</a:t>
            </a:r>
          </a:p>
        </p:txBody>
      </p:sp>
      <p:sp>
        <p:nvSpPr>
          <p:cNvPr id="3" name="Text Box 24">
            <a:extLst>
              <a:ext uri="{FF2B5EF4-FFF2-40B4-BE49-F238E27FC236}">
                <a16:creationId xmlns:a16="http://schemas.microsoft.com/office/drawing/2014/main" id="{4FAFA9AE-E14B-9F65-ED12-0FF810E6C20D}"/>
              </a:ext>
            </a:extLst>
          </p:cNvPr>
          <p:cNvSpPr txBox="1">
            <a:spLocks noChangeArrowheads="1"/>
          </p:cNvSpPr>
          <p:nvPr/>
        </p:nvSpPr>
        <p:spPr bwMode="auto">
          <a:xfrm>
            <a:off x="821267" y="4307502"/>
            <a:ext cx="5614935" cy="461665"/>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defTabSz="1219170" eaLnBrk="1" fontAlgn="base" hangingPunct="1">
              <a:spcBef>
                <a:spcPct val="0"/>
              </a:spcBef>
              <a:spcAft>
                <a:spcPct val="0"/>
              </a:spcAft>
            </a:pPr>
            <a:r>
              <a:rPr lang="en-US" altLang="fr-FR">
                <a:solidFill>
                  <a:srgbClr val="FFFFFF"/>
                </a:solidFill>
              </a:rPr>
              <a:t>Met Office, Exeter, United Kingdom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F4C9B9-9EAD-D6FA-F5AD-C74E1C8300EF}"/>
              </a:ext>
            </a:extLst>
          </p:cNvPr>
          <p:cNvSpPr>
            <a:spLocks noGrp="1"/>
          </p:cNvSpPr>
          <p:nvPr>
            <p:ph type="title"/>
          </p:nvPr>
        </p:nvSpPr>
        <p:spPr/>
        <p:txBody>
          <a:bodyPr/>
          <a:lstStyle/>
          <a:p>
            <a:r>
              <a:rPr lang="en-GB"/>
              <a:t>Thursday Morning Sessions</a:t>
            </a:r>
          </a:p>
        </p:txBody>
      </p:sp>
      <p:sp>
        <p:nvSpPr>
          <p:cNvPr id="3" name="Content Placeholder 2">
            <a:extLst>
              <a:ext uri="{FF2B5EF4-FFF2-40B4-BE49-F238E27FC236}">
                <a16:creationId xmlns:a16="http://schemas.microsoft.com/office/drawing/2014/main" id="{0716C0C2-8F0C-C469-D329-8A54E601993E}"/>
              </a:ext>
            </a:extLst>
          </p:cNvPr>
          <p:cNvSpPr>
            <a:spLocks noGrp="1"/>
          </p:cNvSpPr>
          <p:nvPr>
            <p:ph idx="1"/>
          </p:nvPr>
        </p:nvSpPr>
        <p:spPr>
          <a:xfrm>
            <a:off x="8642774" y="1056219"/>
            <a:ext cx="3250777" cy="3080032"/>
          </a:xfrm>
        </p:spPr>
        <p:txBody>
          <a:bodyPr/>
          <a:lstStyle/>
          <a:p>
            <a:pPr marL="380990" indent="-380990">
              <a:buFont typeface="Arial" panose="020B0604020202020204" pitchFamily="34" charset="0"/>
              <a:buChar char="•"/>
            </a:pPr>
            <a:r>
              <a:rPr lang="en-GB"/>
              <a:t>Conference rooms will be separated</a:t>
            </a:r>
          </a:p>
          <a:p>
            <a:pPr marL="380990" indent="-380990">
              <a:buFont typeface="Arial" panose="020B0604020202020204" pitchFamily="34" charset="0"/>
              <a:buChar char="•"/>
            </a:pPr>
            <a:r>
              <a:rPr lang="en-GB"/>
              <a:t>Conf 1 = Plenary &amp; </a:t>
            </a:r>
            <a:r>
              <a:rPr lang="en-GB" err="1"/>
              <a:t>ESMValTool</a:t>
            </a:r>
            <a:r>
              <a:rPr lang="en-GB"/>
              <a:t>  </a:t>
            </a:r>
          </a:p>
          <a:p>
            <a:pPr marL="380990" indent="-380990">
              <a:buFont typeface="Arial" panose="020B0604020202020204" pitchFamily="34" charset="0"/>
              <a:buChar char="•"/>
            </a:pPr>
            <a:r>
              <a:rPr lang="en-GB"/>
              <a:t>Conf 2 = LST_cci drop in session (from 10:35)</a:t>
            </a:r>
          </a:p>
        </p:txBody>
      </p:sp>
      <p:graphicFrame>
        <p:nvGraphicFramePr>
          <p:cNvPr id="5" name="Object 4">
            <a:extLst>
              <a:ext uri="{FF2B5EF4-FFF2-40B4-BE49-F238E27FC236}">
                <a16:creationId xmlns:a16="http://schemas.microsoft.com/office/drawing/2014/main" id="{C7BACA70-6C1E-4626-4C7E-F0B0EEBC27DE}"/>
              </a:ext>
            </a:extLst>
          </p:cNvPr>
          <p:cNvGraphicFramePr>
            <a:graphicFrameLocks noChangeAspect="1"/>
          </p:cNvGraphicFramePr>
          <p:nvPr/>
        </p:nvGraphicFramePr>
        <p:xfrm>
          <a:off x="234809" y="1304149"/>
          <a:ext cx="8128000" cy="2495551"/>
        </p:xfrm>
        <a:graphic>
          <a:graphicData uri="http://schemas.openxmlformats.org/presentationml/2006/ole">
            <mc:AlternateContent xmlns:mc="http://schemas.openxmlformats.org/markup-compatibility/2006">
              <mc:Choice xmlns:v="urn:schemas-microsoft-com:vml" Requires="v">
                <p:oleObj name="Worksheet" r:id="rId2" imgW="9458401" imgH="2905035" progId="Excel.Sheet.12">
                  <p:embed/>
                </p:oleObj>
              </mc:Choice>
              <mc:Fallback>
                <p:oleObj name="Worksheet" r:id="rId2" imgW="9458401" imgH="2905035" progId="Excel.Sheet.12">
                  <p:embed/>
                  <p:pic>
                    <p:nvPicPr>
                      <p:cNvPr id="5" name="Object 4">
                        <a:extLst>
                          <a:ext uri="{FF2B5EF4-FFF2-40B4-BE49-F238E27FC236}">
                            <a16:creationId xmlns:a16="http://schemas.microsoft.com/office/drawing/2014/main" id="{C7BACA70-6C1E-4626-4C7E-F0B0EEBC27DE}"/>
                          </a:ext>
                        </a:extLst>
                      </p:cNvPr>
                      <p:cNvPicPr/>
                      <p:nvPr/>
                    </p:nvPicPr>
                    <p:blipFill>
                      <a:blip r:embed="rId3"/>
                      <a:stretch>
                        <a:fillRect/>
                      </a:stretch>
                    </p:blipFill>
                    <p:spPr>
                      <a:xfrm>
                        <a:off x="234809" y="1304149"/>
                        <a:ext cx="8128000" cy="2495551"/>
                      </a:xfrm>
                      <a:prstGeom prst="rect">
                        <a:avLst/>
                      </a:prstGeom>
                    </p:spPr>
                  </p:pic>
                </p:oleObj>
              </mc:Fallback>
            </mc:AlternateContent>
          </a:graphicData>
        </a:graphic>
      </p:graphicFrame>
      <p:pic>
        <p:nvPicPr>
          <p:cNvPr id="6" name="Picture 5">
            <a:extLst>
              <a:ext uri="{FF2B5EF4-FFF2-40B4-BE49-F238E27FC236}">
                <a16:creationId xmlns:a16="http://schemas.microsoft.com/office/drawing/2014/main" id="{B5A36E86-D7DF-4908-FF1F-55B3B72A1631}"/>
              </a:ext>
            </a:extLst>
          </p:cNvPr>
          <p:cNvPicPr>
            <a:picLocks noChangeAspect="1"/>
          </p:cNvPicPr>
          <p:nvPr/>
        </p:nvPicPr>
        <p:blipFill>
          <a:blip r:embed="rId4"/>
          <a:srcRect l="49408" t="32813" b="34505"/>
          <a:stretch>
            <a:fillRect/>
          </a:stretch>
        </p:blipFill>
        <p:spPr>
          <a:xfrm>
            <a:off x="768067" y="3921195"/>
            <a:ext cx="4433853" cy="2138540"/>
          </a:xfrm>
          <a:prstGeom prst="rect">
            <a:avLst/>
          </a:prstGeom>
        </p:spPr>
      </p:pic>
      <p:sp>
        <p:nvSpPr>
          <p:cNvPr id="7" name="TextBox 6">
            <a:extLst>
              <a:ext uri="{FF2B5EF4-FFF2-40B4-BE49-F238E27FC236}">
                <a16:creationId xmlns:a16="http://schemas.microsoft.com/office/drawing/2014/main" id="{EE9D83D4-9A72-B2F8-9AAE-B5877026F2BC}"/>
              </a:ext>
            </a:extLst>
          </p:cNvPr>
          <p:cNvSpPr txBox="1"/>
          <p:nvPr/>
        </p:nvSpPr>
        <p:spPr>
          <a:xfrm>
            <a:off x="5481462" y="4136251"/>
            <a:ext cx="6412089" cy="1815882"/>
          </a:xfrm>
          <a:prstGeom prst="rect">
            <a:avLst/>
          </a:prstGeom>
          <a:noFill/>
        </p:spPr>
        <p:txBody>
          <a:bodyPr wrap="square" rtlCol="0">
            <a:spAutoFit/>
          </a:bodyPr>
          <a:lstStyle/>
          <a:p>
            <a:pPr defTabSz="609585"/>
            <a:r>
              <a:rPr lang="en-GB" sz="2400">
                <a:solidFill>
                  <a:srgbClr val="FF0000"/>
                </a:solidFill>
                <a:latin typeface="Verdana"/>
              </a:rPr>
              <a:t>Please register for the </a:t>
            </a:r>
            <a:r>
              <a:rPr lang="en-GB" sz="2400" err="1">
                <a:solidFill>
                  <a:srgbClr val="FF0000"/>
                </a:solidFill>
                <a:latin typeface="Verdana"/>
              </a:rPr>
              <a:t>ESMValTool</a:t>
            </a:r>
            <a:r>
              <a:rPr lang="en-GB" sz="2400">
                <a:solidFill>
                  <a:srgbClr val="FF0000"/>
                </a:solidFill>
                <a:latin typeface="Verdana"/>
              </a:rPr>
              <a:t> training by the end of Tuesday – see email instructions sent early last Friday.</a:t>
            </a:r>
          </a:p>
          <a:p>
            <a:pPr defTabSz="609585"/>
            <a:endParaRPr lang="en-GB" sz="2400">
              <a:solidFill>
                <a:srgbClr val="000000"/>
              </a:solidFill>
              <a:latin typeface="Verdana"/>
            </a:endParaRPr>
          </a:p>
          <a:p>
            <a:pPr defTabSz="609585"/>
            <a:r>
              <a:rPr lang="en-GB" sz="1600" i="1">
                <a:solidFill>
                  <a:srgbClr val="000000"/>
                </a:solidFill>
                <a:latin typeface="Verdana"/>
              </a:rPr>
              <a:t>“LST_cci Workshop: Thursday am &amp; </a:t>
            </a:r>
            <a:r>
              <a:rPr lang="en-GB" sz="1600" i="1" err="1">
                <a:solidFill>
                  <a:srgbClr val="000000"/>
                </a:solidFill>
                <a:latin typeface="Verdana"/>
              </a:rPr>
              <a:t>ESMValTool</a:t>
            </a:r>
            <a:r>
              <a:rPr lang="en-GB" sz="1600" i="1">
                <a:solidFill>
                  <a:srgbClr val="000000"/>
                </a:solidFill>
                <a:latin typeface="Verdana"/>
              </a:rPr>
              <a:t> training”</a:t>
            </a:r>
          </a:p>
        </p:txBody>
      </p:sp>
    </p:spTree>
    <p:extLst>
      <p:ext uri="{BB962C8B-B14F-4D97-AF65-F5344CB8AC3E}">
        <p14:creationId xmlns:p14="http://schemas.microsoft.com/office/powerpoint/2010/main" val="3951284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9EC7F-97C9-7273-7B63-FEADA3107751}"/>
              </a:ext>
            </a:extLst>
          </p:cNvPr>
          <p:cNvSpPr>
            <a:spLocks noGrp="1"/>
          </p:cNvSpPr>
          <p:nvPr>
            <p:ph type="title"/>
          </p:nvPr>
        </p:nvSpPr>
        <p:spPr/>
        <p:txBody>
          <a:bodyPr/>
          <a:lstStyle/>
          <a:p>
            <a:r>
              <a:rPr lang="en-GB"/>
              <a:t>LST_cci Drop-In Session (Conference Room 2)</a:t>
            </a:r>
          </a:p>
        </p:txBody>
      </p:sp>
      <p:sp>
        <p:nvSpPr>
          <p:cNvPr id="3" name="Content Placeholder 2">
            <a:extLst>
              <a:ext uri="{FF2B5EF4-FFF2-40B4-BE49-F238E27FC236}">
                <a16:creationId xmlns:a16="http://schemas.microsoft.com/office/drawing/2014/main" id="{CEC215C1-C237-8F88-57E4-E9D92350C48D}"/>
              </a:ext>
            </a:extLst>
          </p:cNvPr>
          <p:cNvSpPr>
            <a:spLocks noGrp="1"/>
          </p:cNvSpPr>
          <p:nvPr>
            <p:ph idx="1"/>
          </p:nvPr>
        </p:nvSpPr>
        <p:spPr>
          <a:xfrm>
            <a:off x="7351324" y="1056218"/>
            <a:ext cx="4542227" cy="5099049"/>
          </a:xfrm>
        </p:spPr>
        <p:txBody>
          <a:bodyPr/>
          <a:lstStyle/>
          <a:p>
            <a:pPr marL="380990" indent="-380990">
              <a:buFont typeface="Arial" panose="020B0604020202020204" pitchFamily="34" charset="0"/>
              <a:buChar char="•"/>
            </a:pPr>
            <a:r>
              <a:rPr lang="en-GB"/>
              <a:t>Run by the LST_cci project team (Tuesday presenters)</a:t>
            </a:r>
          </a:p>
          <a:p>
            <a:pPr marL="380990" indent="-380990">
              <a:buFont typeface="Arial" panose="020B0604020202020204" pitchFamily="34" charset="0"/>
              <a:buChar char="•"/>
            </a:pPr>
            <a:r>
              <a:rPr lang="en-GB"/>
              <a:t>Technical support with using LST_cci including the Regridding &amp; </a:t>
            </a:r>
            <a:br>
              <a:rPr lang="en-GB"/>
            </a:br>
            <a:r>
              <a:rPr lang="en-GB"/>
              <a:t>Sub-setting Tool (presentation later today)</a:t>
            </a:r>
          </a:p>
          <a:p>
            <a:pPr marL="380990" indent="-380990">
              <a:buFont typeface="Arial" panose="020B0604020202020204" pitchFamily="34" charset="0"/>
              <a:buChar char="•"/>
            </a:pPr>
            <a:r>
              <a:rPr lang="en-GB"/>
              <a:t>Advice on how to use LST_cci data in your application.</a:t>
            </a:r>
          </a:p>
        </p:txBody>
      </p:sp>
      <p:pic>
        <p:nvPicPr>
          <p:cNvPr id="5" name="Picture 4">
            <a:extLst>
              <a:ext uri="{FF2B5EF4-FFF2-40B4-BE49-F238E27FC236}">
                <a16:creationId xmlns:a16="http://schemas.microsoft.com/office/drawing/2014/main" id="{3FDA02C3-8B4A-B601-08F6-01F4BA45E854}"/>
              </a:ext>
            </a:extLst>
          </p:cNvPr>
          <p:cNvPicPr>
            <a:picLocks noChangeAspect="1"/>
          </p:cNvPicPr>
          <p:nvPr/>
        </p:nvPicPr>
        <p:blipFill>
          <a:blip r:embed="rId2"/>
          <a:stretch>
            <a:fillRect/>
          </a:stretch>
        </p:blipFill>
        <p:spPr>
          <a:xfrm>
            <a:off x="177433" y="1188989"/>
            <a:ext cx="6754897" cy="4833504"/>
          </a:xfrm>
          <a:prstGeom prst="rect">
            <a:avLst/>
          </a:prstGeom>
        </p:spPr>
      </p:pic>
    </p:spTree>
    <p:extLst>
      <p:ext uri="{BB962C8B-B14F-4D97-AF65-F5344CB8AC3E}">
        <p14:creationId xmlns:p14="http://schemas.microsoft.com/office/powerpoint/2010/main" val="17482965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E3E08-F2A6-15C2-85F6-F9F0660BBF45}"/>
              </a:ext>
            </a:extLst>
          </p:cNvPr>
          <p:cNvSpPr>
            <a:spLocks noGrp="1"/>
          </p:cNvSpPr>
          <p:nvPr>
            <p:ph type="title"/>
          </p:nvPr>
        </p:nvSpPr>
        <p:spPr/>
        <p:txBody>
          <a:bodyPr/>
          <a:lstStyle/>
          <a:p>
            <a:r>
              <a:rPr lang="en-GB"/>
              <a:t>Main LST_cci Contact Points</a:t>
            </a:r>
          </a:p>
        </p:txBody>
      </p:sp>
      <p:pic>
        <p:nvPicPr>
          <p:cNvPr id="5" name="Picture 4">
            <a:extLst>
              <a:ext uri="{FF2B5EF4-FFF2-40B4-BE49-F238E27FC236}">
                <a16:creationId xmlns:a16="http://schemas.microsoft.com/office/drawing/2014/main" id="{2553F2AD-362A-EAC8-7129-5D50D44EA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1" y="3943362"/>
            <a:ext cx="2174807" cy="2174807"/>
          </a:xfrm>
          <a:prstGeom prst="rect">
            <a:avLst/>
          </a:prstGeom>
        </p:spPr>
      </p:pic>
      <p:pic>
        <p:nvPicPr>
          <p:cNvPr id="7" name="Picture 6">
            <a:extLst>
              <a:ext uri="{FF2B5EF4-FFF2-40B4-BE49-F238E27FC236}">
                <a16:creationId xmlns:a16="http://schemas.microsoft.com/office/drawing/2014/main" id="{A41B7802-BA65-90E6-D081-DE5AC400320F}"/>
              </a:ext>
            </a:extLst>
          </p:cNvPr>
          <p:cNvPicPr>
            <a:picLocks noChangeAspect="1"/>
          </p:cNvPicPr>
          <p:nvPr/>
        </p:nvPicPr>
        <p:blipFill>
          <a:blip r:embed="rId3">
            <a:extLst>
              <a:ext uri="{28A0092B-C50C-407E-A947-70E740481C1C}">
                <a14:useLocalDpi xmlns:a14="http://schemas.microsoft.com/office/drawing/2010/main" val="0"/>
              </a:ext>
            </a:extLst>
          </a:blip>
          <a:srcRect r="24004"/>
          <a:stretch>
            <a:fillRect/>
          </a:stretch>
        </p:blipFill>
        <p:spPr>
          <a:xfrm rot="16200000">
            <a:off x="9394124" y="3601648"/>
            <a:ext cx="2486939" cy="2454345"/>
          </a:xfrm>
          <a:prstGeom prst="rect">
            <a:avLst/>
          </a:prstGeom>
        </p:spPr>
      </p:pic>
      <p:pic>
        <p:nvPicPr>
          <p:cNvPr id="9" name="Picture 8">
            <a:extLst>
              <a:ext uri="{FF2B5EF4-FFF2-40B4-BE49-F238E27FC236}">
                <a16:creationId xmlns:a16="http://schemas.microsoft.com/office/drawing/2014/main" id="{BE3CC9AD-D4AB-A702-BA7C-B68F0C4E4D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680" y="1676963"/>
            <a:ext cx="2092536" cy="2092536"/>
          </a:xfrm>
          <a:prstGeom prst="rect">
            <a:avLst/>
          </a:prstGeom>
        </p:spPr>
      </p:pic>
      <p:pic>
        <p:nvPicPr>
          <p:cNvPr id="11" name="Picture 10">
            <a:extLst>
              <a:ext uri="{FF2B5EF4-FFF2-40B4-BE49-F238E27FC236}">
                <a16:creationId xmlns:a16="http://schemas.microsoft.com/office/drawing/2014/main" id="{AA6AB027-8B01-3428-D8CA-39997EA2F42A}"/>
              </a:ext>
            </a:extLst>
          </p:cNvPr>
          <p:cNvPicPr>
            <a:picLocks noChangeAspect="1"/>
          </p:cNvPicPr>
          <p:nvPr/>
        </p:nvPicPr>
        <p:blipFill>
          <a:blip r:embed="rId5">
            <a:extLst>
              <a:ext uri="{28A0092B-C50C-407E-A947-70E740481C1C}">
                <a14:useLocalDpi xmlns:a14="http://schemas.microsoft.com/office/drawing/2010/main" val="0"/>
              </a:ext>
            </a:extLst>
          </a:blip>
          <a:srcRect l="8715" r="5339"/>
          <a:stretch>
            <a:fillRect/>
          </a:stretch>
        </p:blipFill>
        <p:spPr>
          <a:xfrm>
            <a:off x="9293860" y="1182418"/>
            <a:ext cx="2582899" cy="2363809"/>
          </a:xfrm>
          <a:prstGeom prst="rect">
            <a:avLst/>
          </a:prstGeom>
        </p:spPr>
      </p:pic>
      <p:sp>
        <p:nvSpPr>
          <p:cNvPr id="12" name="TextBox 11">
            <a:extLst>
              <a:ext uri="{FF2B5EF4-FFF2-40B4-BE49-F238E27FC236}">
                <a16:creationId xmlns:a16="http://schemas.microsoft.com/office/drawing/2014/main" id="{78E271F6-FC7B-5B22-9AB6-D99A20CA81B1}"/>
              </a:ext>
            </a:extLst>
          </p:cNvPr>
          <p:cNvSpPr txBox="1"/>
          <p:nvPr/>
        </p:nvSpPr>
        <p:spPr>
          <a:xfrm>
            <a:off x="2624950" y="1504935"/>
            <a:ext cx="3471049" cy="2062103"/>
          </a:xfrm>
          <a:prstGeom prst="rect">
            <a:avLst/>
          </a:prstGeom>
          <a:noFill/>
        </p:spPr>
        <p:txBody>
          <a:bodyPr wrap="square" rtlCol="0">
            <a:spAutoFit/>
          </a:bodyPr>
          <a:lstStyle/>
          <a:p>
            <a:pPr defTabSz="609585"/>
            <a:r>
              <a:rPr lang="en-GB" sz="3200" b="1">
                <a:solidFill>
                  <a:srgbClr val="000000"/>
                </a:solidFill>
                <a:latin typeface="Verdana"/>
              </a:rPr>
              <a:t>Lizzie Good </a:t>
            </a:r>
            <a:r>
              <a:rPr lang="en-GB" sz="2400">
                <a:solidFill>
                  <a:srgbClr val="000000"/>
                </a:solidFill>
                <a:latin typeface="Verdana"/>
              </a:rPr>
              <a:t>Climate Research Group Lead (CRG)</a:t>
            </a:r>
            <a:br>
              <a:rPr lang="en-GB" sz="2400">
                <a:solidFill>
                  <a:srgbClr val="000000"/>
                </a:solidFill>
                <a:latin typeface="Verdana"/>
              </a:rPr>
            </a:br>
            <a:r>
              <a:rPr lang="en-GB" sz="2400">
                <a:solidFill>
                  <a:srgbClr val="000000"/>
                </a:solidFill>
                <a:latin typeface="Verdana"/>
              </a:rPr>
              <a:t>&amp; Lead Workshop Organiser, Met Office</a:t>
            </a:r>
          </a:p>
        </p:txBody>
      </p:sp>
      <p:sp>
        <p:nvSpPr>
          <p:cNvPr id="21" name="TextBox 20">
            <a:extLst>
              <a:ext uri="{FF2B5EF4-FFF2-40B4-BE49-F238E27FC236}">
                <a16:creationId xmlns:a16="http://schemas.microsoft.com/office/drawing/2014/main" id="{673DA402-0415-6C61-444C-9AF4204268E5}"/>
              </a:ext>
            </a:extLst>
          </p:cNvPr>
          <p:cNvSpPr txBox="1"/>
          <p:nvPr/>
        </p:nvSpPr>
        <p:spPr>
          <a:xfrm>
            <a:off x="2716252" y="3943362"/>
            <a:ext cx="3471048" cy="1692771"/>
          </a:xfrm>
          <a:prstGeom prst="rect">
            <a:avLst/>
          </a:prstGeom>
          <a:noFill/>
        </p:spPr>
        <p:txBody>
          <a:bodyPr wrap="square" rtlCol="0">
            <a:spAutoFit/>
          </a:bodyPr>
          <a:lstStyle/>
          <a:p>
            <a:pPr defTabSz="609585"/>
            <a:r>
              <a:rPr lang="en-GB" sz="3200" b="1">
                <a:solidFill>
                  <a:srgbClr val="000000"/>
                </a:solidFill>
                <a:latin typeface="Verdana"/>
              </a:rPr>
              <a:t>Josh Blannin</a:t>
            </a:r>
          </a:p>
          <a:p>
            <a:pPr defTabSz="609585"/>
            <a:r>
              <a:rPr lang="en-GB" sz="2400">
                <a:solidFill>
                  <a:srgbClr val="000000"/>
                </a:solidFill>
                <a:latin typeface="Verdana"/>
              </a:rPr>
              <a:t>LST_cci CRG</a:t>
            </a:r>
            <a:br>
              <a:rPr lang="en-GB" sz="2400">
                <a:solidFill>
                  <a:srgbClr val="000000"/>
                </a:solidFill>
                <a:latin typeface="Verdana"/>
              </a:rPr>
            </a:br>
            <a:r>
              <a:rPr lang="en-GB" sz="2400">
                <a:solidFill>
                  <a:srgbClr val="000000"/>
                </a:solidFill>
                <a:latin typeface="Verdana"/>
              </a:rPr>
              <a:t>Co-Workshop Organiser, Met Office</a:t>
            </a:r>
          </a:p>
        </p:txBody>
      </p:sp>
      <p:sp>
        <p:nvSpPr>
          <p:cNvPr id="22" name="TextBox 21">
            <a:extLst>
              <a:ext uri="{FF2B5EF4-FFF2-40B4-BE49-F238E27FC236}">
                <a16:creationId xmlns:a16="http://schemas.microsoft.com/office/drawing/2014/main" id="{DF85983F-3915-331F-0908-E1C864FFFF7D}"/>
              </a:ext>
            </a:extLst>
          </p:cNvPr>
          <p:cNvSpPr txBox="1"/>
          <p:nvPr/>
        </p:nvSpPr>
        <p:spPr>
          <a:xfrm>
            <a:off x="5934287" y="1782876"/>
            <a:ext cx="3359573" cy="1323439"/>
          </a:xfrm>
          <a:prstGeom prst="rect">
            <a:avLst/>
          </a:prstGeom>
          <a:noFill/>
        </p:spPr>
        <p:txBody>
          <a:bodyPr wrap="square" rtlCol="0">
            <a:spAutoFit/>
          </a:bodyPr>
          <a:lstStyle/>
          <a:p>
            <a:pPr algn="r" defTabSz="609585"/>
            <a:r>
              <a:rPr lang="en-GB" sz="3200" b="1">
                <a:solidFill>
                  <a:srgbClr val="000000"/>
                </a:solidFill>
                <a:latin typeface="Verdana"/>
              </a:rPr>
              <a:t>Darren Ghent</a:t>
            </a:r>
          </a:p>
          <a:p>
            <a:pPr algn="r" defTabSz="609585"/>
            <a:r>
              <a:rPr lang="en-GB" sz="2400">
                <a:solidFill>
                  <a:srgbClr val="000000"/>
                </a:solidFill>
                <a:latin typeface="Verdana"/>
              </a:rPr>
              <a:t>LST_cci PI</a:t>
            </a:r>
          </a:p>
          <a:p>
            <a:pPr algn="r" defTabSz="609585"/>
            <a:r>
              <a:rPr lang="en-GB" sz="2400">
                <a:solidFill>
                  <a:srgbClr val="000000"/>
                </a:solidFill>
                <a:latin typeface="Verdana"/>
              </a:rPr>
              <a:t>U. Leicester</a:t>
            </a:r>
          </a:p>
        </p:txBody>
      </p:sp>
      <p:sp>
        <p:nvSpPr>
          <p:cNvPr id="23" name="TextBox 22">
            <a:extLst>
              <a:ext uri="{FF2B5EF4-FFF2-40B4-BE49-F238E27FC236}">
                <a16:creationId xmlns:a16="http://schemas.microsoft.com/office/drawing/2014/main" id="{A405BC4E-0EEB-A784-2A56-34F1FBC97B57}"/>
              </a:ext>
            </a:extLst>
          </p:cNvPr>
          <p:cNvSpPr txBox="1"/>
          <p:nvPr/>
        </p:nvSpPr>
        <p:spPr>
          <a:xfrm>
            <a:off x="6096000" y="3979002"/>
            <a:ext cx="3359573" cy="2062103"/>
          </a:xfrm>
          <a:prstGeom prst="rect">
            <a:avLst/>
          </a:prstGeom>
          <a:noFill/>
        </p:spPr>
        <p:txBody>
          <a:bodyPr wrap="square" rtlCol="0">
            <a:spAutoFit/>
          </a:bodyPr>
          <a:lstStyle/>
          <a:p>
            <a:pPr algn="r" defTabSz="609585"/>
            <a:r>
              <a:rPr lang="en-GB" sz="3200" b="1">
                <a:solidFill>
                  <a:srgbClr val="000000"/>
                </a:solidFill>
                <a:latin typeface="Verdana"/>
              </a:rPr>
              <a:t>Karen Veal</a:t>
            </a:r>
          </a:p>
          <a:p>
            <a:pPr algn="r" defTabSz="609585"/>
            <a:r>
              <a:rPr lang="en-GB" sz="2400">
                <a:solidFill>
                  <a:srgbClr val="000000"/>
                </a:solidFill>
                <a:latin typeface="Verdana"/>
              </a:rPr>
              <a:t>LST_cci Team</a:t>
            </a:r>
          </a:p>
          <a:p>
            <a:pPr algn="r" defTabSz="609585"/>
            <a:r>
              <a:rPr lang="en-GB" sz="2400">
                <a:solidFill>
                  <a:srgbClr val="000000"/>
                </a:solidFill>
                <a:latin typeface="Verdana"/>
              </a:rPr>
              <a:t>Co-Workshop Organiser</a:t>
            </a:r>
          </a:p>
          <a:p>
            <a:pPr algn="r" defTabSz="609585"/>
            <a:r>
              <a:rPr lang="en-GB" sz="2400">
                <a:solidFill>
                  <a:srgbClr val="000000"/>
                </a:solidFill>
                <a:latin typeface="Verdana"/>
              </a:rPr>
              <a:t>U. Leicester</a:t>
            </a:r>
          </a:p>
        </p:txBody>
      </p:sp>
    </p:spTree>
    <p:extLst>
      <p:ext uri="{BB962C8B-B14F-4D97-AF65-F5344CB8AC3E}">
        <p14:creationId xmlns:p14="http://schemas.microsoft.com/office/powerpoint/2010/main" val="39395675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D75502A-8593-4943-8835-00F4A7FD3BA5}"/>
              </a:ext>
            </a:extLst>
          </p:cNvPr>
          <p:cNvSpPr>
            <a:spLocks noGrp="1"/>
          </p:cNvSpPr>
          <p:nvPr>
            <p:ph type="ctrTitle"/>
          </p:nvPr>
        </p:nvSpPr>
        <p:spPr/>
        <p:txBody>
          <a:bodyPr/>
          <a:lstStyle/>
          <a:p>
            <a:r>
              <a:rPr lang="en-GB"/>
              <a:t>Overview of the Met Office</a:t>
            </a:r>
          </a:p>
        </p:txBody>
      </p:sp>
      <p:sp>
        <p:nvSpPr>
          <p:cNvPr id="5" name="Subtitle 4">
            <a:extLst>
              <a:ext uri="{FF2B5EF4-FFF2-40B4-BE49-F238E27FC236}">
                <a16:creationId xmlns:a16="http://schemas.microsoft.com/office/drawing/2014/main" id="{F98568AF-A57B-4853-A22B-7D909BD9EDBD}"/>
              </a:ext>
            </a:extLst>
          </p:cNvPr>
          <p:cNvSpPr>
            <a:spLocks noGrp="1"/>
          </p:cNvSpPr>
          <p:nvPr>
            <p:ph type="subTitle" idx="1"/>
          </p:nvPr>
        </p:nvSpPr>
        <p:spPr/>
        <p:txBody>
          <a:bodyPr/>
          <a:lstStyle/>
          <a:p>
            <a:r>
              <a:rPr lang="en-GB"/>
              <a:t>Nick Rayner</a:t>
            </a:r>
          </a:p>
          <a:p>
            <a:r>
              <a:rPr lang="en-GB" i="1"/>
              <a:t>Head, Climate Monitoring</a:t>
            </a:r>
          </a:p>
          <a:p>
            <a:endParaRPr lang="en-GB"/>
          </a:p>
          <a:p>
            <a:r>
              <a:rPr lang="en-GB"/>
              <a:t>LST CCI User Workshop</a:t>
            </a:r>
          </a:p>
          <a:p>
            <a:r>
              <a:rPr lang="en-GB"/>
              <a:t>12</a:t>
            </a:r>
            <a:r>
              <a:rPr lang="en-GB" baseline="30000"/>
              <a:t>th</a:t>
            </a:r>
            <a:r>
              <a:rPr lang="en-GB"/>
              <a:t> May 2026</a:t>
            </a:r>
          </a:p>
          <a:p>
            <a:endParaRPr lang="en-GB"/>
          </a:p>
        </p:txBody>
      </p:sp>
    </p:spTree>
    <p:extLst>
      <p:ext uri="{BB962C8B-B14F-4D97-AF65-F5344CB8AC3E}">
        <p14:creationId xmlns:p14="http://schemas.microsoft.com/office/powerpoint/2010/main" val="12069782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2584785" y="48206"/>
            <a:ext cx="9232900" cy="1424517"/>
          </a:xfrm>
        </p:spPr>
        <p:txBody>
          <a:bodyPr>
            <a:normAutofit/>
          </a:bodyPr>
          <a:lstStyle/>
          <a:p>
            <a:r>
              <a:rPr lang="en-GB">
                <a:cs typeface="Arial"/>
              </a:rPr>
              <a:t>The Met Office, who we are and our history</a:t>
            </a:r>
            <a:endParaRPr lang="en-GB"/>
          </a:p>
        </p:txBody>
      </p:sp>
      <p:pic>
        <p:nvPicPr>
          <p:cNvPr id="4" name="Picture 3" descr="A person in a military uniform&#10;&#10;AI-generated content may be incorrect.">
            <a:extLst>
              <a:ext uri="{FF2B5EF4-FFF2-40B4-BE49-F238E27FC236}">
                <a16:creationId xmlns:a16="http://schemas.microsoft.com/office/drawing/2014/main" id="{68231394-6924-9D9A-D0B9-3B64089F24F5}"/>
              </a:ext>
            </a:extLst>
          </p:cNvPr>
          <p:cNvPicPr>
            <a:picLocks noChangeAspect="1"/>
          </p:cNvPicPr>
          <p:nvPr/>
        </p:nvPicPr>
        <p:blipFill>
          <a:blip r:embed="rId2"/>
          <a:stretch>
            <a:fillRect/>
          </a:stretch>
        </p:blipFill>
        <p:spPr>
          <a:xfrm>
            <a:off x="5639188" y="3661170"/>
            <a:ext cx="7213600" cy="3111500"/>
          </a:xfrm>
          <a:prstGeom prst="rect">
            <a:avLst/>
          </a:prstGeom>
        </p:spPr>
      </p:pic>
      <p:sp>
        <p:nvSpPr>
          <p:cNvPr id="2" name="Content Placeholder 1"/>
          <p:cNvSpPr>
            <a:spLocks noGrp="1"/>
          </p:cNvSpPr>
          <p:nvPr>
            <p:ph idx="4294967295"/>
          </p:nvPr>
        </p:nvSpPr>
        <p:spPr>
          <a:xfrm>
            <a:off x="334212" y="1528902"/>
            <a:ext cx="11525801" cy="5244097"/>
          </a:xfrm>
          <a:noFill/>
        </p:spPr>
        <p:txBody>
          <a:bodyPr vert="horz" lIns="121920" tIns="60960" rIns="121920" bIns="60960" rtlCol="0" anchor="t">
            <a:normAutofit/>
          </a:bodyPr>
          <a:lstStyle/>
          <a:p>
            <a:r>
              <a:rPr lang="en-GB">
                <a:ea typeface="+mn-lt"/>
                <a:cs typeface="+mn-lt"/>
              </a:rPr>
              <a:t>Today, more than 2,500 staff mostly based in Exeter with some elsewhere in the UK and some overseas</a:t>
            </a:r>
          </a:p>
          <a:p>
            <a:r>
              <a:rPr lang="en-GB">
                <a:ea typeface="+mn-lt"/>
                <a:cs typeface="+mn-lt"/>
              </a:rPr>
              <a:t>Split roughly equally between provision of National Capability, development of Products and Services and enabling functions</a:t>
            </a:r>
          </a:p>
        </p:txBody>
      </p:sp>
      <p:sp>
        <p:nvSpPr>
          <p:cNvPr id="6" name="Content Placeholder 1">
            <a:extLst>
              <a:ext uri="{FF2B5EF4-FFF2-40B4-BE49-F238E27FC236}">
                <a16:creationId xmlns:a16="http://schemas.microsoft.com/office/drawing/2014/main" id="{A5C4B47A-A413-B13D-12F7-F9D9422AFC41}"/>
              </a:ext>
            </a:extLst>
          </p:cNvPr>
          <p:cNvSpPr txBox="1">
            <a:spLocks/>
          </p:cNvSpPr>
          <p:nvPr/>
        </p:nvSpPr>
        <p:spPr>
          <a:xfrm>
            <a:off x="328475" y="3292973"/>
            <a:ext cx="6880060" cy="5244097"/>
          </a:xfrm>
          <a:prstGeom prst="rect">
            <a:avLst/>
          </a:prstGeom>
          <a:solidFill>
            <a:schemeClr val="bg2"/>
          </a:solidFill>
        </p:spPr>
        <p:txBody>
          <a:bodyPr vert="horz" lIns="121920" tIns="60960" rIns="121920" bIns="60960" rtlCol="0" anchor="t">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28594" indent="-228594" defTabSz="914377">
              <a:spcBef>
                <a:spcPts val="1000"/>
              </a:spcBef>
            </a:pPr>
            <a:r>
              <a:rPr lang="en-GB" sz="2667">
                <a:solidFill>
                  <a:srgbClr val="2A2A2A"/>
                </a:solidFill>
                <a:latin typeface="Arial"/>
                <a:ea typeface="+mn-lt"/>
                <a:cs typeface="Arial"/>
              </a:rPr>
              <a:t>Founded in 1854 to analyse observations obtained by standardising marine observing and from existing networks of land-based observers at home and the then colonies. Also to enlarge these networks and set up forecasting capability.</a:t>
            </a:r>
            <a:endParaRPr lang="en-US" sz="2667">
              <a:solidFill>
                <a:srgbClr val="2A2A2A"/>
              </a:solidFill>
              <a:latin typeface="Arial"/>
            </a:endParaRPr>
          </a:p>
          <a:p>
            <a:pPr marL="228594" indent="-228594" defTabSz="914377">
              <a:spcBef>
                <a:spcPts val="1000"/>
              </a:spcBef>
            </a:pPr>
            <a:r>
              <a:rPr lang="en-GB" sz="2667">
                <a:solidFill>
                  <a:srgbClr val="2A2A2A"/>
                </a:solidFill>
                <a:latin typeface="Arial"/>
                <a:ea typeface="+mn-lt"/>
                <a:cs typeface="Arial"/>
              </a:rPr>
              <a:t>Led by Robert FitzRoy, who had been the captain of the Beagle on which Charles Darwin circumnavigated the globe.</a:t>
            </a:r>
          </a:p>
        </p:txBody>
      </p:sp>
    </p:spTree>
    <p:extLst>
      <p:ext uri="{BB962C8B-B14F-4D97-AF65-F5344CB8AC3E}">
        <p14:creationId xmlns:p14="http://schemas.microsoft.com/office/powerpoint/2010/main" val="34368239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national institution with global impact.&#10;Uniquely integrating science, technology, and observations into world-leading services. &#10;(Image of planet Earth in four vertical slices. Left to right these are: &#10;1. Global model rainfall and cloud cover &#10;2. Jet stream &#10;3. Temperature gradient &#10;4. Rainfall amounts)">
            <a:extLst>
              <a:ext uri="{FF2B5EF4-FFF2-40B4-BE49-F238E27FC236}">
                <a16:creationId xmlns:a16="http://schemas.microsoft.com/office/drawing/2014/main" id="{ECAC6C48-1DB5-F251-2E1C-5D57E33DF3A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42900519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B6244E6-F0BF-9AF8-6E0A-E44858CF4187}"/>
              </a:ext>
            </a:extLst>
          </p:cNvPr>
          <p:cNvSpPr txBox="1"/>
          <p:nvPr/>
        </p:nvSpPr>
        <p:spPr>
          <a:xfrm>
            <a:off x="4739757" y="159085"/>
            <a:ext cx="7298883" cy="492443"/>
          </a:xfrm>
          <a:prstGeom prst="rect">
            <a:avLst/>
          </a:prstGeom>
          <a:noFill/>
        </p:spPr>
        <p:txBody>
          <a:bodyPr wrap="square" lIns="121920" tIns="60960" rIns="121920" bIns="60960" rtlCol="0" anchor="t">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lgn="r" defTabSz="609555">
              <a:defRPr/>
            </a:pPr>
            <a:r>
              <a:rPr lang="en-GB" b="1">
                <a:solidFill>
                  <a:srgbClr val="FFFFFF"/>
                </a:solidFill>
                <a:latin typeface="Arial"/>
                <a:ea typeface="Calibri"/>
                <a:cs typeface="Arial"/>
              </a:rPr>
              <a:t>Met Office Science</a:t>
            </a:r>
            <a:endParaRPr lang="en-US" sz="3200">
              <a:solidFill>
                <a:srgbClr val="2A2A2A"/>
              </a:solidFill>
              <a:latin typeface="Arial"/>
            </a:endParaRPr>
          </a:p>
        </p:txBody>
      </p:sp>
      <p:pic>
        <p:nvPicPr>
          <p:cNvPr id="130" name="Picture 129"/>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865762"/>
            <a:ext cx="12192000" cy="5480447"/>
          </a:xfrm>
          <a:prstGeom prst="rect">
            <a:avLst/>
          </a:prstGeom>
        </p:spPr>
      </p:pic>
    </p:spTree>
    <p:extLst>
      <p:ext uri="{BB962C8B-B14F-4D97-AF65-F5344CB8AC3E}">
        <p14:creationId xmlns:p14="http://schemas.microsoft.com/office/powerpoint/2010/main" val="33314615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E9D2BE57-0670-D3C4-5B94-5EDFFE57E37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4356" t="26450" r="14449" b="16972"/>
          <a:stretch/>
        </p:blipFill>
        <p:spPr>
          <a:xfrm>
            <a:off x="38091" y="2761542"/>
            <a:ext cx="2204605" cy="1663273"/>
          </a:xfrm>
          <a:prstGeom prst="roundRect">
            <a:avLst>
              <a:gd name="adj" fmla="val 8594"/>
            </a:avLst>
          </a:prstGeom>
          <a:solidFill>
            <a:srgbClr val="FFFFFF">
              <a:shade val="85000"/>
            </a:srgbClr>
          </a:solidFill>
          <a:ln>
            <a:noFill/>
          </a:ln>
          <a:effectLst/>
        </p:spPr>
      </p:pic>
      <p:pic>
        <p:nvPicPr>
          <p:cNvPr id="4" name="Picture 3">
            <a:extLst>
              <a:ext uri="{FF2B5EF4-FFF2-40B4-BE49-F238E27FC236}">
                <a16:creationId xmlns:a16="http://schemas.microsoft.com/office/drawing/2014/main" id="{9EFBE765-D3E1-0FDD-6E4F-BDFCF2B5B540}"/>
              </a:ext>
            </a:extLst>
          </p:cNvPr>
          <p:cNvPicPr>
            <a:picLocks noChangeAspect="1"/>
          </p:cNvPicPr>
          <p:nvPr/>
        </p:nvPicPr>
        <p:blipFill>
          <a:blip r:embed="rId4"/>
          <a:stretch>
            <a:fillRect/>
          </a:stretch>
        </p:blipFill>
        <p:spPr>
          <a:xfrm>
            <a:off x="2346209" y="1644194"/>
            <a:ext cx="7475425" cy="4324863"/>
          </a:xfrm>
          <a:prstGeom prst="rect">
            <a:avLst/>
          </a:prstGeom>
        </p:spPr>
      </p:pic>
      <p:sp>
        <p:nvSpPr>
          <p:cNvPr id="5" name="TextBox 4">
            <a:extLst>
              <a:ext uri="{FF2B5EF4-FFF2-40B4-BE49-F238E27FC236}">
                <a16:creationId xmlns:a16="http://schemas.microsoft.com/office/drawing/2014/main" id="{8B6244E6-F0BF-9AF8-6E0A-E44858CF4187}"/>
              </a:ext>
            </a:extLst>
          </p:cNvPr>
          <p:cNvSpPr txBox="1"/>
          <p:nvPr/>
        </p:nvSpPr>
        <p:spPr>
          <a:xfrm>
            <a:off x="4739757" y="159085"/>
            <a:ext cx="7298883" cy="492443"/>
          </a:xfrm>
          <a:prstGeom prst="rect">
            <a:avLst/>
          </a:prstGeom>
          <a:noFill/>
        </p:spPr>
        <p:txBody>
          <a:bodyPr wrap="square" lIns="121920" tIns="60960" rIns="121920" bIns="60960" rtlCol="0" anchor="t">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algn="r" defTabSz="609555">
              <a:defRPr/>
            </a:pPr>
            <a:r>
              <a:rPr lang="en-GB" b="1">
                <a:solidFill>
                  <a:srgbClr val="FFFFFF"/>
                </a:solidFill>
                <a:latin typeface="Arial"/>
                <a:ea typeface="Calibri"/>
                <a:cs typeface="Arial"/>
              </a:rPr>
              <a:t>Met Office Science</a:t>
            </a:r>
            <a:endParaRPr lang="en-US" sz="3200">
              <a:solidFill>
                <a:srgbClr val="2A2A2A"/>
              </a:solidFill>
              <a:latin typeface="Arial"/>
            </a:endParaRPr>
          </a:p>
        </p:txBody>
      </p:sp>
      <p:sp>
        <p:nvSpPr>
          <p:cNvPr id="6" name="TextBox 5">
            <a:extLst>
              <a:ext uri="{FF2B5EF4-FFF2-40B4-BE49-F238E27FC236}">
                <a16:creationId xmlns:a16="http://schemas.microsoft.com/office/drawing/2014/main" id="{13EB81BE-FD7D-D59C-ED60-492B579C74E5}"/>
              </a:ext>
            </a:extLst>
          </p:cNvPr>
          <p:cNvSpPr txBox="1"/>
          <p:nvPr/>
        </p:nvSpPr>
        <p:spPr>
          <a:xfrm>
            <a:off x="1132924" y="1083865"/>
            <a:ext cx="9876573" cy="461665"/>
          </a:xfrm>
          <a:prstGeom prst="rect">
            <a:avLst/>
          </a:prstGeom>
          <a:noFill/>
        </p:spPr>
        <p:txBody>
          <a:bodyPr wrap="square" rtlCol="0">
            <a:spAutoFit/>
          </a:bodyPr>
          <a:lstStyle/>
          <a:p>
            <a:pPr algn="ctr" defTabSz="914377">
              <a:defRPr/>
            </a:pPr>
            <a:r>
              <a:rPr lang="en-GB" sz="2400" b="1">
                <a:solidFill>
                  <a:srgbClr val="2A2A2A"/>
                </a:solidFill>
                <a:latin typeface="Arial"/>
              </a:rPr>
              <a:t>24 x7 Operational Weather and Climate Services</a:t>
            </a:r>
          </a:p>
        </p:txBody>
      </p:sp>
      <p:pic>
        <p:nvPicPr>
          <p:cNvPr id="7" name="Picture 6">
            <a:extLst>
              <a:ext uri="{FF2B5EF4-FFF2-40B4-BE49-F238E27FC236}">
                <a16:creationId xmlns:a16="http://schemas.microsoft.com/office/drawing/2014/main" id="{BFBE19BD-5C2E-E181-883C-3962E13795F9}"/>
              </a:ext>
            </a:extLst>
          </p:cNvPr>
          <p:cNvPicPr>
            <a:picLocks noChangeAspect="1"/>
          </p:cNvPicPr>
          <p:nvPr/>
        </p:nvPicPr>
        <p:blipFill rotWithShape="1">
          <a:blip r:embed="rId5">
            <a:extLst>
              <a:ext uri="{28A0092B-C50C-407E-A947-70E740481C1C}">
                <a14:useLocalDpi xmlns:a14="http://schemas.microsoft.com/office/drawing/2010/main" val="0"/>
              </a:ext>
            </a:extLst>
          </a:blip>
          <a:srcRect t="29740" b="29740"/>
          <a:stretch/>
        </p:blipFill>
        <p:spPr>
          <a:xfrm>
            <a:off x="9918127" y="985200"/>
            <a:ext cx="2226660" cy="1640467"/>
          </a:xfrm>
          <a:prstGeom prst="roundRect">
            <a:avLst>
              <a:gd name="adj" fmla="val 8594"/>
            </a:avLst>
          </a:prstGeom>
          <a:solidFill>
            <a:srgbClr val="FFFFFF">
              <a:shade val="85000"/>
            </a:srgbClr>
          </a:solidFill>
          <a:ln>
            <a:noFill/>
          </a:ln>
          <a:effectLst/>
        </p:spPr>
      </p:pic>
      <p:sp>
        <p:nvSpPr>
          <p:cNvPr id="8" name="Freeform: Shape 7">
            <a:extLst>
              <a:ext uri="{FF2B5EF4-FFF2-40B4-BE49-F238E27FC236}">
                <a16:creationId xmlns:a16="http://schemas.microsoft.com/office/drawing/2014/main" id="{E855BDED-63B5-EEC5-476D-ACC7B2964717}"/>
              </a:ext>
            </a:extLst>
          </p:cNvPr>
          <p:cNvSpPr/>
          <p:nvPr/>
        </p:nvSpPr>
        <p:spPr>
          <a:xfrm>
            <a:off x="9918125" y="1763211"/>
            <a:ext cx="2226660" cy="880807"/>
          </a:xfrm>
          <a:custGeom>
            <a:avLst/>
            <a:gdLst>
              <a:gd name="connsiteX0" fmla="*/ 0 w 2272125"/>
              <a:gd name="connsiteY0" fmla="*/ 0 h 594461"/>
              <a:gd name="connsiteX1" fmla="*/ 2272125 w 2272125"/>
              <a:gd name="connsiteY1" fmla="*/ 0 h 594461"/>
              <a:gd name="connsiteX2" fmla="*/ 2272125 w 2272125"/>
              <a:gd name="connsiteY2" fmla="*/ 450601 h 594461"/>
              <a:gd name="connsiteX3" fmla="*/ 2128265 w 2272125"/>
              <a:gd name="connsiteY3" fmla="*/ 594461 h 594461"/>
              <a:gd name="connsiteX4" fmla="*/ 143860 w 2272125"/>
              <a:gd name="connsiteY4" fmla="*/ 594461 h 594461"/>
              <a:gd name="connsiteX5" fmla="*/ 0 w 2272125"/>
              <a:gd name="connsiteY5" fmla="*/ 450601 h 59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2125" h="594461">
                <a:moveTo>
                  <a:pt x="0" y="0"/>
                </a:moveTo>
                <a:lnTo>
                  <a:pt x="2272125" y="0"/>
                </a:lnTo>
                <a:lnTo>
                  <a:pt x="2272125" y="450601"/>
                </a:lnTo>
                <a:cubicBezTo>
                  <a:pt x="2272125" y="530053"/>
                  <a:pt x="2207717" y="594461"/>
                  <a:pt x="2128265" y="594461"/>
                </a:cubicBezTo>
                <a:lnTo>
                  <a:pt x="143860" y="594461"/>
                </a:lnTo>
                <a:cubicBezTo>
                  <a:pt x="64408" y="594461"/>
                  <a:pt x="0" y="530053"/>
                  <a:pt x="0" y="450601"/>
                </a:cubicBezTo>
                <a:close/>
              </a:path>
            </a:pathLst>
          </a:custGeom>
          <a:solidFill>
            <a:srgbClr val="2A2A2A">
              <a:alpha val="4313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914377">
              <a:defRPr/>
            </a:pPr>
            <a:endParaRPr lang="en-GB" sz="2400">
              <a:solidFill>
                <a:srgbClr val="B9DC0C"/>
              </a:solidFill>
              <a:latin typeface="Arial"/>
            </a:endParaRPr>
          </a:p>
        </p:txBody>
      </p:sp>
      <p:sp>
        <p:nvSpPr>
          <p:cNvPr id="9" name="TextBox 8">
            <a:extLst>
              <a:ext uri="{FF2B5EF4-FFF2-40B4-BE49-F238E27FC236}">
                <a16:creationId xmlns:a16="http://schemas.microsoft.com/office/drawing/2014/main" id="{CB9A7469-1D3D-ADBC-0AFC-E47A86149C78}"/>
              </a:ext>
            </a:extLst>
          </p:cNvPr>
          <p:cNvSpPr txBox="1"/>
          <p:nvPr/>
        </p:nvSpPr>
        <p:spPr>
          <a:xfrm>
            <a:off x="9927216" y="1762545"/>
            <a:ext cx="2205520" cy="923330"/>
          </a:xfrm>
          <a:prstGeom prst="rect">
            <a:avLst/>
          </a:prstGeom>
          <a:noFill/>
        </p:spPr>
        <p:txBody>
          <a:bodyPr wrap="square" rtlCol="0">
            <a:spAutoFit/>
          </a:bodyPr>
          <a:lstStyle/>
          <a:p>
            <a:pPr defTabSz="914377">
              <a:defRPr/>
            </a:pPr>
            <a:r>
              <a:rPr lang="en-US">
                <a:solidFill>
                  <a:srgbClr val="FFFFFF"/>
                </a:solidFill>
                <a:latin typeface="Arial"/>
              </a:rPr>
              <a:t>Public media and Severe Weather Warnings</a:t>
            </a:r>
            <a:endParaRPr lang="en-GB">
              <a:solidFill>
                <a:srgbClr val="FFFFFF"/>
              </a:solidFill>
              <a:latin typeface="Arial"/>
            </a:endParaRPr>
          </a:p>
        </p:txBody>
      </p:sp>
      <p:grpSp>
        <p:nvGrpSpPr>
          <p:cNvPr id="10" name="Group 9">
            <a:extLst>
              <a:ext uri="{FF2B5EF4-FFF2-40B4-BE49-F238E27FC236}">
                <a16:creationId xmlns:a16="http://schemas.microsoft.com/office/drawing/2014/main" id="{E3E6BAF8-18AA-9A97-8F44-558AB3A40D86}"/>
              </a:ext>
            </a:extLst>
          </p:cNvPr>
          <p:cNvGrpSpPr/>
          <p:nvPr/>
        </p:nvGrpSpPr>
        <p:grpSpPr>
          <a:xfrm>
            <a:off x="9918124" y="2802421"/>
            <a:ext cx="2316608" cy="1640466"/>
            <a:chOff x="1023171" y="2973641"/>
            <a:chExt cx="2472203" cy="1673962"/>
          </a:xfrm>
        </p:grpSpPr>
        <p:pic>
          <p:nvPicPr>
            <p:cNvPr id="11" name="Picture 10">
              <a:extLst>
                <a:ext uri="{FF2B5EF4-FFF2-40B4-BE49-F238E27FC236}">
                  <a16:creationId xmlns:a16="http://schemas.microsoft.com/office/drawing/2014/main" id="{3D344FEB-15F3-EF7A-6B79-D73B68BD8E69}"/>
                </a:ext>
              </a:extLst>
            </p:cNvPr>
            <p:cNvPicPr>
              <a:picLocks noChangeAspect="1"/>
            </p:cNvPicPr>
            <p:nvPr/>
          </p:nvPicPr>
          <p:blipFill rotWithShape="1">
            <a:blip r:embed="rId6">
              <a:extLst>
                <a:ext uri="{28A0092B-C50C-407E-A947-70E740481C1C}">
                  <a14:useLocalDpi xmlns:a14="http://schemas.microsoft.com/office/drawing/2010/main" val="0"/>
                </a:ext>
              </a:extLst>
            </a:blip>
            <a:srcRect l="11836" r="11836"/>
            <a:stretch/>
          </p:blipFill>
          <p:spPr>
            <a:xfrm>
              <a:off x="1043555" y="2973641"/>
              <a:ext cx="2352676" cy="1673962"/>
            </a:xfrm>
            <a:prstGeom prst="roundRect">
              <a:avLst>
                <a:gd name="adj" fmla="val 8594"/>
              </a:avLst>
            </a:prstGeom>
            <a:solidFill>
              <a:srgbClr val="FFFFFF">
                <a:shade val="85000"/>
              </a:srgbClr>
            </a:solidFill>
            <a:ln>
              <a:noFill/>
            </a:ln>
            <a:effectLst/>
          </p:spPr>
        </p:pic>
        <p:sp>
          <p:nvSpPr>
            <p:cNvPr id="12" name="Freeform: Shape 11">
              <a:extLst>
                <a:ext uri="{FF2B5EF4-FFF2-40B4-BE49-F238E27FC236}">
                  <a16:creationId xmlns:a16="http://schemas.microsoft.com/office/drawing/2014/main" id="{ABDF227F-A4FB-AE86-75C2-F0BBF70DB20B}"/>
                </a:ext>
              </a:extLst>
            </p:cNvPr>
            <p:cNvSpPr/>
            <p:nvPr/>
          </p:nvSpPr>
          <p:spPr>
            <a:xfrm>
              <a:off x="1043554" y="3976732"/>
              <a:ext cx="2332294" cy="670870"/>
            </a:xfrm>
            <a:custGeom>
              <a:avLst/>
              <a:gdLst>
                <a:gd name="connsiteX0" fmla="*/ 0 w 2272125"/>
                <a:gd name="connsiteY0" fmla="*/ 0 h 594461"/>
                <a:gd name="connsiteX1" fmla="*/ 2272125 w 2272125"/>
                <a:gd name="connsiteY1" fmla="*/ 0 h 594461"/>
                <a:gd name="connsiteX2" fmla="*/ 2272125 w 2272125"/>
                <a:gd name="connsiteY2" fmla="*/ 450601 h 594461"/>
                <a:gd name="connsiteX3" fmla="*/ 2128265 w 2272125"/>
                <a:gd name="connsiteY3" fmla="*/ 594461 h 594461"/>
                <a:gd name="connsiteX4" fmla="*/ 143860 w 2272125"/>
                <a:gd name="connsiteY4" fmla="*/ 594461 h 594461"/>
                <a:gd name="connsiteX5" fmla="*/ 0 w 2272125"/>
                <a:gd name="connsiteY5" fmla="*/ 450601 h 59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2125" h="594461">
                  <a:moveTo>
                    <a:pt x="0" y="0"/>
                  </a:moveTo>
                  <a:lnTo>
                    <a:pt x="2272125" y="0"/>
                  </a:lnTo>
                  <a:lnTo>
                    <a:pt x="2272125" y="450601"/>
                  </a:lnTo>
                  <a:cubicBezTo>
                    <a:pt x="2272125" y="530053"/>
                    <a:pt x="2207717" y="594461"/>
                    <a:pt x="2128265" y="594461"/>
                  </a:cubicBezTo>
                  <a:lnTo>
                    <a:pt x="143860" y="594461"/>
                  </a:lnTo>
                  <a:cubicBezTo>
                    <a:pt x="64408" y="594461"/>
                    <a:pt x="0" y="530053"/>
                    <a:pt x="0" y="450601"/>
                  </a:cubicBezTo>
                  <a:close/>
                </a:path>
              </a:pathLst>
            </a:custGeom>
            <a:solidFill>
              <a:srgbClr val="2A2A2A">
                <a:alpha val="2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914377">
                <a:defRPr/>
              </a:pPr>
              <a:endParaRPr lang="en-GB" sz="2400">
                <a:solidFill>
                  <a:srgbClr val="B9DC0C"/>
                </a:solidFill>
                <a:latin typeface="Arial"/>
              </a:endParaRPr>
            </a:p>
          </p:txBody>
        </p:sp>
        <p:sp>
          <p:nvSpPr>
            <p:cNvPr id="13" name="TextBox 12">
              <a:extLst>
                <a:ext uri="{FF2B5EF4-FFF2-40B4-BE49-F238E27FC236}">
                  <a16:creationId xmlns:a16="http://schemas.microsoft.com/office/drawing/2014/main" id="{B9EC1BA1-654C-40B3-0A61-FA0E2CC91197}"/>
                </a:ext>
              </a:extLst>
            </p:cNvPr>
            <p:cNvSpPr txBox="1"/>
            <p:nvPr/>
          </p:nvSpPr>
          <p:spPr>
            <a:xfrm>
              <a:off x="1023171" y="3969632"/>
              <a:ext cx="2472203" cy="659528"/>
            </a:xfrm>
            <a:prstGeom prst="rect">
              <a:avLst/>
            </a:prstGeom>
            <a:noFill/>
          </p:spPr>
          <p:txBody>
            <a:bodyPr wrap="square" rtlCol="0">
              <a:spAutoFit/>
            </a:bodyPr>
            <a:lstStyle/>
            <a:p>
              <a:pPr defTabSz="914377">
                <a:defRPr/>
              </a:pPr>
              <a:r>
                <a:rPr lang="en-US">
                  <a:solidFill>
                    <a:srgbClr val="FFFFFF"/>
                  </a:solidFill>
                  <a:latin typeface="Arial"/>
                </a:rPr>
                <a:t>Seasonal to Decadal Forecasting</a:t>
              </a:r>
              <a:endParaRPr lang="en-GB">
                <a:solidFill>
                  <a:srgbClr val="FFFFFF"/>
                </a:solidFill>
                <a:latin typeface="Arial"/>
              </a:endParaRPr>
            </a:p>
          </p:txBody>
        </p:sp>
      </p:grpSp>
      <p:grpSp>
        <p:nvGrpSpPr>
          <p:cNvPr id="14" name="Group 13">
            <a:extLst>
              <a:ext uri="{FF2B5EF4-FFF2-40B4-BE49-F238E27FC236}">
                <a16:creationId xmlns:a16="http://schemas.microsoft.com/office/drawing/2014/main" id="{73680B45-3AAE-A7F3-FDB6-C7193B6442DD}"/>
              </a:ext>
            </a:extLst>
          </p:cNvPr>
          <p:cNvGrpSpPr/>
          <p:nvPr/>
        </p:nvGrpSpPr>
        <p:grpSpPr>
          <a:xfrm>
            <a:off x="9918125" y="4592250"/>
            <a:ext cx="2575132" cy="1653397"/>
            <a:chOff x="6740530" y="757771"/>
            <a:chExt cx="2630927" cy="1687157"/>
          </a:xfrm>
        </p:grpSpPr>
        <p:pic>
          <p:nvPicPr>
            <p:cNvPr id="15" name="Picture 14">
              <a:extLst>
                <a:ext uri="{FF2B5EF4-FFF2-40B4-BE49-F238E27FC236}">
                  <a16:creationId xmlns:a16="http://schemas.microsoft.com/office/drawing/2014/main" id="{AECA511A-7973-59CF-36E0-5B12F51463E7}"/>
                </a:ext>
              </a:extLst>
            </p:cNvPr>
            <p:cNvPicPr>
              <a:picLocks noChangeAspect="1"/>
            </p:cNvPicPr>
            <p:nvPr/>
          </p:nvPicPr>
          <p:blipFill rotWithShape="1">
            <a:blip r:embed="rId7">
              <a:extLst>
                <a:ext uri="{28A0092B-C50C-407E-A947-70E740481C1C}">
                  <a14:useLocalDpi xmlns:a14="http://schemas.microsoft.com/office/drawing/2010/main" val="0"/>
                </a:ext>
              </a:extLst>
            </a:blip>
            <a:srcRect l="4673" r="4673"/>
            <a:stretch/>
          </p:blipFill>
          <p:spPr>
            <a:xfrm>
              <a:off x="6740531" y="757771"/>
              <a:ext cx="2252371" cy="1673962"/>
            </a:xfrm>
            <a:prstGeom prst="roundRect">
              <a:avLst>
                <a:gd name="adj" fmla="val 8594"/>
              </a:avLst>
            </a:prstGeom>
            <a:solidFill>
              <a:srgbClr val="FFFFFF">
                <a:shade val="85000"/>
              </a:srgbClr>
            </a:solidFill>
            <a:ln>
              <a:noFill/>
            </a:ln>
            <a:effectLst/>
          </p:spPr>
        </p:pic>
        <p:sp>
          <p:nvSpPr>
            <p:cNvPr id="16" name="TextBox 15">
              <a:extLst>
                <a:ext uri="{FF2B5EF4-FFF2-40B4-BE49-F238E27FC236}">
                  <a16:creationId xmlns:a16="http://schemas.microsoft.com/office/drawing/2014/main" id="{3AD9B562-38A5-2870-701F-B2FB63F1E96B}"/>
                </a:ext>
              </a:extLst>
            </p:cNvPr>
            <p:cNvSpPr txBox="1"/>
            <p:nvPr/>
          </p:nvSpPr>
          <p:spPr>
            <a:xfrm>
              <a:off x="6740530" y="1785400"/>
              <a:ext cx="2630927" cy="659528"/>
            </a:xfrm>
            <a:prstGeom prst="rect">
              <a:avLst/>
            </a:prstGeom>
            <a:noFill/>
          </p:spPr>
          <p:txBody>
            <a:bodyPr wrap="square" rtlCol="0">
              <a:spAutoFit/>
            </a:bodyPr>
            <a:lstStyle/>
            <a:p>
              <a:pPr defTabSz="914377">
                <a:defRPr/>
              </a:pPr>
              <a:r>
                <a:rPr lang="en-US">
                  <a:solidFill>
                    <a:srgbClr val="FFFFFF"/>
                  </a:solidFill>
                  <a:latin typeface="Arial"/>
                </a:rPr>
                <a:t>Emergency</a:t>
              </a:r>
              <a:br>
                <a:rPr lang="en-US">
                  <a:solidFill>
                    <a:srgbClr val="FFFFFF"/>
                  </a:solidFill>
                  <a:latin typeface="Arial"/>
                </a:rPr>
              </a:br>
              <a:r>
                <a:rPr lang="en-US">
                  <a:solidFill>
                    <a:srgbClr val="FFFFFF"/>
                  </a:solidFill>
                  <a:latin typeface="Arial"/>
                </a:rPr>
                <a:t>Response</a:t>
              </a:r>
              <a:endParaRPr lang="en-GB">
                <a:solidFill>
                  <a:srgbClr val="FFFFFF"/>
                </a:solidFill>
                <a:latin typeface="Arial"/>
              </a:endParaRPr>
            </a:p>
          </p:txBody>
        </p:sp>
      </p:grpSp>
      <p:grpSp>
        <p:nvGrpSpPr>
          <p:cNvPr id="21" name="Group 20">
            <a:extLst>
              <a:ext uri="{FF2B5EF4-FFF2-40B4-BE49-F238E27FC236}">
                <a16:creationId xmlns:a16="http://schemas.microsoft.com/office/drawing/2014/main" id="{18CB098A-8B62-0B61-7329-A3188B94BA03}"/>
              </a:ext>
            </a:extLst>
          </p:cNvPr>
          <p:cNvGrpSpPr/>
          <p:nvPr/>
        </p:nvGrpSpPr>
        <p:grpSpPr>
          <a:xfrm>
            <a:off x="47216" y="980744"/>
            <a:ext cx="2222489" cy="1663274"/>
            <a:chOff x="363043" y="1321024"/>
            <a:chExt cx="2222489" cy="1663273"/>
          </a:xfrm>
        </p:grpSpPr>
        <p:pic>
          <p:nvPicPr>
            <p:cNvPr id="18" name="Picture 17">
              <a:extLst>
                <a:ext uri="{FF2B5EF4-FFF2-40B4-BE49-F238E27FC236}">
                  <a16:creationId xmlns:a16="http://schemas.microsoft.com/office/drawing/2014/main" id="{BCB65932-4F1D-16CA-E7A6-A0B3C91771E8}"/>
                </a:ext>
              </a:extLst>
            </p:cNvPr>
            <p:cNvPicPr>
              <a:picLocks noChangeAspect="1"/>
            </p:cNvPicPr>
            <p:nvPr/>
          </p:nvPicPr>
          <p:blipFill rotWithShape="1">
            <a:blip r:embed="rId8">
              <a:extLst>
                <a:ext uri="{28A0092B-C50C-407E-A947-70E740481C1C}">
                  <a14:useLocalDpi xmlns:a14="http://schemas.microsoft.com/office/drawing/2010/main" val="0"/>
                </a:ext>
              </a:extLst>
            </a:blip>
            <a:srcRect l="52781" t="7051" r="2580" b="14177"/>
            <a:stretch/>
          </p:blipFill>
          <p:spPr>
            <a:xfrm>
              <a:off x="365998" y="1321024"/>
              <a:ext cx="2204604" cy="1663273"/>
            </a:xfrm>
            <a:prstGeom prst="roundRect">
              <a:avLst>
                <a:gd name="adj" fmla="val 8594"/>
              </a:avLst>
            </a:prstGeom>
            <a:solidFill>
              <a:srgbClr val="FFFFFF">
                <a:shade val="85000"/>
              </a:srgbClr>
            </a:solidFill>
            <a:ln>
              <a:noFill/>
            </a:ln>
            <a:effectLst/>
          </p:spPr>
        </p:pic>
        <p:sp>
          <p:nvSpPr>
            <p:cNvPr id="20" name="Freeform: Shape 19">
              <a:extLst>
                <a:ext uri="{FF2B5EF4-FFF2-40B4-BE49-F238E27FC236}">
                  <a16:creationId xmlns:a16="http://schemas.microsoft.com/office/drawing/2014/main" id="{2953D59E-C745-090A-11B4-80CF88214CF8}"/>
                </a:ext>
              </a:extLst>
            </p:cNvPr>
            <p:cNvSpPr/>
            <p:nvPr/>
          </p:nvSpPr>
          <p:spPr>
            <a:xfrm>
              <a:off x="363043" y="2302499"/>
              <a:ext cx="2207559" cy="681797"/>
            </a:xfrm>
            <a:custGeom>
              <a:avLst/>
              <a:gdLst>
                <a:gd name="connsiteX0" fmla="*/ 0 w 2272125"/>
                <a:gd name="connsiteY0" fmla="*/ 0 h 594461"/>
                <a:gd name="connsiteX1" fmla="*/ 2272125 w 2272125"/>
                <a:gd name="connsiteY1" fmla="*/ 0 h 594461"/>
                <a:gd name="connsiteX2" fmla="*/ 2272125 w 2272125"/>
                <a:gd name="connsiteY2" fmla="*/ 450601 h 594461"/>
                <a:gd name="connsiteX3" fmla="*/ 2128265 w 2272125"/>
                <a:gd name="connsiteY3" fmla="*/ 594461 h 594461"/>
                <a:gd name="connsiteX4" fmla="*/ 143860 w 2272125"/>
                <a:gd name="connsiteY4" fmla="*/ 594461 h 594461"/>
                <a:gd name="connsiteX5" fmla="*/ 0 w 2272125"/>
                <a:gd name="connsiteY5" fmla="*/ 450601 h 59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2125" h="594461">
                  <a:moveTo>
                    <a:pt x="0" y="0"/>
                  </a:moveTo>
                  <a:lnTo>
                    <a:pt x="2272125" y="0"/>
                  </a:lnTo>
                  <a:lnTo>
                    <a:pt x="2272125" y="450601"/>
                  </a:lnTo>
                  <a:cubicBezTo>
                    <a:pt x="2272125" y="530053"/>
                    <a:pt x="2207717" y="594461"/>
                    <a:pt x="2128265" y="594461"/>
                  </a:cubicBezTo>
                  <a:lnTo>
                    <a:pt x="143860" y="594461"/>
                  </a:lnTo>
                  <a:cubicBezTo>
                    <a:pt x="64408" y="594461"/>
                    <a:pt x="0" y="530053"/>
                    <a:pt x="0" y="450601"/>
                  </a:cubicBezTo>
                  <a:close/>
                </a:path>
              </a:pathLst>
            </a:custGeom>
            <a:solidFill>
              <a:srgbClr val="2A2A2A">
                <a:alpha val="2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914377">
                <a:defRPr/>
              </a:pPr>
              <a:endParaRPr lang="en-GB" sz="2400">
                <a:solidFill>
                  <a:srgbClr val="B9DC0C"/>
                </a:solidFill>
                <a:latin typeface="Arial"/>
              </a:endParaRPr>
            </a:p>
          </p:txBody>
        </p:sp>
        <p:sp>
          <p:nvSpPr>
            <p:cNvPr id="19" name="TextBox 18">
              <a:extLst>
                <a:ext uri="{FF2B5EF4-FFF2-40B4-BE49-F238E27FC236}">
                  <a16:creationId xmlns:a16="http://schemas.microsoft.com/office/drawing/2014/main" id="{DBCDD9AA-4B20-8F97-66ED-DCAA5327C010}"/>
                </a:ext>
              </a:extLst>
            </p:cNvPr>
            <p:cNvSpPr txBox="1"/>
            <p:nvPr/>
          </p:nvSpPr>
          <p:spPr>
            <a:xfrm>
              <a:off x="380927" y="2320230"/>
              <a:ext cx="2204605" cy="646331"/>
            </a:xfrm>
            <a:prstGeom prst="rect">
              <a:avLst/>
            </a:prstGeom>
            <a:noFill/>
          </p:spPr>
          <p:txBody>
            <a:bodyPr wrap="square" rtlCol="0">
              <a:spAutoFit/>
            </a:bodyPr>
            <a:lstStyle/>
            <a:p>
              <a:pPr defTabSz="914377">
                <a:defRPr/>
              </a:pPr>
              <a:r>
                <a:rPr lang="en-US">
                  <a:solidFill>
                    <a:srgbClr val="FFFFFF"/>
                  </a:solidFill>
                  <a:latin typeface="Arial"/>
                </a:rPr>
                <a:t>UK Climate Projections</a:t>
              </a:r>
              <a:endParaRPr lang="en-GB">
                <a:solidFill>
                  <a:srgbClr val="FFFFFF"/>
                </a:solidFill>
                <a:latin typeface="Arial"/>
              </a:endParaRPr>
            </a:p>
          </p:txBody>
        </p:sp>
      </p:grpSp>
      <p:sp>
        <p:nvSpPr>
          <p:cNvPr id="25" name="Freeform: Shape 24">
            <a:extLst>
              <a:ext uri="{FF2B5EF4-FFF2-40B4-BE49-F238E27FC236}">
                <a16:creationId xmlns:a16="http://schemas.microsoft.com/office/drawing/2014/main" id="{B0E51311-DB58-78D1-7AA4-644150A9DDCE}"/>
              </a:ext>
            </a:extLst>
          </p:cNvPr>
          <p:cNvSpPr/>
          <p:nvPr/>
        </p:nvSpPr>
        <p:spPr>
          <a:xfrm>
            <a:off x="38090" y="3466494"/>
            <a:ext cx="2189671" cy="958321"/>
          </a:xfrm>
          <a:custGeom>
            <a:avLst/>
            <a:gdLst>
              <a:gd name="connsiteX0" fmla="*/ 0 w 2272125"/>
              <a:gd name="connsiteY0" fmla="*/ 0 h 594461"/>
              <a:gd name="connsiteX1" fmla="*/ 2272125 w 2272125"/>
              <a:gd name="connsiteY1" fmla="*/ 0 h 594461"/>
              <a:gd name="connsiteX2" fmla="*/ 2272125 w 2272125"/>
              <a:gd name="connsiteY2" fmla="*/ 450601 h 594461"/>
              <a:gd name="connsiteX3" fmla="*/ 2128265 w 2272125"/>
              <a:gd name="connsiteY3" fmla="*/ 594461 h 594461"/>
              <a:gd name="connsiteX4" fmla="*/ 143860 w 2272125"/>
              <a:gd name="connsiteY4" fmla="*/ 594461 h 594461"/>
              <a:gd name="connsiteX5" fmla="*/ 0 w 2272125"/>
              <a:gd name="connsiteY5" fmla="*/ 450601 h 59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2125" h="594461">
                <a:moveTo>
                  <a:pt x="0" y="0"/>
                </a:moveTo>
                <a:lnTo>
                  <a:pt x="2272125" y="0"/>
                </a:lnTo>
                <a:lnTo>
                  <a:pt x="2272125" y="450601"/>
                </a:lnTo>
                <a:cubicBezTo>
                  <a:pt x="2272125" y="530053"/>
                  <a:pt x="2207717" y="594461"/>
                  <a:pt x="2128265" y="594461"/>
                </a:cubicBezTo>
                <a:lnTo>
                  <a:pt x="143860" y="594461"/>
                </a:lnTo>
                <a:cubicBezTo>
                  <a:pt x="64408" y="594461"/>
                  <a:pt x="0" y="530053"/>
                  <a:pt x="0" y="450601"/>
                </a:cubicBezTo>
                <a:close/>
              </a:path>
            </a:pathLst>
          </a:custGeom>
          <a:solidFill>
            <a:srgbClr val="2A2A2A">
              <a:alpha val="2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914377">
              <a:defRPr/>
            </a:pPr>
            <a:endParaRPr lang="en-GB" sz="2400">
              <a:solidFill>
                <a:srgbClr val="B9DC0C"/>
              </a:solidFill>
              <a:latin typeface="Arial"/>
            </a:endParaRPr>
          </a:p>
        </p:txBody>
      </p:sp>
      <p:sp>
        <p:nvSpPr>
          <p:cNvPr id="24" name="TextBox 23">
            <a:extLst>
              <a:ext uri="{FF2B5EF4-FFF2-40B4-BE49-F238E27FC236}">
                <a16:creationId xmlns:a16="http://schemas.microsoft.com/office/drawing/2014/main" id="{D5A90B55-372E-F820-B464-82609AF8282D}"/>
              </a:ext>
            </a:extLst>
          </p:cNvPr>
          <p:cNvSpPr txBox="1"/>
          <p:nvPr/>
        </p:nvSpPr>
        <p:spPr>
          <a:xfrm>
            <a:off x="9011" y="3429000"/>
            <a:ext cx="2330176" cy="1015663"/>
          </a:xfrm>
          <a:prstGeom prst="rect">
            <a:avLst/>
          </a:prstGeom>
          <a:noFill/>
        </p:spPr>
        <p:txBody>
          <a:bodyPr wrap="square" rtlCol="0">
            <a:spAutoFit/>
          </a:bodyPr>
          <a:lstStyle/>
          <a:p>
            <a:pPr defTabSz="914377">
              <a:defRPr/>
            </a:pPr>
            <a:r>
              <a:rPr lang="en-US">
                <a:solidFill>
                  <a:srgbClr val="FFFFFF"/>
                </a:solidFill>
                <a:latin typeface="Arial"/>
              </a:rPr>
              <a:t>Flood Forecasting Centre partnership</a:t>
            </a:r>
            <a:r>
              <a:rPr lang="en-US" sz="2400">
                <a:solidFill>
                  <a:srgbClr val="FFFFFF"/>
                </a:solidFill>
                <a:latin typeface="Arial"/>
              </a:rPr>
              <a:t> </a:t>
            </a:r>
            <a:r>
              <a:rPr lang="en-US">
                <a:solidFill>
                  <a:srgbClr val="FFFFFF"/>
                </a:solidFill>
                <a:latin typeface="Arial"/>
              </a:rPr>
              <a:t>with EA</a:t>
            </a:r>
            <a:endParaRPr lang="en-GB" sz="2400">
              <a:solidFill>
                <a:srgbClr val="FFFFFF"/>
              </a:solidFill>
              <a:latin typeface="Arial"/>
            </a:endParaRPr>
          </a:p>
        </p:txBody>
      </p:sp>
      <p:pic>
        <p:nvPicPr>
          <p:cNvPr id="27" name="Picture 26">
            <a:extLst>
              <a:ext uri="{FF2B5EF4-FFF2-40B4-BE49-F238E27FC236}">
                <a16:creationId xmlns:a16="http://schemas.microsoft.com/office/drawing/2014/main" id="{9A6F120E-A005-F383-622E-964E42F82569}"/>
              </a:ext>
            </a:extLst>
          </p:cNvPr>
          <p:cNvPicPr>
            <a:picLocks noChangeAspect="1"/>
          </p:cNvPicPr>
          <p:nvPr/>
        </p:nvPicPr>
        <p:blipFill rotWithShape="1">
          <a:blip r:embed="rId9" cstate="print"/>
          <a:srcRect t="27596"/>
          <a:stretch/>
        </p:blipFill>
        <p:spPr>
          <a:xfrm>
            <a:off x="47216" y="4593977"/>
            <a:ext cx="2195481" cy="1532983"/>
          </a:xfrm>
          <a:prstGeom prst="roundRect">
            <a:avLst>
              <a:gd name="adj" fmla="val 8594"/>
            </a:avLst>
          </a:prstGeom>
          <a:solidFill>
            <a:srgbClr val="FFFFFF">
              <a:shade val="85000"/>
            </a:srgbClr>
          </a:solidFill>
          <a:ln>
            <a:noFill/>
          </a:ln>
          <a:effectLst/>
        </p:spPr>
      </p:pic>
      <p:sp>
        <p:nvSpPr>
          <p:cNvPr id="29" name="Freeform: Shape 28">
            <a:extLst>
              <a:ext uri="{FF2B5EF4-FFF2-40B4-BE49-F238E27FC236}">
                <a16:creationId xmlns:a16="http://schemas.microsoft.com/office/drawing/2014/main" id="{148CFEE3-CF1C-716E-2600-469BC41ACCE6}"/>
              </a:ext>
            </a:extLst>
          </p:cNvPr>
          <p:cNvSpPr/>
          <p:nvPr/>
        </p:nvSpPr>
        <p:spPr>
          <a:xfrm>
            <a:off x="53026" y="5215834"/>
            <a:ext cx="2189671" cy="907381"/>
          </a:xfrm>
          <a:custGeom>
            <a:avLst/>
            <a:gdLst>
              <a:gd name="connsiteX0" fmla="*/ 0 w 2272125"/>
              <a:gd name="connsiteY0" fmla="*/ 0 h 594461"/>
              <a:gd name="connsiteX1" fmla="*/ 2272125 w 2272125"/>
              <a:gd name="connsiteY1" fmla="*/ 0 h 594461"/>
              <a:gd name="connsiteX2" fmla="*/ 2272125 w 2272125"/>
              <a:gd name="connsiteY2" fmla="*/ 450601 h 594461"/>
              <a:gd name="connsiteX3" fmla="*/ 2128265 w 2272125"/>
              <a:gd name="connsiteY3" fmla="*/ 594461 h 594461"/>
              <a:gd name="connsiteX4" fmla="*/ 143860 w 2272125"/>
              <a:gd name="connsiteY4" fmla="*/ 594461 h 594461"/>
              <a:gd name="connsiteX5" fmla="*/ 0 w 2272125"/>
              <a:gd name="connsiteY5" fmla="*/ 450601 h 594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2125" h="594461">
                <a:moveTo>
                  <a:pt x="0" y="0"/>
                </a:moveTo>
                <a:lnTo>
                  <a:pt x="2272125" y="0"/>
                </a:lnTo>
                <a:lnTo>
                  <a:pt x="2272125" y="450601"/>
                </a:lnTo>
                <a:cubicBezTo>
                  <a:pt x="2272125" y="530053"/>
                  <a:pt x="2207717" y="594461"/>
                  <a:pt x="2128265" y="594461"/>
                </a:cubicBezTo>
                <a:lnTo>
                  <a:pt x="143860" y="594461"/>
                </a:lnTo>
                <a:cubicBezTo>
                  <a:pt x="64408" y="594461"/>
                  <a:pt x="0" y="530053"/>
                  <a:pt x="0" y="450601"/>
                </a:cubicBezTo>
                <a:close/>
              </a:path>
            </a:pathLst>
          </a:custGeom>
          <a:solidFill>
            <a:srgbClr val="2A2A2A">
              <a:alpha val="2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defTabSz="914377">
              <a:defRPr/>
            </a:pPr>
            <a:endParaRPr lang="en-GB" sz="2400">
              <a:solidFill>
                <a:srgbClr val="B9DC0C"/>
              </a:solidFill>
              <a:latin typeface="Arial"/>
            </a:endParaRPr>
          </a:p>
        </p:txBody>
      </p:sp>
      <p:sp>
        <p:nvSpPr>
          <p:cNvPr id="28" name="TextBox 27">
            <a:extLst>
              <a:ext uri="{FF2B5EF4-FFF2-40B4-BE49-F238E27FC236}">
                <a16:creationId xmlns:a16="http://schemas.microsoft.com/office/drawing/2014/main" id="{85B5EF6B-988F-7610-9D40-CB8FDEC09360}"/>
              </a:ext>
            </a:extLst>
          </p:cNvPr>
          <p:cNvSpPr txBox="1"/>
          <p:nvPr/>
        </p:nvSpPr>
        <p:spPr>
          <a:xfrm>
            <a:off x="-4118" y="5215834"/>
            <a:ext cx="2289019" cy="923330"/>
          </a:xfrm>
          <a:prstGeom prst="rect">
            <a:avLst/>
          </a:prstGeom>
          <a:noFill/>
        </p:spPr>
        <p:txBody>
          <a:bodyPr wrap="square" rtlCol="0">
            <a:spAutoFit/>
          </a:bodyPr>
          <a:lstStyle/>
          <a:p>
            <a:pPr defTabSz="914377">
              <a:defRPr/>
            </a:pPr>
            <a:r>
              <a:rPr lang="en-US">
                <a:solidFill>
                  <a:srgbClr val="FFFFFF"/>
                </a:solidFill>
                <a:latin typeface="Arial"/>
              </a:rPr>
              <a:t>One of four global Space Weather </a:t>
            </a:r>
            <a:r>
              <a:rPr lang="en-US" err="1">
                <a:solidFill>
                  <a:srgbClr val="FFFFFF"/>
                </a:solidFill>
                <a:latin typeface="Arial"/>
              </a:rPr>
              <a:t>Centres</a:t>
            </a:r>
            <a:endParaRPr lang="en-GB">
              <a:solidFill>
                <a:srgbClr val="FFFFFF"/>
              </a:solidFill>
              <a:latin typeface="Arial"/>
            </a:endParaRPr>
          </a:p>
        </p:txBody>
      </p:sp>
    </p:spTree>
    <p:extLst>
      <p:ext uri="{BB962C8B-B14F-4D97-AF65-F5344CB8AC3E}">
        <p14:creationId xmlns:p14="http://schemas.microsoft.com/office/powerpoint/2010/main" val="39213238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usted by society, industry and government.&#10;(Three images: woman and a dog on a hill top, wind turbines with sunset, military jets with the northern lights in background)">
            <a:extLst>
              <a:ext uri="{FF2B5EF4-FFF2-40B4-BE49-F238E27FC236}">
                <a16:creationId xmlns:a16="http://schemas.microsoft.com/office/drawing/2014/main" id="{69B1B0FE-E7D4-AA6C-9DE9-A65E8E3428C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6651294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3069CE3-17FC-B9DE-1614-CC15EC9EA7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6960367-17E6-B6EC-CE94-D5AC210BCD48}"/>
              </a:ext>
            </a:extLst>
          </p:cNvPr>
          <p:cNvSpPr txBox="1"/>
          <p:nvPr/>
        </p:nvSpPr>
        <p:spPr>
          <a:xfrm>
            <a:off x="5599613" y="2951947"/>
            <a:ext cx="992777" cy="954107"/>
          </a:xfrm>
          <a:prstGeom prst="rect">
            <a:avLst/>
          </a:prstGeom>
          <a:solidFill>
            <a:srgbClr val="292929"/>
          </a:solidFill>
        </p:spPr>
        <p:txBody>
          <a:bodyPr wrap="square" rtlCol="0">
            <a:spAutoFit/>
          </a:bodyPr>
          <a:lstStyle/>
          <a:p>
            <a:pPr algn="ctr" defTabSz="609585"/>
            <a:r>
              <a:rPr lang="en-GB" sz="2800" b="1">
                <a:solidFill>
                  <a:srgbClr val="B9DC0C"/>
                </a:solidFill>
                <a:latin typeface="Arial"/>
              </a:rPr>
              <a:t>19:1 </a:t>
            </a:r>
          </a:p>
          <a:p>
            <a:pPr algn="ctr" defTabSz="609585"/>
            <a:r>
              <a:rPr lang="en-GB" sz="2800" b="1">
                <a:solidFill>
                  <a:srgbClr val="B9DC0C"/>
                </a:solidFill>
                <a:latin typeface="Arial"/>
              </a:rPr>
              <a:t>ROI</a:t>
            </a:r>
          </a:p>
        </p:txBody>
      </p:sp>
    </p:spTree>
    <p:extLst>
      <p:ext uri="{BB962C8B-B14F-4D97-AF65-F5344CB8AC3E}">
        <p14:creationId xmlns:p14="http://schemas.microsoft.com/office/powerpoint/2010/main" val="14741697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D75502A-8593-4943-8835-00F4A7FD3BA5}"/>
              </a:ext>
            </a:extLst>
          </p:cNvPr>
          <p:cNvSpPr>
            <a:spLocks noGrp="1"/>
          </p:cNvSpPr>
          <p:nvPr>
            <p:ph type="ctrTitle"/>
          </p:nvPr>
        </p:nvSpPr>
        <p:spPr/>
        <p:txBody>
          <a:bodyPr/>
          <a:lstStyle/>
          <a:p>
            <a:r>
              <a:rPr lang="en-GB"/>
              <a:t>Welcome to the </a:t>
            </a:r>
            <a:br>
              <a:rPr lang="en-GB"/>
            </a:br>
            <a:r>
              <a:rPr lang="en-GB"/>
              <a:t>Met Office</a:t>
            </a:r>
          </a:p>
        </p:txBody>
      </p:sp>
      <p:sp>
        <p:nvSpPr>
          <p:cNvPr id="5" name="Subtitle 4">
            <a:extLst>
              <a:ext uri="{FF2B5EF4-FFF2-40B4-BE49-F238E27FC236}">
                <a16:creationId xmlns:a16="http://schemas.microsoft.com/office/drawing/2014/main" id="{F98568AF-A57B-4853-A22B-7D909BD9EDBD}"/>
              </a:ext>
            </a:extLst>
          </p:cNvPr>
          <p:cNvSpPr>
            <a:spLocks noGrp="1"/>
          </p:cNvSpPr>
          <p:nvPr>
            <p:ph type="subTitle" idx="1"/>
          </p:nvPr>
        </p:nvSpPr>
        <p:spPr/>
        <p:txBody>
          <a:bodyPr/>
          <a:lstStyle/>
          <a:p>
            <a:r>
              <a:rPr lang="en-GB"/>
              <a:t>Lizzie Good (Met Office)</a:t>
            </a:r>
          </a:p>
        </p:txBody>
      </p:sp>
    </p:spTree>
    <p:extLst>
      <p:ext uri="{BB962C8B-B14F-4D97-AF65-F5344CB8AC3E}">
        <p14:creationId xmlns:p14="http://schemas.microsoft.com/office/powerpoint/2010/main" val="32301850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ext generation of weather and climate prediction with AI .&#10;From 2030, we will have delivered more accurate forecasts using the best blend of AI and physics modelling. &#10;(Image: computer generated image of cloud, rain and landscape.)">
            <a:extLst>
              <a:ext uri="{FF2B5EF4-FFF2-40B4-BE49-F238E27FC236}">
                <a16:creationId xmlns:a16="http://schemas.microsoft.com/office/drawing/2014/main" id="{55C9A787-4929-8B34-88DC-D327340BEE2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36405893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94162A7-9175-BC23-5CBE-31BCC09A792D}"/>
              </a:ext>
            </a:extLst>
          </p:cNvPr>
          <p:cNvSpPr txBox="1"/>
          <p:nvPr/>
        </p:nvSpPr>
        <p:spPr>
          <a:xfrm>
            <a:off x="4739757" y="159085"/>
            <a:ext cx="7298883" cy="830997"/>
          </a:xfrm>
          <a:prstGeom prst="rect">
            <a:avLst/>
          </a:prstGeom>
          <a:noFill/>
        </p:spPr>
        <p:txBody>
          <a:bodyPr wrap="square" lIns="91440" tIns="45720" rIns="91440" bIns="45720" rtlCol="0" anchor="t">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defTabSz="609555">
              <a:defRPr/>
            </a:pPr>
            <a:r>
              <a:rPr lang="en-GB" b="1">
                <a:solidFill>
                  <a:srgbClr val="FFFFFF"/>
                </a:solidFill>
                <a:latin typeface="Arial"/>
                <a:ea typeface="Calibri"/>
                <a:cs typeface="Arial"/>
              </a:rPr>
              <a:t>AI for Numerical Weather Prediction (AI4NWP) </a:t>
            </a:r>
            <a:endParaRPr lang="en-GB">
              <a:solidFill>
                <a:srgbClr val="000000"/>
              </a:solidFill>
              <a:latin typeface="Arial"/>
              <a:ea typeface="Calibri"/>
              <a:cs typeface="Arial"/>
            </a:endParaRPr>
          </a:p>
          <a:p>
            <a:pPr algn="r" defTabSz="609555">
              <a:defRPr/>
            </a:pPr>
            <a:endParaRPr lang="en-GB" b="1">
              <a:solidFill>
                <a:srgbClr val="FFFFFF"/>
              </a:solidFill>
              <a:latin typeface="Arial"/>
              <a:ea typeface="Calibri" panose="020F0502020204030204" pitchFamily="34" charset="0"/>
              <a:cs typeface="Arial"/>
            </a:endParaRPr>
          </a:p>
        </p:txBody>
      </p:sp>
      <p:pic>
        <p:nvPicPr>
          <p:cNvPr id="3" name="Picture 2" descr="A black and white logo&#10;&#10;Description automatically generated">
            <a:extLst>
              <a:ext uri="{FF2B5EF4-FFF2-40B4-BE49-F238E27FC236}">
                <a16:creationId xmlns:a16="http://schemas.microsoft.com/office/drawing/2014/main" id="{D5824847-087E-CD58-B9B4-29A8761C766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04058" y="164723"/>
            <a:ext cx="1484993" cy="650956"/>
          </a:xfrm>
          <a:prstGeom prst="rect">
            <a:avLst/>
          </a:prstGeom>
        </p:spPr>
      </p:pic>
      <p:sp>
        <p:nvSpPr>
          <p:cNvPr id="5" name="TextBox 4">
            <a:extLst>
              <a:ext uri="{FF2B5EF4-FFF2-40B4-BE49-F238E27FC236}">
                <a16:creationId xmlns:a16="http://schemas.microsoft.com/office/drawing/2014/main" id="{F8D92547-9A6B-54A4-4478-DDC66603C7A7}"/>
              </a:ext>
            </a:extLst>
          </p:cNvPr>
          <p:cNvSpPr txBox="1"/>
          <p:nvPr/>
        </p:nvSpPr>
        <p:spPr>
          <a:xfrm>
            <a:off x="243731" y="4854021"/>
            <a:ext cx="5768032" cy="923330"/>
          </a:xfrm>
          <a:prstGeom prst="rect">
            <a:avLst/>
          </a:prstGeom>
          <a:noFill/>
        </p:spPr>
        <p:txBody>
          <a:bodyPr wrap="square" lIns="91440" tIns="45720" rIns="91440" bIns="45720" rtlCol="0" anchor="t">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defTabSz="609555" fontAlgn="ctr">
              <a:spcBef>
                <a:spcPts val="800"/>
              </a:spcBef>
              <a:spcAft>
                <a:spcPts val="800"/>
              </a:spcAft>
              <a:defRPr/>
            </a:pPr>
            <a:r>
              <a:rPr lang="en-GB" sz="1800">
                <a:solidFill>
                  <a:srgbClr val="2A2A2A"/>
                </a:solidFill>
                <a:latin typeface="Arial"/>
                <a:ea typeface="Arial" panose="020B0604020202020204" pitchFamily="34" charset="0"/>
                <a:cs typeface="Arial"/>
              </a:rPr>
              <a:t>The Met Office launched the </a:t>
            </a:r>
            <a:r>
              <a:rPr lang="en-GB" sz="1800" b="1">
                <a:solidFill>
                  <a:srgbClr val="2A2A2A"/>
                </a:solidFill>
                <a:latin typeface="Arial"/>
                <a:ea typeface="Arial" panose="020B0604020202020204" pitchFamily="34" charset="0"/>
                <a:cs typeface="Arial"/>
              </a:rPr>
              <a:t>AI for Numerical Weather Prediction (AI4NWP) </a:t>
            </a:r>
            <a:r>
              <a:rPr lang="en-GB" sz="1800">
                <a:solidFill>
                  <a:srgbClr val="2A2A2A"/>
                </a:solidFill>
                <a:latin typeface="Arial"/>
                <a:ea typeface="Arial" panose="020B0604020202020204" pitchFamily="34" charset="0"/>
                <a:cs typeface="Arial"/>
              </a:rPr>
              <a:t>programme in 2023 to realise the opportunity presented by AI. </a:t>
            </a:r>
            <a:endParaRPr lang="en-GB" sz="1800">
              <a:solidFill>
                <a:srgbClr val="2A2A2A"/>
              </a:solidFill>
              <a:latin typeface="Arial"/>
              <a:ea typeface="Calibri" panose="020F0502020204030204" pitchFamily="34" charset="0"/>
              <a:cs typeface="Arial"/>
            </a:endParaRPr>
          </a:p>
        </p:txBody>
      </p:sp>
      <p:pic>
        <p:nvPicPr>
          <p:cNvPr id="2" name="q500-comparison-hires">
            <a:hlinkClick r:id="" action="ppaction://media"/>
            <a:extLst>
              <a:ext uri="{FF2B5EF4-FFF2-40B4-BE49-F238E27FC236}">
                <a16:creationId xmlns:a16="http://schemas.microsoft.com/office/drawing/2014/main" id="{65CECF10-C539-E8D1-9F83-7CE4900BD273}"/>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254320" y="1311314"/>
            <a:ext cx="5831739" cy="3280353"/>
          </a:xfrm>
          <a:prstGeom prst="rect">
            <a:avLst/>
          </a:prstGeom>
        </p:spPr>
      </p:pic>
      <p:sp>
        <p:nvSpPr>
          <p:cNvPr id="4" name="TextBox 3">
            <a:extLst>
              <a:ext uri="{FF2B5EF4-FFF2-40B4-BE49-F238E27FC236}">
                <a16:creationId xmlns:a16="http://schemas.microsoft.com/office/drawing/2014/main" id="{18AD863E-476C-80D7-653A-6DC165AC8981}"/>
              </a:ext>
            </a:extLst>
          </p:cNvPr>
          <p:cNvSpPr txBox="1"/>
          <p:nvPr/>
        </p:nvSpPr>
        <p:spPr>
          <a:xfrm>
            <a:off x="6254319" y="4828834"/>
            <a:ext cx="5768032" cy="1200329"/>
          </a:xfrm>
          <a:prstGeom prst="rect">
            <a:avLst/>
          </a:prstGeom>
          <a:noFill/>
        </p:spPr>
        <p:txBody>
          <a:bodyPr wrap="square" lIns="91440" tIns="45720" rIns="91440" bIns="45720" rtlCol="0" anchor="t">
            <a:spAutoFit/>
          </a:bodyPr>
          <a:lst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a:lstStyle>
          <a:p>
            <a:pPr defTabSz="609555" fontAlgn="ctr">
              <a:spcBef>
                <a:spcPts val="800"/>
              </a:spcBef>
              <a:spcAft>
                <a:spcPts val="800"/>
              </a:spcAft>
              <a:defRPr/>
            </a:pPr>
            <a:r>
              <a:rPr lang="en-GB" sz="1800" b="1">
                <a:solidFill>
                  <a:srgbClr val="2A2A2A"/>
                </a:solidFill>
                <a:latin typeface="Arial"/>
                <a:ea typeface="Arial" panose="020B0604020202020204" pitchFamily="34" charset="0"/>
                <a:cs typeface="Arial"/>
              </a:rPr>
              <a:t>Developed </a:t>
            </a:r>
            <a:r>
              <a:rPr lang="en-GB" sz="1800" b="1" err="1">
                <a:solidFill>
                  <a:srgbClr val="2A2A2A"/>
                </a:solidFill>
                <a:latin typeface="Arial"/>
                <a:ea typeface="Arial" panose="020B0604020202020204" pitchFamily="34" charset="0"/>
                <a:cs typeface="Arial"/>
              </a:rPr>
              <a:t>FastNet</a:t>
            </a:r>
            <a:r>
              <a:rPr lang="en-GB" sz="1800">
                <a:solidFill>
                  <a:srgbClr val="2A2A2A"/>
                </a:solidFill>
                <a:latin typeface="Arial"/>
                <a:ea typeface="Arial" panose="020B0604020202020204" pitchFamily="34" charset="0"/>
                <a:cs typeface="Arial"/>
              </a:rPr>
              <a:t>, an advanced AI model in collaboration with The Alan Turing Institute. </a:t>
            </a:r>
            <a:r>
              <a:rPr lang="en-GB" sz="1800" err="1">
                <a:solidFill>
                  <a:srgbClr val="2A2A2A"/>
                </a:solidFill>
                <a:latin typeface="Arial"/>
                <a:ea typeface="Arial" panose="020B0604020202020204" pitchFamily="34" charset="0"/>
                <a:cs typeface="Arial"/>
              </a:rPr>
              <a:t>FastNet</a:t>
            </a:r>
            <a:r>
              <a:rPr lang="en-GB" sz="1800">
                <a:solidFill>
                  <a:srgbClr val="2A2A2A"/>
                </a:solidFill>
                <a:latin typeface="Arial"/>
                <a:ea typeface="Arial" panose="020B0604020202020204" pitchFamily="34" charset="0"/>
                <a:cs typeface="Arial"/>
              </a:rPr>
              <a:t> global forecast </a:t>
            </a:r>
            <a:r>
              <a:rPr lang="en-GB" sz="1800" b="1">
                <a:solidFill>
                  <a:srgbClr val="2A2A2A"/>
                </a:solidFill>
                <a:latin typeface="Arial"/>
                <a:ea typeface="Arial" panose="020B0604020202020204" pitchFamily="34" charset="0"/>
                <a:cs typeface="Arial"/>
              </a:rPr>
              <a:t>performance is comparable to and in some cases better than our physical model</a:t>
            </a:r>
            <a:r>
              <a:rPr lang="en-GB" sz="1800">
                <a:solidFill>
                  <a:srgbClr val="2A2A2A"/>
                </a:solidFill>
                <a:latin typeface="Arial"/>
                <a:ea typeface="Arial" panose="020B0604020202020204" pitchFamily="34" charset="0"/>
                <a:cs typeface="Arial"/>
              </a:rPr>
              <a:t>.</a:t>
            </a:r>
            <a:endParaRPr lang="en-GB" sz="1800">
              <a:solidFill>
                <a:srgbClr val="2A2A2A"/>
              </a:solidFill>
              <a:latin typeface="Arial"/>
              <a:ea typeface="Calibri" panose="020F0502020204030204" pitchFamily="34" charset="0"/>
              <a:cs typeface="Arial"/>
            </a:endParaRPr>
          </a:p>
        </p:txBody>
      </p:sp>
      <p:pic>
        <p:nvPicPr>
          <p:cNvPr id="54" name="Picture 53">
            <a:extLst>
              <a:ext uri="{FF2B5EF4-FFF2-40B4-BE49-F238E27FC236}">
                <a16:creationId xmlns:a16="http://schemas.microsoft.com/office/drawing/2014/main" id="{294AF59A-F7DC-9BB0-D319-C39AD959FEF6}"/>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128397" y="1105839"/>
            <a:ext cx="5998705" cy="3722996"/>
          </a:xfrm>
          <a:prstGeom prst="rect">
            <a:avLst/>
          </a:prstGeom>
        </p:spPr>
      </p:pic>
    </p:spTree>
    <p:extLst>
      <p:ext uri="{BB962C8B-B14F-4D97-AF65-F5344CB8AC3E}">
        <p14:creationId xmlns:p14="http://schemas.microsoft.com/office/powerpoint/2010/main" val="3334630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repeatCount="indefinite" fill="hold" display="0">
                  <p:stCondLst>
                    <p:cond delay="indefinite"/>
                  </p:stCondLst>
                </p:cTn>
                <p:tgtEl>
                  <p:spTgt spid="2"/>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DBD76F9-29C0-E8D1-7E2A-0C701AB143C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270321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88E2F-65D1-0360-BC35-22DEC4E5B85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D81C201-AEE4-38D0-153F-8DB8C1858569}"/>
              </a:ext>
            </a:extLst>
          </p:cNvPr>
          <p:cNvSpPr>
            <a:spLocks noGrp="1"/>
          </p:cNvSpPr>
          <p:nvPr>
            <p:ph type="title"/>
          </p:nvPr>
        </p:nvSpPr>
        <p:spPr>
          <a:xfrm>
            <a:off x="2589618" y="519789"/>
            <a:ext cx="9143516" cy="768000"/>
          </a:xfrm>
        </p:spPr>
        <p:txBody>
          <a:bodyPr>
            <a:normAutofit fontScale="90000"/>
          </a:bodyPr>
          <a:lstStyle/>
          <a:p>
            <a:pPr algn="ctr"/>
            <a:r>
              <a:rPr lang="en-GB"/>
              <a:t>Met Office Hadley Centre opened on 25 May 1990</a:t>
            </a:r>
          </a:p>
        </p:txBody>
      </p:sp>
      <p:pic>
        <p:nvPicPr>
          <p:cNvPr id="1026" name="Picture 2" descr="A picture containing shirt, man&#10;&#10;Description automatically generated">
            <a:extLst>
              <a:ext uri="{FF2B5EF4-FFF2-40B4-BE49-F238E27FC236}">
                <a16:creationId xmlns:a16="http://schemas.microsoft.com/office/drawing/2014/main" id="{BF8E9C0E-169F-98F7-5CEA-A1F1468D9E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22456" y="1945520"/>
            <a:ext cx="3016889" cy="2929195"/>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C7C553A3-B629-6ED2-5C2D-3E2A5D6DA451}"/>
              </a:ext>
            </a:extLst>
          </p:cNvPr>
          <p:cNvSpPr txBox="1">
            <a:spLocks/>
          </p:cNvSpPr>
          <p:nvPr/>
        </p:nvSpPr>
        <p:spPr>
          <a:xfrm>
            <a:off x="336001" y="1311202"/>
            <a:ext cx="8686455" cy="2040214"/>
          </a:xfrm>
          <a:prstGeom prst="rect">
            <a:avLst/>
          </a:prstGeom>
          <a:noFill/>
        </p:spPr>
        <p:txBody>
          <a:bodyPr wrap="square" lIns="91440" tIns="96000" rIns="91440" bIns="96000">
            <a:spAutoFit/>
          </a:bodyPr>
          <a:lst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239989" lvl="1" indent="-239989" defTabSz="292086">
              <a:spcBef>
                <a:spcPts val="800"/>
              </a:spcBef>
              <a:spcAft>
                <a:spcPts val="800"/>
              </a:spcAft>
              <a:buSzPct val="75000"/>
              <a:buFont typeface="Arial" panose="020B0604020202020204" pitchFamily="34" charset="0"/>
              <a:buChar char="•"/>
              <a:defRPr/>
            </a:pPr>
            <a:r>
              <a:rPr lang="en-GB" sz="2133" kern="0">
                <a:solidFill>
                  <a:srgbClr val="2A2A2A"/>
                </a:solidFill>
                <a:latin typeface="Arial"/>
                <a:sym typeface="Helvetica Light"/>
              </a:rPr>
              <a:t>O</a:t>
            </a:r>
            <a:r>
              <a:rPr lang="en-GB" sz="2133" kern="0" err="1">
                <a:solidFill>
                  <a:srgbClr val="2A2A2A"/>
                </a:solidFill>
                <a:latin typeface="Arial"/>
                <a:sym typeface="Helvetica Light"/>
              </a:rPr>
              <a:t>pened</a:t>
            </a:r>
            <a:r>
              <a:rPr lang="en-GB" sz="2133" kern="0">
                <a:solidFill>
                  <a:srgbClr val="2A2A2A"/>
                </a:solidFill>
                <a:latin typeface="Arial"/>
                <a:sym typeface="Helvetica Light"/>
              </a:rPr>
              <a:t> by </a:t>
            </a:r>
            <a:r>
              <a:rPr lang="en-GB" sz="2133">
                <a:solidFill>
                  <a:srgbClr val="2A2A2A"/>
                </a:solidFill>
                <a:latin typeface="Arial"/>
              </a:rPr>
              <a:t>then Prime Minister, Margaret Thatcher, on 25 May 1990 </a:t>
            </a:r>
          </a:p>
          <a:p>
            <a:pPr marL="239989" lvl="1" indent="-239989" defTabSz="292086">
              <a:spcBef>
                <a:spcPts val="800"/>
              </a:spcBef>
              <a:spcAft>
                <a:spcPts val="800"/>
              </a:spcAft>
              <a:buSzPct val="75000"/>
              <a:buFont typeface="Arial" panose="020B0604020202020204" pitchFamily="34" charset="0"/>
              <a:buChar char="•"/>
              <a:defRPr/>
            </a:pPr>
            <a:r>
              <a:rPr lang="en-GB" sz="2133">
                <a:solidFill>
                  <a:srgbClr val="2A2A2A"/>
                </a:solidFill>
                <a:latin typeface="Arial"/>
              </a:rPr>
              <a:t>With the p</a:t>
            </a:r>
            <a:r>
              <a:rPr lang="en-GB" sz="2133" err="1">
                <a:solidFill>
                  <a:srgbClr val="2A2A2A"/>
                </a:solidFill>
                <a:latin typeface="Arial"/>
              </a:rPr>
              <a:t>urpose</a:t>
            </a:r>
            <a:r>
              <a:rPr lang="en-GB" sz="2133">
                <a:solidFill>
                  <a:srgbClr val="2A2A2A"/>
                </a:solidFill>
                <a:latin typeface="Arial"/>
              </a:rPr>
              <a:t> of undertaking </a:t>
            </a:r>
            <a:r>
              <a:rPr lang="en-GB" sz="2133" b="1">
                <a:solidFill>
                  <a:srgbClr val="2A2A2A"/>
                </a:solidFill>
                <a:latin typeface="Arial"/>
              </a:rPr>
              <a:t>scientifically excellent climate research </a:t>
            </a:r>
            <a:r>
              <a:rPr lang="en-GB" sz="2133">
                <a:solidFill>
                  <a:srgbClr val="2A2A2A"/>
                </a:solidFill>
                <a:latin typeface="Arial"/>
              </a:rPr>
              <a:t>benefitting the UK climate science base while serving the needs of UK government by providing </a:t>
            </a:r>
            <a:r>
              <a:rPr lang="en-GB" sz="2133" b="1">
                <a:solidFill>
                  <a:srgbClr val="2A2A2A"/>
                </a:solidFill>
                <a:latin typeface="Arial"/>
              </a:rPr>
              <a:t>policy-relevant scientific advice </a:t>
            </a:r>
            <a:r>
              <a:rPr lang="en-GB" sz="2133">
                <a:solidFill>
                  <a:srgbClr val="2A2A2A"/>
                </a:solidFill>
                <a:latin typeface="Arial"/>
              </a:rPr>
              <a:t>in the post Paris context. </a:t>
            </a:r>
          </a:p>
        </p:txBody>
      </p:sp>
      <p:sp>
        <p:nvSpPr>
          <p:cNvPr id="6" name="TextBox 5">
            <a:extLst>
              <a:ext uri="{FF2B5EF4-FFF2-40B4-BE49-F238E27FC236}">
                <a16:creationId xmlns:a16="http://schemas.microsoft.com/office/drawing/2014/main" id="{20328DB2-F0A5-EB43-8C57-C305D04DAAC9}"/>
              </a:ext>
            </a:extLst>
          </p:cNvPr>
          <p:cNvSpPr txBox="1"/>
          <p:nvPr/>
        </p:nvSpPr>
        <p:spPr>
          <a:xfrm>
            <a:off x="444205" y="3455133"/>
            <a:ext cx="3194492" cy="830997"/>
          </a:xfrm>
          <a:prstGeom prst="rect">
            <a:avLst/>
          </a:prstGeom>
          <a:noFill/>
        </p:spPr>
        <p:txBody>
          <a:bodyPr wrap="square" rtlCol="0">
            <a:spAutoFit/>
          </a:bodyPr>
          <a:lstStyle/>
          <a:p>
            <a:pPr defTabSz="609585">
              <a:defRPr/>
            </a:pPr>
            <a:r>
              <a:rPr lang="en-GB" sz="2400" b="1">
                <a:solidFill>
                  <a:srgbClr val="2A2A2A"/>
                </a:solidFill>
                <a:latin typeface="Arial"/>
              </a:rPr>
              <a:t>International Leadership</a:t>
            </a:r>
          </a:p>
        </p:txBody>
      </p:sp>
      <p:grpSp>
        <p:nvGrpSpPr>
          <p:cNvPr id="7" name="Group 6">
            <a:extLst>
              <a:ext uri="{FF2B5EF4-FFF2-40B4-BE49-F238E27FC236}">
                <a16:creationId xmlns:a16="http://schemas.microsoft.com/office/drawing/2014/main" id="{9E61C109-3462-381A-2D4A-B8A46353E63C}"/>
              </a:ext>
            </a:extLst>
          </p:cNvPr>
          <p:cNvGrpSpPr/>
          <p:nvPr/>
        </p:nvGrpSpPr>
        <p:grpSpPr>
          <a:xfrm>
            <a:off x="2589619" y="3667051"/>
            <a:ext cx="2249376" cy="1726420"/>
            <a:chOff x="806880" y="925633"/>
            <a:chExt cx="3139902" cy="2619608"/>
          </a:xfrm>
        </p:grpSpPr>
        <p:pic>
          <p:nvPicPr>
            <p:cNvPr id="8" name="Picture 7">
              <a:extLst>
                <a:ext uri="{FF2B5EF4-FFF2-40B4-BE49-F238E27FC236}">
                  <a16:creationId xmlns:a16="http://schemas.microsoft.com/office/drawing/2014/main" id="{AA45CC7B-6BCE-E730-627C-B8ED42402A57}"/>
                </a:ext>
              </a:extLst>
            </p:cNvPr>
            <p:cNvPicPr>
              <a:picLocks noChangeAspect="1"/>
            </p:cNvPicPr>
            <p:nvPr/>
          </p:nvPicPr>
          <p:blipFill>
            <a:blip r:embed="rId3"/>
            <a:stretch>
              <a:fillRect/>
            </a:stretch>
          </p:blipFill>
          <p:spPr>
            <a:xfrm>
              <a:off x="806880" y="925633"/>
              <a:ext cx="3139902" cy="2619608"/>
            </a:xfrm>
            <a:prstGeom prst="rect">
              <a:avLst/>
            </a:prstGeom>
          </p:spPr>
        </p:pic>
        <p:pic>
          <p:nvPicPr>
            <p:cNvPr id="9" name="Picture 8">
              <a:extLst>
                <a:ext uri="{FF2B5EF4-FFF2-40B4-BE49-F238E27FC236}">
                  <a16:creationId xmlns:a16="http://schemas.microsoft.com/office/drawing/2014/main" id="{A9B1047C-A023-4719-4456-EC0E1BD44ED3}"/>
                </a:ext>
              </a:extLst>
            </p:cNvPr>
            <p:cNvPicPr>
              <a:picLocks noChangeAspect="1"/>
            </p:cNvPicPr>
            <p:nvPr/>
          </p:nvPicPr>
          <p:blipFill>
            <a:blip r:embed="rId4"/>
            <a:stretch>
              <a:fillRect/>
            </a:stretch>
          </p:blipFill>
          <p:spPr>
            <a:xfrm>
              <a:off x="1874740" y="2001410"/>
              <a:ext cx="1007195" cy="1308563"/>
            </a:xfrm>
            <a:prstGeom prst="rect">
              <a:avLst/>
            </a:prstGeom>
          </p:spPr>
        </p:pic>
      </p:grpSp>
      <p:sp>
        <p:nvSpPr>
          <p:cNvPr id="10" name="Content Placeholder 2">
            <a:extLst>
              <a:ext uri="{FF2B5EF4-FFF2-40B4-BE49-F238E27FC236}">
                <a16:creationId xmlns:a16="http://schemas.microsoft.com/office/drawing/2014/main" id="{C223EAA1-E5C1-C4A1-4744-223235C9DB1C}"/>
              </a:ext>
            </a:extLst>
          </p:cNvPr>
          <p:cNvSpPr>
            <a:spLocks noGrp="1"/>
          </p:cNvSpPr>
          <p:nvPr>
            <p:ph idx="1"/>
          </p:nvPr>
        </p:nvSpPr>
        <p:spPr>
          <a:xfrm>
            <a:off x="99720" y="5301829"/>
            <a:ext cx="5666216" cy="1417012"/>
          </a:xfrm>
        </p:spPr>
        <p:txBody>
          <a:bodyPr vert="horz" lIns="121920" tIns="60960" rIns="121920" bIns="60960" rtlCol="0" anchor="t">
            <a:normAutofit/>
          </a:bodyPr>
          <a:lstStyle/>
          <a:p>
            <a:pPr marL="0" indent="0" algn="ctr">
              <a:buNone/>
            </a:pPr>
            <a:r>
              <a:rPr lang="en-US" sz="1867">
                <a:cs typeface="Arial"/>
              </a:rPr>
              <a:t>Contributed to </a:t>
            </a:r>
            <a:r>
              <a:rPr lang="en-US" sz="1867" b="1">
                <a:cs typeface="Arial"/>
              </a:rPr>
              <a:t>every IPCC report</a:t>
            </a:r>
            <a:r>
              <a:rPr lang="en-US" sz="1867">
                <a:cs typeface="Arial"/>
              </a:rPr>
              <a:t>, with HCCP research and scientists taking </a:t>
            </a:r>
            <a:r>
              <a:rPr lang="en-US" sz="1867" b="1">
                <a:cs typeface="Arial"/>
              </a:rPr>
              <a:t>leading roles</a:t>
            </a:r>
            <a:r>
              <a:rPr lang="en-US" sz="1867">
                <a:cs typeface="Arial"/>
              </a:rPr>
              <a:t> in latest report (</a:t>
            </a:r>
            <a:r>
              <a:rPr lang="en-US" sz="1867" b="1">
                <a:cs typeface="Arial"/>
              </a:rPr>
              <a:t>AR6</a:t>
            </a:r>
            <a:r>
              <a:rPr lang="en-US" sz="1867">
                <a:cs typeface="Arial"/>
              </a:rPr>
              <a:t>) &amp; the next (</a:t>
            </a:r>
            <a:r>
              <a:rPr lang="en-US" sz="1867" b="1">
                <a:cs typeface="Arial"/>
              </a:rPr>
              <a:t>AR7</a:t>
            </a:r>
            <a:r>
              <a:rPr lang="en-US" sz="1867">
                <a:cs typeface="Arial"/>
              </a:rPr>
              <a:t>). </a:t>
            </a:r>
          </a:p>
          <a:p>
            <a:pPr marL="0" indent="0">
              <a:buNone/>
            </a:pPr>
            <a:endParaRPr lang="en-US">
              <a:cs typeface="Arial"/>
            </a:endParaRPr>
          </a:p>
        </p:txBody>
      </p:sp>
      <p:grpSp>
        <p:nvGrpSpPr>
          <p:cNvPr id="11" name="Group 10">
            <a:extLst>
              <a:ext uri="{FF2B5EF4-FFF2-40B4-BE49-F238E27FC236}">
                <a16:creationId xmlns:a16="http://schemas.microsoft.com/office/drawing/2014/main" id="{32F6A9A9-3695-9136-A591-DB70774B44DD}"/>
              </a:ext>
            </a:extLst>
          </p:cNvPr>
          <p:cNvGrpSpPr/>
          <p:nvPr/>
        </p:nvGrpSpPr>
        <p:grpSpPr>
          <a:xfrm>
            <a:off x="5603991" y="3667051"/>
            <a:ext cx="3109980" cy="2580168"/>
            <a:chOff x="4994679" y="1197502"/>
            <a:chExt cx="4648599" cy="4320432"/>
          </a:xfrm>
        </p:grpSpPr>
        <p:sp>
          <p:nvSpPr>
            <p:cNvPr id="12" name="Content Placeholder 2">
              <a:extLst>
                <a:ext uri="{FF2B5EF4-FFF2-40B4-BE49-F238E27FC236}">
                  <a16:creationId xmlns:a16="http://schemas.microsoft.com/office/drawing/2014/main" id="{93BBA412-1CF1-5DD1-628E-9A56DFAC29F3}"/>
                </a:ext>
              </a:extLst>
            </p:cNvPr>
            <p:cNvSpPr txBox="1">
              <a:spLocks/>
            </p:cNvSpPr>
            <p:nvPr/>
          </p:nvSpPr>
          <p:spPr>
            <a:xfrm>
              <a:off x="4994679" y="3545241"/>
              <a:ext cx="4648599" cy="1972693"/>
            </a:xfrm>
            <a:prstGeom prst="rect">
              <a:avLst/>
            </a:prstGeom>
          </p:spPr>
          <p:txBody>
            <a:bodyPr vert="horz" lIns="121920" tIns="60960" rIns="121920" bIns="60960" rtlCol="0" anchor="t">
              <a:normAutofit fontScale="70000" lnSpcReduction="20000"/>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defTabSz="914377">
                <a:spcBef>
                  <a:spcPts val="1000"/>
                </a:spcBef>
                <a:buNone/>
                <a:defRPr/>
              </a:pPr>
              <a:r>
                <a:rPr lang="en-US" sz="2667">
                  <a:solidFill>
                    <a:srgbClr val="2A2A2A"/>
                  </a:solidFill>
                  <a:latin typeface="Arial"/>
                  <a:cs typeface="Arial"/>
                </a:rPr>
                <a:t>Supported</a:t>
              </a:r>
              <a:r>
                <a:rPr lang="en-US" sz="2667" b="1">
                  <a:solidFill>
                    <a:srgbClr val="2A2A2A"/>
                  </a:solidFill>
                  <a:latin typeface="Arial"/>
                  <a:cs typeface="Arial"/>
                </a:rPr>
                <a:t> UK Government</a:t>
              </a:r>
              <a:r>
                <a:rPr lang="en-US" sz="2667">
                  <a:solidFill>
                    <a:srgbClr val="2A2A2A"/>
                  </a:solidFill>
                  <a:latin typeface="Arial"/>
                  <a:cs typeface="Arial"/>
                </a:rPr>
                <a:t> during all </a:t>
              </a:r>
              <a:r>
                <a:rPr lang="en-US" sz="2667" b="1">
                  <a:solidFill>
                    <a:srgbClr val="2A2A2A"/>
                  </a:solidFill>
                  <a:latin typeface="Arial"/>
                  <a:cs typeface="Arial"/>
                </a:rPr>
                <a:t>30</a:t>
              </a:r>
              <a:r>
                <a:rPr lang="en-US" sz="2667">
                  <a:solidFill>
                    <a:srgbClr val="2A2A2A"/>
                  </a:solidFill>
                  <a:latin typeface="Arial"/>
                  <a:cs typeface="Arial"/>
                </a:rPr>
                <a:t> UNFCCC Conference of Parties (</a:t>
              </a:r>
              <a:r>
                <a:rPr lang="en-US" sz="2667" b="1">
                  <a:solidFill>
                    <a:srgbClr val="2A2A2A"/>
                  </a:solidFill>
                  <a:latin typeface="Arial"/>
                  <a:cs typeface="Arial"/>
                </a:rPr>
                <a:t>COP</a:t>
              </a:r>
              <a:r>
                <a:rPr lang="en-US" sz="2667">
                  <a:solidFill>
                    <a:srgbClr val="2A2A2A"/>
                  </a:solidFill>
                  <a:latin typeface="Arial"/>
                  <a:cs typeface="Arial"/>
                </a:rPr>
                <a:t>) meetings</a:t>
              </a:r>
            </a:p>
            <a:p>
              <a:pPr marL="0" indent="0" defTabSz="914377">
                <a:spcBef>
                  <a:spcPts val="1000"/>
                </a:spcBef>
                <a:buNone/>
                <a:defRPr/>
              </a:pPr>
              <a:endParaRPr lang="en-US" sz="2667">
                <a:solidFill>
                  <a:srgbClr val="2A2A2A"/>
                </a:solidFill>
                <a:latin typeface="Arial"/>
                <a:cs typeface="Arial"/>
              </a:endParaRPr>
            </a:p>
          </p:txBody>
        </p:sp>
        <p:grpSp>
          <p:nvGrpSpPr>
            <p:cNvPr id="13" name="Group 12">
              <a:extLst>
                <a:ext uri="{FF2B5EF4-FFF2-40B4-BE49-F238E27FC236}">
                  <a16:creationId xmlns:a16="http://schemas.microsoft.com/office/drawing/2014/main" id="{B270562E-707F-7AF1-7A2B-A7FF4CB07EEF}"/>
                </a:ext>
              </a:extLst>
            </p:cNvPr>
            <p:cNvGrpSpPr/>
            <p:nvPr/>
          </p:nvGrpSpPr>
          <p:grpSpPr>
            <a:xfrm>
              <a:off x="5217013" y="1197502"/>
              <a:ext cx="3804994" cy="2122558"/>
              <a:chOff x="4994679" y="1197502"/>
              <a:chExt cx="3804994" cy="2122558"/>
            </a:xfrm>
          </p:grpSpPr>
          <p:pic>
            <p:nvPicPr>
              <p:cNvPr id="14" name="Picture 13">
                <a:extLst>
                  <a:ext uri="{FF2B5EF4-FFF2-40B4-BE49-F238E27FC236}">
                    <a16:creationId xmlns:a16="http://schemas.microsoft.com/office/drawing/2014/main" id="{C58E12D1-0AF6-3489-A2DC-3E39AB36C680}"/>
                  </a:ext>
                </a:extLst>
              </p:cNvPr>
              <p:cNvPicPr>
                <a:picLocks noChangeAspect="1"/>
              </p:cNvPicPr>
              <p:nvPr/>
            </p:nvPicPr>
            <p:blipFill rotWithShape="1">
              <a:blip r:embed="rId5">
                <a:extLst>
                  <a:ext uri="{28A0092B-C50C-407E-A947-70E740481C1C}">
                    <a14:useLocalDpi xmlns:a14="http://schemas.microsoft.com/office/drawing/2010/main" val="0"/>
                  </a:ext>
                </a:extLst>
              </a:blip>
              <a:srcRect l="3124" r="5060"/>
              <a:stretch/>
            </p:blipFill>
            <p:spPr>
              <a:xfrm>
                <a:off x="6954928" y="2146904"/>
                <a:ext cx="1828348" cy="1173156"/>
              </a:xfrm>
              <a:prstGeom prst="rect">
                <a:avLst/>
              </a:prstGeom>
            </p:spPr>
          </p:pic>
          <p:pic>
            <p:nvPicPr>
              <p:cNvPr id="15" name="Picture 14">
                <a:extLst>
                  <a:ext uri="{FF2B5EF4-FFF2-40B4-BE49-F238E27FC236}">
                    <a16:creationId xmlns:a16="http://schemas.microsoft.com/office/drawing/2014/main" id="{2C073C0B-A736-4B05-1A93-4002C80DA235}"/>
                  </a:ext>
                </a:extLst>
              </p:cNvPr>
              <p:cNvPicPr>
                <a:picLocks noChangeAspect="1"/>
              </p:cNvPicPr>
              <p:nvPr/>
            </p:nvPicPr>
            <p:blipFill>
              <a:blip r:embed="rId6"/>
              <a:stretch>
                <a:fillRect/>
              </a:stretch>
            </p:blipFill>
            <p:spPr>
              <a:xfrm>
                <a:off x="4994679" y="1197502"/>
                <a:ext cx="3804994" cy="844233"/>
              </a:xfrm>
              <a:prstGeom prst="rect">
                <a:avLst/>
              </a:prstGeom>
            </p:spPr>
          </p:pic>
          <p:pic>
            <p:nvPicPr>
              <p:cNvPr id="16" name="Picture 15">
                <a:extLst>
                  <a:ext uri="{FF2B5EF4-FFF2-40B4-BE49-F238E27FC236}">
                    <a16:creationId xmlns:a16="http://schemas.microsoft.com/office/drawing/2014/main" id="{AA401808-0EB6-43C0-51EB-CA6B66A2CE9D}"/>
                  </a:ext>
                </a:extLst>
              </p:cNvPr>
              <p:cNvPicPr>
                <a:picLocks noChangeAspect="1"/>
              </p:cNvPicPr>
              <p:nvPr/>
            </p:nvPicPr>
            <p:blipFill rotWithShape="1">
              <a:blip r:embed="rId7"/>
              <a:srcRect t="3873"/>
              <a:stretch/>
            </p:blipFill>
            <p:spPr>
              <a:xfrm>
                <a:off x="4994679" y="2130151"/>
                <a:ext cx="1839935" cy="1188000"/>
              </a:xfrm>
              <a:prstGeom prst="rect">
                <a:avLst/>
              </a:prstGeom>
            </p:spPr>
          </p:pic>
        </p:grpSp>
      </p:grpSp>
      <p:sp>
        <p:nvSpPr>
          <p:cNvPr id="2" name="TextBox 1">
            <a:extLst>
              <a:ext uri="{FF2B5EF4-FFF2-40B4-BE49-F238E27FC236}">
                <a16:creationId xmlns:a16="http://schemas.microsoft.com/office/drawing/2014/main" id="{9DFA0742-475B-B5D3-C5A5-4809FF88869E}"/>
              </a:ext>
            </a:extLst>
          </p:cNvPr>
          <p:cNvSpPr txBox="1"/>
          <p:nvPr/>
        </p:nvSpPr>
        <p:spPr>
          <a:xfrm>
            <a:off x="440687" y="6414130"/>
            <a:ext cx="12347212" cy="369332"/>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defTabSz="609585">
              <a:spcAft>
                <a:spcPts val="800"/>
              </a:spcAft>
              <a:defRPr/>
            </a:pPr>
            <a:r>
              <a:rPr lang="en-US" sz="1600">
                <a:solidFill>
                  <a:srgbClr val="2A2A2A"/>
                </a:solidFill>
                <a:latin typeface="Arial"/>
                <a:cs typeface="Arial"/>
              </a:rPr>
              <a:t>Over </a:t>
            </a:r>
            <a:r>
              <a:rPr lang="en-US" sz="1600" b="1">
                <a:solidFill>
                  <a:srgbClr val="2A2A2A"/>
                </a:solidFill>
                <a:latin typeface="Arial"/>
                <a:cs typeface="Arial"/>
              </a:rPr>
              <a:t>3500</a:t>
            </a:r>
            <a:r>
              <a:rPr lang="en-US" sz="1600">
                <a:solidFill>
                  <a:srgbClr val="2A2A2A"/>
                </a:solidFill>
                <a:latin typeface="Arial"/>
                <a:cs typeface="Arial"/>
              </a:rPr>
              <a:t> </a:t>
            </a:r>
            <a:r>
              <a:rPr lang="en-US" sz="1600" b="1">
                <a:solidFill>
                  <a:srgbClr val="2A2A2A"/>
                </a:solidFill>
                <a:latin typeface="Arial"/>
                <a:cs typeface="Arial"/>
              </a:rPr>
              <a:t>papers</a:t>
            </a:r>
            <a:r>
              <a:rPr lang="en-US" sz="1600">
                <a:solidFill>
                  <a:srgbClr val="2A2A2A"/>
                </a:solidFill>
                <a:latin typeface="Arial"/>
                <a:cs typeface="Arial"/>
              </a:rPr>
              <a:t>, </a:t>
            </a:r>
            <a:r>
              <a:rPr lang="en-US" sz="1600" b="1">
                <a:solidFill>
                  <a:srgbClr val="2A2A2A"/>
                </a:solidFill>
                <a:latin typeface="Arial"/>
                <a:cs typeface="Arial"/>
              </a:rPr>
              <a:t>cited</a:t>
            </a:r>
            <a:r>
              <a:rPr lang="en-US" sz="1600">
                <a:solidFill>
                  <a:srgbClr val="2A2A2A"/>
                </a:solidFill>
                <a:latin typeface="Arial"/>
                <a:cs typeface="Arial"/>
              </a:rPr>
              <a:t> over </a:t>
            </a:r>
            <a:r>
              <a:rPr lang="en-US" sz="1600" b="1">
                <a:solidFill>
                  <a:srgbClr val="2A2A2A"/>
                </a:solidFill>
                <a:latin typeface="Arial"/>
                <a:cs typeface="Arial"/>
              </a:rPr>
              <a:t>380,000 times.</a:t>
            </a:r>
            <a:r>
              <a:rPr lang="en-US" sz="1600">
                <a:solidFill>
                  <a:srgbClr val="2A2A2A"/>
                </a:solidFill>
                <a:latin typeface="Arial"/>
                <a:cs typeface="Arial"/>
              </a:rPr>
              <a:t> </a:t>
            </a:r>
            <a:r>
              <a:rPr lang="en-GB" sz="1600">
                <a:solidFill>
                  <a:srgbClr val="000000"/>
                </a:solidFill>
                <a:latin typeface="Arial"/>
                <a:cs typeface="Arial"/>
              </a:rPr>
              <a:t>7.5% are within the top 1% of most cited papers, globally, for climate science.</a:t>
            </a:r>
            <a:endParaRPr lang="en-US" sz="1600">
              <a:solidFill>
                <a:srgbClr val="2A2A2A"/>
              </a:solidFill>
              <a:latin typeface="Arial"/>
              <a:cs typeface="Arial"/>
            </a:endParaRPr>
          </a:p>
        </p:txBody>
      </p:sp>
    </p:spTree>
    <p:extLst>
      <p:ext uri="{BB962C8B-B14F-4D97-AF65-F5344CB8AC3E}">
        <p14:creationId xmlns:p14="http://schemas.microsoft.com/office/powerpoint/2010/main" val="31323052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 shot of a website&#10;&#10;AI-generated content may be incorrect.">
            <a:extLst>
              <a:ext uri="{FF2B5EF4-FFF2-40B4-BE49-F238E27FC236}">
                <a16:creationId xmlns:a16="http://schemas.microsoft.com/office/drawing/2014/main" id="{B4D1EE06-C4E0-BB8E-4E19-DE8300FD49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014004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9EF5C-76F1-986F-F3D2-A0DF4E15A9F3}"/>
            </a:ext>
          </a:extLst>
        </p:cNvPr>
        <p:cNvGrpSpPr/>
        <p:nvPr/>
      </p:nvGrpSpPr>
      <p:grpSpPr>
        <a:xfrm>
          <a:off x="0" y="0"/>
          <a:ext cx="0" cy="0"/>
          <a:chOff x="0" y="0"/>
          <a:chExt cx="0" cy="0"/>
        </a:xfrm>
      </p:grpSpPr>
      <p:grpSp>
        <p:nvGrpSpPr>
          <p:cNvPr id="23" name="Group 22">
            <a:extLst>
              <a:ext uri="{FF2B5EF4-FFF2-40B4-BE49-F238E27FC236}">
                <a16:creationId xmlns:a16="http://schemas.microsoft.com/office/drawing/2014/main" id="{D20D86BF-6716-B78A-E2DC-8EFEFD594694}"/>
              </a:ext>
            </a:extLst>
          </p:cNvPr>
          <p:cNvGrpSpPr/>
          <p:nvPr/>
        </p:nvGrpSpPr>
        <p:grpSpPr>
          <a:xfrm>
            <a:off x="398607" y="1260783"/>
            <a:ext cx="4186536" cy="3492811"/>
            <a:chOff x="806880" y="925633"/>
            <a:chExt cx="3139902" cy="2619608"/>
          </a:xfrm>
        </p:grpSpPr>
        <p:pic>
          <p:nvPicPr>
            <p:cNvPr id="7" name="Picture 6">
              <a:extLst>
                <a:ext uri="{FF2B5EF4-FFF2-40B4-BE49-F238E27FC236}">
                  <a16:creationId xmlns:a16="http://schemas.microsoft.com/office/drawing/2014/main" id="{A711F07B-B968-0A6D-37B2-2EA506024CB4}"/>
                </a:ext>
              </a:extLst>
            </p:cNvPr>
            <p:cNvPicPr>
              <a:picLocks noChangeAspect="1"/>
            </p:cNvPicPr>
            <p:nvPr/>
          </p:nvPicPr>
          <p:blipFill>
            <a:blip r:embed="rId3"/>
            <a:stretch>
              <a:fillRect/>
            </a:stretch>
          </p:blipFill>
          <p:spPr>
            <a:xfrm>
              <a:off x="806880" y="925633"/>
              <a:ext cx="3139902" cy="2619608"/>
            </a:xfrm>
            <a:prstGeom prst="rect">
              <a:avLst/>
            </a:prstGeom>
          </p:spPr>
        </p:pic>
        <p:pic>
          <p:nvPicPr>
            <p:cNvPr id="15" name="Picture 14">
              <a:extLst>
                <a:ext uri="{FF2B5EF4-FFF2-40B4-BE49-F238E27FC236}">
                  <a16:creationId xmlns:a16="http://schemas.microsoft.com/office/drawing/2014/main" id="{9FC35ECB-965D-D0BB-54E5-0484B7E62315}"/>
                </a:ext>
              </a:extLst>
            </p:cNvPr>
            <p:cNvPicPr>
              <a:picLocks noChangeAspect="1"/>
            </p:cNvPicPr>
            <p:nvPr/>
          </p:nvPicPr>
          <p:blipFill>
            <a:blip r:embed="rId4"/>
            <a:stretch>
              <a:fillRect/>
            </a:stretch>
          </p:blipFill>
          <p:spPr>
            <a:xfrm>
              <a:off x="1874740" y="2001410"/>
              <a:ext cx="1007195" cy="1308563"/>
            </a:xfrm>
            <a:prstGeom prst="rect">
              <a:avLst/>
            </a:prstGeom>
          </p:spPr>
        </p:pic>
      </p:grpSp>
      <p:sp>
        <p:nvSpPr>
          <p:cNvPr id="10" name="AutoShape 2">
            <a:extLst>
              <a:ext uri="{FF2B5EF4-FFF2-40B4-BE49-F238E27FC236}">
                <a16:creationId xmlns:a16="http://schemas.microsoft.com/office/drawing/2014/main" id="{5C25E6C0-D313-87BD-05D5-D7F2B5E82DDF}"/>
              </a:ext>
            </a:extLst>
          </p:cNvPr>
          <p:cNvSpPr>
            <a:spLocks noChangeAspect="1" noChangeArrowheads="1"/>
          </p:cNvSpPr>
          <p:nvPr/>
        </p:nvSpPr>
        <p:spPr bwMode="auto">
          <a:xfrm>
            <a:off x="5892800" y="3225800"/>
            <a:ext cx="406400" cy="4064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defTabSz="609585">
              <a:defRPr/>
            </a:pPr>
            <a:endParaRPr lang="en-GB" sz="2400">
              <a:solidFill>
                <a:srgbClr val="2A2A2A"/>
              </a:solidFill>
              <a:latin typeface="Arial"/>
            </a:endParaRPr>
          </a:p>
        </p:txBody>
      </p:sp>
      <p:sp>
        <p:nvSpPr>
          <p:cNvPr id="4" name="TextBox 3">
            <a:extLst>
              <a:ext uri="{FF2B5EF4-FFF2-40B4-BE49-F238E27FC236}">
                <a16:creationId xmlns:a16="http://schemas.microsoft.com/office/drawing/2014/main" id="{A419210D-719B-B7D5-E89F-CC24C97EF88C}"/>
              </a:ext>
            </a:extLst>
          </p:cNvPr>
          <p:cNvSpPr txBox="1"/>
          <p:nvPr/>
        </p:nvSpPr>
        <p:spPr>
          <a:xfrm>
            <a:off x="3602804" y="123290"/>
            <a:ext cx="9027560" cy="666786"/>
          </a:xfrm>
          <a:prstGeom prst="rect">
            <a:avLst/>
          </a:prstGeom>
          <a:noFill/>
        </p:spPr>
        <p:txBody>
          <a:bodyPr wrap="square" rtlCol="0">
            <a:spAutoFit/>
          </a:bodyPr>
          <a:lstStyle/>
          <a:p>
            <a:pPr defTabSz="609585">
              <a:defRPr/>
            </a:pPr>
            <a:r>
              <a:rPr lang="en-GB" sz="3733">
                <a:solidFill>
                  <a:srgbClr val="FFFFFF"/>
                </a:solidFill>
                <a:latin typeface="Arial"/>
              </a:rPr>
              <a:t>Global Leaders in Climate Science</a:t>
            </a:r>
          </a:p>
        </p:txBody>
      </p:sp>
      <p:sp>
        <p:nvSpPr>
          <p:cNvPr id="13" name="TextBox 12">
            <a:extLst>
              <a:ext uri="{FF2B5EF4-FFF2-40B4-BE49-F238E27FC236}">
                <a16:creationId xmlns:a16="http://schemas.microsoft.com/office/drawing/2014/main" id="{AAF334CA-3130-8EB4-00C2-BE6CB898544E}"/>
              </a:ext>
            </a:extLst>
          </p:cNvPr>
          <p:cNvSpPr txBox="1"/>
          <p:nvPr/>
        </p:nvSpPr>
        <p:spPr>
          <a:xfrm>
            <a:off x="183641" y="4888352"/>
            <a:ext cx="5294616" cy="1241622"/>
          </a:xfrm>
          <a:prstGeom prst="rect">
            <a:avLst/>
          </a:prstGeom>
          <a:noFill/>
        </p:spPr>
        <p:txBody>
          <a:bodyPr wrap="square">
            <a:spAutoFit/>
          </a:bodyPr>
          <a:lstStyle/>
          <a:p>
            <a:pPr defTabSz="609585">
              <a:defRPr/>
            </a:pPr>
            <a:r>
              <a:rPr lang="en-GB" sz="1867">
                <a:solidFill>
                  <a:srgbClr val="2A2A2A"/>
                </a:solidFill>
                <a:latin typeface="Arial" panose="020B0604020202020204" pitchFamily="34" charset="0"/>
              </a:rPr>
              <a:t>Contributed to </a:t>
            </a:r>
            <a:r>
              <a:rPr lang="en-GB" sz="1867" b="1">
                <a:solidFill>
                  <a:srgbClr val="2A2A2A"/>
                </a:solidFill>
                <a:latin typeface="Arial" panose="020B0604020202020204" pitchFamily="34" charset="0"/>
              </a:rPr>
              <a:t>every IPCC report</a:t>
            </a:r>
            <a:r>
              <a:rPr lang="en-GB" sz="1867">
                <a:solidFill>
                  <a:srgbClr val="2A2A2A"/>
                </a:solidFill>
                <a:latin typeface="Arial" panose="020B0604020202020204" pitchFamily="34" charset="0"/>
              </a:rPr>
              <a:t>, with HCCP research and scientists taking </a:t>
            </a:r>
            <a:r>
              <a:rPr lang="en-GB" sz="1867" b="1">
                <a:solidFill>
                  <a:srgbClr val="2A2A2A"/>
                </a:solidFill>
                <a:latin typeface="Arial" panose="020B0604020202020204" pitchFamily="34" charset="0"/>
              </a:rPr>
              <a:t>leading roles</a:t>
            </a:r>
            <a:r>
              <a:rPr lang="en-GB" sz="1867">
                <a:solidFill>
                  <a:srgbClr val="2A2A2A"/>
                </a:solidFill>
                <a:latin typeface="Arial" panose="020B0604020202020204" pitchFamily="34" charset="0"/>
              </a:rPr>
              <a:t> in latest report (</a:t>
            </a:r>
            <a:r>
              <a:rPr lang="en-GB" sz="1867" b="1">
                <a:solidFill>
                  <a:srgbClr val="2A2A2A"/>
                </a:solidFill>
                <a:latin typeface="Arial" panose="020B0604020202020204" pitchFamily="34" charset="0"/>
              </a:rPr>
              <a:t>AR6</a:t>
            </a:r>
            <a:r>
              <a:rPr lang="en-GB" sz="1867">
                <a:solidFill>
                  <a:srgbClr val="2A2A2A"/>
                </a:solidFill>
                <a:latin typeface="Arial" panose="020B0604020202020204" pitchFamily="34" charset="0"/>
              </a:rPr>
              <a:t>). </a:t>
            </a:r>
            <a:r>
              <a:rPr lang="en-GB" sz="1867">
                <a:solidFill>
                  <a:srgbClr val="000000"/>
                </a:solidFill>
                <a:latin typeface="Arial" panose="020B0604020202020204" pitchFamily="34" charset="0"/>
              </a:rPr>
              <a:t>​</a:t>
            </a:r>
            <a:r>
              <a:rPr lang="en-GB" sz="1867" b="1">
                <a:solidFill>
                  <a:srgbClr val="000000"/>
                </a:solidFill>
                <a:latin typeface="Arial" panose="020B0604020202020204" pitchFamily="34" charset="0"/>
              </a:rPr>
              <a:t>AR7 </a:t>
            </a:r>
            <a:r>
              <a:rPr lang="en-GB" sz="1867">
                <a:solidFill>
                  <a:srgbClr val="000000"/>
                </a:solidFill>
                <a:latin typeface="Arial" panose="020B0604020202020204" pitchFamily="34" charset="0"/>
              </a:rPr>
              <a:t>&amp; Special Reports several MO lead authors </a:t>
            </a:r>
            <a:endParaRPr lang="en-GB" sz="1867">
              <a:solidFill>
                <a:srgbClr val="2A2A2A"/>
              </a:solidFill>
              <a:latin typeface="Arial"/>
            </a:endParaRPr>
          </a:p>
        </p:txBody>
      </p:sp>
      <p:sp>
        <p:nvSpPr>
          <p:cNvPr id="3" name="TextBox 2">
            <a:extLst>
              <a:ext uri="{FF2B5EF4-FFF2-40B4-BE49-F238E27FC236}">
                <a16:creationId xmlns:a16="http://schemas.microsoft.com/office/drawing/2014/main" id="{66F36B73-4AF4-D0D3-1DB5-E4E6F55391E5}"/>
              </a:ext>
            </a:extLst>
          </p:cNvPr>
          <p:cNvSpPr txBox="1"/>
          <p:nvPr/>
        </p:nvSpPr>
        <p:spPr>
          <a:xfrm>
            <a:off x="5674255" y="1262844"/>
            <a:ext cx="6512111" cy="902876"/>
          </a:xfrm>
          <a:prstGeom prst="rect">
            <a:avLst/>
          </a:prstGeom>
          <a:noFill/>
        </p:spPr>
        <p:txBody>
          <a:bodyPr wrap="square" lIns="121920" tIns="60960" rIns="121920" bIns="60960" anchor="t">
            <a:spAutoFit/>
          </a:bodyPr>
          <a:lstStyle/>
          <a:p>
            <a:pPr algn="ctr" defTabSz="609585">
              <a:defRPr/>
            </a:pPr>
            <a:r>
              <a:rPr lang="en-GB" sz="2400" b="1">
                <a:solidFill>
                  <a:srgbClr val="2A2A2A"/>
                </a:solidFill>
                <a:latin typeface="Arial"/>
              </a:rPr>
              <a:t>Trusted place for authoritative monitoring </a:t>
            </a:r>
            <a:endParaRPr lang="en-US" sz="2400">
              <a:solidFill>
                <a:srgbClr val="2A2A2A"/>
              </a:solidFill>
              <a:latin typeface="Arial"/>
              <a:cs typeface="Arial"/>
            </a:endParaRPr>
          </a:p>
          <a:p>
            <a:pPr algn="ctr" defTabSz="609585">
              <a:defRPr/>
            </a:pPr>
            <a:r>
              <a:rPr lang="en-GB" sz="2400" b="1">
                <a:solidFill>
                  <a:srgbClr val="2A2A2A"/>
                </a:solidFill>
                <a:latin typeface="Arial"/>
              </a:rPr>
              <a:t>Met Office Climate Dashboard</a:t>
            </a:r>
            <a:r>
              <a:rPr lang="en-GB" sz="2667" b="1">
                <a:solidFill>
                  <a:srgbClr val="2A2A2A"/>
                </a:solidFill>
                <a:latin typeface="Arial"/>
              </a:rPr>
              <a:t> </a:t>
            </a:r>
            <a:endParaRPr lang="en-GB" sz="2400">
              <a:solidFill>
                <a:srgbClr val="2A2A2A"/>
              </a:solidFill>
              <a:latin typeface="Arial"/>
            </a:endParaRPr>
          </a:p>
        </p:txBody>
      </p:sp>
      <p:pic>
        <p:nvPicPr>
          <p:cNvPr id="6" name="Picture 5" descr="A screenshot of a graph&#10;&#10;AI-generated content may be incorrect.">
            <a:extLst>
              <a:ext uri="{FF2B5EF4-FFF2-40B4-BE49-F238E27FC236}">
                <a16:creationId xmlns:a16="http://schemas.microsoft.com/office/drawing/2014/main" id="{77CE83B9-443C-62DB-FF95-58203CCE16AB}"/>
              </a:ext>
            </a:extLst>
          </p:cNvPr>
          <p:cNvPicPr>
            <a:picLocks noChangeAspect="1"/>
          </p:cNvPicPr>
          <p:nvPr/>
        </p:nvPicPr>
        <p:blipFill>
          <a:blip r:embed="rId5"/>
          <a:stretch>
            <a:fillRect/>
          </a:stretch>
        </p:blipFill>
        <p:spPr>
          <a:xfrm>
            <a:off x="5319980" y="2361321"/>
            <a:ext cx="6836225" cy="3728931"/>
          </a:xfrm>
          <a:prstGeom prst="rect">
            <a:avLst/>
          </a:prstGeom>
        </p:spPr>
      </p:pic>
    </p:spTree>
    <p:extLst>
      <p:ext uri="{BB962C8B-B14F-4D97-AF65-F5344CB8AC3E}">
        <p14:creationId xmlns:p14="http://schemas.microsoft.com/office/powerpoint/2010/main" val="20624742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diagram of the climate&#10;&#10;Description automatically generated">
            <a:extLst>
              <a:ext uri="{FF2B5EF4-FFF2-40B4-BE49-F238E27FC236}">
                <a16:creationId xmlns:a16="http://schemas.microsoft.com/office/drawing/2014/main" id="{696B7BA8-836B-359E-77AF-B1604934EFBE}"/>
              </a:ext>
            </a:extLst>
          </p:cNvPr>
          <p:cNvPicPr>
            <a:picLocks noChangeAspect="1"/>
          </p:cNvPicPr>
          <p:nvPr/>
        </p:nvPicPr>
        <p:blipFill>
          <a:blip r:embed="rId2"/>
          <a:stretch>
            <a:fillRect/>
          </a:stretch>
        </p:blipFill>
        <p:spPr>
          <a:xfrm>
            <a:off x="8414549" y="152091"/>
            <a:ext cx="2847681" cy="1609244"/>
          </a:xfrm>
          <a:prstGeom prst="rect">
            <a:avLst/>
          </a:prstGeom>
        </p:spPr>
      </p:pic>
      <p:pic>
        <p:nvPicPr>
          <p:cNvPr id="5" name="Picture 4" descr="A graph showing the temperature difference&#10;&#10;Description automatically generated">
            <a:extLst>
              <a:ext uri="{FF2B5EF4-FFF2-40B4-BE49-F238E27FC236}">
                <a16:creationId xmlns:a16="http://schemas.microsoft.com/office/drawing/2014/main" id="{7723E6E1-C70D-2D69-6561-DDC5619A17CB}"/>
              </a:ext>
            </a:extLst>
          </p:cNvPr>
          <p:cNvPicPr>
            <a:picLocks noChangeAspect="1"/>
          </p:cNvPicPr>
          <p:nvPr/>
        </p:nvPicPr>
        <p:blipFill rotWithShape="1">
          <a:blip r:embed="rId3"/>
          <a:srcRect b="42702"/>
          <a:stretch/>
        </p:blipFill>
        <p:spPr>
          <a:xfrm>
            <a:off x="5026976" y="216157"/>
            <a:ext cx="3280725" cy="2114769"/>
          </a:xfrm>
          <a:prstGeom prst="rect">
            <a:avLst/>
          </a:prstGeom>
        </p:spPr>
      </p:pic>
      <p:pic>
        <p:nvPicPr>
          <p:cNvPr id="6" name="Content Placeholder 5" descr="A graph of a normal distribution&#10;&#10;Description automatically generated">
            <a:extLst>
              <a:ext uri="{FF2B5EF4-FFF2-40B4-BE49-F238E27FC236}">
                <a16:creationId xmlns:a16="http://schemas.microsoft.com/office/drawing/2014/main" id="{CE3841BE-1448-0912-B02A-D8833B563E74}"/>
              </a:ext>
            </a:extLst>
          </p:cNvPr>
          <p:cNvPicPr>
            <a:picLocks noGrp="1" noChangeAspect="1"/>
          </p:cNvPicPr>
          <p:nvPr>
            <p:ph idx="1"/>
          </p:nvPr>
        </p:nvPicPr>
        <p:blipFill>
          <a:blip r:embed="rId4"/>
          <a:stretch>
            <a:fillRect/>
          </a:stretch>
        </p:blipFill>
        <p:spPr>
          <a:xfrm>
            <a:off x="4944249" y="1727684"/>
            <a:ext cx="3790599" cy="2562925"/>
          </a:xfrm>
          <a:prstGeom prst="rect">
            <a:avLst/>
          </a:prstGeom>
        </p:spPr>
      </p:pic>
      <p:pic>
        <p:nvPicPr>
          <p:cNvPr id="8" name="Picture 7" descr="A diagram of a heat storage&#10;&#10;Description automatically generated with medium confidence">
            <a:extLst>
              <a:ext uri="{FF2B5EF4-FFF2-40B4-BE49-F238E27FC236}">
                <a16:creationId xmlns:a16="http://schemas.microsoft.com/office/drawing/2014/main" id="{12CB5797-7168-E34C-B7BD-EA029834D99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15144" y="1427153"/>
            <a:ext cx="3102473" cy="2661951"/>
          </a:xfrm>
          <a:prstGeom prst="rect">
            <a:avLst/>
          </a:prstGeom>
        </p:spPr>
      </p:pic>
      <p:pic>
        <p:nvPicPr>
          <p:cNvPr id="10" name="Picture 9" descr="Close up of a leaf&#10;&#10;Description automatically generated">
            <a:extLst>
              <a:ext uri="{FF2B5EF4-FFF2-40B4-BE49-F238E27FC236}">
                <a16:creationId xmlns:a16="http://schemas.microsoft.com/office/drawing/2014/main" id="{E20BAC8C-7789-E0BB-26D6-2F6A4133D4FC}"/>
              </a:ext>
            </a:extLst>
          </p:cNvPr>
          <p:cNvPicPr>
            <a:picLocks noChangeAspect="1"/>
          </p:cNvPicPr>
          <p:nvPr/>
        </p:nvPicPr>
        <p:blipFill>
          <a:blip r:embed="rId6"/>
          <a:stretch>
            <a:fillRect/>
          </a:stretch>
        </p:blipFill>
        <p:spPr>
          <a:xfrm>
            <a:off x="4798244" y="4591142"/>
            <a:ext cx="3317441" cy="1548177"/>
          </a:xfrm>
          <a:prstGeom prst="rect">
            <a:avLst/>
          </a:prstGeom>
        </p:spPr>
      </p:pic>
      <p:sp>
        <p:nvSpPr>
          <p:cNvPr id="4" name="Content Placeholder 1">
            <a:extLst>
              <a:ext uri="{FF2B5EF4-FFF2-40B4-BE49-F238E27FC236}">
                <a16:creationId xmlns:a16="http://schemas.microsoft.com/office/drawing/2014/main" id="{6F951E79-7786-388D-9231-06C336C9FBD1}"/>
              </a:ext>
            </a:extLst>
          </p:cNvPr>
          <p:cNvSpPr txBox="1">
            <a:spLocks/>
          </p:cNvSpPr>
          <p:nvPr/>
        </p:nvSpPr>
        <p:spPr>
          <a:xfrm>
            <a:off x="256330" y="1229532"/>
            <a:ext cx="4687919" cy="5000787"/>
          </a:xfrm>
          <a:prstGeom prst="rect">
            <a:avLst/>
          </a:prstGeom>
          <a:solidFill>
            <a:schemeClr val="bg2"/>
          </a:solidFill>
          <a:effectLst/>
        </p:spPr>
        <p:txBody>
          <a:bodyPr vert="horz" lIns="121920" tIns="60960" rIns="121920" bIns="60960" rtlCol="0" anchor="t">
            <a:normAutofit lnSpcReduction="10000"/>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defTabSz="914377">
              <a:spcBef>
                <a:spcPts val="1000"/>
              </a:spcBef>
              <a:buNone/>
            </a:pPr>
            <a:r>
              <a:rPr lang="en-GB" sz="2133" b="1">
                <a:solidFill>
                  <a:srgbClr val="2A2A2A"/>
                </a:solidFill>
                <a:latin typeface="Calibri"/>
                <a:ea typeface="Calibri"/>
                <a:cs typeface="Arial"/>
              </a:rPr>
              <a:t>Monitoring and attribution of past and present</a:t>
            </a:r>
          </a:p>
          <a:p>
            <a:pPr marL="228594" indent="-228594" defTabSz="914377">
              <a:spcBef>
                <a:spcPts val="1000"/>
              </a:spcBef>
            </a:pPr>
            <a:r>
              <a:rPr lang="en-GB" sz="1867">
                <a:solidFill>
                  <a:srgbClr val="2A2A2A"/>
                </a:solidFill>
                <a:latin typeface="Calibri"/>
                <a:ea typeface="Calibri"/>
                <a:cs typeface="Arial"/>
              </a:rPr>
              <a:t>Monitoring the current state of the planet globally and for the UK, including information directly linked to policy cycles and targets</a:t>
            </a:r>
          </a:p>
          <a:p>
            <a:pPr marL="228594" indent="-228594" defTabSz="914377">
              <a:spcBef>
                <a:spcPts val="1000"/>
              </a:spcBef>
            </a:pPr>
            <a:r>
              <a:rPr lang="en-GB" sz="1867">
                <a:solidFill>
                  <a:srgbClr val="2A2A2A"/>
                </a:solidFill>
                <a:latin typeface="Calibri"/>
                <a:ea typeface="Calibri"/>
                <a:cs typeface="Arial"/>
              </a:rPr>
              <a:t>Monitoring UK GHG emissions, improving capability to monitor UK GHG emissions to support international reporting</a:t>
            </a:r>
          </a:p>
          <a:p>
            <a:pPr marL="228594" indent="-228594" defTabSz="914377">
              <a:spcBef>
                <a:spcPts val="1000"/>
              </a:spcBef>
            </a:pPr>
            <a:r>
              <a:rPr lang="en-GB" sz="1867">
                <a:solidFill>
                  <a:srgbClr val="2A2A2A"/>
                </a:solidFill>
                <a:latin typeface="Calibri"/>
                <a:ea typeface="Calibri"/>
                <a:cs typeface="Arial"/>
              </a:rPr>
              <a:t>Attribution of climate change and extremes, to support reporting of avoided costs and provide climate context to current events</a:t>
            </a:r>
            <a:endParaRPr lang="en-GB" sz="1867">
              <a:solidFill>
                <a:srgbClr val="2A2A2A"/>
              </a:solidFill>
              <a:latin typeface="Calibri" panose="020F0502020204030204" pitchFamily="34" charset="0"/>
              <a:ea typeface="Calibri" panose="020F0502020204030204" pitchFamily="34" charset="0"/>
              <a:cs typeface="Arial" panose="020B0604020202020204" pitchFamily="34" charset="0"/>
            </a:endParaRPr>
          </a:p>
          <a:p>
            <a:pPr marL="228594" indent="-228594" defTabSz="914377">
              <a:spcBef>
                <a:spcPts val="1000"/>
              </a:spcBef>
            </a:pPr>
            <a:r>
              <a:rPr lang="en-GB" sz="1867">
                <a:solidFill>
                  <a:srgbClr val="2A2A2A"/>
                </a:solidFill>
                <a:latin typeface="Calibri"/>
                <a:ea typeface="Calibri"/>
                <a:cs typeface="Arial"/>
              </a:rPr>
              <a:t>Development and maintenance of underpinning observational climate data sets  (both global and for the UK) and attribution systems to support the above activities and work across the HCCP.</a:t>
            </a:r>
          </a:p>
        </p:txBody>
      </p:sp>
      <p:pic>
        <p:nvPicPr>
          <p:cNvPr id="7" name="Picture 6" descr="A map of the world&#10;&#10;Description automatically generated">
            <a:extLst>
              <a:ext uri="{FF2B5EF4-FFF2-40B4-BE49-F238E27FC236}">
                <a16:creationId xmlns:a16="http://schemas.microsoft.com/office/drawing/2014/main" id="{C4F1D8DE-991E-F337-AC72-B11D1E86442E}"/>
              </a:ext>
            </a:extLst>
          </p:cNvPr>
          <p:cNvPicPr>
            <a:picLocks noChangeAspect="1"/>
          </p:cNvPicPr>
          <p:nvPr/>
        </p:nvPicPr>
        <p:blipFill rotWithShape="1">
          <a:blip r:embed="rId7"/>
          <a:srcRect t="2504"/>
          <a:stretch/>
        </p:blipFill>
        <p:spPr>
          <a:xfrm>
            <a:off x="8307701" y="3484883"/>
            <a:ext cx="3873328" cy="3271828"/>
          </a:xfrm>
          <a:prstGeom prst="rect">
            <a:avLst/>
          </a:prstGeom>
        </p:spPr>
      </p:pic>
    </p:spTree>
    <p:extLst>
      <p:ext uri="{BB962C8B-B14F-4D97-AF65-F5344CB8AC3E}">
        <p14:creationId xmlns:p14="http://schemas.microsoft.com/office/powerpoint/2010/main" val="7340870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400BC-DDC4-B99F-EB67-1FF74F97C818}"/>
              </a:ext>
            </a:extLst>
          </p:cNvPr>
          <p:cNvSpPr>
            <a:spLocks noGrp="1"/>
          </p:cNvSpPr>
          <p:nvPr>
            <p:ph type="title"/>
          </p:nvPr>
        </p:nvSpPr>
        <p:spPr>
          <a:xfrm>
            <a:off x="2693120" y="201884"/>
            <a:ext cx="11520000" cy="768000"/>
          </a:xfrm>
        </p:spPr>
        <p:txBody>
          <a:bodyPr/>
          <a:lstStyle/>
          <a:p>
            <a:r>
              <a:rPr lang="en-GB"/>
              <a:t>Global surface temperature rise</a:t>
            </a:r>
          </a:p>
        </p:txBody>
      </p:sp>
      <p:pic>
        <p:nvPicPr>
          <p:cNvPr id="2050" name="Picture 2" descr="global temperature series from 1850 to 2025">
            <a:extLst>
              <a:ext uri="{FF2B5EF4-FFF2-40B4-BE49-F238E27FC236}">
                <a16:creationId xmlns:a16="http://schemas.microsoft.com/office/drawing/2014/main" id="{A7497CD5-5128-4F45-C7E0-348BCE626ECF}"/>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734264" y="1349047"/>
            <a:ext cx="7254992" cy="408093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325BE353-3442-45A8-C134-82C626F5F663}"/>
              </a:ext>
            </a:extLst>
          </p:cNvPr>
          <p:cNvSpPr txBox="1"/>
          <p:nvPr/>
        </p:nvSpPr>
        <p:spPr>
          <a:xfrm>
            <a:off x="304801" y="1284018"/>
            <a:ext cx="4175759" cy="4154984"/>
          </a:xfrm>
          <a:prstGeom prst="rect">
            <a:avLst/>
          </a:prstGeom>
          <a:noFill/>
        </p:spPr>
        <p:txBody>
          <a:bodyPr wrap="square" rtlCol="0">
            <a:spAutoFit/>
          </a:bodyPr>
          <a:lstStyle/>
          <a:p>
            <a:pPr marL="380990" indent="-380990" defTabSz="609585">
              <a:buFont typeface="Arial" panose="020B0604020202020204" pitchFamily="34" charset="0"/>
              <a:buChar char="•"/>
            </a:pPr>
            <a:r>
              <a:rPr lang="en-GB" sz="2400">
                <a:solidFill>
                  <a:srgbClr val="2A2A2A"/>
                </a:solidFill>
                <a:latin typeface="Arial"/>
              </a:rPr>
              <a:t>2025 was the 3</a:t>
            </a:r>
            <a:r>
              <a:rPr lang="en-GB" sz="2400" baseline="30000">
                <a:solidFill>
                  <a:srgbClr val="2A2A2A"/>
                </a:solidFill>
                <a:latin typeface="Arial"/>
              </a:rPr>
              <a:t>rd</a:t>
            </a:r>
            <a:r>
              <a:rPr lang="en-GB" sz="2400">
                <a:solidFill>
                  <a:srgbClr val="2A2A2A"/>
                </a:solidFill>
                <a:latin typeface="Arial"/>
              </a:rPr>
              <a:t> warmest year on average in a record going back to 1850</a:t>
            </a:r>
          </a:p>
          <a:p>
            <a:pPr marL="380990" indent="-380990" defTabSz="609585">
              <a:buFont typeface="Arial" panose="020B0604020202020204" pitchFamily="34" charset="0"/>
              <a:buChar char="•"/>
            </a:pPr>
            <a:r>
              <a:rPr lang="en-GB" sz="2400">
                <a:solidFill>
                  <a:srgbClr val="2A2A2A"/>
                </a:solidFill>
                <a:latin typeface="Arial"/>
              </a:rPr>
              <a:t>2025 was 1.41±0.09°C above the 1850-1900 global average, according to HadCRUT5*</a:t>
            </a:r>
          </a:p>
          <a:p>
            <a:pPr marL="380990" indent="-380990" defTabSz="609585">
              <a:buFont typeface="Arial" panose="020B0604020202020204" pitchFamily="34" charset="0"/>
              <a:buChar char="•"/>
            </a:pPr>
            <a:endParaRPr lang="en-GB" sz="2400">
              <a:solidFill>
                <a:srgbClr val="2A2A2A"/>
              </a:solidFill>
              <a:latin typeface="Arial"/>
            </a:endParaRPr>
          </a:p>
          <a:p>
            <a:pPr marL="380990" indent="-380990" defTabSz="609585">
              <a:buFont typeface="Arial" panose="020B0604020202020204" pitchFamily="34" charset="0"/>
              <a:buChar char="•"/>
            </a:pPr>
            <a:r>
              <a:rPr lang="en-GB" sz="2400">
                <a:solidFill>
                  <a:srgbClr val="2A2A2A"/>
                </a:solidFill>
                <a:latin typeface="Arial"/>
              </a:rPr>
              <a:t>Meanwhile, 2025 was the warmest year on average for the UK</a:t>
            </a:r>
          </a:p>
        </p:txBody>
      </p:sp>
      <p:sp>
        <p:nvSpPr>
          <p:cNvPr id="5" name="TextBox 4">
            <a:extLst>
              <a:ext uri="{FF2B5EF4-FFF2-40B4-BE49-F238E27FC236}">
                <a16:creationId xmlns:a16="http://schemas.microsoft.com/office/drawing/2014/main" id="{7964A9C9-2357-200B-1787-6A96AF8D001C}"/>
              </a:ext>
            </a:extLst>
          </p:cNvPr>
          <p:cNvSpPr txBox="1"/>
          <p:nvPr/>
        </p:nvSpPr>
        <p:spPr>
          <a:xfrm>
            <a:off x="223521" y="6373476"/>
            <a:ext cx="11802975" cy="379656"/>
          </a:xfrm>
          <a:prstGeom prst="rect">
            <a:avLst/>
          </a:prstGeom>
          <a:noFill/>
        </p:spPr>
        <p:txBody>
          <a:bodyPr wrap="none" rtlCol="0">
            <a:spAutoFit/>
          </a:bodyPr>
          <a:lstStyle/>
          <a:p>
            <a:pPr defTabSz="609585"/>
            <a:r>
              <a:rPr lang="en-GB" sz="1867">
                <a:solidFill>
                  <a:srgbClr val="2A2A2A"/>
                </a:solidFill>
                <a:latin typeface="Arial"/>
              </a:rPr>
              <a:t>*a partnership between the Met Office, University of East Anglia and National Centre for Atmospheric Science.</a:t>
            </a:r>
          </a:p>
        </p:txBody>
      </p:sp>
    </p:spTree>
    <p:extLst>
      <p:ext uri="{BB962C8B-B14F-4D97-AF65-F5344CB8AC3E}">
        <p14:creationId xmlns:p14="http://schemas.microsoft.com/office/powerpoint/2010/main" val="14979539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A845CA-3901-8E4B-902A-4BAE81ADB8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0C51D3-A8B7-97F5-3A43-8837C8C2A13E}"/>
              </a:ext>
            </a:extLst>
          </p:cNvPr>
          <p:cNvSpPr txBox="1">
            <a:spLocks/>
          </p:cNvSpPr>
          <p:nvPr/>
        </p:nvSpPr>
        <p:spPr>
          <a:xfrm>
            <a:off x="2648010" y="112168"/>
            <a:ext cx="9543991" cy="768000"/>
          </a:xfrm>
          <a:prstGeom prst="rect">
            <a:avLst/>
          </a:prstGeom>
        </p:spPr>
        <p:txBody>
          <a:bodyPr vert="horz" lIns="91440" tIns="45720" rIns="91440" bIns="45720" rtlCol="0" anchor="b">
            <a:no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286">
              <a:defRPr/>
            </a:pPr>
            <a:r>
              <a:rPr lang="en-GB" sz="3733">
                <a:solidFill>
                  <a:prstClr val="black"/>
                </a:solidFill>
                <a:latin typeface="Arial"/>
                <a:sym typeface="Arial"/>
              </a:rPr>
              <a:t>“Paris warming” has reached around 1.35°C</a:t>
            </a:r>
          </a:p>
        </p:txBody>
      </p:sp>
      <p:pic>
        <p:nvPicPr>
          <p:cNvPr id="4" name="Picture 3">
            <a:extLst>
              <a:ext uri="{FF2B5EF4-FFF2-40B4-BE49-F238E27FC236}">
                <a16:creationId xmlns:a16="http://schemas.microsoft.com/office/drawing/2014/main" id="{F824E192-F9AB-7428-DA1B-BD1454021484}"/>
              </a:ext>
            </a:extLst>
          </p:cNvPr>
          <p:cNvPicPr>
            <a:picLocks noChangeAspect="1"/>
          </p:cNvPicPr>
          <p:nvPr/>
        </p:nvPicPr>
        <p:blipFill>
          <a:blip r:embed="rId3" cstate="hqprint">
            <a:extLst>
              <a:ext uri="{28A0092B-C50C-407E-A947-70E740481C1C}">
                <a14:useLocalDpi xmlns:a14="http://schemas.microsoft.com/office/drawing/2010/main"/>
              </a:ext>
            </a:extLst>
          </a:blip>
          <a:srcRect/>
          <a:stretch>
            <a:fillRect/>
          </a:stretch>
        </p:blipFill>
        <p:spPr>
          <a:xfrm>
            <a:off x="5321534" y="1089556"/>
            <a:ext cx="6518500" cy="3433853"/>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50421BC8-1582-30C9-2FEA-4621E64A4E75}"/>
              </a:ext>
            </a:extLst>
          </p:cNvPr>
          <p:cNvSpPr txBox="1"/>
          <p:nvPr/>
        </p:nvSpPr>
        <p:spPr>
          <a:xfrm>
            <a:off x="5816876" y="4819563"/>
            <a:ext cx="6312664" cy="1200329"/>
          </a:xfrm>
          <a:prstGeom prst="rect">
            <a:avLst/>
          </a:prstGeom>
          <a:noFill/>
        </p:spPr>
        <p:txBody>
          <a:bodyPr wrap="square">
            <a:spAutoFit/>
          </a:bodyPr>
          <a:lstStyle/>
          <a:p>
            <a:pPr defTabSz="914377">
              <a:defRPr/>
            </a:pPr>
            <a:r>
              <a:rPr lang="en-GB">
                <a:solidFill>
                  <a:srgbClr val="2A2A2A"/>
                </a:solidFill>
                <a:latin typeface="Arial"/>
              </a:rPr>
              <a:t>“For the 2015–2024 decade average, observed warming relative to 1850–1900 was 1.24 [1.11 to 1.35] °C, of which 1.22 [1.0 to 1.5] °C was human-induced.” “The best estimate of human-caused warming is 1.36 °C”.</a:t>
            </a:r>
          </a:p>
        </p:txBody>
      </p:sp>
      <p:pic>
        <p:nvPicPr>
          <p:cNvPr id="7" name="Picture 6">
            <a:extLst>
              <a:ext uri="{FF2B5EF4-FFF2-40B4-BE49-F238E27FC236}">
                <a16:creationId xmlns:a16="http://schemas.microsoft.com/office/drawing/2014/main" id="{725962E5-79C0-A343-4F1F-3BEBA99CF885}"/>
              </a:ext>
            </a:extLst>
          </p:cNvPr>
          <p:cNvPicPr>
            <a:picLocks noChangeAspect="1"/>
          </p:cNvPicPr>
          <p:nvPr/>
        </p:nvPicPr>
        <p:blipFill>
          <a:blip r:embed="rId4"/>
          <a:srcRect t="38592"/>
          <a:stretch>
            <a:fillRect/>
          </a:stretch>
        </p:blipFill>
        <p:spPr>
          <a:xfrm>
            <a:off x="396637" y="1611887"/>
            <a:ext cx="4502745" cy="1844413"/>
          </a:xfrm>
          <a:prstGeom prst="rect">
            <a:avLst/>
          </a:prstGeom>
        </p:spPr>
      </p:pic>
      <p:sp>
        <p:nvSpPr>
          <p:cNvPr id="8" name="TextBox 7">
            <a:extLst>
              <a:ext uri="{FF2B5EF4-FFF2-40B4-BE49-F238E27FC236}">
                <a16:creationId xmlns:a16="http://schemas.microsoft.com/office/drawing/2014/main" id="{C63A6360-2E9D-025C-D9F0-97C0DD70F7B1}"/>
              </a:ext>
            </a:extLst>
          </p:cNvPr>
          <p:cNvSpPr txBox="1"/>
          <p:nvPr/>
        </p:nvSpPr>
        <p:spPr>
          <a:xfrm>
            <a:off x="476659" y="3875715"/>
            <a:ext cx="4547415" cy="2144498"/>
          </a:xfrm>
          <a:prstGeom prst="rect">
            <a:avLst/>
          </a:prstGeom>
          <a:noFill/>
        </p:spPr>
        <p:txBody>
          <a:bodyPr wrap="square" rtlCol="0">
            <a:spAutoFit/>
          </a:bodyPr>
          <a:lstStyle/>
          <a:p>
            <a:pPr defTabSz="609585">
              <a:defRPr/>
            </a:pPr>
            <a:r>
              <a:rPr lang="en-GB" sz="2667" i="1">
                <a:solidFill>
                  <a:srgbClr val="2A2A2A"/>
                </a:solidFill>
                <a:latin typeface="Arial"/>
              </a:rPr>
              <a:t>Paris Agreement (2015) objective to limit warming to well below 2</a:t>
            </a:r>
            <a:r>
              <a:rPr lang="en-GB" sz="2667" i="1" baseline="30000">
                <a:solidFill>
                  <a:srgbClr val="2A2A2A"/>
                </a:solidFill>
                <a:latin typeface="Arial"/>
              </a:rPr>
              <a:t>o</a:t>
            </a:r>
            <a:r>
              <a:rPr lang="en-GB" sz="2667" i="1">
                <a:solidFill>
                  <a:srgbClr val="2A2A2A"/>
                </a:solidFill>
                <a:latin typeface="Arial"/>
              </a:rPr>
              <a:t>C above pre-industrial levels and pursue efforts to limit to 1.5</a:t>
            </a:r>
            <a:r>
              <a:rPr lang="en-GB" sz="2667" i="1" baseline="30000">
                <a:solidFill>
                  <a:srgbClr val="2A2A2A"/>
                </a:solidFill>
                <a:latin typeface="Arial"/>
              </a:rPr>
              <a:t>o</a:t>
            </a:r>
            <a:r>
              <a:rPr lang="en-GB" sz="2667" i="1">
                <a:solidFill>
                  <a:srgbClr val="2A2A2A"/>
                </a:solidFill>
                <a:latin typeface="Arial"/>
              </a:rPr>
              <a:t>C</a:t>
            </a:r>
          </a:p>
        </p:txBody>
      </p:sp>
    </p:spTree>
    <p:extLst>
      <p:ext uri="{BB962C8B-B14F-4D97-AF65-F5344CB8AC3E}">
        <p14:creationId xmlns:p14="http://schemas.microsoft.com/office/powerpoint/2010/main" val="85042663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he world is changing.&#10;Climate extremes, AI, and global instability demand new solutions.&#10;(Image: young people walking on city street sheltering under umbrellas from heavy rain)">
            <a:extLst>
              <a:ext uri="{FF2B5EF4-FFF2-40B4-BE49-F238E27FC236}">
                <a16:creationId xmlns:a16="http://schemas.microsoft.com/office/drawing/2014/main" id="{B87D4FB8-779D-5961-0752-E675555F2FD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 y="0"/>
            <a:ext cx="12191999" cy="6858000"/>
          </a:xfrm>
          <a:prstGeom prst="rect">
            <a:avLst/>
          </a:prstGeom>
        </p:spPr>
      </p:pic>
    </p:spTree>
    <p:extLst>
      <p:ext uri="{BB962C8B-B14F-4D97-AF65-F5344CB8AC3E}">
        <p14:creationId xmlns:p14="http://schemas.microsoft.com/office/powerpoint/2010/main" val="850679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36000" y="1083734"/>
            <a:ext cx="11520000" cy="3115733"/>
          </a:xfrm>
        </p:spPr>
        <p:txBody>
          <a:bodyPr/>
          <a:lstStyle/>
          <a:p>
            <a:r>
              <a:rPr lang="en-GB"/>
              <a:t>No fire alarms scheduled for today</a:t>
            </a:r>
          </a:p>
          <a:p>
            <a:pPr lvl="1"/>
            <a:r>
              <a:rPr lang="en-GB"/>
              <a:t>If you hear the fire alarm, please follow the spoken instructions as this is a real fire warning.</a:t>
            </a:r>
          </a:p>
          <a:p>
            <a:r>
              <a:rPr lang="en-GB"/>
              <a:t>Fire marshals will be on hand to guide everyone safely out of the building.</a:t>
            </a:r>
          </a:p>
          <a:p>
            <a:pPr lvl="1"/>
            <a:r>
              <a:rPr lang="en-GB"/>
              <a:t>The nearest fire exits are located at the front and side of the building, and there is an additional exit at the back of the restaurant.</a:t>
            </a:r>
          </a:p>
          <a:p>
            <a:endParaRPr lang="en-GB"/>
          </a:p>
        </p:txBody>
      </p:sp>
      <p:sp>
        <p:nvSpPr>
          <p:cNvPr id="3" name="Title 2"/>
          <p:cNvSpPr>
            <a:spLocks noGrp="1"/>
          </p:cNvSpPr>
          <p:nvPr>
            <p:ph type="title"/>
          </p:nvPr>
        </p:nvSpPr>
        <p:spPr>
          <a:xfrm>
            <a:off x="2673210" y="221083"/>
            <a:ext cx="9182791" cy="768000"/>
          </a:xfrm>
        </p:spPr>
        <p:txBody>
          <a:bodyPr/>
          <a:lstStyle/>
          <a:p>
            <a:pPr algn="r"/>
            <a:r>
              <a:rPr lang="en-GB"/>
              <a:t>Fire and Safety Information</a:t>
            </a:r>
          </a:p>
        </p:txBody>
      </p:sp>
      <p:sp>
        <p:nvSpPr>
          <p:cNvPr id="5" name="TextBox 4">
            <a:extLst>
              <a:ext uri="{FF2B5EF4-FFF2-40B4-BE49-F238E27FC236}">
                <a16:creationId xmlns:a16="http://schemas.microsoft.com/office/drawing/2014/main" id="{CD9C9D21-D5C1-B60C-929B-BEED0DE05881}"/>
              </a:ext>
            </a:extLst>
          </p:cNvPr>
          <p:cNvSpPr txBox="1"/>
          <p:nvPr/>
        </p:nvSpPr>
        <p:spPr>
          <a:xfrm>
            <a:off x="135468" y="4409789"/>
            <a:ext cx="6105029" cy="830997"/>
          </a:xfrm>
          <a:prstGeom prst="rect">
            <a:avLst/>
          </a:prstGeom>
          <a:noFill/>
        </p:spPr>
        <p:txBody>
          <a:bodyPr wrap="square">
            <a:spAutoFit/>
          </a:bodyPr>
          <a:lstStyle/>
          <a:p>
            <a:pPr algn="ctr" defTabSz="609585"/>
            <a:r>
              <a:rPr lang="en-GB" sz="2400" b="1">
                <a:solidFill>
                  <a:srgbClr val="FF0000"/>
                </a:solidFill>
                <a:latin typeface="Arial"/>
              </a:rPr>
              <a:t>Please ensure your red visitors pass and name tag is visible </a:t>
            </a:r>
            <a:r>
              <a:rPr lang="en-GB" sz="2400" b="1" u="sng">
                <a:solidFill>
                  <a:srgbClr val="FF0000"/>
                </a:solidFill>
                <a:latin typeface="Arial"/>
              </a:rPr>
              <a:t>at all times</a:t>
            </a:r>
          </a:p>
        </p:txBody>
      </p:sp>
      <p:pic>
        <p:nvPicPr>
          <p:cNvPr id="7" name="Picture 6">
            <a:extLst>
              <a:ext uri="{FF2B5EF4-FFF2-40B4-BE49-F238E27FC236}">
                <a16:creationId xmlns:a16="http://schemas.microsoft.com/office/drawing/2014/main" id="{344B399F-621A-EFE4-2ACD-F8FA210215A1}"/>
              </a:ext>
            </a:extLst>
          </p:cNvPr>
          <p:cNvPicPr>
            <a:picLocks noChangeAspect="1"/>
          </p:cNvPicPr>
          <p:nvPr/>
        </p:nvPicPr>
        <p:blipFill>
          <a:blip r:embed="rId2"/>
          <a:stretch>
            <a:fillRect/>
          </a:stretch>
        </p:blipFill>
        <p:spPr>
          <a:xfrm>
            <a:off x="6793669" y="3078376"/>
            <a:ext cx="5062331" cy="3779624"/>
          </a:xfrm>
          <a:prstGeom prst="rect">
            <a:avLst/>
          </a:prstGeom>
        </p:spPr>
      </p:pic>
      <p:sp>
        <p:nvSpPr>
          <p:cNvPr id="13" name="Arrow: Right 12">
            <a:extLst>
              <a:ext uri="{FF2B5EF4-FFF2-40B4-BE49-F238E27FC236}">
                <a16:creationId xmlns:a16="http://schemas.microsoft.com/office/drawing/2014/main" id="{317E6CD7-BBCF-CB2C-87CA-185ED7B1F279}"/>
              </a:ext>
            </a:extLst>
          </p:cNvPr>
          <p:cNvSpPr/>
          <p:nvPr/>
        </p:nvSpPr>
        <p:spPr>
          <a:xfrm rot="509513">
            <a:off x="10647680" y="5073671"/>
            <a:ext cx="722488" cy="303375"/>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endParaRPr lang="en-GB" sz="2400">
              <a:solidFill>
                <a:srgbClr val="B9DC0C"/>
              </a:solidFill>
              <a:latin typeface="Arial"/>
            </a:endParaRPr>
          </a:p>
        </p:txBody>
      </p:sp>
    </p:spTree>
    <p:extLst>
      <p:ext uri="{BB962C8B-B14F-4D97-AF65-F5344CB8AC3E}">
        <p14:creationId xmlns:p14="http://schemas.microsoft.com/office/powerpoint/2010/main" val="961453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4576287-7739-B14D-6533-C47492976FE0}"/>
              </a:ext>
            </a:extLst>
          </p:cNvPr>
          <p:cNvSpPr txBox="1"/>
          <p:nvPr/>
        </p:nvSpPr>
        <p:spPr>
          <a:xfrm>
            <a:off x="2555264" y="347935"/>
            <a:ext cx="7739269" cy="1107996"/>
          </a:xfrm>
          <a:prstGeom prst="rect">
            <a:avLst/>
          </a:prstGeom>
          <a:noFill/>
        </p:spPr>
        <p:txBody>
          <a:bodyPr wrap="square" lIns="121920" tIns="60960" rIns="121920" bIns="60960" anchor="t">
            <a:spAutoFit/>
          </a:bodyPr>
          <a:lstStyle/>
          <a:p>
            <a:pPr algn="ctr" defTabSz="609585">
              <a:defRPr/>
            </a:pPr>
            <a:r>
              <a:rPr lang="en-US" sz="3200">
                <a:solidFill>
                  <a:srgbClr val="000000"/>
                </a:solidFill>
                <a:latin typeface="Arial"/>
              </a:rPr>
              <a:t>How climate science can help drive Mitigation and Adaptation</a:t>
            </a:r>
            <a:endParaRPr lang="en-GB" sz="3200">
              <a:solidFill>
                <a:srgbClr val="2A2A2A"/>
              </a:solidFill>
              <a:latin typeface="Arial"/>
            </a:endParaRPr>
          </a:p>
        </p:txBody>
      </p:sp>
      <p:sp>
        <p:nvSpPr>
          <p:cNvPr id="22" name="TextBox 21">
            <a:extLst>
              <a:ext uri="{FF2B5EF4-FFF2-40B4-BE49-F238E27FC236}">
                <a16:creationId xmlns:a16="http://schemas.microsoft.com/office/drawing/2014/main" id="{516B6EA3-DB2E-68EF-A0DD-B1BC21105F1C}"/>
              </a:ext>
            </a:extLst>
          </p:cNvPr>
          <p:cNvSpPr txBox="1"/>
          <p:nvPr/>
        </p:nvSpPr>
        <p:spPr>
          <a:xfrm>
            <a:off x="1458365" y="2806507"/>
            <a:ext cx="7199983" cy="335476"/>
          </a:xfrm>
          <a:prstGeom prst="rect">
            <a:avLst/>
          </a:prstGeom>
          <a:noFill/>
        </p:spPr>
        <p:txBody>
          <a:bodyPr wrap="square" rtlCol="0">
            <a:spAutoFit/>
          </a:bodyPr>
          <a:lstStyle/>
          <a:p>
            <a:pPr defTabSz="609585" fontAlgn="base">
              <a:lnSpc>
                <a:spcPts val="1800"/>
              </a:lnSpc>
              <a:defRPr/>
            </a:pPr>
            <a:r>
              <a:rPr lang="en-GB" sz="2400">
                <a:solidFill>
                  <a:srgbClr val="000000"/>
                </a:solidFill>
                <a:latin typeface="Arial"/>
              </a:rPr>
              <a:t>Informing risk assessments </a:t>
            </a:r>
          </a:p>
        </p:txBody>
      </p:sp>
      <p:pic>
        <p:nvPicPr>
          <p:cNvPr id="4" name="Graphic 3" descr="Clipboard with solid fill">
            <a:extLst>
              <a:ext uri="{FF2B5EF4-FFF2-40B4-BE49-F238E27FC236}">
                <a16:creationId xmlns:a16="http://schemas.microsoft.com/office/drawing/2014/main" id="{C2846BFF-9BEE-F475-AB55-55FDEBB26AF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15423" y="2651023"/>
            <a:ext cx="540508" cy="524391"/>
          </a:xfrm>
          <a:prstGeom prst="rect">
            <a:avLst/>
          </a:prstGeom>
        </p:spPr>
      </p:pic>
      <p:sp>
        <p:nvSpPr>
          <p:cNvPr id="28" name="TextBox 27">
            <a:extLst>
              <a:ext uri="{FF2B5EF4-FFF2-40B4-BE49-F238E27FC236}">
                <a16:creationId xmlns:a16="http://schemas.microsoft.com/office/drawing/2014/main" id="{EEBEB42D-5625-FC6A-8279-D8BE0098F9E3}"/>
              </a:ext>
            </a:extLst>
          </p:cNvPr>
          <p:cNvSpPr txBox="1"/>
          <p:nvPr/>
        </p:nvSpPr>
        <p:spPr>
          <a:xfrm>
            <a:off x="1557761" y="3625974"/>
            <a:ext cx="4997481" cy="335476"/>
          </a:xfrm>
          <a:prstGeom prst="rect">
            <a:avLst/>
          </a:prstGeom>
          <a:noFill/>
        </p:spPr>
        <p:txBody>
          <a:bodyPr wrap="square" rtlCol="0">
            <a:spAutoFit/>
          </a:bodyPr>
          <a:lstStyle/>
          <a:p>
            <a:pPr defTabSz="609585" fontAlgn="base">
              <a:lnSpc>
                <a:spcPts val="1800"/>
              </a:lnSpc>
              <a:defRPr/>
            </a:pPr>
            <a:r>
              <a:rPr lang="en-GB" sz="2400">
                <a:solidFill>
                  <a:srgbClr val="000000"/>
                </a:solidFill>
                <a:latin typeface="Arial"/>
              </a:rPr>
              <a:t>Early warning </a:t>
            </a:r>
          </a:p>
        </p:txBody>
      </p:sp>
      <p:pic>
        <p:nvPicPr>
          <p:cNvPr id="7" name="Graphic 6" descr="Siren with solid fill">
            <a:extLst>
              <a:ext uri="{FF2B5EF4-FFF2-40B4-BE49-F238E27FC236}">
                <a16:creationId xmlns:a16="http://schemas.microsoft.com/office/drawing/2014/main" id="{73B36A64-70F0-8154-5B00-CEFB67276B1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736624" y="3451463"/>
            <a:ext cx="677736" cy="609600"/>
          </a:xfrm>
          <a:prstGeom prst="rect">
            <a:avLst/>
          </a:prstGeom>
        </p:spPr>
      </p:pic>
      <p:sp>
        <p:nvSpPr>
          <p:cNvPr id="40" name="TextBox 39">
            <a:extLst>
              <a:ext uri="{FF2B5EF4-FFF2-40B4-BE49-F238E27FC236}">
                <a16:creationId xmlns:a16="http://schemas.microsoft.com/office/drawing/2014/main" id="{FC014A9C-6538-87B7-91EE-C718F4896425}"/>
              </a:ext>
            </a:extLst>
          </p:cNvPr>
          <p:cNvSpPr txBox="1"/>
          <p:nvPr/>
        </p:nvSpPr>
        <p:spPr>
          <a:xfrm>
            <a:off x="1557759" y="5385399"/>
            <a:ext cx="5657364" cy="335476"/>
          </a:xfrm>
          <a:prstGeom prst="rect">
            <a:avLst/>
          </a:prstGeom>
          <a:noFill/>
        </p:spPr>
        <p:txBody>
          <a:bodyPr wrap="square" rtlCol="0">
            <a:spAutoFit/>
          </a:bodyPr>
          <a:lstStyle/>
          <a:p>
            <a:pPr defTabSz="609585" fontAlgn="base">
              <a:lnSpc>
                <a:spcPts val="1800"/>
              </a:lnSpc>
              <a:defRPr/>
            </a:pPr>
            <a:r>
              <a:rPr lang="en-GB" sz="2400">
                <a:solidFill>
                  <a:srgbClr val="000000"/>
                </a:solidFill>
                <a:latin typeface="Arial"/>
              </a:rPr>
              <a:t>Climate services </a:t>
            </a:r>
          </a:p>
        </p:txBody>
      </p:sp>
      <p:pic>
        <p:nvPicPr>
          <p:cNvPr id="9" name="Graphic 8" descr="Covered plate with solid fill">
            <a:extLst>
              <a:ext uri="{FF2B5EF4-FFF2-40B4-BE49-F238E27FC236}">
                <a16:creationId xmlns:a16="http://schemas.microsoft.com/office/drawing/2014/main" id="{DCBF5934-1BF4-2D5B-B76B-F919BDE349F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89975" y="5264170"/>
            <a:ext cx="591407" cy="515117"/>
          </a:xfrm>
          <a:prstGeom prst="rect">
            <a:avLst/>
          </a:prstGeom>
        </p:spPr>
      </p:pic>
      <p:sp>
        <p:nvSpPr>
          <p:cNvPr id="34" name="TextBox 33">
            <a:extLst>
              <a:ext uri="{FF2B5EF4-FFF2-40B4-BE49-F238E27FC236}">
                <a16:creationId xmlns:a16="http://schemas.microsoft.com/office/drawing/2014/main" id="{119E782B-9631-A261-6C9E-14E3A0609AF8}"/>
              </a:ext>
            </a:extLst>
          </p:cNvPr>
          <p:cNvSpPr txBox="1"/>
          <p:nvPr/>
        </p:nvSpPr>
        <p:spPr>
          <a:xfrm>
            <a:off x="1505441" y="4371509"/>
            <a:ext cx="7201393" cy="566309"/>
          </a:xfrm>
          <a:prstGeom prst="rect">
            <a:avLst/>
          </a:prstGeom>
          <a:noFill/>
        </p:spPr>
        <p:txBody>
          <a:bodyPr wrap="square" rtlCol="0">
            <a:spAutoFit/>
          </a:bodyPr>
          <a:lstStyle/>
          <a:p>
            <a:pPr defTabSz="609585" fontAlgn="base">
              <a:lnSpc>
                <a:spcPts val="1800"/>
              </a:lnSpc>
              <a:defRPr/>
            </a:pPr>
            <a:r>
              <a:rPr lang="en-GB" sz="2400">
                <a:solidFill>
                  <a:srgbClr val="000000"/>
                </a:solidFill>
                <a:latin typeface="Arial"/>
              </a:rPr>
              <a:t>Design and evaluation of options for climate resilient mitigation and adaption </a:t>
            </a:r>
          </a:p>
        </p:txBody>
      </p:sp>
      <p:pic>
        <p:nvPicPr>
          <p:cNvPr id="15" name="Graphic 14" descr="Circles with arrows with solid fill">
            <a:extLst>
              <a:ext uri="{FF2B5EF4-FFF2-40B4-BE49-F238E27FC236}">
                <a16:creationId xmlns:a16="http://schemas.microsoft.com/office/drawing/2014/main" id="{2B4F7DC4-AF30-1160-97FA-FAA59C8E729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83990" y="4305048"/>
            <a:ext cx="774375" cy="705496"/>
          </a:xfrm>
          <a:prstGeom prst="rect">
            <a:avLst/>
          </a:prstGeom>
        </p:spPr>
      </p:pic>
      <p:sp>
        <p:nvSpPr>
          <p:cNvPr id="16" name="TextBox 15">
            <a:extLst>
              <a:ext uri="{FF2B5EF4-FFF2-40B4-BE49-F238E27FC236}">
                <a16:creationId xmlns:a16="http://schemas.microsoft.com/office/drawing/2014/main" id="{738D16F9-7686-80AC-55E5-43E71933A65A}"/>
              </a:ext>
            </a:extLst>
          </p:cNvPr>
          <p:cNvSpPr txBox="1"/>
          <p:nvPr/>
        </p:nvSpPr>
        <p:spPr>
          <a:xfrm>
            <a:off x="1557759" y="1945969"/>
            <a:ext cx="6608085" cy="461665"/>
          </a:xfrm>
          <a:prstGeom prst="rect">
            <a:avLst/>
          </a:prstGeom>
          <a:noFill/>
        </p:spPr>
        <p:txBody>
          <a:bodyPr wrap="square" rtlCol="0">
            <a:spAutoFit/>
          </a:bodyPr>
          <a:lstStyle/>
          <a:p>
            <a:pPr defTabSz="609585">
              <a:defRPr/>
            </a:pPr>
            <a:r>
              <a:rPr lang="en-GB" sz="2400">
                <a:solidFill>
                  <a:srgbClr val="000000"/>
                </a:solidFill>
                <a:latin typeface="Arial"/>
              </a:rPr>
              <a:t>Monitoring and explaining/attributing change</a:t>
            </a:r>
            <a:endParaRPr lang="en-GB" sz="2400">
              <a:solidFill>
                <a:srgbClr val="2A2A2A"/>
              </a:solidFill>
              <a:latin typeface="Arial"/>
            </a:endParaRPr>
          </a:p>
        </p:txBody>
      </p:sp>
      <p:pic>
        <p:nvPicPr>
          <p:cNvPr id="47" name="Graphic 46" descr="Upward trend with solid fill">
            <a:extLst>
              <a:ext uri="{FF2B5EF4-FFF2-40B4-BE49-F238E27FC236}">
                <a16:creationId xmlns:a16="http://schemas.microsoft.com/office/drawing/2014/main" id="{6132AA01-AC92-AA1B-06D5-B26AC2CBF5D8}"/>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66599" y="1804318"/>
            <a:ext cx="687948" cy="687948"/>
          </a:xfrm>
          <a:prstGeom prst="rect">
            <a:avLst/>
          </a:prstGeom>
        </p:spPr>
      </p:pic>
      <p:pic>
        <p:nvPicPr>
          <p:cNvPr id="55" name="Picture 2" descr="Storm Desmond - Met Office">
            <a:extLst>
              <a:ext uri="{FF2B5EF4-FFF2-40B4-BE49-F238E27FC236}">
                <a16:creationId xmlns:a16="http://schemas.microsoft.com/office/drawing/2014/main" id="{579D9AA6-DF08-CBC5-C258-C0298CF4CDC9}"/>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57376" y="3091207"/>
            <a:ext cx="3477941" cy="1738971"/>
          </a:xfrm>
          <a:prstGeom prst="rect">
            <a:avLst/>
          </a:prstGeom>
          <a:noFill/>
          <a:extLst>
            <a:ext uri="{909E8E84-426E-40DD-AFC4-6F175D3DCCD1}">
              <a14:hiddenFill xmlns:a14="http://schemas.microsoft.com/office/drawing/2010/main">
                <a:solidFill>
                  <a:srgbClr val="FFFFFF"/>
                </a:solidFill>
              </a14:hiddenFill>
            </a:ext>
          </a:extLst>
        </p:spPr>
      </p:pic>
      <p:cxnSp>
        <p:nvCxnSpPr>
          <p:cNvPr id="57" name="Straight Connector 56">
            <a:extLst>
              <a:ext uri="{FF2B5EF4-FFF2-40B4-BE49-F238E27FC236}">
                <a16:creationId xmlns:a16="http://schemas.microsoft.com/office/drawing/2014/main" id="{68DC42FB-5354-6225-B2C6-79CF42E4724B}"/>
              </a:ext>
            </a:extLst>
          </p:cNvPr>
          <p:cNvCxnSpPr>
            <a:cxnSpLocks/>
          </p:cNvCxnSpPr>
          <p:nvPr/>
        </p:nvCxnSpPr>
        <p:spPr>
          <a:xfrm>
            <a:off x="856811" y="2651023"/>
            <a:ext cx="7450851" cy="0"/>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62" name="Straight Connector 61">
            <a:extLst>
              <a:ext uri="{FF2B5EF4-FFF2-40B4-BE49-F238E27FC236}">
                <a16:creationId xmlns:a16="http://schemas.microsoft.com/office/drawing/2014/main" id="{E199F8FE-499F-2C66-2D75-D8C231ECB2C8}"/>
              </a:ext>
            </a:extLst>
          </p:cNvPr>
          <p:cNvCxnSpPr>
            <a:cxnSpLocks/>
          </p:cNvCxnSpPr>
          <p:nvPr/>
        </p:nvCxnSpPr>
        <p:spPr>
          <a:xfrm>
            <a:off x="902010" y="3387855"/>
            <a:ext cx="7285465" cy="0"/>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63" name="Straight Connector 62">
            <a:extLst>
              <a:ext uri="{FF2B5EF4-FFF2-40B4-BE49-F238E27FC236}">
                <a16:creationId xmlns:a16="http://schemas.microsoft.com/office/drawing/2014/main" id="{A99CD94A-1824-9888-09FF-B047684CB90D}"/>
              </a:ext>
            </a:extLst>
          </p:cNvPr>
          <p:cNvCxnSpPr>
            <a:cxnSpLocks/>
          </p:cNvCxnSpPr>
          <p:nvPr/>
        </p:nvCxnSpPr>
        <p:spPr>
          <a:xfrm>
            <a:off x="736624" y="4205611"/>
            <a:ext cx="7450851" cy="0"/>
          </a:xfrm>
          <a:prstGeom prst="line">
            <a:avLst/>
          </a:prstGeom>
          <a:ln w="12700"/>
        </p:spPr>
        <p:style>
          <a:lnRef idx="1">
            <a:schemeClr val="accent4"/>
          </a:lnRef>
          <a:fillRef idx="0">
            <a:schemeClr val="accent4"/>
          </a:fillRef>
          <a:effectRef idx="0">
            <a:schemeClr val="accent4"/>
          </a:effectRef>
          <a:fontRef idx="minor">
            <a:schemeClr val="tx1"/>
          </a:fontRef>
        </p:style>
      </p:cxnSp>
      <p:cxnSp>
        <p:nvCxnSpPr>
          <p:cNvPr id="1024" name="Straight Connector 1023">
            <a:extLst>
              <a:ext uri="{FF2B5EF4-FFF2-40B4-BE49-F238E27FC236}">
                <a16:creationId xmlns:a16="http://schemas.microsoft.com/office/drawing/2014/main" id="{88E38B7F-BB31-8B3F-5440-818B6A4C0A72}"/>
              </a:ext>
            </a:extLst>
          </p:cNvPr>
          <p:cNvCxnSpPr>
            <a:cxnSpLocks/>
          </p:cNvCxnSpPr>
          <p:nvPr/>
        </p:nvCxnSpPr>
        <p:spPr>
          <a:xfrm>
            <a:off x="736624" y="5096335"/>
            <a:ext cx="7450851" cy="0"/>
          </a:xfrm>
          <a:prstGeom prst="line">
            <a:avLst/>
          </a:prstGeom>
          <a:ln w="12700"/>
        </p:spPr>
        <p:style>
          <a:lnRef idx="1">
            <a:schemeClr val="accent4"/>
          </a:lnRef>
          <a:fillRef idx="0">
            <a:schemeClr val="accent4"/>
          </a:fillRef>
          <a:effectRef idx="0">
            <a:schemeClr val="accent4"/>
          </a:effectRef>
          <a:fontRef idx="minor">
            <a:schemeClr val="tx1"/>
          </a:fontRef>
        </p:style>
      </p:cxnSp>
      <p:grpSp>
        <p:nvGrpSpPr>
          <p:cNvPr id="2" name="Group 1">
            <a:extLst>
              <a:ext uri="{FF2B5EF4-FFF2-40B4-BE49-F238E27FC236}">
                <a16:creationId xmlns:a16="http://schemas.microsoft.com/office/drawing/2014/main" id="{1253C379-2324-6DA9-16AC-52DF4032F400}"/>
              </a:ext>
            </a:extLst>
          </p:cNvPr>
          <p:cNvGrpSpPr/>
          <p:nvPr/>
        </p:nvGrpSpPr>
        <p:grpSpPr>
          <a:xfrm>
            <a:off x="8658347" y="4959986"/>
            <a:ext cx="3046491" cy="1714460"/>
            <a:chOff x="2219296" y="776192"/>
            <a:chExt cx="2524232" cy="1691076"/>
          </a:xfrm>
        </p:grpSpPr>
        <p:pic>
          <p:nvPicPr>
            <p:cNvPr id="3" name="Picture 2">
              <a:extLst>
                <a:ext uri="{FF2B5EF4-FFF2-40B4-BE49-F238E27FC236}">
                  <a16:creationId xmlns:a16="http://schemas.microsoft.com/office/drawing/2014/main" id="{C6B81251-8CEE-6029-E839-BD38BC392F0D}"/>
                </a:ext>
              </a:extLst>
            </p:cNvPr>
            <p:cNvPicPr>
              <a:picLocks noChangeAspect="1"/>
            </p:cNvPicPr>
            <p:nvPr/>
          </p:nvPicPr>
          <p:blipFill>
            <a:blip r:embed="rId9"/>
            <a:stretch>
              <a:fillRect/>
            </a:stretch>
          </p:blipFill>
          <p:spPr>
            <a:xfrm>
              <a:off x="3961456" y="1364414"/>
              <a:ext cx="782072" cy="1102854"/>
            </a:xfrm>
            <a:prstGeom prst="rect">
              <a:avLst/>
            </a:prstGeom>
          </p:spPr>
        </p:pic>
        <p:pic>
          <p:nvPicPr>
            <p:cNvPr id="6" name="Picture 5">
              <a:extLst>
                <a:ext uri="{FF2B5EF4-FFF2-40B4-BE49-F238E27FC236}">
                  <a16:creationId xmlns:a16="http://schemas.microsoft.com/office/drawing/2014/main" id="{7ECDF3B1-BF29-0066-1F18-C7AA4015C8F1}"/>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576494" y="1254082"/>
              <a:ext cx="843872" cy="1102854"/>
            </a:xfrm>
            <a:prstGeom prst="roundRect">
              <a:avLst>
                <a:gd name="adj" fmla="val 0"/>
              </a:avLst>
            </a:prstGeom>
            <a:ln>
              <a:noFill/>
            </a:ln>
            <a:effectLst>
              <a:outerShdw blurRad="152400" dist="12000" dir="900000" sy="98000" kx="110000" ky="200000" algn="tl" rotWithShape="0">
                <a:srgbClr val="000000">
                  <a:alpha val="30000"/>
                </a:srgbClr>
              </a:outerShdw>
            </a:effectLst>
            <a:scene3d>
              <a:camera prst="orthographicFront"/>
              <a:lightRig rig="threePt" dir="t"/>
            </a:scene3d>
            <a:sp3d contourW="6350" prstMaterial="matte">
              <a:contourClr>
                <a:srgbClr val="969696"/>
              </a:contourClr>
            </a:sp3d>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E8F80099-A56C-5D66-C46A-C1281FE19873}"/>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36894" y="1148063"/>
              <a:ext cx="843872" cy="1102854"/>
            </a:xfrm>
            <a:prstGeom prst="roundRect">
              <a:avLst>
                <a:gd name="adj" fmla="val 0"/>
              </a:avLst>
            </a:prstGeom>
            <a:ln>
              <a:noFill/>
            </a:ln>
            <a:effectLst>
              <a:outerShdw blurRad="152400" dist="12000" dir="900000" sy="98000" kx="110000" ky="200000" algn="tl" rotWithShape="0">
                <a:srgbClr val="000000">
                  <a:alpha val="30000"/>
                </a:srgbClr>
              </a:outerShdw>
            </a:effectLst>
            <a:scene3d>
              <a:camera prst="orthographicFront"/>
              <a:lightRig rig="threePt" dir="t"/>
            </a:scene3d>
            <a:sp3d contourW="6350" prstMaterial="matte">
              <a:contourClr>
                <a:srgbClr val="969696"/>
              </a:contourClr>
            </a:sp3d>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E8C99D1B-CFFF-8701-78A3-1EA2161DBF9A}"/>
                </a:ext>
              </a:extLst>
            </p:cNvPr>
            <p:cNvPicPr>
              <a:picLocks noChangeAspect="1"/>
            </p:cNvPicPr>
            <p:nvPr/>
          </p:nvPicPr>
          <p:blipFill rotWithShape="1">
            <a:blip r:embed="rId11"/>
            <a:srcRect b="990"/>
            <a:stretch/>
          </p:blipFill>
          <p:spPr>
            <a:xfrm>
              <a:off x="2896951" y="1002752"/>
              <a:ext cx="843871" cy="1102716"/>
            </a:xfrm>
            <a:prstGeom prst="roundRect">
              <a:avLst>
                <a:gd name="adj" fmla="val 0"/>
              </a:avLst>
            </a:prstGeom>
            <a:ln>
              <a:noFill/>
            </a:ln>
            <a:effectLst>
              <a:outerShdw blurRad="152400" dist="12000" dir="900000" sy="98000" kx="110000" ky="200000" algn="tl" rotWithShape="0">
                <a:srgbClr val="000000">
                  <a:alpha val="30000"/>
                </a:srgbClr>
              </a:outerShdw>
            </a:effectLst>
            <a:scene3d>
              <a:camera prst="orthographicFront"/>
              <a:lightRig rig="threePt" dir="t"/>
            </a:scene3d>
            <a:sp3d contourW="6350" prstMaterial="matte">
              <a:contourClr>
                <a:srgbClr val="969696"/>
              </a:contourClr>
            </a:sp3d>
          </p:spPr>
        </p:pic>
        <p:pic>
          <p:nvPicPr>
            <p:cNvPr id="11" name="Picture 10">
              <a:extLst>
                <a:ext uri="{FF2B5EF4-FFF2-40B4-BE49-F238E27FC236}">
                  <a16:creationId xmlns:a16="http://schemas.microsoft.com/office/drawing/2014/main" id="{9D941447-F6EB-A304-F462-7A51577CC6E7}"/>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58901" y="897451"/>
              <a:ext cx="842578" cy="1102716"/>
            </a:xfrm>
            <a:prstGeom prst="roundRect">
              <a:avLst>
                <a:gd name="adj" fmla="val 0"/>
              </a:avLst>
            </a:prstGeom>
            <a:ln>
              <a:noFill/>
            </a:ln>
            <a:effectLst>
              <a:outerShdw blurRad="152400" dist="12000" dir="900000" sy="98000" kx="110000" ky="200000" algn="tl" rotWithShape="0">
                <a:srgbClr val="000000">
                  <a:alpha val="30000"/>
                </a:srgbClr>
              </a:outerShdw>
            </a:effectLst>
            <a:scene3d>
              <a:camera prst="orthographicFront"/>
              <a:lightRig rig="threePt" dir="t"/>
            </a:scene3d>
            <a:sp3d contourW="6350" prstMaterial="matte">
              <a:contourClr>
                <a:srgbClr val="969696"/>
              </a:contourClr>
            </a:sp3d>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32327D4B-0BCD-4A6C-86EC-540136A182C0}"/>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219296" y="776192"/>
              <a:ext cx="842583" cy="1083133"/>
            </a:xfrm>
            <a:prstGeom prst="roundRect">
              <a:avLst>
                <a:gd name="adj" fmla="val 0"/>
              </a:avLst>
            </a:prstGeom>
            <a:ln>
              <a:noFill/>
            </a:ln>
            <a:effectLst>
              <a:outerShdw blurRad="152400" dist="12000" dir="900000" sy="98000" kx="110000" ky="200000" algn="tl" rotWithShape="0">
                <a:srgbClr val="000000">
                  <a:alpha val="30000"/>
                </a:srgbClr>
              </a:outerShdw>
            </a:effectLst>
            <a:scene3d>
              <a:camera prst="orthographicFront"/>
              <a:lightRig rig="threePt" dir="t"/>
            </a:scene3d>
            <a:sp3d contourW="6350" prstMaterial="matte">
              <a:contourClr>
                <a:srgbClr val="969696"/>
              </a:contourClr>
            </a:sp3d>
            <a:extLst>
              <a:ext uri="{909E8E84-426E-40DD-AFC4-6F175D3DCCD1}">
                <a14:hiddenFill xmlns:a14="http://schemas.microsoft.com/office/drawing/2010/main">
                  <a:solidFill>
                    <a:srgbClr val="FFFFFF"/>
                  </a:solidFill>
                </a14:hiddenFill>
              </a:ext>
            </a:extLst>
          </p:spPr>
        </p:pic>
      </p:grpSp>
      <p:pic>
        <p:nvPicPr>
          <p:cNvPr id="13" name="Picture 2">
            <a:extLst>
              <a:ext uri="{FF2B5EF4-FFF2-40B4-BE49-F238E27FC236}">
                <a16:creationId xmlns:a16="http://schemas.microsoft.com/office/drawing/2014/main" id="{C26C9DC4-6F92-9757-8DDC-C71DD709FF8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303397" y="1252492"/>
            <a:ext cx="2242959" cy="16354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5324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49912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9"/>
          <p:cNvSpPr txBox="1">
            <a:spLocks noChangeArrowheads="1"/>
          </p:cNvSpPr>
          <p:nvPr/>
        </p:nvSpPr>
        <p:spPr bwMode="auto">
          <a:xfrm>
            <a:off x="711201" y="2402730"/>
            <a:ext cx="10629900"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defTabSz="1219170" fontAlgn="base">
              <a:spcBef>
                <a:spcPct val="0"/>
              </a:spcBef>
              <a:spcAft>
                <a:spcPct val="0"/>
              </a:spcAft>
              <a:defRPr/>
            </a:pPr>
            <a:r>
              <a:rPr lang="en-GB" sz="4267">
                <a:solidFill>
                  <a:srgbClr val="FFFFFF">
                    <a:lumMod val="95000"/>
                  </a:srgbClr>
                </a:solidFill>
                <a:latin typeface="Verdana"/>
                <a:ea typeface="MS PGothic" pitchFamily="34" charset="-128"/>
                <a:cs typeface="Verdana"/>
              </a:rPr>
              <a:t>Overview of the LST_cci Project</a:t>
            </a:r>
          </a:p>
        </p:txBody>
      </p:sp>
      <p:sp>
        <p:nvSpPr>
          <p:cNvPr id="5122" name="Text Box 24"/>
          <p:cNvSpPr txBox="1">
            <a:spLocks noChangeArrowheads="1"/>
          </p:cNvSpPr>
          <p:nvPr/>
        </p:nvSpPr>
        <p:spPr bwMode="auto">
          <a:xfrm>
            <a:off x="821267" y="3725334"/>
            <a:ext cx="5631863" cy="461665"/>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defTabSz="1219170" eaLnBrk="1" fontAlgn="base" hangingPunct="1">
              <a:spcBef>
                <a:spcPct val="0"/>
              </a:spcBef>
              <a:spcAft>
                <a:spcPct val="0"/>
              </a:spcAft>
            </a:pPr>
            <a:r>
              <a:rPr lang="en-US" altLang="fr-FR">
                <a:solidFill>
                  <a:srgbClr val="FFFFFF"/>
                </a:solidFill>
              </a:rPr>
              <a:t>Darren Ghent (U. Leicester/NCEO)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en-US">
                <a:cs typeface="Arial" panose="020B0604020202020204" pitchFamily="34" charset="0"/>
              </a:rPr>
              <a:t>Importance of LST for Climate</a:t>
            </a:r>
            <a:endParaRPr lang="en-GB"/>
          </a:p>
        </p:txBody>
      </p:sp>
      <p:sp>
        <p:nvSpPr>
          <p:cNvPr id="3" name="Content Placeholder 2"/>
          <p:cNvSpPr>
            <a:spLocks noGrp="1"/>
          </p:cNvSpPr>
          <p:nvPr>
            <p:ph idx="1"/>
          </p:nvPr>
        </p:nvSpPr>
        <p:spPr/>
        <p:txBody>
          <a:bodyPr>
            <a:normAutofit fontScale="92500" lnSpcReduction="10000"/>
          </a:bodyPr>
          <a:lstStyle/>
          <a:p>
            <a:pPr indent="0"/>
            <a:r>
              <a:rPr lang="en-GB" b="0"/>
              <a:t>LST increasingly recognised as an essential parameter for diagnosing Earth System behaviour and evaluating Earth System Models:</a:t>
            </a:r>
          </a:p>
          <a:p>
            <a:pPr marL="652446" lvl="1" indent="-380990">
              <a:buFont typeface="Arial" panose="020B0604020202020204" pitchFamily="34" charset="0"/>
              <a:buChar char="•"/>
            </a:pPr>
            <a:r>
              <a:rPr lang="en-GB" b="0"/>
              <a:t>can provide a globally consistent record from satellite of radiative temperatures of the Earth’s surface</a:t>
            </a:r>
          </a:p>
          <a:p>
            <a:pPr marL="652446" lvl="1" indent="-380990">
              <a:buFont typeface="Arial" panose="020B0604020202020204" pitchFamily="34" charset="0"/>
              <a:buChar char="•"/>
            </a:pPr>
            <a:r>
              <a:rPr lang="en-GB" b="0"/>
              <a:t>provides a crucial constraint on surface energy budgets, particularly in moisture-limited states - the LST record contains the imprint of climate events related to water stress and availability</a:t>
            </a:r>
          </a:p>
          <a:p>
            <a:pPr marL="652446" lvl="1" indent="-380990">
              <a:buFont typeface="Arial" panose="020B0604020202020204" pitchFamily="34" charset="0"/>
              <a:buChar char="•"/>
            </a:pPr>
            <a:r>
              <a:rPr lang="en-GB" b="0"/>
              <a:t>provides a metric of surface state when combined with vegetation parameters and soil moisture, and is related  to the driving of vegetation phenology.</a:t>
            </a:r>
          </a:p>
          <a:p>
            <a:pPr marL="652446" lvl="1" indent="-380990">
              <a:buFont typeface="Arial" panose="020B0604020202020204" pitchFamily="34" charset="0"/>
              <a:buChar char="•"/>
            </a:pPr>
            <a:r>
              <a:rPr lang="en-GB" b="0"/>
              <a:t>an important source of information for monitoring surface temperature in regions with sparse measurement stations, such as parts of Africa and the Arctic</a:t>
            </a:r>
          </a:p>
          <a:p>
            <a:pPr marL="652446" lvl="1" indent="-380990">
              <a:buFont typeface="Arial" panose="020B0604020202020204" pitchFamily="34" charset="0"/>
              <a:buChar char="•"/>
            </a:pPr>
            <a:r>
              <a:rPr lang="en-GB" b="0"/>
              <a:t>a long, stable record of LST is particularly useful for model evaluation in regions where few in situ measurements of surface air temperature exist and for attribution of observed changes in such regions to their possible causes</a:t>
            </a:r>
          </a:p>
          <a:p>
            <a:endParaRPr lang="en-GB"/>
          </a:p>
        </p:txBody>
      </p:sp>
    </p:spTree>
    <p:extLst>
      <p:ext uri="{BB962C8B-B14F-4D97-AF65-F5344CB8AC3E}">
        <p14:creationId xmlns:p14="http://schemas.microsoft.com/office/powerpoint/2010/main" val="39990598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D6DE6-017A-3118-EDE7-48E287B1B1B3}"/>
              </a:ext>
            </a:extLst>
          </p:cNvPr>
          <p:cNvSpPr>
            <a:spLocks noGrp="1"/>
          </p:cNvSpPr>
          <p:nvPr>
            <p:ph type="title"/>
          </p:nvPr>
        </p:nvSpPr>
        <p:spPr/>
        <p:txBody>
          <a:bodyPr/>
          <a:lstStyle/>
          <a:p>
            <a:r>
              <a:rPr lang="en-GB"/>
              <a:t>The LST_cci Project</a:t>
            </a:r>
          </a:p>
        </p:txBody>
      </p:sp>
      <p:sp>
        <p:nvSpPr>
          <p:cNvPr id="3" name="Content Placeholder 2">
            <a:extLst>
              <a:ext uri="{FF2B5EF4-FFF2-40B4-BE49-F238E27FC236}">
                <a16:creationId xmlns:a16="http://schemas.microsoft.com/office/drawing/2014/main" id="{9E20F890-5365-CA39-9224-7457134ECD8D}"/>
              </a:ext>
            </a:extLst>
          </p:cNvPr>
          <p:cNvSpPr>
            <a:spLocks noGrp="1"/>
          </p:cNvSpPr>
          <p:nvPr>
            <p:ph idx="1"/>
          </p:nvPr>
        </p:nvSpPr>
        <p:spPr/>
        <p:txBody>
          <a:bodyPr vert="horz" wrap="square" lIns="91440" tIns="45720" rIns="91440" bIns="45720" numCol="1" rtlCol="0" anchor="t" anchorCtr="0" compatLnSpc="1">
            <a:prstTxWarp prst="textNoShape">
              <a:avLst/>
            </a:prstTxWarp>
            <a:normAutofit fontScale="85000" lnSpcReduction="20000"/>
          </a:bodyPr>
          <a:lstStyle/>
          <a:p>
            <a:pPr>
              <a:lnSpc>
                <a:spcPct val="120000"/>
              </a:lnSpc>
              <a:spcBef>
                <a:spcPts val="0"/>
              </a:spcBef>
            </a:pPr>
            <a:r>
              <a:rPr lang="en-GB" sz="2900">
                <a:latin typeface="Calibri"/>
                <a:cs typeface="Calibri"/>
              </a:rPr>
              <a:t>Aims:</a:t>
            </a:r>
          </a:p>
          <a:p>
            <a:pPr marL="342891" indent="-342891">
              <a:lnSpc>
                <a:spcPct val="120000"/>
              </a:lnSpc>
              <a:spcBef>
                <a:spcPts val="0"/>
              </a:spcBef>
              <a:buChar char="•"/>
            </a:pPr>
            <a:r>
              <a:rPr lang="en-GB" sz="2000">
                <a:latin typeface="Calibri"/>
                <a:ea typeface="Calibri"/>
                <a:cs typeface="Calibri"/>
              </a:rPr>
              <a:t>To provide global, accurate satellite-based land surface temperature (LST) data for the past 20-30 years.</a:t>
            </a:r>
          </a:p>
          <a:p>
            <a:pPr>
              <a:lnSpc>
                <a:spcPct val="120000"/>
              </a:lnSpc>
              <a:spcBef>
                <a:spcPts val="0"/>
              </a:spcBef>
            </a:pPr>
            <a:endParaRPr lang="en-GB" sz="2000">
              <a:ea typeface="Calibri"/>
              <a:cs typeface="Calibri"/>
            </a:endParaRPr>
          </a:p>
          <a:p>
            <a:pPr>
              <a:lnSpc>
                <a:spcPct val="120000"/>
              </a:lnSpc>
              <a:spcBef>
                <a:spcPts val="0"/>
              </a:spcBef>
            </a:pPr>
            <a:r>
              <a:rPr lang="en-GB" sz="2900">
                <a:latin typeface="Calibri"/>
                <a:ea typeface="Calibri"/>
                <a:cs typeface="Calibri"/>
              </a:rPr>
              <a:t>Consortium:</a:t>
            </a:r>
          </a:p>
          <a:p>
            <a:pPr marL="342891" indent="-342891">
              <a:lnSpc>
                <a:spcPct val="120000"/>
              </a:lnSpc>
              <a:spcBef>
                <a:spcPts val="0"/>
              </a:spcBef>
              <a:buFont typeface="Arial" panose="020B0604020202020204" pitchFamily="34" charset="0"/>
              <a:buChar char="•"/>
            </a:pPr>
            <a:r>
              <a:rPr lang="en-GB" sz="2000">
                <a:latin typeface="Calibri"/>
                <a:ea typeface="Calibri"/>
                <a:cs typeface="Calibri"/>
              </a:rPr>
              <a:t>University of Leicester (primary)</a:t>
            </a:r>
          </a:p>
          <a:p>
            <a:pPr marL="342891" indent="-342891">
              <a:lnSpc>
                <a:spcPct val="120000"/>
              </a:lnSpc>
              <a:spcBef>
                <a:spcPts val="0"/>
              </a:spcBef>
              <a:buFont typeface="Arial" panose="020B0604020202020204" pitchFamily="34" charset="0"/>
              <a:buChar char="•"/>
            </a:pPr>
            <a:r>
              <a:rPr lang="en-GB" sz="2000">
                <a:latin typeface="Calibri"/>
                <a:ea typeface="Calibri"/>
                <a:cs typeface="Calibri"/>
              </a:rPr>
              <a:t>ACRI-ST</a:t>
            </a:r>
          </a:p>
          <a:p>
            <a:pPr marL="342891" indent="-342891">
              <a:lnSpc>
                <a:spcPct val="120000"/>
              </a:lnSpc>
              <a:spcBef>
                <a:spcPts val="0"/>
              </a:spcBef>
              <a:buFont typeface="Arial" panose="020B0604020202020204" pitchFamily="34" charset="0"/>
              <a:buChar char="•"/>
            </a:pPr>
            <a:r>
              <a:rPr lang="en-GB" sz="2000">
                <a:latin typeface="Calibri"/>
                <a:ea typeface="Calibri"/>
                <a:cs typeface="Calibri"/>
              </a:rPr>
              <a:t>National Centre for Earth Observation (NCEO)</a:t>
            </a:r>
          </a:p>
          <a:p>
            <a:pPr marL="342891" indent="-342891">
              <a:lnSpc>
                <a:spcPct val="120000"/>
              </a:lnSpc>
              <a:spcBef>
                <a:spcPts val="0"/>
              </a:spcBef>
              <a:buFont typeface="Arial" panose="020B0604020202020204" pitchFamily="34" charset="0"/>
              <a:buChar char="•"/>
            </a:pPr>
            <a:r>
              <a:rPr lang="en-GB" sz="2000">
                <a:latin typeface="Calibri"/>
                <a:ea typeface="Calibri"/>
                <a:cs typeface="Calibri"/>
              </a:rPr>
              <a:t>University of Reading</a:t>
            </a:r>
          </a:p>
          <a:p>
            <a:pPr marL="342891" indent="-342891">
              <a:lnSpc>
                <a:spcPct val="120000"/>
              </a:lnSpc>
              <a:spcBef>
                <a:spcPts val="0"/>
              </a:spcBef>
              <a:buFont typeface="Arial" panose="020B0604020202020204" pitchFamily="34" charset="0"/>
              <a:buChar char="•"/>
            </a:pPr>
            <a:r>
              <a:rPr lang="en-GB" sz="2000">
                <a:latin typeface="Calibri"/>
                <a:ea typeface="Calibri"/>
                <a:cs typeface="Calibri"/>
              </a:rPr>
              <a:t>Met Office</a:t>
            </a:r>
          </a:p>
          <a:p>
            <a:pPr marL="342891" indent="-342891">
              <a:lnSpc>
                <a:spcPct val="120000"/>
              </a:lnSpc>
              <a:spcBef>
                <a:spcPts val="0"/>
              </a:spcBef>
              <a:buFont typeface="Arial" panose="020B0604020202020204" pitchFamily="34" charset="0"/>
              <a:buChar char="•"/>
            </a:pPr>
            <a:r>
              <a:rPr lang="en-GB" sz="2000">
                <a:latin typeface="Calibri"/>
                <a:ea typeface="Calibri"/>
                <a:cs typeface="Calibri"/>
              </a:rPr>
              <a:t>ESTELLUS</a:t>
            </a:r>
          </a:p>
          <a:p>
            <a:pPr marL="342891" indent="-342891">
              <a:lnSpc>
                <a:spcPct val="120000"/>
              </a:lnSpc>
              <a:spcBef>
                <a:spcPts val="0"/>
              </a:spcBef>
              <a:buFont typeface="Arial" panose="020B0604020202020204" pitchFamily="34" charset="0"/>
              <a:buChar char="•"/>
            </a:pPr>
            <a:r>
              <a:rPr lang="en-GB" sz="2000">
                <a:latin typeface="Calibri"/>
                <a:ea typeface="Calibri"/>
                <a:cs typeface="Calibri"/>
              </a:rPr>
              <a:t>Karlsruhe Institute of Technology  (KIT)</a:t>
            </a:r>
          </a:p>
          <a:p>
            <a:pPr marL="342891" indent="-342891">
              <a:lnSpc>
                <a:spcPct val="120000"/>
              </a:lnSpc>
              <a:spcBef>
                <a:spcPts val="0"/>
              </a:spcBef>
              <a:buFont typeface="Arial" panose="020B0604020202020204" pitchFamily="34" charset="0"/>
              <a:buChar char="•"/>
            </a:pPr>
            <a:r>
              <a:rPr lang="en-GB" sz="2000">
                <a:latin typeface="Calibri"/>
                <a:ea typeface="Calibri"/>
                <a:cs typeface="Calibri"/>
              </a:rPr>
              <a:t>Instituto </a:t>
            </a:r>
            <a:r>
              <a:rPr lang="en-GB" sz="2000" err="1">
                <a:latin typeface="Calibri"/>
                <a:ea typeface="Calibri"/>
                <a:cs typeface="Calibri"/>
              </a:rPr>
              <a:t>Português</a:t>
            </a:r>
            <a:r>
              <a:rPr lang="en-GB" sz="2000">
                <a:latin typeface="Calibri"/>
                <a:ea typeface="Calibri"/>
                <a:cs typeface="Calibri"/>
              </a:rPr>
              <a:t> do Mar e da </a:t>
            </a:r>
            <a:r>
              <a:rPr lang="en-GB" sz="2000" err="1">
                <a:latin typeface="Calibri"/>
                <a:ea typeface="Calibri"/>
                <a:cs typeface="Calibri"/>
              </a:rPr>
              <a:t>Atmosfera</a:t>
            </a:r>
            <a:r>
              <a:rPr lang="en-GB" sz="2000">
                <a:latin typeface="Calibri"/>
                <a:ea typeface="Calibri"/>
                <a:cs typeface="Calibri"/>
              </a:rPr>
              <a:t> </a:t>
            </a:r>
            <a:br>
              <a:rPr lang="en-GB" sz="2000">
                <a:latin typeface="Calibri"/>
                <a:ea typeface="Calibri"/>
                <a:cs typeface="Calibri"/>
              </a:rPr>
            </a:br>
            <a:r>
              <a:rPr lang="en-GB" sz="2000">
                <a:latin typeface="Calibri"/>
                <a:ea typeface="Calibri"/>
                <a:cs typeface="Calibri"/>
              </a:rPr>
              <a:t>(IPMA)</a:t>
            </a:r>
          </a:p>
          <a:p>
            <a:pPr marL="342891" indent="-342891">
              <a:lnSpc>
                <a:spcPct val="120000"/>
              </a:lnSpc>
              <a:spcBef>
                <a:spcPts val="0"/>
              </a:spcBef>
              <a:buFont typeface="Arial" panose="020B0604020202020204" pitchFamily="34" charset="0"/>
              <a:buChar char="•"/>
            </a:pPr>
            <a:r>
              <a:rPr lang="en-GB" sz="2000">
                <a:latin typeface="Calibri"/>
                <a:ea typeface="Calibri"/>
                <a:cs typeface="Calibri"/>
              </a:rPr>
              <a:t>RUHR-UNIVERSITÄT BOCHUM (RUB)</a:t>
            </a:r>
          </a:p>
          <a:p>
            <a:pPr marL="342891" indent="-342891">
              <a:lnSpc>
                <a:spcPct val="120000"/>
              </a:lnSpc>
              <a:spcBef>
                <a:spcPts val="0"/>
              </a:spcBef>
              <a:buFont typeface="Arial" panose="020B0604020202020204" pitchFamily="34" charset="0"/>
              <a:buChar char="•"/>
            </a:pPr>
            <a:r>
              <a:rPr lang="en-GB" sz="2000">
                <a:latin typeface="Calibri"/>
                <a:ea typeface="Calibri"/>
                <a:cs typeface="Calibri"/>
              </a:rPr>
              <a:t>Danish Meteorological Institute (DMI)</a:t>
            </a:r>
          </a:p>
          <a:p>
            <a:pPr marL="342891" indent="-342891">
              <a:lnSpc>
                <a:spcPct val="120000"/>
              </a:lnSpc>
              <a:spcBef>
                <a:spcPts val="0"/>
              </a:spcBef>
              <a:buFont typeface="Arial" panose="020B0604020202020204" pitchFamily="34" charset="0"/>
              <a:buChar char="•"/>
            </a:pPr>
            <a:r>
              <a:rPr lang="en-GB" sz="2000">
                <a:latin typeface="Calibri"/>
                <a:ea typeface="Calibri"/>
                <a:cs typeface="Calibri"/>
              </a:rPr>
              <a:t>Luxembourg Institute of Science and </a:t>
            </a:r>
            <a:br>
              <a:rPr lang="en-GB" sz="2000">
                <a:latin typeface="Calibri"/>
                <a:ea typeface="Calibri"/>
                <a:cs typeface="Calibri"/>
              </a:rPr>
            </a:br>
            <a:r>
              <a:rPr lang="en-GB" sz="2000">
                <a:latin typeface="Calibri"/>
                <a:ea typeface="Calibri"/>
                <a:cs typeface="Calibri"/>
              </a:rPr>
              <a:t>Technology (LIST)</a:t>
            </a:r>
          </a:p>
          <a:p>
            <a:pPr marL="342891" indent="-342891">
              <a:lnSpc>
                <a:spcPct val="120000"/>
              </a:lnSpc>
              <a:spcBef>
                <a:spcPts val="0"/>
              </a:spcBef>
              <a:buFont typeface="Arial" panose="020B0604020202020204" pitchFamily="34" charset="0"/>
              <a:buChar char="•"/>
            </a:pPr>
            <a:r>
              <a:rPr lang="en-GB" sz="2000" err="1">
                <a:latin typeface="Calibri"/>
                <a:ea typeface="Calibri"/>
                <a:cs typeface="Calibri"/>
              </a:rPr>
              <a:t>MeteoRomania</a:t>
            </a:r>
            <a:endParaRPr lang="en-GB" sz="2000">
              <a:ea typeface="Calibri"/>
              <a:cs typeface="Calibri"/>
            </a:endParaRPr>
          </a:p>
        </p:txBody>
      </p:sp>
      <p:pic>
        <p:nvPicPr>
          <p:cNvPr id="5" name="Picture 4">
            <a:extLst>
              <a:ext uri="{FF2B5EF4-FFF2-40B4-BE49-F238E27FC236}">
                <a16:creationId xmlns:a16="http://schemas.microsoft.com/office/drawing/2014/main" id="{A8BA8F82-19E1-3249-2DF1-08C3849B20E3}"/>
              </a:ext>
            </a:extLst>
          </p:cNvPr>
          <p:cNvPicPr>
            <a:picLocks noChangeAspect="1"/>
          </p:cNvPicPr>
          <p:nvPr/>
        </p:nvPicPr>
        <p:blipFill>
          <a:blip r:embed="rId3"/>
          <a:stretch>
            <a:fillRect/>
          </a:stretch>
        </p:blipFill>
        <p:spPr>
          <a:xfrm>
            <a:off x="5231904" y="1981720"/>
            <a:ext cx="6816080" cy="3834045"/>
          </a:xfrm>
          <a:prstGeom prst="rect">
            <a:avLst/>
          </a:prstGeom>
        </p:spPr>
      </p:pic>
      <p:sp>
        <p:nvSpPr>
          <p:cNvPr id="7" name="TextBox 6">
            <a:extLst>
              <a:ext uri="{FF2B5EF4-FFF2-40B4-BE49-F238E27FC236}">
                <a16:creationId xmlns:a16="http://schemas.microsoft.com/office/drawing/2014/main" id="{26EE4825-3A7D-71ED-D620-166563DA3A45}"/>
              </a:ext>
            </a:extLst>
          </p:cNvPr>
          <p:cNvSpPr txBox="1"/>
          <p:nvPr/>
        </p:nvSpPr>
        <p:spPr>
          <a:xfrm>
            <a:off x="5375922" y="5843455"/>
            <a:ext cx="6816079" cy="400110"/>
          </a:xfrm>
          <a:prstGeom prst="rect">
            <a:avLst/>
          </a:prstGeom>
          <a:noFill/>
        </p:spPr>
        <p:txBody>
          <a:bodyPr wrap="square">
            <a:spAutoFit/>
          </a:bodyPr>
          <a:lstStyle/>
          <a:p>
            <a:pPr defTabSz="1219170" fontAlgn="base">
              <a:spcBef>
                <a:spcPct val="0"/>
              </a:spcBef>
              <a:spcAft>
                <a:spcPct val="0"/>
              </a:spcAft>
            </a:pPr>
            <a:r>
              <a:rPr lang="en-GB" sz="2000">
                <a:solidFill>
                  <a:srgbClr val="041E5D"/>
                </a:solidFill>
                <a:latin typeface="Calibri" panose="020F0502020204030204" pitchFamily="34" charset="0"/>
                <a:ea typeface="MS PGothic" pitchFamily="34" charset="-128"/>
              </a:rPr>
              <a:t>https://climate.esa.int/en/projects/land-surface-temperature/</a:t>
            </a:r>
          </a:p>
        </p:txBody>
      </p:sp>
    </p:spTree>
    <p:extLst>
      <p:ext uri="{BB962C8B-B14F-4D97-AF65-F5344CB8AC3E}">
        <p14:creationId xmlns:p14="http://schemas.microsoft.com/office/powerpoint/2010/main" val="38712212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p:txBody>
          <a:bodyPr>
            <a:normAutofit/>
          </a:bodyPr>
          <a:lstStyle/>
          <a:p>
            <a:r>
              <a:rPr lang="en-GB" altLang="en-US"/>
              <a:t>Data Products</a:t>
            </a:r>
            <a:endParaRPr lang="en-US" altLang="en-US">
              <a:latin typeface="Verdana" panose="020B0604030504040204"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5361" y="1479258"/>
            <a:ext cx="4715612" cy="2758524"/>
          </a:xfrm>
          <a:prstGeom prst="rect">
            <a:avLst/>
          </a:prstGeom>
        </p:spPr>
      </p:pic>
      <p:sp>
        <p:nvSpPr>
          <p:cNvPr id="9" name="Content Placeholder 2"/>
          <p:cNvSpPr>
            <a:spLocks noGrp="1"/>
          </p:cNvSpPr>
          <p:nvPr>
            <p:ph sz="half" idx="1"/>
          </p:nvPr>
        </p:nvSpPr>
        <p:spPr>
          <a:xfrm>
            <a:off x="335364" y="4672015"/>
            <a:ext cx="4715609" cy="1066476"/>
          </a:xfrm>
        </p:spPr>
        <p:txBody>
          <a:bodyPr>
            <a:normAutofit/>
          </a:bodyPr>
          <a:lstStyle/>
          <a:p>
            <a:pPr>
              <a:spcAft>
                <a:spcPts val="0"/>
              </a:spcAft>
            </a:pPr>
            <a:r>
              <a:rPr lang="en-GB" sz="1333"/>
              <a:t>Data available from CCI Open Data Portal</a:t>
            </a:r>
          </a:p>
          <a:p>
            <a:pPr>
              <a:spcBef>
                <a:spcPts val="0"/>
              </a:spcBef>
            </a:pPr>
            <a:r>
              <a:rPr lang="en-GB" sz="1333">
                <a:hlinkClick r:id="rId3"/>
              </a:rPr>
              <a:t>https://climate.esa.int/en/odp/#/project/land-surface-temperature</a:t>
            </a:r>
            <a:endParaRPr lang="en-GB" sz="1333"/>
          </a:p>
        </p:txBody>
      </p:sp>
      <p:graphicFrame>
        <p:nvGraphicFramePr>
          <p:cNvPr id="10" name="Table 9">
            <a:extLst>
              <a:ext uri="{FF2B5EF4-FFF2-40B4-BE49-F238E27FC236}">
                <a16:creationId xmlns:a16="http://schemas.microsoft.com/office/drawing/2014/main" id="{F0032DF3-7BAD-4A1A-BF08-7365BF1DE067}"/>
              </a:ext>
            </a:extLst>
          </p:cNvPr>
          <p:cNvGraphicFramePr>
            <a:graphicFrameLocks noGrp="1"/>
          </p:cNvGraphicFramePr>
          <p:nvPr/>
        </p:nvGraphicFramePr>
        <p:xfrm>
          <a:off x="5207588" y="1049720"/>
          <a:ext cx="6883576" cy="5314317"/>
        </p:xfrm>
        <a:graphic>
          <a:graphicData uri="http://schemas.openxmlformats.org/drawingml/2006/table">
            <a:tbl>
              <a:tblPr firstRow="1" firstCol="1" bandRow="1"/>
              <a:tblGrid>
                <a:gridCol w="1566764">
                  <a:extLst>
                    <a:ext uri="{9D8B030D-6E8A-4147-A177-3AD203B41FA5}">
                      <a16:colId xmlns:a16="http://schemas.microsoft.com/office/drawing/2014/main" val="2249565792"/>
                    </a:ext>
                  </a:extLst>
                </a:gridCol>
                <a:gridCol w="467512">
                  <a:extLst>
                    <a:ext uri="{9D8B030D-6E8A-4147-A177-3AD203B41FA5}">
                      <a16:colId xmlns:a16="http://schemas.microsoft.com/office/drawing/2014/main" val="426898785"/>
                    </a:ext>
                  </a:extLst>
                </a:gridCol>
                <a:gridCol w="923903">
                  <a:extLst>
                    <a:ext uri="{9D8B030D-6E8A-4147-A177-3AD203B41FA5}">
                      <a16:colId xmlns:a16="http://schemas.microsoft.com/office/drawing/2014/main" val="14312642"/>
                    </a:ext>
                  </a:extLst>
                </a:gridCol>
                <a:gridCol w="973649">
                  <a:extLst>
                    <a:ext uri="{9D8B030D-6E8A-4147-A177-3AD203B41FA5}">
                      <a16:colId xmlns:a16="http://schemas.microsoft.com/office/drawing/2014/main" val="2828499261"/>
                    </a:ext>
                  </a:extLst>
                </a:gridCol>
                <a:gridCol w="1100025">
                  <a:extLst>
                    <a:ext uri="{9D8B030D-6E8A-4147-A177-3AD203B41FA5}">
                      <a16:colId xmlns:a16="http://schemas.microsoft.com/office/drawing/2014/main" val="3638950710"/>
                    </a:ext>
                  </a:extLst>
                </a:gridCol>
                <a:gridCol w="1122811">
                  <a:extLst>
                    <a:ext uri="{9D8B030D-6E8A-4147-A177-3AD203B41FA5}">
                      <a16:colId xmlns:a16="http://schemas.microsoft.com/office/drawing/2014/main" val="4253641600"/>
                    </a:ext>
                  </a:extLst>
                </a:gridCol>
                <a:gridCol w="728912">
                  <a:extLst>
                    <a:ext uri="{9D8B030D-6E8A-4147-A177-3AD203B41FA5}">
                      <a16:colId xmlns:a16="http://schemas.microsoft.com/office/drawing/2014/main" val="3719068225"/>
                    </a:ext>
                  </a:extLst>
                </a:gridCol>
              </a:tblGrid>
              <a:tr h="330243">
                <a:tc>
                  <a:txBody>
                    <a:bodyPr/>
                    <a:lstStyle/>
                    <a:p>
                      <a:pPr algn="l">
                        <a:spcBef>
                          <a:spcPts val="300"/>
                        </a:spcBef>
                        <a:spcAft>
                          <a:spcPts val="300"/>
                        </a:spcAft>
                      </a:pPr>
                      <a:r>
                        <a:rPr lang="en-GB" sz="1100" b="1">
                          <a:gradFill>
                            <a:gsLst>
                              <a:gs pos="0">
                                <a:srgbClr val="9AB5E4"/>
                              </a:gs>
                              <a:gs pos="50000">
                                <a:srgbClr val="C2D1ED"/>
                              </a:gs>
                              <a:gs pos="100000">
                                <a:srgbClr val="FFFFFF"/>
                              </a:gs>
                            </a:gsLst>
                            <a:lin ang="5400000" scaled="0"/>
                          </a:gradFill>
                          <a:effectLst/>
                          <a:latin typeface="Calibri" panose="020F0502020204030204" pitchFamily="34" charset="0"/>
                          <a:ea typeface="Times New Roman" panose="02020603050405020304" pitchFamily="18" charset="0"/>
                          <a:cs typeface="Times New Roman" panose="02020603050405020304" pitchFamily="18" charset="0"/>
                        </a:rPr>
                        <a:t>Product String</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07BB5"/>
                    </a:solidFill>
                  </a:tcPr>
                </a:tc>
                <a:tc>
                  <a:txBody>
                    <a:bodyPr/>
                    <a:lstStyle/>
                    <a:p>
                      <a:pPr algn="ctr">
                        <a:spcBef>
                          <a:spcPts val="300"/>
                        </a:spcBef>
                        <a:spcAft>
                          <a:spcPts val="300"/>
                        </a:spcAft>
                      </a:pPr>
                      <a:r>
                        <a:rPr lang="en-GB" sz="1100" b="1">
                          <a:gradFill>
                            <a:gsLst>
                              <a:gs pos="0">
                                <a:srgbClr val="9AB5E4"/>
                              </a:gs>
                              <a:gs pos="50000">
                                <a:srgbClr val="C2D1ED"/>
                              </a:gs>
                              <a:gs pos="100000">
                                <a:srgbClr val="FFFFFF"/>
                              </a:gs>
                            </a:gsLst>
                            <a:lin ang="5400000" scaled="0"/>
                          </a:gradFill>
                          <a:effectLst/>
                          <a:latin typeface="Calibri" panose="020F0502020204030204" pitchFamily="34" charset="0"/>
                          <a:ea typeface="Times New Roman" panose="02020603050405020304" pitchFamily="18" charset="0"/>
                          <a:cs typeface="Times New Roman" panose="02020603050405020304" pitchFamily="18" charset="0"/>
                        </a:rPr>
                        <a:t>Version</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07BB5"/>
                    </a:solidFill>
                  </a:tcPr>
                </a:tc>
                <a:tc>
                  <a:txBody>
                    <a:bodyPr/>
                    <a:lstStyle/>
                    <a:p>
                      <a:pPr algn="ctr">
                        <a:spcBef>
                          <a:spcPts val="300"/>
                        </a:spcBef>
                        <a:spcAft>
                          <a:spcPts val="300"/>
                        </a:spcAft>
                      </a:pPr>
                      <a:r>
                        <a:rPr lang="en-GB" sz="1100" b="1">
                          <a:gradFill>
                            <a:gsLst>
                              <a:gs pos="0">
                                <a:srgbClr val="9AB5E4"/>
                              </a:gs>
                              <a:gs pos="50000">
                                <a:srgbClr val="C2D1ED"/>
                              </a:gs>
                              <a:gs pos="100000">
                                <a:srgbClr val="FFFFFF"/>
                              </a:gs>
                            </a:gsLst>
                            <a:lin ang="5400000" scaled="0"/>
                          </a:gradFill>
                          <a:effectLst/>
                          <a:latin typeface="Calibri" panose="020F0502020204030204" pitchFamily="34" charset="0"/>
                          <a:ea typeface="Times New Roman" panose="02020603050405020304" pitchFamily="18" charset="0"/>
                          <a:cs typeface="Times New Roman" panose="02020603050405020304" pitchFamily="18" charset="0"/>
                        </a:rPr>
                        <a:t>Instruments</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07BB5"/>
                    </a:solidFill>
                  </a:tcPr>
                </a:tc>
                <a:tc>
                  <a:txBody>
                    <a:bodyPr/>
                    <a:lstStyle/>
                    <a:p>
                      <a:pPr algn="ctr">
                        <a:spcBef>
                          <a:spcPts val="300"/>
                        </a:spcBef>
                        <a:spcAft>
                          <a:spcPts val="300"/>
                        </a:spcAft>
                      </a:pPr>
                      <a:r>
                        <a:rPr lang="en-GB" sz="1100" b="1">
                          <a:gradFill>
                            <a:gsLst>
                              <a:gs pos="0">
                                <a:srgbClr val="9AB5E4"/>
                              </a:gs>
                              <a:gs pos="50000">
                                <a:srgbClr val="C2D1ED"/>
                              </a:gs>
                              <a:gs pos="100000">
                                <a:srgbClr val="FFFFFF"/>
                              </a:gs>
                            </a:gsLst>
                            <a:lin ang="5400000" scaled="0"/>
                          </a:gradFill>
                          <a:effectLst/>
                          <a:latin typeface="Calibri" panose="020F0502020204030204" pitchFamily="34" charset="0"/>
                          <a:ea typeface="Times New Roman" panose="02020603050405020304" pitchFamily="18" charset="0"/>
                          <a:cs typeface="Times New Roman" panose="02020603050405020304" pitchFamily="18" charset="0"/>
                        </a:rPr>
                        <a:t>Satellites</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07BB5"/>
                    </a:solidFill>
                  </a:tcPr>
                </a:tc>
                <a:tc>
                  <a:txBody>
                    <a:bodyPr/>
                    <a:lstStyle/>
                    <a:p>
                      <a:pPr algn="ctr">
                        <a:spcBef>
                          <a:spcPts val="300"/>
                        </a:spcBef>
                        <a:spcAft>
                          <a:spcPts val="300"/>
                        </a:spcAft>
                      </a:pPr>
                      <a:r>
                        <a:rPr lang="en-GB" sz="1100" b="1">
                          <a:gradFill>
                            <a:gsLst>
                              <a:gs pos="0">
                                <a:srgbClr val="9AB5E4"/>
                              </a:gs>
                              <a:gs pos="50000">
                                <a:srgbClr val="C2D1ED"/>
                              </a:gs>
                              <a:gs pos="100000">
                                <a:srgbClr val="FFFFFF"/>
                              </a:gs>
                            </a:gsLst>
                            <a:lin ang="5400000" scaled="0"/>
                          </a:gradFill>
                          <a:effectLst/>
                          <a:latin typeface="Calibri" panose="020F0502020204030204" pitchFamily="34" charset="0"/>
                          <a:ea typeface="Times New Roman" panose="02020603050405020304" pitchFamily="18" charset="0"/>
                          <a:cs typeface="Times New Roman" panose="02020603050405020304" pitchFamily="18" charset="0"/>
                        </a:rPr>
                        <a:t>Spatial Resolution</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07BB5"/>
                    </a:solidFill>
                  </a:tcPr>
                </a:tc>
                <a:tc>
                  <a:txBody>
                    <a:bodyPr/>
                    <a:lstStyle/>
                    <a:p>
                      <a:pPr algn="ctr">
                        <a:spcBef>
                          <a:spcPts val="300"/>
                        </a:spcBef>
                        <a:spcAft>
                          <a:spcPts val="300"/>
                        </a:spcAft>
                      </a:pPr>
                      <a:r>
                        <a:rPr lang="en-GB" sz="1100" b="1">
                          <a:gradFill>
                            <a:gsLst>
                              <a:gs pos="0">
                                <a:srgbClr val="9AB5E4"/>
                              </a:gs>
                              <a:gs pos="50000">
                                <a:srgbClr val="C2D1ED"/>
                              </a:gs>
                              <a:gs pos="100000">
                                <a:srgbClr val="FFFFFF"/>
                              </a:gs>
                            </a:gsLst>
                            <a:lin ang="5400000" scaled="0"/>
                          </a:gradFill>
                          <a:effectLst/>
                          <a:latin typeface="Calibri" panose="020F0502020204030204" pitchFamily="34" charset="0"/>
                          <a:ea typeface="Times New Roman" panose="02020603050405020304" pitchFamily="18" charset="0"/>
                          <a:cs typeface="Times New Roman" panose="02020603050405020304" pitchFamily="18" charset="0"/>
                        </a:rPr>
                        <a:t>Temporal Resolution</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07BB5"/>
                    </a:solidFill>
                  </a:tcPr>
                </a:tc>
                <a:tc>
                  <a:txBody>
                    <a:bodyPr/>
                    <a:lstStyle/>
                    <a:p>
                      <a:pPr algn="ctr">
                        <a:spcBef>
                          <a:spcPts val="300"/>
                        </a:spcBef>
                        <a:spcAft>
                          <a:spcPts val="300"/>
                        </a:spcAft>
                      </a:pPr>
                      <a:r>
                        <a:rPr lang="en-GB" sz="1100" b="1">
                          <a:gradFill>
                            <a:gsLst>
                              <a:gs pos="0">
                                <a:srgbClr val="9AB5E4"/>
                              </a:gs>
                              <a:gs pos="50000">
                                <a:srgbClr val="C2D1ED"/>
                              </a:gs>
                              <a:gs pos="100000">
                                <a:srgbClr val="FFFFFF"/>
                              </a:gs>
                            </a:gsLst>
                            <a:lin ang="5400000" scaled="0"/>
                          </a:gradFill>
                          <a:effectLst/>
                          <a:latin typeface="Calibri" panose="020F0502020204030204" pitchFamily="34" charset="0"/>
                          <a:ea typeface="Times New Roman" panose="02020603050405020304" pitchFamily="18" charset="0"/>
                          <a:cs typeface="Times New Roman" panose="02020603050405020304" pitchFamily="18" charset="0"/>
                        </a:rPr>
                        <a:t>Data Availability</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07BB5"/>
                    </a:solidFill>
                  </a:tcPr>
                </a:tc>
                <a:extLst>
                  <a:ext uri="{0D108BD9-81ED-4DB2-BD59-A6C34878D82A}">
                    <a16:rowId xmlns:a16="http://schemas.microsoft.com/office/drawing/2014/main" val="749360268"/>
                  </a:ext>
                </a:extLst>
              </a:tr>
              <a:tr h="250771">
                <a:tc>
                  <a:txBody>
                    <a:bodyPr/>
                    <a:lstStyle/>
                    <a:p>
                      <a:pPr algn="l">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ERS-2_ATSR__L3C</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4.00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ATSR-2</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ERS-2</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0.01° global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Daily – Day + Night</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1995 – 2003</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343192248"/>
                  </a:ext>
                </a:extLst>
              </a:tr>
              <a:tr h="250771">
                <a:tc>
                  <a:txBody>
                    <a:bodyPr/>
                    <a:lstStyle/>
                    <a:p>
                      <a:pPr algn="l">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ENVISAT_ATSR__L3C</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4.00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AATSR</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Envisat</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0.01° global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Daily – Day + Night</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2002 – 2012</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92321353"/>
                  </a:ext>
                </a:extLst>
              </a:tr>
              <a:tr h="250771">
                <a:tc>
                  <a:txBody>
                    <a:bodyPr/>
                    <a:lstStyle/>
                    <a:p>
                      <a:pPr algn="l">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TERRA_MODIS_L3C</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4.00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MODIS</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EOS Terra</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0.01° global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Daily – Day + Night</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2000 – 2021</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723390395"/>
                  </a:ext>
                </a:extLst>
              </a:tr>
              <a:tr h="250771">
                <a:tc>
                  <a:txBody>
                    <a:bodyPr/>
                    <a:lstStyle/>
                    <a:p>
                      <a:pPr algn="l">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AQUA_MODIS_L3C</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4.00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MODIS</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EOS Aqua</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0.01° global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Daily – Day + Night</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2002 – 2021</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23639732"/>
                  </a:ext>
                </a:extLst>
              </a:tr>
              <a:tr h="250771">
                <a:tc>
                  <a:txBody>
                    <a:bodyPr/>
                    <a:lstStyle/>
                    <a:p>
                      <a:pPr algn="l">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SENTINEL3A_SLSTR_L3C</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4.00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SLSTR</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Sentinel 3A</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0.01° global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Daily – Day + Night</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2016 – 2024</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32235820"/>
                  </a:ext>
                </a:extLst>
              </a:tr>
              <a:tr h="250771">
                <a:tc>
                  <a:txBody>
                    <a:bodyPr/>
                    <a:lstStyle/>
                    <a:p>
                      <a:pPr algn="l">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SENTINEL3B_SLSTR_L3C</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4.00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SLSTR</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Sentinel 3B</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0.01° global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Daily – Day + Night</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2018 – 2024</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886569189"/>
                  </a:ext>
                </a:extLst>
              </a:tr>
              <a:tr h="250771">
                <a:tc>
                  <a:txBody>
                    <a:bodyPr/>
                    <a:lstStyle/>
                    <a:p>
                      <a:pPr marL="0" algn="l"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NOAA15_AVHRR_L3C</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1.50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AVHRR/3</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NOAA-15</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0.05° global </a:t>
                      </a:r>
                      <a:r>
                        <a:rPr lang="en-GB" sz="1100" kern="12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Daily – Day + Night</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1998 – 2010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26605681"/>
                  </a:ext>
                </a:extLst>
              </a:tr>
              <a:tr h="250771">
                <a:tc>
                  <a:txBody>
                    <a:bodyPr/>
                    <a:lstStyle/>
                    <a:p>
                      <a:pPr marL="0" algn="l"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NOAA16_AVHRR_L3C</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1.50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AVHRR/3</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NOAA-16</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0.05° global </a:t>
                      </a:r>
                      <a:r>
                        <a:rPr lang="en-GB" sz="1100" kern="12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Daily – Day + Night</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2002 – 2010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432671833"/>
                  </a:ext>
                </a:extLst>
              </a:tr>
              <a:tr h="250771">
                <a:tc>
                  <a:txBody>
                    <a:bodyPr/>
                    <a:lstStyle/>
                    <a:p>
                      <a:pPr marL="0" algn="l"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NOAA17_AVHRR_L3C</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1.50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AVHRR/3</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NOAA-17</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0.05° global </a:t>
                      </a:r>
                      <a:r>
                        <a:rPr lang="en-GB" sz="1100" kern="12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Daily – Day + Night</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2002 – 2010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504532737"/>
                  </a:ext>
                </a:extLst>
              </a:tr>
              <a:tr h="250771">
                <a:tc>
                  <a:txBody>
                    <a:bodyPr/>
                    <a:lstStyle/>
                    <a:p>
                      <a:pPr marL="0" algn="l"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NOAA18_AVHRR_L3C</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1.50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AVHRR/3</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NOAA-18</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0.05° global </a:t>
                      </a:r>
                      <a:r>
                        <a:rPr lang="en-GB" sz="1100" kern="12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Daily – Day + Night</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2005 – 2020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515892589"/>
                  </a:ext>
                </a:extLst>
              </a:tr>
              <a:tr h="250771">
                <a:tc>
                  <a:txBody>
                    <a:bodyPr/>
                    <a:lstStyle/>
                    <a:p>
                      <a:pPr marL="0" algn="l"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NOAA19_AVHRR_L3C</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1.50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AVHRR/3</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NOAA-19</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0.05° global </a:t>
                      </a:r>
                      <a:r>
                        <a:rPr lang="en-GB" sz="1100" kern="12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Daily – Day + Night</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2009 – 2020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806122963"/>
                  </a:ext>
                </a:extLst>
              </a:tr>
              <a:tr h="250771">
                <a:tc>
                  <a:txBody>
                    <a:bodyPr/>
                    <a:lstStyle/>
                    <a:p>
                      <a:pPr marL="0" algn="l"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METOPA_AVHRR_L3C</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AVHRR/3</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Metop-A</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0.01° global </a:t>
                      </a:r>
                      <a:r>
                        <a:rPr lang="en-GB" sz="1100" kern="12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Daily – Day + Night</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2010 - 2021</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569154549"/>
                  </a:ext>
                </a:extLst>
              </a:tr>
              <a:tr h="250771">
                <a:tc>
                  <a:txBody>
                    <a:bodyPr/>
                    <a:lstStyle/>
                    <a:p>
                      <a:pPr algn="l">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SNPP_VIIRS_L3C</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1.00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VIIRS</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SNPP</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0.01° global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Daily – Day + Night</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2012-2023</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906241551"/>
                  </a:ext>
                </a:extLst>
              </a:tr>
              <a:tr h="250771">
                <a:tc>
                  <a:txBody>
                    <a:bodyPr/>
                    <a:lstStyle/>
                    <a:p>
                      <a:pPr algn="l">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NOAA20_VIIRS_L3C</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1.00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VIIRS</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NOAA-20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0.01° global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Daily – Day + Night</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2018-2023</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582592462"/>
                  </a:ext>
                </a:extLst>
              </a:tr>
              <a:tr h="980483">
                <a:tc>
                  <a:txBody>
                    <a:bodyPr/>
                    <a:lstStyle/>
                    <a:p>
                      <a:pPr marL="0" algn="l"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MULTISENSOR_IRMGP_L3S</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3.00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fr-FR"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AATSR + MODIS + SLSTR + SEVIRI + IMAGER + ABI + </a:t>
                      </a: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JAMI + AHI + AVHRR + VIIRS</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fr-FR" sz="1100" kern="12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Envisat</a:t>
                      </a:r>
                      <a:r>
                        <a:rPr lang="fr-FR"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 Aqua + Terra + S3A + 3B + </a:t>
                      </a:r>
                      <a:r>
                        <a:rPr lang="fr-FR" sz="1100" kern="12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MSGx</a:t>
                      </a:r>
                      <a:r>
                        <a:rPr lang="fr-FR"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 </a:t>
                      </a:r>
                      <a:r>
                        <a:rPr lang="fr-FR" sz="1100" kern="12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GOESx</a:t>
                      </a:r>
                      <a:r>
                        <a:rPr lang="fr-FR"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 </a:t>
                      </a:r>
                      <a:r>
                        <a:rPr lang="fr-FR" sz="1100" kern="12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MTSATx</a:t>
                      </a:r>
                      <a:r>
                        <a:rPr lang="fr-FR"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 </a:t>
                      </a:r>
                      <a:r>
                        <a:rPr lang="en-GB" sz="1100" kern="12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Himawari</a:t>
                      </a: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-x + </a:t>
                      </a:r>
                      <a:r>
                        <a:rPr lang="en-GB" sz="1100" kern="12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Metop</a:t>
                      </a: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 + SNPP</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0.05° global </a:t>
                      </a:r>
                      <a:r>
                        <a:rPr lang="en-GB" sz="1100" kern="12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3-hourly</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Bef>
                          <a:spcPts val="300"/>
                        </a:spcBef>
                        <a:spcAft>
                          <a:spcPts val="300"/>
                        </a:spcAft>
                      </a:pP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2004 - 2023</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99252937"/>
                  </a:ext>
                </a:extLst>
              </a:tr>
              <a:tr h="492803">
                <a:tc>
                  <a:txBody>
                    <a:bodyPr/>
                    <a:lstStyle/>
                    <a:p>
                      <a:pPr algn="l">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MULTISENSOR_IRCDR_L3S</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3.00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ATSR-2 + AATSR + MODIS + SLSTR</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fr-FR"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ERS-2 + </a:t>
                      </a:r>
                      <a:r>
                        <a:rPr lang="fr-FR"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Envisat</a:t>
                      </a:r>
                      <a:r>
                        <a:rPr lang="fr-FR"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 Terra + S3B</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0.01° global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Daily – Day + Night</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1995 – 2024</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56162588"/>
                  </a:ext>
                </a:extLst>
              </a:tr>
            </a:tbl>
          </a:graphicData>
        </a:graphic>
      </p:graphicFrame>
    </p:spTree>
    <p:extLst>
      <p:ext uri="{BB962C8B-B14F-4D97-AF65-F5344CB8AC3E}">
        <p14:creationId xmlns:p14="http://schemas.microsoft.com/office/powerpoint/2010/main" val="20592803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56CE22-D0C7-4BE4-2A90-E3551ABD5C28}"/>
              </a:ext>
            </a:extLst>
          </p:cNvPr>
          <p:cNvSpPr>
            <a:spLocks noGrp="1"/>
          </p:cNvSpPr>
          <p:nvPr>
            <p:ph type="title"/>
          </p:nvPr>
        </p:nvSpPr>
        <p:spPr>
          <a:xfrm>
            <a:off x="907317" y="85457"/>
            <a:ext cx="8575847" cy="574516"/>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prstTxWarp prst="textNoShape">
              <a:avLst/>
            </a:prstTxWarp>
            <a:spAutoFit/>
          </a:bodyPr>
          <a:lstStyle/>
          <a:p>
            <a:r>
              <a:rPr lang="en-GB">
                <a:solidFill>
                  <a:srgbClr val="FFFFFF"/>
                </a:solidFill>
                <a:ea typeface="MS PGothic" pitchFamily="34" charset="-128"/>
                <a:cs typeface="Arial" panose="020B0604020202020204" pitchFamily="34" charset="0"/>
              </a:rPr>
              <a:t>Upcoming Products</a:t>
            </a:r>
          </a:p>
        </p:txBody>
      </p:sp>
      <p:sp>
        <p:nvSpPr>
          <p:cNvPr id="4" name="Content Placeholder 2">
            <a:extLst>
              <a:ext uri="{FF2B5EF4-FFF2-40B4-BE49-F238E27FC236}">
                <a16:creationId xmlns:a16="http://schemas.microsoft.com/office/drawing/2014/main" id="{3169D8CB-F34E-9F6F-BC17-05E4764A7B23}"/>
              </a:ext>
            </a:extLst>
          </p:cNvPr>
          <p:cNvSpPr txBox="1">
            <a:spLocks/>
          </p:cNvSpPr>
          <p:nvPr/>
        </p:nvSpPr>
        <p:spPr>
          <a:xfrm>
            <a:off x="190782" y="1049720"/>
            <a:ext cx="5016807" cy="4625160"/>
          </a:xfrm>
          <a:prstGeom prst="rect">
            <a:avLst/>
          </a:prstGeom>
        </p:spPr>
        <p:txBody>
          <a:bodyPr/>
          <a:lstStyle>
            <a:lvl1pPr marL="0" indent="0" algn="l" defTabSz="914400" rtl="0" eaLnBrk="1" latinLnBrk="0" hangingPunct="1">
              <a:spcBef>
                <a:spcPts val="1200"/>
              </a:spcBef>
              <a:spcAft>
                <a:spcPts val="600"/>
              </a:spcAft>
              <a:buFont typeface="Arial" pitchFamily="34" charset="0"/>
              <a:buNone/>
              <a:defRPr sz="2200" b="1" kern="1200">
                <a:solidFill>
                  <a:srgbClr val="041E5D"/>
                </a:solidFill>
                <a:latin typeface="Calibri" panose="020F0502020204030204" pitchFamily="34" charset="0"/>
                <a:ea typeface="+mn-ea"/>
                <a:cs typeface="+mn-cs"/>
              </a:defRPr>
            </a:lvl1pPr>
            <a:lvl2pPr marL="271463" indent="-182563" algn="l" defTabSz="914400" rtl="0" eaLnBrk="1" latinLnBrk="0" hangingPunct="1">
              <a:spcBef>
                <a:spcPct val="20000"/>
              </a:spcBef>
              <a:buClr>
                <a:srgbClr val="067EB0"/>
              </a:buClr>
              <a:buSzPct val="100000"/>
              <a:buFont typeface="Wingdings" panose="05000000000000000000" pitchFamily="2" charset="2"/>
              <a:buChar char="§"/>
              <a:defRPr sz="2000" kern="1200">
                <a:solidFill>
                  <a:srgbClr val="041E5D"/>
                </a:solidFill>
                <a:latin typeface="Calibri" panose="020F0502020204030204" pitchFamily="34" charset="0"/>
                <a:ea typeface="+mn-ea"/>
                <a:cs typeface="+mn-cs"/>
              </a:defRPr>
            </a:lvl2pPr>
            <a:lvl3pPr marL="538163" indent="-228600" algn="l" defTabSz="914400" rtl="0" eaLnBrk="1" latinLnBrk="0" hangingPunct="1">
              <a:spcBef>
                <a:spcPct val="20000"/>
              </a:spcBef>
              <a:buClr>
                <a:srgbClr val="B03806"/>
              </a:buClr>
              <a:buSzPct val="80000"/>
              <a:buFont typeface="Wingdings" panose="05000000000000000000" pitchFamily="2" charset="2"/>
              <a:buChar char="v"/>
              <a:defRPr sz="1800" kern="1200">
                <a:solidFill>
                  <a:srgbClr val="041E5D"/>
                </a:solidFill>
                <a:latin typeface="Calibri" panose="020F0502020204030204" pitchFamily="34" charset="0"/>
                <a:ea typeface="+mn-ea"/>
                <a:cs typeface="+mn-cs"/>
              </a:defRPr>
            </a:lvl3pPr>
            <a:lvl4pPr marL="895350" indent="-228600" algn="l" defTabSz="914400" rtl="0" eaLnBrk="1" latinLnBrk="0" hangingPunct="1">
              <a:spcBef>
                <a:spcPct val="20000"/>
              </a:spcBef>
              <a:buClr>
                <a:srgbClr val="067EB0"/>
              </a:buClr>
              <a:buFont typeface="Wingdings" panose="05000000000000000000" pitchFamily="2" charset="2"/>
              <a:buChar char="Ø"/>
              <a:defRPr sz="1800" kern="1200" baseline="0">
                <a:solidFill>
                  <a:srgbClr val="041E5D"/>
                </a:solidFill>
                <a:latin typeface="Calibri" panose="020F0502020204030204" pitchFamily="34" charset="0"/>
                <a:ea typeface="+mn-ea"/>
                <a:cs typeface="+mn-cs"/>
              </a:defRPr>
            </a:lvl4pPr>
            <a:lvl5pPr marL="1260475" indent="-228600" algn="l" defTabSz="914400" rtl="0" eaLnBrk="1" latinLnBrk="0" hangingPunct="1">
              <a:spcBef>
                <a:spcPct val="20000"/>
              </a:spcBef>
              <a:buClr>
                <a:srgbClr val="B03806"/>
              </a:buClr>
              <a:buFont typeface="Wingdings" panose="05000000000000000000" pitchFamily="2" charset="2"/>
              <a:buChar char="ü"/>
              <a:defRPr sz="1800" kern="1200" baseline="0">
                <a:solidFill>
                  <a:srgbClr val="041E5D"/>
                </a:solidFill>
                <a:latin typeface="Calibri" panose="020F0502020204030204" pitchFamily="34" charset="0"/>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a:lstStyle>
          <a:p>
            <a:pPr marL="342891" indent="-342891" defTabSz="1219170" fontAlgn="base">
              <a:spcBef>
                <a:spcPts val="800"/>
              </a:spcBef>
              <a:spcAft>
                <a:spcPts val="800"/>
              </a:spcAft>
              <a:buFont typeface="Arial" panose="020B0604020202020204" pitchFamily="34" charset="0"/>
              <a:buChar char="•"/>
            </a:pPr>
            <a:r>
              <a:rPr lang="en-GB" sz="2133"/>
              <a:t>Geostationary (GEO) IR</a:t>
            </a:r>
          </a:p>
          <a:p>
            <a:pPr marL="342891" indent="-342891" defTabSz="1219170" fontAlgn="base">
              <a:spcBef>
                <a:spcPts val="800"/>
              </a:spcBef>
              <a:spcAft>
                <a:spcPts val="800"/>
              </a:spcAft>
              <a:buFont typeface="Arial" panose="020B0604020202020204" pitchFamily="34" charset="0"/>
              <a:buChar char="•"/>
            </a:pPr>
            <a:r>
              <a:rPr lang="en-GB" sz="2133"/>
              <a:t>LEO </a:t>
            </a:r>
            <a:r>
              <a:rPr lang="en-GB" sz="2133" err="1"/>
              <a:t>MicroWave</a:t>
            </a:r>
            <a:r>
              <a:rPr lang="en-GB" sz="2133"/>
              <a:t> (MW)</a:t>
            </a:r>
          </a:p>
          <a:p>
            <a:pPr marL="342891" indent="-342891" defTabSz="1219170" fontAlgn="base">
              <a:spcBef>
                <a:spcPts val="800"/>
              </a:spcBef>
              <a:spcAft>
                <a:spcPts val="800"/>
              </a:spcAft>
              <a:buFont typeface="Arial" panose="020B0604020202020204" pitchFamily="34" charset="0"/>
              <a:buChar char="•"/>
            </a:pPr>
            <a:r>
              <a:rPr lang="en-GB" sz="2133"/>
              <a:t>High-resolution (HR) IR</a:t>
            </a:r>
          </a:p>
          <a:p>
            <a:pPr marL="342891" indent="-342891" defTabSz="1219170" fontAlgn="base">
              <a:spcBef>
                <a:spcPts val="800"/>
              </a:spcBef>
              <a:spcAft>
                <a:spcPts val="800"/>
              </a:spcAft>
              <a:buFont typeface="Arial" panose="020B0604020202020204" pitchFamily="34" charset="0"/>
              <a:buChar char="•"/>
            </a:pPr>
            <a:r>
              <a:rPr lang="en-GB" sz="2133"/>
              <a:t>Downscaled IR</a:t>
            </a:r>
          </a:p>
          <a:p>
            <a:pPr marL="342891" indent="-342891" defTabSz="1219170" fontAlgn="base">
              <a:spcBef>
                <a:spcPts val="800"/>
              </a:spcBef>
              <a:spcAft>
                <a:spcPts val="800"/>
              </a:spcAft>
              <a:buFont typeface="Arial" panose="020B0604020202020204" pitchFamily="34" charset="0"/>
              <a:buChar char="•"/>
            </a:pPr>
            <a:r>
              <a:rPr lang="en-GB" sz="2133"/>
              <a:t>Prototype blend IR+MW</a:t>
            </a:r>
          </a:p>
          <a:p>
            <a:pPr marL="342891" indent="-342891" defTabSz="1219170" fontAlgn="base">
              <a:spcBef>
                <a:spcPts val="800"/>
              </a:spcBef>
              <a:spcAft>
                <a:spcPts val="800"/>
              </a:spcAft>
              <a:buFont typeface="Arial" panose="020B0604020202020204" pitchFamily="34" charset="0"/>
              <a:buChar char="•"/>
            </a:pPr>
            <a:endParaRPr lang="en-GB" sz="2133"/>
          </a:p>
          <a:p>
            <a:pPr marL="342891" indent="-342891" defTabSz="1219170" fontAlgn="base">
              <a:spcBef>
                <a:spcPts val="800"/>
              </a:spcBef>
              <a:spcAft>
                <a:spcPts val="800"/>
              </a:spcAft>
              <a:buFont typeface="Arial" panose="020B0604020202020204" pitchFamily="34" charset="0"/>
              <a:buChar char="•"/>
            </a:pPr>
            <a:r>
              <a:rPr lang="en-GB" sz="2133"/>
              <a:t>New releases of existing LEO IR</a:t>
            </a:r>
          </a:p>
          <a:p>
            <a:pPr marL="342891" indent="-342891" defTabSz="1219170" fontAlgn="base">
              <a:spcBef>
                <a:spcPts val="800"/>
              </a:spcBef>
              <a:spcAft>
                <a:spcPts val="800"/>
              </a:spcAft>
              <a:buFont typeface="Arial" panose="020B0604020202020204" pitchFamily="34" charset="0"/>
              <a:buChar char="•"/>
            </a:pPr>
            <a:r>
              <a:rPr lang="en-GB" sz="2133"/>
              <a:t>New releases of multi-sensor IR</a:t>
            </a:r>
          </a:p>
          <a:p>
            <a:pPr algn="ctr" defTabSz="1219170" fontAlgn="base">
              <a:spcBef>
                <a:spcPts val="1600"/>
              </a:spcBef>
              <a:spcAft>
                <a:spcPts val="800"/>
              </a:spcAft>
            </a:pPr>
            <a:r>
              <a:rPr lang="en-GB" sz="2133" i="1">
                <a:solidFill>
                  <a:srgbClr val="FF0000"/>
                </a:solidFill>
              </a:rPr>
              <a:t>Please do contact us if you need help to choose the best option for your work!</a:t>
            </a:r>
          </a:p>
        </p:txBody>
      </p:sp>
      <p:graphicFrame>
        <p:nvGraphicFramePr>
          <p:cNvPr id="5" name="Table 4">
            <a:extLst>
              <a:ext uri="{FF2B5EF4-FFF2-40B4-BE49-F238E27FC236}">
                <a16:creationId xmlns:a16="http://schemas.microsoft.com/office/drawing/2014/main" id="{3E9C2395-994C-4F5E-9FEB-E6EFD0D06949}"/>
              </a:ext>
            </a:extLst>
          </p:cNvPr>
          <p:cNvGraphicFramePr>
            <a:graphicFrameLocks noGrp="1"/>
          </p:cNvGraphicFramePr>
          <p:nvPr/>
        </p:nvGraphicFramePr>
        <p:xfrm>
          <a:off x="5207588" y="1049720"/>
          <a:ext cx="6883576" cy="4393064"/>
        </p:xfrm>
        <a:graphic>
          <a:graphicData uri="http://schemas.openxmlformats.org/drawingml/2006/table">
            <a:tbl>
              <a:tblPr firstRow="1" firstCol="1" bandRow="1"/>
              <a:tblGrid>
                <a:gridCol w="1566764">
                  <a:extLst>
                    <a:ext uri="{9D8B030D-6E8A-4147-A177-3AD203B41FA5}">
                      <a16:colId xmlns:a16="http://schemas.microsoft.com/office/drawing/2014/main" val="2249565792"/>
                    </a:ext>
                  </a:extLst>
                </a:gridCol>
                <a:gridCol w="467512">
                  <a:extLst>
                    <a:ext uri="{9D8B030D-6E8A-4147-A177-3AD203B41FA5}">
                      <a16:colId xmlns:a16="http://schemas.microsoft.com/office/drawing/2014/main" val="426898785"/>
                    </a:ext>
                  </a:extLst>
                </a:gridCol>
                <a:gridCol w="923903">
                  <a:extLst>
                    <a:ext uri="{9D8B030D-6E8A-4147-A177-3AD203B41FA5}">
                      <a16:colId xmlns:a16="http://schemas.microsoft.com/office/drawing/2014/main" val="14312642"/>
                    </a:ext>
                  </a:extLst>
                </a:gridCol>
                <a:gridCol w="973649">
                  <a:extLst>
                    <a:ext uri="{9D8B030D-6E8A-4147-A177-3AD203B41FA5}">
                      <a16:colId xmlns:a16="http://schemas.microsoft.com/office/drawing/2014/main" val="2828499261"/>
                    </a:ext>
                  </a:extLst>
                </a:gridCol>
                <a:gridCol w="1100025">
                  <a:extLst>
                    <a:ext uri="{9D8B030D-6E8A-4147-A177-3AD203B41FA5}">
                      <a16:colId xmlns:a16="http://schemas.microsoft.com/office/drawing/2014/main" val="3638950710"/>
                    </a:ext>
                  </a:extLst>
                </a:gridCol>
                <a:gridCol w="1122811">
                  <a:extLst>
                    <a:ext uri="{9D8B030D-6E8A-4147-A177-3AD203B41FA5}">
                      <a16:colId xmlns:a16="http://schemas.microsoft.com/office/drawing/2014/main" val="4253641600"/>
                    </a:ext>
                  </a:extLst>
                </a:gridCol>
                <a:gridCol w="728912">
                  <a:extLst>
                    <a:ext uri="{9D8B030D-6E8A-4147-A177-3AD203B41FA5}">
                      <a16:colId xmlns:a16="http://schemas.microsoft.com/office/drawing/2014/main" val="3719068225"/>
                    </a:ext>
                  </a:extLst>
                </a:gridCol>
              </a:tblGrid>
              <a:tr h="330243">
                <a:tc>
                  <a:txBody>
                    <a:bodyPr/>
                    <a:lstStyle/>
                    <a:p>
                      <a:pPr>
                        <a:spcBef>
                          <a:spcPts val="300"/>
                        </a:spcBef>
                        <a:spcAft>
                          <a:spcPts val="300"/>
                        </a:spcAft>
                      </a:pPr>
                      <a:r>
                        <a:rPr lang="en-GB" sz="1100" b="1">
                          <a:gradFill>
                            <a:gsLst>
                              <a:gs pos="0">
                                <a:srgbClr val="9AB5E4"/>
                              </a:gs>
                              <a:gs pos="50000">
                                <a:srgbClr val="C2D1ED"/>
                              </a:gs>
                              <a:gs pos="100000">
                                <a:srgbClr val="FFFFFF"/>
                              </a:gs>
                            </a:gsLst>
                            <a:lin ang="5400000" scaled="0"/>
                          </a:gradFill>
                          <a:effectLst/>
                          <a:latin typeface="Calibri" panose="020F0502020204030204" pitchFamily="34" charset="0"/>
                          <a:ea typeface="Times New Roman" panose="02020603050405020304" pitchFamily="18" charset="0"/>
                          <a:cs typeface="Times New Roman" panose="02020603050405020304" pitchFamily="18" charset="0"/>
                        </a:rPr>
                        <a:t>Product String</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07BB5"/>
                    </a:solidFill>
                  </a:tcPr>
                </a:tc>
                <a:tc>
                  <a:txBody>
                    <a:bodyPr/>
                    <a:lstStyle/>
                    <a:p>
                      <a:pPr algn="ctr">
                        <a:spcBef>
                          <a:spcPts val="300"/>
                        </a:spcBef>
                        <a:spcAft>
                          <a:spcPts val="300"/>
                        </a:spcAft>
                      </a:pPr>
                      <a:r>
                        <a:rPr lang="en-GB" sz="1100" b="1">
                          <a:gradFill>
                            <a:gsLst>
                              <a:gs pos="0">
                                <a:srgbClr val="9AB5E4"/>
                              </a:gs>
                              <a:gs pos="50000">
                                <a:srgbClr val="C2D1ED"/>
                              </a:gs>
                              <a:gs pos="100000">
                                <a:srgbClr val="FFFFFF"/>
                              </a:gs>
                            </a:gsLst>
                            <a:lin ang="5400000" scaled="0"/>
                          </a:gradFill>
                          <a:effectLst/>
                          <a:latin typeface="Calibri" panose="020F0502020204030204" pitchFamily="34" charset="0"/>
                          <a:ea typeface="Times New Roman" panose="02020603050405020304" pitchFamily="18" charset="0"/>
                          <a:cs typeface="Times New Roman" panose="02020603050405020304" pitchFamily="18" charset="0"/>
                        </a:rPr>
                        <a:t>Version</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07BB5"/>
                    </a:solidFill>
                  </a:tcPr>
                </a:tc>
                <a:tc>
                  <a:txBody>
                    <a:bodyPr/>
                    <a:lstStyle/>
                    <a:p>
                      <a:pPr algn="ctr">
                        <a:spcBef>
                          <a:spcPts val="300"/>
                        </a:spcBef>
                        <a:spcAft>
                          <a:spcPts val="300"/>
                        </a:spcAft>
                      </a:pPr>
                      <a:r>
                        <a:rPr lang="en-GB" sz="1100" b="1">
                          <a:gradFill>
                            <a:gsLst>
                              <a:gs pos="0">
                                <a:srgbClr val="9AB5E4"/>
                              </a:gs>
                              <a:gs pos="50000">
                                <a:srgbClr val="C2D1ED"/>
                              </a:gs>
                              <a:gs pos="100000">
                                <a:srgbClr val="FFFFFF"/>
                              </a:gs>
                            </a:gsLst>
                            <a:lin ang="5400000" scaled="0"/>
                          </a:gradFill>
                          <a:effectLst/>
                          <a:latin typeface="Calibri" panose="020F0502020204030204" pitchFamily="34" charset="0"/>
                          <a:ea typeface="Times New Roman" panose="02020603050405020304" pitchFamily="18" charset="0"/>
                          <a:cs typeface="Times New Roman" panose="02020603050405020304" pitchFamily="18" charset="0"/>
                        </a:rPr>
                        <a:t>Instruments</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07BB5"/>
                    </a:solidFill>
                  </a:tcPr>
                </a:tc>
                <a:tc>
                  <a:txBody>
                    <a:bodyPr/>
                    <a:lstStyle/>
                    <a:p>
                      <a:pPr algn="ctr">
                        <a:spcBef>
                          <a:spcPts val="300"/>
                        </a:spcBef>
                        <a:spcAft>
                          <a:spcPts val="300"/>
                        </a:spcAft>
                      </a:pPr>
                      <a:r>
                        <a:rPr lang="en-GB" sz="1100" b="1">
                          <a:gradFill>
                            <a:gsLst>
                              <a:gs pos="0">
                                <a:srgbClr val="9AB5E4"/>
                              </a:gs>
                              <a:gs pos="50000">
                                <a:srgbClr val="C2D1ED"/>
                              </a:gs>
                              <a:gs pos="100000">
                                <a:srgbClr val="FFFFFF"/>
                              </a:gs>
                            </a:gsLst>
                            <a:lin ang="5400000" scaled="0"/>
                          </a:gradFill>
                          <a:effectLst/>
                          <a:latin typeface="Calibri" panose="020F0502020204030204" pitchFamily="34" charset="0"/>
                          <a:ea typeface="Times New Roman" panose="02020603050405020304" pitchFamily="18" charset="0"/>
                          <a:cs typeface="Times New Roman" panose="02020603050405020304" pitchFamily="18" charset="0"/>
                        </a:rPr>
                        <a:t>Satellites</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07BB5"/>
                    </a:solidFill>
                  </a:tcPr>
                </a:tc>
                <a:tc>
                  <a:txBody>
                    <a:bodyPr/>
                    <a:lstStyle/>
                    <a:p>
                      <a:pPr algn="ctr">
                        <a:spcBef>
                          <a:spcPts val="300"/>
                        </a:spcBef>
                        <a:spcAft>
                          <a:spcPts val="300"/>
                        </a:spcAft>
                      </a:pPr>
                      <a:r>
                        <a:rPr lang="en-GB" sz="1100" b="1">
                          <a:gradFill>
                            <a:gsLst>
                              <a:gs pos="0">
                                <a:srgbClr val="9AB5E4"/>
                              </a:gs>
                              <a:gs pos="50000">
                                <a:srgbClr val="C2D1ED"/>
                              </a:gs>
                              <a:gs pos="100000">
                                <a:srgbClr val="FFFFFF"/>
                              </a:gs>
                            </a:gsLst>
                            <a:lin ang="5400000" scaled="0"/>
                          </a:gradFill>
                          <a:effectLst/>
                          <a:latin typeface="Calibri" panose="020F0502020204030204" pitchFamily="34" charset="0"/>
                          <a:ea typeface="Times New Roman" panose="02020603050405020304" pitchFamily="18" charset="0"/>
                          <a:cs typeface="Times New Roman" panose="02020603050405020304" pitchFamily="18" charset="0"/>
                        </a:rPr>
                        <a:t>Spatial Resolution</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07BB5"/>
                    </a:solidFill>
                  </a:tcPr>
                </a:tc>
                <a:tc>
                  <a:txBody>
                    <a:bodyPr/>
                    <a:lstStyle/>
                    <a:p>
                      <a:pPr algn="ctr">
                        <a:spcBef>
                          <a:spcPts val="300"/>
                        </a:spcBef>
                        <a:spcAft>
                          <a:spcPts val="300"/>
                        </a:spcAft>
                      </a:pPr>
                      <a:r>
                        <a:rPr lang="en-GB" sz="1100" b="1">
                          <a:gradFill>
                            <a:gsLst>
                              <a:gs pos="0">
                                <a:srgbClr val="9AB5E4"/>
                              </a:gs>
                              <a:gs pos="50000">
                                <a:srgbClr val="C2D1ED"/>
                              </a:gs>
                              <a:gs pos="100000">
                                <a:srgbClr val="FFFFFF"/>
                              </a:gs>
                            </a:gsLst>
                            <a:lin ang="5400000" scaled="0"/>
                          </a:gradFill>
                          <a:effectLst/>
                          <a:latin typeface="Calibri" panose="020F0502020204030204" pitchFamily="34" charset="0"/>
                          <a:ea typeface="Times New Roman" panose="02020603050405020304" pitchFamily="18" charset="0"/>
                          <a:cs typeface="Times New Roman" panose="02020603050405020304" pitchFamily="18" charset="0"/>
                        </a:rPr>
                        <a:t>Temporal Resolution</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07BB5"/>
                    </a:solidFill>
                  </a:tcPr>
                </a:tc>
                <a:tc>
                  <a:txBody>
                    <a:bodyPr/>
                    <a:lstStyle/>
                    <a:p>
                      <a:pPr algn="ctr">
                        <a:spcBef>
                          <a:spcPts val="300"/>
                        </a:spcBef>
                        <a:spcAft>
                          <a:spcPts val="300"/>
                        </a:spcAft>
                      </a:pPr>
                      <a:r>
                        <a:rPr lang="en-GB" sz="1100" b="1">
                          <a:gradFill>
                            <a:gsLst>
                              <a:gs pos="0">
                                <a:srgbClr val="9AB5E4"/>
                              </a:gs>
                              <a:gs pos="50000">
                                <a:srgbClr val="C2D1ED"/>
                              </a:gs>
                              <a:gs pos="100000">
                                <a:srgbClr val="FFFFFF"/>
                              </a:gs>
                            </a:gsLst>
                            <a:lin ang="5400000" scaled="0"/>
                          </a:gradFill>
                          <a:effectLst/>
                          <a:latin typeface="Calibri" panose="020F0502020204030204" pitchFamily="34" charset="0"/>
                          <a:ea typeface="Times New Roman" panose="02020603050405020304" pitchFamily="18" charset="0"/>
                          <a:cs typeface="Times New Roman" panose="02020603050405020304" pitchFamily="18" charset="0"/>
                        </a:rPr>
                        <a:t>Data Availability</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107BB5"/>
                    </a:solidFill>
                  </a:tcPr>
                </a:tc>
                <a:extLst>
                  <a:ext uri="{0D108BD9-81ED-4DB2-BD59-A6C34878D82A}">
                    <a16:rowId xmlns:a16="http://schemas.microsoft.com/office/drawing/2014/main" val="749360268"/>
                  </a:ext>
                </a:extLst>
              </a:tr>
              <a:tr h="372533">
                <a:tc>
                  <a:txBody>
                    <a:bodyPr/>
                    <a:lstStyle/>
                    <a:p>
                      <a:pP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GOES12_IMAGER_L3U</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2.00</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IMAGER</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GOES-12</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0.05° regional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3-hourly</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2009-2010</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343192248"/>
                  </a:ext>
                </a:extLst>
              </a:tr>
              <a:tr h="372533">
                <a:tc>
                  <a:txBody>
                    <a:bodyPr/>
                    <a:lstStyle/>
                    <a:p>
                      <a:pP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GOES13_IMAGER_L3U</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2.00</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IMAGER</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GOES-13</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0.05° regional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3-hourly</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2010-2017</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92321353"/>
                  </a:ext>
                </a:extLst>
              </a:tr>
              <a:tr h="372533">
                <a:tc>
                  <a:txBody>
                    <a:bodyPr/>
                    <a:lstStyle/>
                    <a:p>
                      <a:pP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GOES16_ABI_L3U</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2.01</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ABI</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GOES-16</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0.05° regional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Hourly</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2018-2023</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723390395"/>
                  </a:ext>
                </a:extLst>
              </a:tr>
              <a:tr h="372533">
                <a:tc>
                  <a:txBody>
                    <a:bodyPr/>
                    <a:lstStyle/>
                    <a:p>
                      <a:pP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MTSAT1_JAMI_L3U</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2.00</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JAMI</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MTSAT1</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0.05° regional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3-hourly</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2009-2010</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123639732"/>
                  </a:ext>
                </a:extLst>
              </a:tr>
              <a:tr h="372533">
                <a:tc>
                  <a:txBody>
                    <a:bodyPr/>
                    <a:lstStyle/>
                    <a:p>
                      <a:pP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MTSAT2_JAMI_L3U</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2.00</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JAMI</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MTSAT2</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0.05° regional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3-hourly</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2010-2015</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32235820"/>
                  </a:ext>
                </a:extLst>
              </a:tr>
              <a:tr h="372533">
                <a:tc>
                  <a:txBody>
                    <a:bodyPr/>
                    <a:lstStyle/>
                    <a:p>
                      <a:pP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HMWR8_AHI_L3U</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2.00</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AHI</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Himawari-8</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0.05° regional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Hourly</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2015-2022</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886569189"/>
                  </a:ext>
                </a:extLst>
              </a:tr>
              <a:tr h="372533">
                <a:tc>
                  <a:txBody>
                    <a:bodyPr/>
                    <a:lstStyle/>
                    <a:p>
                      <a:pP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HMWR9_AHI_L3U</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2.00</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AHI</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Himawari-9</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0.05° regional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Hourly</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Calibri" panose="020F0502020204030204" pitchFamily="34" charset="0"/>
                        </a:rPr>
                        <a:t>2022-2023</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126605681"/>
                  </a:ext>
                </a:extLst>
              </a:tr>
              <a:tr h="250771">
                <a:tc>
                  <a:txBody>
                    <a:bodyPr/>
                    <a:lstStyle/>
                    <a:p>
                      <a:pP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SSMI_SSMIS_L3C</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6.00</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SSM/I + SSMIS</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DMSP</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0.25° global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Daily –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Asc</a:t>
                      </a: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Desc</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1996 - 2022</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432671833"/>
                  </a:ext>
                </a:extLst>
              </a:tr>
              <a:tr h="372533">
                <a:tc>
                  <a:txBody>
                    <a:bodyPr/>
                    <a:lstStyle/>
                    <a:p>
                      <a:pP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AMSRE_AMSR2_L3C</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6.00</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AMSR-E + AMSR2</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EOS Aqua + GCOM-W</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0.125° global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Daily –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Asc</a:t>
                      </a: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Desc</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2002 - 2022</a:t>
                      </a:r>
                    </a:p>
                  </a:txBody>
                  <a:tcPr marL="23707" marR="23707" marT="23707" marB="2370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504532737"/>
                  </a:ext>
                </a:extLst>
              </a:tr>
              <a:tr h="250771">
                <a:tc>
                  <a:txBody>
                    <a:bodyPr/>
                    <a:lstStyle/>
                    <a:p>
                      <a:r>
                        <a:rPr lang="en-GB" sz="1100">
                          <a:effectLst/>
                          <a:latin typeface="Calibri" panose="020F0502020204030204" pitchFamily="34" charset="0"/>
                          <a:ea typeface="Times New Roman" panose="02020603050405020304" pitchFamily="18" charset="0"/>
                          <a:cs typeface="Times New Roman" panose="02020603050405020304" pitchFamily="18" charset="0"/>
                        </a:rPr>
                        <a:t>Prototype HR</a:t>
                      </a:r>
                    </a:p>
                  </a:txBody>
                  <a:tcPr marL="16143" marR="16143" marT="86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1.30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TIRS</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Landsat-8</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100m regional</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Daily – Day + Night</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2013 – 2023</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56162588"/>
                  </a:ext>
                </a:extLst>
              </a:tr>
              <a:tr h="250771">
                <a:tc>
                  <a:txBody>
                    <a:bodyPr/>
                    <a:lstStyle/>
                    <a:p>
                      <a:r>
                        <a:rPr lang="en-GB" sz="1100">
                          <a:effectLst/>
                          <a:latin typeface="Calibri" panose="020F0502020204030204" pitchFamily="34" charset="0"/>
                          <a:ea typeface="Times New Roman" panose="02020603050405020304" pitchFamily="18" charset="0"/>
                          <a:cs typeface="Times New Roman" panose="02020603050405020304" pitchFamily="18" charset="0"/>
                        </a:rPr>
                        <a:t>Prototype Downscaled HR</a:t>
                      </a:r>
                    </a:p>
                  </a:txBody>
                  <a:tcPr marL="16143" marR="16143" marT="86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4.00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SLSTR</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Sentinel 3A + 3B</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100m regional</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Daily -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Asc</a:t>
                      </a: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 </a:t>
                      </a:r>
                      <a:r>
                        <a:rPr lang="en-GB" sz="11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Desc</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2016 - 2025</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56720151"/>
                  </a:ext>
                </a:extLst>
              </a:tr>
              <a:tr h="330243">
                <a:tc>
                  <a:txBody>
                    <a:bodyPr/>
                    <a:lstStyle/>
                    <a:p>
                      <a:r>
                        <a:rPr lang="en-GB" sz="1100">
                          <a:effectLst/>
                          <a:latin typeface="Calibri" panose="020F0502020204030204" pitchFamily="34" charset="0"/>
                          <a:ea typeface="Times New Roman" panose="02020603050405020304" pitchFamily="18" charset="0"/>
                          <a:cs typeface="Times New Roman" panose="02020603050405020304" pitchFamily="18" charset="0"/>
                        </a:rPr>
                        <a:t>Prototype IR+MW</a:t>
                      </a:r>
                    </a:p>
                  </a:txBody>
                  <a:tcPr marL="16143" marR="16143" marT="86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300"/>
                        </a:spcBef>
                        <a:spcAft>
                          <a:spcPts val="300"/>
                        </a:spcAft>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1.00</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AMSR-E + MODIS</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EOS Aqua</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kern="12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0.05° regional </a:t>
                      </a:r>
                      <a:r>
                        <a:rPr lang="en-GB" sz="1100" kern="1200" err="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lon-lat</a:t>
                      </a: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Daily – Day + Night</a:t>
                      </a:r>
                    </a:p>
                    <a:p>
                      <a:pPr algn="ctr"/>
                      <a:endPar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r>
                        <a:rPr lang="en-GB" sz="110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2002 - 2011</a:t>
                      </a:r>
                    </a:p>
                  </a:txBody>
                  <a:tcPr marL="2561" marR="2561" marT="2561" marB="256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44547606"/>
                  </a:ext>
                </a:extLst>
              </a:tr>
            </a:tbl>
          </a:graphicData>
        </a:graphic>
      </p:graphicFrame>
    </p:spTree>
    <p:extLst>
      <p:ext uri="{BB962C8B-B14F-4D97-AF65-F5344CB8AC3E}">
        <p14:creationId xmlns:p14="http://schemas.microsoft.com/office/powerpoint/2010/main" val="13412249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3940F0-A696-C711-CD96-47458105D77B}"/>
              </a:ext>
            </a:extLst>
          </p:cNvPr>
          <p:cNvSpPr>
            <a:spLocks noGrp="1"/>
          </p:cNvSpPr>
          <p:nvPr>
            <p:ph type="title"/>
          </p:nvPr>
        </p:nvSpPr>
        <p:spPr/>
        <p:txBody>
          <a:bodyPr/>
          <a:lstStyle/>
          <a:p>
            <a:r>
              <a:rPr lang="en-GB"/>
              <a:t>Some Key Points and Examples</a:t>
            </a:r>
          </a:p>
        </p:txBody>
      </p:sp>
      <p:sp>
        <p:nvSpPr>
          <p:cNvPr id="3" name="Content Placeholder 2">
            <a:extLst>
              <a:ext uri="{FF2B5EF4-FFF2-40B4-BE49-F238E27FC236}">
                <a16:creationId xmlns:a16="http://schemas.microsoft.com/office/drawing/2014/main" id="{0AF724A4-DC9A-F58C-F490-8C28C8234020}"/>
              </a:ext>
            </a:extLst>
          </p:cNvPr>
          <p:cNvSpPr>
            <a:spLocks noGrp="1"/>
          </p:cNvSpPr>
          <p:nvPr>
            <p:ph idx="1"/>
          </p:nvPr>
        </p:nvSpPr>
        <p:spPr>
          <a:xfrm>
            <a:off x="335361" y="1042237"/>
            <a:ext cx="11652716" cy="2188991"/>
          </a:xfrm>
        </p:spPr>
        <p:txBody>
          <a:bodyPr>
            <a:noAutofit/>
          </a:bodyPr>
          <a:lstStyle/>
          <a:p>
            <a:pPr marL="342891" indent="-342891">
              <a:spcBef>
                <a:spcPts val="600"/>
              </a:spcBef>
              <a:buFont typeface="Arial" panose="020B0604020202020204" pitchFamily="34" charset="0"/>
              <a:buChar char="•"/>
            </a:pPr>
            <a:r>
              <a:rPr lang="en-GB" sz="1600"/>
              <a:t>Data are surface ‘skin’ temperatures</a:t>
            </a:r>
          </a:p>
          <a:p>
            <a:pPr marL="342891" indent="-342891">
              <a:spcBef>
                <a:spcPts val="600"/>
              </a:spcBef>
              <a:buFont typeface="Arial" panose="020B0604020202020204" pitchFamily="34" charset="0"/>
              <a:buChar char="•"/>
            </a:pPr>
            <a:r>
              <a:rPr lang="en-GB" sz="1600"/>
              <a:t>IR LST data are clear-sky only, but high resolution</a:t>
            </a:r>
          </a:p>
          <a:p>
            <a:pPr marL="342891" indent="-342891">
              <a:spcBef>
                <a:spcPts val="600"/>
              </a:spcBef>
              <a:buFont typeface="Arial" panose="020B0604020202020204" pitchFamily="34" charset="0"/>
              <a:buChar char="•"/>
            </a:pPr>
            <a:r>
              <a:rPr lang="en-GB" sz="1600"/>
              <a:t>MW LST is near all sky, but low resolution</a:t>
            </a:r>
          </a:p>
          <a:p>
            <a:pPr marL="342891" indent="-342891">
              <a:spcBef>
                <a:spcPts val="600"/>
              </a:spcBef>
              <a:buFont typeface="Arial" panose="020B0604020202020204" pitchFamily="34" charset="0"/>
              <a:buChar char="•"/>
            </a:pPr>
            <a:r>
              <a:rPr lang="en-GB" sz="1600"/>
              <a:t>All products have gaps</a:t>
            </a:r>
          </a:p>
          <a:p>
            <a:pPr marL="342891" indent="-342891">
              <a:spcBef>
                <a:spcPts val="600"/>
              </a:spcBef>
              <a:buFont typeface="Arial" panose="020B0604020202020204" pitchFamily="34" charset="0"/>
              <a:buChar char="•"/>
            </a:pPr>
            <a:r>
              <a:rPr lang="en-GB" sz="1600"/>
              <a:t>Wide choice of products – users need to select products that best meet their needs (we can help!)</a:t>
            </a:r>
          </a:p>
          <a:p>
            <a:pPr marL="342891" indent="-342891">
              <a:spcBef>
                <a:spcPts val="600"/>
              </a:spcBef>
              <a:buFont typeface="Arial" panose="020B0604020202020204" pitchFamily="34" charset="0"/>
              <a:buChar char="•"/>
            </a:pPr>
            <a:endParaRPr lang="en-GB" sz="1600"/>
          </a:p>
        </p:txBody>
      </p:sp>
      <p:pic>
        <p:nvPicPr>
          <p:cNvPr id="15" name="Picture 14">
            <a:extLst>
              <a:ext uri="{FF2B5EF4-FFF2-40B4-BE49-F238E27FC236}">
                <a16:creationId xmlns:a16="http://schemas.microsoft.com/office/drawing/2014/main" id="{121AE499-0A7C-0884-BEB9-BC53DEDA8155}"/>
              </a:ext>
            </a:extLst>
          </p:cNvPr>
          <p:cNvPicPr>
            <a:picLocks noChangeAspect="1"/>
          </p:cNvPicPr>
          <p:nvPr/>
        </p:nvPicPr>
        <p:blipFill>
          <a:blip r:embed="rId2"/>
          <a:stretch>
            <a:fillRect/>
          </a:stretch>
        </p:blipFill>
        <p:spPr>
          <a:xfrm>
            <a:off x="3916858" y="3807481"/>
            <a:ext cx="4123359" cy="2573849"/>
          </a:xfrm>
          <a:prstGeom prst="rect">
            <a:avLst/>
          </a:prstGeom>
        </p:spPr>
      </p:pic>
      <p:pic>
        <p:nvPicPr>
          <p:cNvPr id="17" name="Picture 16">
            <a:extLst>
              <a:ext uri="{FF2B5EF4-FFF2-40B4-BE49-F238E27FC236}">
                <a16:creationId xmlns:a16="http://schemas.microsoft.com/office/drawing/2014/main" id="{6A1C6A1F-ECDB-F195-1932-C949C7BBE7CD}"/>
              </a:ext>
            </a:extLst>
          </p:cNvPr>
          <p:cNvPicPr>
            <a:picLocks noChangeAspect="1"/>
          </p:cNvPicPr>
          <p:nvPr/>
        </p:nvPicPr>
        <p:blipFill>
          <a:blip r:embed="rId3"/>
          <a:stretch>
            <a:fillRect/>
          </a:stretch>
        </p:blipFill>
        <p:spPr>
          <a:xfrm>
            <a:off x="12749" y="3656422"/>
            <a:ext cx="3944335" cy="2677428"/>
          </a:xfrm>
          <a:prstGeom prst="rect">
            <a:avLst/>
          </a:prstGeom>
        </p:spPr>
      </p:pic>
      <p:pic>
        <p:nvPicPr>
          <p:cNvPr id="19" name="Picture 18">
            <a:extLst>
              <a:ext uri="{FF2B5EF4-FFF2-40B4-BE49-F238E27FC236}">
                <a16:creationId xmlns:a16="http://schemas.microsoft.com/office/drawing/2014/main" id="{5A63145D-09E6-ED4B-9065-C51D34718544}"/>
              </a:ext>
            </a:extLst>
          </p:cNvPr>
          <p:cNvPicPr>
            <a:picLocks noChangeAspect="1"/>
          </p:cNvPicPr>
          <p:nvPr/>
        </p:nvPicPr>
        <p:blipFill>
          <a:blip r:embed="rId4"/>
          <a:stretch>
            <a:fillRect/>
          </a:stretch>
        </p:blipFill>
        <p:spPr>
          <a:xfrm>
            <a:off x="7849016" y="3501011"/>
            <a:ext cx="4139061" cy="2832839"/>
          </a:xfrm>
          <a:prstGeom prst="rect">
            <a:avLst/>
          </a:prstGeom>
        </p:spPr>
      </p:pic>
      <p:sp>
        <p:nvSpPr>
          <p:cNvPr id="20" name="Content Placeholder 2">
            <a:extLst>
              <a:ext uri="{FF2B5EF4-FFF2-40B4-BE49-F238E27FC236}">
                <a16:creationId xmlns:a16="http://schemas.microsoft.com/office/drawing/2014/main" id="{0D9CE1C3-21E2-527F-85A7-681BA27CA791}"/>
              </a:ext>
            </a:extLst>
          </p:cNvPr>
          <p:cNvSpPr txBox="1">
            <a:spLocks/>
          </p:cNvSpPr>
          <p:nvPr/>
        </p:nvSpPr>
        <p:spPr>
          <a:xfrm>
            <a:off x="543663" y="3399143"/>
            <a:ext cx="3240360" cy="514556"/>
          </a:xfrm>
          <a:prstGeom prst="rect">
            <a:avLst/>
          </a:prstGeom>
        </p:spPr>
        <p:txBody>
          <a:bodyPr vert="horz" lIns="91440" tIns="45720" rIns="91440" bIns="45720" rtlCol="0">
            <a:normAutofit/>
          </a:bodyPr>
          <a:lstStyle>
            <a:lvl1pPr marL="0" indent="0" algn="l" defTabSz="914400" rtl="0" eaLnBrk="1" latinLnBrk="0" hangingPunct="1">
              <a:spcBef>
                <a:spcPts val="1200"/>
              </a:spcBef>
              <a:spcAft>
                <a:spcPts val="600"/>
              </a:spcAft>
              <a:buFont typeface="Arial" pitchFamily="34" charset="0"/>
              <a:buNone/>
              <a:defRPr sz="2200" b="1" kern="1200">
                <a:solidFill>
                  <a:srgbClr val="041E5D"/>
                </a:solidFill>
                <a:latin typeface="Calibri" panose="020F0502020204030204" pitchFamily="34" charset="0"/>
                <a:ea typeface="+mn-ea"/>
                <a:cs typeface="+mn-cs"/>
              </a:defRPr>
            </a:lvl1pPr>
            <a:lvl2pPr marL="271463" indent="-182563" algn="l" defTabSz="914400" rtl="0" eaLnBrk="1" latinLnBrk="0" hangingPunct="1">
              <a:spcBef>
                <a:spcPct val="20000"/>
              </a:spcBef>
              <a:buClr>
                <a:srgbClr val="067EB0"/>
              </a:buClr>
              <a:buSzPct val="100000"/>
              <a:buFont typeface="Wingdings" panose="05000000000000000000" pitchFamily="2" charset="2"/>
              <a:buChar char="§"/>
              <a:defRPr sz="2000" kern="1200">
                <a:solidFill>
                  <a:srgbClr val="041E5D"/>
                </a:solidFill>
                <a:latin typeface="Calibri" panose="020F0502020204030204" pitchFamily="34" charset="0"/>
                <a:ea typeface="+mn-ea"/>
                <a:cs typeface="+mn-cs"/>
              </a:defRPr>
            </a:lvl2pPr>
            <a:lvl3pPr marL="538163" indent="-228600" algn="l" defTabSz="914400" rtl="0" eaLnBrk="1" latinLnBrk="0" hangingPunct="1">
              <a:spcBef>
                <a:spcPct val="20000"/>
              </a:spcBef>
              <a:buClr>
                <a:srgbClr val="B03806"/>
              </a:buClr>
              <a:buSzPct val="80000"/>
              <a:buFont typeface="Wingdings" panose="05000000000000000000" pitchFamily="2" charset="2"/>
              <a:buChar char="v"/>
              <a:defRPr sz="1800" kern="1200">
                <a:solidFill>
                  <a:srgbClr val="041E5D"/>
                </a:solidFill>
                <a:latin typeface="Calibri" panose="020F0502020204030204" pitchFamily="34" charset="0"/>
                <a:ea typeface="+mn-ea"/>
                <a:cs typeface="+mn-cs"/>
              </a:defRPr>
            </a:lvl3pPr>
            <a:lvl4pPr marL="895350" indent="-228600" algn="l" defTabSz="914400" rtl="0" eaLnBrk="1" latinLnBrk="0" hangingPunct="1">
              <a:spcBef>
                <a:spcPct val="20000"/>
              </a:spcBef>
              <a:buClr>
                <a:srgbClr val="067EB0"/>
              </a:buClr>
              <a:buFont typeface="Wingdings" panose="05000000000000000000" pitchFamily="2" charset="2"/>
              <a:buChar char="Ø"/>
              <a:defRPr sz="1800" kern="1200" baseline="0">
                <a:solidFill>
                  <a:srgbClr val="041E5D"/>
                </a:solidFill>
                <a:latin typeface="Calibri" panose="020F0502020204030204" pitchFamily="34" charset="0"/>
                <a:ea typeface="+mn-ea"/>
                <a:cs typeface="+mn-cs"/>
              </a:defRPr>
            </a:lvl4pPr>
            <a:lvl5pPr marL="1260475" indent="-228600" algn="l" defTabSz="914400" rtl="0" eaLnBrk="1" latinLnBrk="0" hangingPunct="1">
              <a:spcBef>
                <a:spcPct val="20000"/>
              </a:spcBef>
              <a:buClr>
                <a:srgbClr val="B03806"/>
              </a:buClr>
              <a:buFont typeface="Wingdings" panose="05000000000000000000" pitchFamily="2" charset="2"/>
              <a:buChar char="ü"/>
              <a:defRPr sz="1800" kern="1200" baseline="0">
                <a:solidFill>
                  <a:srgbClr val="041E5D"/>
                </a:solidFill>
                <a:latin typeface="Calibri" panose="020F0502020204030204" pitchFamily="34" charset="0"/>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a:lstStyle>
          <a:p>
            <a:pPr algn="ctr" defTabSz="1219170" fontAlgn="base">
              <a:spcBef>
                <a:spcPts val="1600"/>
              </a:spcBef>
              <a:spcAft>
                <a:spcPts val="800"/>
              </a:spcAft>
            </a:pPr>
            <a:r>
              <a:rPr lang="en-GB"/>
              <a:t>SEVIRI (GEO IR)</a:t>
            </a:r>
          </a:p>
        </p:txBody>
      </p:sp>
      <p:sp>
        <p:nvSpPr>
          <p:cNvPr id="21" name="Content Placeholder 2">
            <a:extLst>
              <a:ext uri="{FF2B5EF4-FFF2-40B4-BE49-F238E27FC236}">
                <a16:creationId xmlns:a16="http://schemas.microsoft.com/office/drawing/2014/main" id="{96E4B206-12DB-0FD6-6470-8417F5B7669E}"/>
              </a:ext>
            </a:extLst>
          </p:cNvPr>
          <p:cNvSpPr txBox="1">
            <a:spLocks/>
          </p:cNvSpPr>
          <p:nvPr/>
        </p:nvSpPr>
        <p:spPr>
          <a:xfrm>
            <a:off x="4475820" y="3406087"/>
            <a:ext cx="3240360" cy="514556"/>
          </a:xfrm>
          <a:prstGeom prst="rect">
            <a:avLst/>
          </a:prstGeom>
        </p:spPr>
        <p:txBody>
          <a:bodyPr vert="horz" lIns="91440" tIns="45720" rIns="91440" bIns="45720" rtlCol="0">
            <a:normAutofit/>
          </a:bodyPr>
          <a:lstStyle>
            <a:lvl1pPr marL="0" indent="0" algn="l" defTabSz="914400" rtl="0" eaLnBrk="1" latinLnBrk="0" hangingPunct="1">
              <a:spcBef>
                <a:spcPts val="1200"/>
              </a:spcBef>
              <a:spcAft>
                <a:spcPts val="600"/>
              </a:spcAft>
              <a:buFont typeface="Arial" pitchFamily="34" charset="0"/>
              <a:buNone/>
              <a:defRPr sz="2200" b="1" kern="1200">
                <a:solidFill>
                  <a:srgbClr val="041E5D"/>
                </a:solidFill>
                <a:latin typeface="Calibri" panose="020F0502020204030204" pitchFamily="34" charset="0"/>
                <a:ea typeface="+mn-ea"/>
                <a:cs typeface="+mn-cs"/>
              </a:defRPr>
            </a:lvl1pPr>
            <a:lvl2pPr marL="271463" indent="-182563" algn="l" defTabSz="914400" rtl="0" eaLnBrk="1" latinLnBrk="0" hangingPunct="1">
              <a:spcBef>
                <a:spcPct val="20000"/>
              </a:spcBef>
              <a:buClr>
                <a:srgbClr val="067EB0"/>
              </a:buClr>
              <a:buSzPct val="100000"/>
              <a:buFont typeface="Wingdings" panose="05000000000000000000" pitchFamily="2" charset="2"/>
              <a:buChar char="§"/>
              <a:defRPr sz="2000" kern="1200">
                <a:solidFill>
                  <a:srgbClr val="041E5D"/>
                </a:solidFill>
                <a:latin typeface="Calibri" panose="020F0502020204030204" pitchFamily="34" charset="0"/>
                <a:ea typeface="+mn-ea"/>
                <a:cs typeface="+mn-cs"/>
              </a:defRPr>
            </a:lvl2pPr>
            <a:lvl3pPr marL="538163" indent="-228600" algn="l" defTabSz="914400" rtl="0" eaLnBrk="1" latinLnBrk="0" hangingPunct="1">
              <a:spcBef>
                <a:spcPct val="20000"/>
              </a:spcBef>
              <a:buClr>
                <a:srgbClr val="B03806"/>
              </a:buClr>
              <a:buSzPct val="80000"/>
              <a:buFont typeface="Wingdings" panose="05000000000000000000" pitchFamily="2" charset="2"/>
              <a:buChar char="v"/>
              <a:defRPr sz="1800" kern="1200">
                <a:solidFill>
                  <a:srgbClr val="041E5D"/>
                </a:solidFill>
                <a:latin typeface="Calibri" panose="020F0502020204030204" pitchFamily="34" charset="0"/>
                <a:ea typeface="+mn-ea"/>
                <a:cs typeface="+mn-cs"/>
              </a:defRPr>
            </a:lvl3pPr>
            <a:lvl4pPr marL="895350" indent="-228600" algn="l" defTabSz="914400" rtl="0" eaLnBrk="1" latinLnBrk="0" hangingPunct="1">
              <a:spcBef>
                <a:spcPct val="20000"/>
              </a:spcBef>
              <a:buClr>
                <a:srgbClr val="067EB0"/>
              </a:buClr>
              <a:buFont typeface="Wingdings" panose="05000000000000000000" pitchFamily="2" charset="2"/>
              <a:buChar char="Ø"/>
              <a:defRPr sz="1800" kern="1200" baseline="0">
                <a:solidFill>
                  <a:srgbClr val="041E5D"/>
                </a:solidFill>
                <a:latin typeface="Calibri" panose="020F0502020204030204" pitchFamily="34" charset="0"/>
                <a:ea typeface="+mn-ea"/>
                <a:cs typeface="+mn-cs"/>
              </a:defRPr>
            </a:lvl4pPr>
            <a:lvl5pPr marL="1260475" indent="-228600" algn="l" defTabSz="914400" rtl="0" eaLnBrk="1" latinLnBrk="0" hangingPunct="1">
              <a:spcBef>
                <a:spcPct val="20000"/>
              </a:spcBef>
              <a:buClr>
                <a:srgbClr val="B03806"/>
              </a:buClr>
              <a:buFont typeface="Wingdings" panose="05000000000000000000" pitchFamily="2" charset="2"/>
              <a:buChar char="ü"/>
              <a:defRPr sz="1800" kern="1200" baseline="0">
                <a:solidFill>
                  <a:srgbClr val="041E5D"/>
                </a:solidFill>
                <a:latin typeface="Calibri" panose="020F0502020204030204" pitchFamily="34" charset="0"/>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a:lstStyle>
          <a:p>
            <a:pPr algn="ctr" defTabSz="1219170" fontAlgn="base">
              <a:spcBef>
                <a:spcPts val="1600"/>
              </a:spcBef>
              <a:spcAft>
                <a:spcPts val="800"/>
              </a:spcAft>
            </a:pPr>
            <a:r>
              <a:rPr lang="en-GB"/>
              <a:t>SLSTR (LEO IR)</a:t>
            </a:r>
          </a:p>
        </p:txBody>
      </p:sp>
      <p:sp>
        <p:nvSpPr>
          <p:cNvPr id="22" name="Content Placeholder 2">
            <a:extLst>
              <a:ext uri="{FF2B5EF4-FFF2-40B4-BE49-F238E27FC236}">
                <a16:creationId xmlns:a16="http://schemas.microsoft.com/office/drawing/2014/main" id="{0C8B5AA9-2B70-A66B-5CD9-1DC53B9D5676}"/>
              </a:ext>
            </a:extLst>
          </p:cNvPr>
          <p:cNvSpPr txBox="1">
            <a:spLocks/>
          </p:cNvSpPr>
          <p:nvPr/>
        </p:nvSpPr>
        <p:spPr>
          <a:xfrm>
            <a:off x="8407979" y="3439675"/>
            <a:ext cx="3240360" cy="514556"/>
          </a:xfrm>
          <a:prstGeom prst="rect">
            <a:avLst/>
          </a:prstGeom>
        </p:spPr>
        <p:txBody>
          <a:bodyPr vert="horz" lIns="91440" tIns="45720" rIns="91440" bIns="45720" rtlCol="0">
            <a:normAutofit/>
          </a:bodyPr>
          <a:lstStyle>
            <a:lvl1pPr marL="0" indent="0" algn="l" defTabSz="914400" rtl="0" eaLnBrk="1" latinLnBrk="0" hangingPunct="1">
              <a:spcBef>
                <a:spcPts val="1200"/>
              </a:spcBef>
              <a:spcAft>
                <a:spcPts val="600"/>
              </a:spcAft>
              <a:buFont typeface="Arial" pitchFamily="34" charset="0"/>
              <a:buNone/>
              <a:defRPr sz="2200" b="1" kern="1200">
                <a:solidFill>
                  <a:srgbClr val="041E5D"/>
                </a:solidFill>
                <a:latin typeface="Calibri" panose="020F0502020204030204" pitchFamily="34" charset="0"/>
                <a:ea typeface="+mn-ea"/>
                <a:cs typeface="+mn-cs"/>
              </a:defRPr>
            </a:lvl1pPr>
            <a:lvl2pPr marL="271463" indent="-182563" algn="l" defTabSz="914400" rtl="0" eaLnBrk="1" latinLnBrk="0" hangingPunct="1">
              <a:spcBef>
                <a:spcPct val="20000"/>
              </a:spcBef>
              <a:buClr>
                <a:srgbClr val="067EB0"/>
              </a:buClr>
              <a:buSzPct val="100000"/>
              <a:buFont typeface="Wingdings" panose="05000000000000000000" pitchFamily="2" charset="2"/>
              <a:buChar char="§"/>
              <a:defRPr sz="2000" kern="1200">
                <a:solidFill>
                  <a:srgbClr val="041E5D"/>
                </a:solidFill>
                <a:latin typeface="Calibri" panose="020F0502020204030204" pitchFamily="34" charset="0"/>
                <a:ea typeface="+mn-ea"/>
                <a:cs typeface="+mn-cs"/>
              </a:defRPr>
            </a:lvl2pPr>
            <a:lvl3pPr marL="538163" indent="-228600" algn="l" defTabSz="914400" rtl="0" eaLnBrk="1" latinLnBrk="0" hangingPunct="1">
              <a:spcBef>
                <a:spcPct val="20000"/>
              </a:spcBef>
              <a:buClr>
                <a:srgbClr val="B03806"/>
              </a:buClr>
              <a:buSzPct val="80000"/>
              <a:buFont typeface="Wingdings" panose="05000000000000000000" pitchFamily="2" charset="2"/>
              <a:buChar char="v"/>
              <a:defRPr sz="1800" kern="1200">
                <a:solidFill>
                  <a:srgbClr val="041E5D"/>
                </a:solidFill>
                <a:latin typeface="Calibri" panose="020F0502020204030204" pitchFamily="34" charset="0"/>
                <a:ea typeface="+mn-ea"/>
                <a:cs typeface="+mn-cs"/>
              </a:defRPr>
            </a:lvl3pPr>
            <a:lvl4pPr marL="895350" indent="-228600" algn="l" defTabSz="914400" rtl="0" eaLnBrk="1" latinLnBrk="0" hangingPunct="1">
              <a:spcBef>
                <a:spcPct val="20000"/>
              </a:spcBef>
              <a:buClr>
                <a:srgbClr val="067EB0"/>
              </a:buClr>
              <a:buFont typeface="Wingdings" panose="05000000000000000000" pitchFamily="2" charset="2"/>
              <a:buChar char="Ø"/>
              <a:defRPr sz="1800" kern="1200" baseline="0">
                <a:solidFill>
                  <a:srgbClr val="041E5D"/>
                </a:solidFill>
                <a:latin typeface="Calibri" panose="020F0502020204030204" pitchFamily="34" charset="0"/>
                <a:ea typeface="+mn-ea"/>
                <a:cs typeface="+mn-cs"/>
              </a:defRPr>
            </a:lvl4pPr>
            <a:lvl5pPr marL="1260475" indent="-228600" algn="l" defTabSz="914400" rtl="0" eaLnBrk="1" latinLnBrk="0" hangingPunct="1">
              <a:spcBef>
                <a:spcPct val="20000"/>
              </a:spcBef>
              <a:buClr>
                <a:srgbClr val="B03806"/>
              </a:buClr>
              <a:buFont typeface="Wingdings" panose="05000000000000000000" pitchFamily="2" charset="2"/>
              <a:buChar char="ü"/>
              <a:defRPr sz="1800" kern="1200" baseline="0">
                <a:solidFill>
                  <a:srgbClr val="041E5D"/>
                </a:solidFill>
                <a:latin typeface="Calibri" panose="020F0502020204030204" pitchFamily="34" charset="0"/>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a:lstStyle>
          <a:p>
            <a:pPr algn="ctr" defTabSz="1219170" fontAlgn="base">
              <a:spcBef>
                <a:spcPts val="1600"/>
              </a:spcBef>
              <a:spcAft>
                <a:spcPts val="800"/>
              </a:spcAft>
            </a:pPr>
            <a:r>
              <a:rPr lang="en-GB"/>
              <a:t>SSMI/SSMIS (LEO MW)</a:t>
            </a:r>
          </a:p>
        </p:txBody>
      </p:sp>
    </p:spTree>
    <p:extLst>
      <p:ext uri="{BB962C8B-B14F-4D97-AF65-F5344CB8AC3E}">
        <p14:creationId xmlns:p14="http://schemas.microsoft.com/office/powerpoint/2010/main" val="31203639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1" y="1614248"/>
            <a:ext cx="4267612" cy="4273083"/>
          </a:xfrm>
          <a:prstGeom prst="rect">
            <a:avLst/>
          </a:prstGeom>
        </p:spPr>
      </p:pic>
      <p:sp>
        <p:nvSpPr>
          <p:cNvPr id="6145" name="Title 1"/>
          <p:cNvSpPr>
            <a:spLocks noGrp="1"/>
          </p:cNvSpPr>
          <p:nvPr>
            <p:ph type="title"/>
          </p:nvPr>
        </p:nvSpPr>
        <p:spPr/>
        <p:txBody>
          <a:bodyPr>
            <a:noAutofit/>
          </a:bodyPr>
          <a:lstStyle/>
          <a:p>
            <a:r>
              <a:rPr lang="en-GB" altLang="en-US"/>
              <a:t>From Global to Local Climate Monitoring</a:t>
            </a:r>
            <a:endParaRPr lang="en-US" altLang="en-US">
              <a:latin typeface="Verdana" panose="020B0604030504040204" pitchFamily="34" charset="0"/>
            </a:endParaRPr>
          </a:p>
        </p:txBody>
      </p:sp>
      <p:sp>
        <p:nvSpPr>
          <p:cNvPr id="3" name="Right Arrow 2"/>
          <p:cNvSpPr/>
          <p:nvPr/>
        </p:nvSpPr>
        <p:spPr>
          <a:xfrm rot="19768118">
            <a:off x="7917738" y="2762536"/>
            <a:ext cx="1135109" cy="26950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GB">
              <a:solidFill>
                <a:srgbClr val="FFFFFF"/>
              </a:solidFill>
              <a:latin typeface="Calibri" panose="020F0502020204030204"/>
            </a:endParaRPr>
          </a:p>
        </p:txBody>
      </p:sp>
      <p:pic>
        <p:nvPicPr>
          <p:cNvPr id="13" name="Picture 12"/>
          <p:cNvPicPr>
            <a:picLocks noChangeAspect="1"/>
          </p:cNvPicPr>
          <p:nvPr/>
        </p:nvPicPr>
        <p:blipFill>
          <a:blip r:embed="rId3"/>
          <a:stretch>
            <a:fillRect/>
          </a:stretch>
        </p:blipFill>
        <p:spPr>
          <a:xfrm>
            <a:off x="9261181" y="1014217"/>
            <a:ext cx="2930819" cy="2110760"/>
          </a:xfrm>
          <a:prstGeom prst="rect">
            <a:avLst/>
          </a:prstGeom>
        </p:spPr>
      </p:pic>
      <p:sp>
        <p:nvSpPr>
          <p:cNvPr id="5" name="TextBox 4"/>
          <p:cNvSpPr txBox="1"/>
          <p:nvPr/>
        </p:nvSpPr>
        <p:spPr>
          <a:xfrm>
            <a:off x="1415480" y="1396801"/>
            <a:ext cx="2448272" cy="461665"/>
          </a:xfrm>
          <a:prstGeom prst="rect">
            <a:avLst/>
          </a:prstGeom>
          <a:solidFill>
            <a:schemeClr val="bg1"/>
          </a:solidFill>
        </p:spPr>
        <p:txBody>
          <a:bodyPr wrap="square" rtlCol="0">
            <a:spAutoFit/>
          </a:bodyPr>
          <a:lstStyle/>
          <a:p>
            <a:pPr defTabSz="1219170" fontAlgn="base">
              <a:spcBef>
                <a:spcPct val="0"/>
              </a:spcBef>
              <a:spcAft>
                <a:spcPct val="0"/>
              </a:spcAft>
            </a:pPr>
            <a:endParaRPr lang="en-GB" sz="2400">
              <a:solidFill>
                <a:srgbClr val="000000"/>
              </a:solidFill>
              <a:latin typeface="Verdana" pitchFamily="34" charset="0"/>
              <a:ea typeface="MS PGothic" pitchFamily="34" charset="-128"/>
            </a:endParaRPr>
          </a:p>
        </p:txBody>
      </p:sp>
      <p:pic>
        <p:nvPicPr>
          <p:cNvPr id="15" name="Picture 14"/>
          <p:cNvPicPr>
            <a:picLocks noChangeAspect="1"/>
          </p:cNvPicPr>
          <p:nvPr/>
        </p:nvPicPr>
        <p:blipFill>
          <a:blip r:embed="rId4"/>
          <a:stretch>
            <a:fillRect/>
          </a:stretch>
        </p:blipFill>
        <p:spPr>
          <a:xfrm>
            <a:off x="9261181" y="3714901"/>
            <a:ext cx="2930819" cy="2076097"/>
          </a:xfrm>
          <a:prstGeom prst="rect">
            <a:avLst/>
          </a:prstGeom>
        </p:spPr>
      </p:pic>
      <p:sp>
        <p:nvSpPr>
          <p:cNvPr id="19" name="Right Arrow 18"/>
          <p:cNvSpPr/>
          <p:nvPr/>
        </p:nvSpPr>
        <p:spPr>
          <a:xfrm rot="2029677">
            <a:off x="7906910" y="4082185"/>
            <a:ext cx="1135109" cy="26950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GB">
              <a:solidFill>
                <a:srgbClr val="FFFFFF"/>
              </a:solidFill>
              <a:latin typeface="Calibri" panose="020F0502020204030204"/>
            </a:endParaRPr>
          </a:p>
        </p:txBody>
      </p:sp>
      <p:sp>
        <p:nvSpPr>
          <p:cNvPr id="20" name="TextBox 19"/>
          <p:cNvSpPr txBox="1"/>
          <p:nvPr/>
        </p:nvSpPr>
        <p:spPr>
          <a:xfrm>
            <a:off x="9261180" y="3135237"/>
            <a:ext cx="2930819" cy="543675"/>
          </a:xfrm>
          <a:prstGeom prst="rect">
            <a:avLst/>
          </a:prstGeom>
          <a:noFill/>
          <a:ln>
            <a:noFill/>
          </a:ln>
        </p:spPr>
        <p:txBody>
          <a:bodyPr wrap="square" rtlCol="0">
            <a:spAutoFit/>
          </a:bodyPr>
          <a:lstStyle/>
          <a:p>
            <a:pPr algn="ctr" defTabSz="685783" fontAlgn="base">
              <a:spcBef>
                <a:spcPct val="0"/>
              </a:spcBef>
              <a:spcAft>
                <a:spcPct val="0"/>
              </a:spcAft>
              <a:defRPr/>
            </a:pPr>
            <a:r>
              <a:rPr lang="en-GB" sz="1600" kern="0">
                <a:solidFill>
                  <a:srgbClr val="2B3459"/>
                </a:solidFill>
                <a:latin typeface="Calibri" panose="020F0502020204030204" pitchFamily="34" charset="0"/>
                <a:ea typeface="MS PGothic" pitchFamily="34" charset="-128"/>
                <a:cs typeface="Calibri" panose="020F0502020204030204" pitchFamily="34" charset="0"/>
              </a:rPr>
              <a:t>Glasgow LST</a:t>
            </a:r>
          </a:p>
          <a:p>
            <a:pPr algn="ctr" defTabSz="685783" fontAlgn="base">
              <a:spcBef>
                <a:spcPct val="0"/>
              </a:spcBef>
              <a:spcAft>
                <a:spcPct val="0"/>
              </a:spcAft>
              <a:defRPr/>
            </a:pPr>
            <a:r>
              <a:rPr lang="en-GB" sz="1333" kern="0">
                <a:solidFill>
                  <a:srgbClr val="2B3459"/>
                </a:solidFill>
                <a:latin typeface="Calibri" panose="020F0502020204030204" pitchFamily="34" charset="0"/>
                <a:ea typeface="MS PGothic" pitchFamily="34" charset="-128"/>
                <a:cs typeface="Calibri" panose="020F0502020204030204" pitchFamily="34" charset="0"/>
              </a:rPr>
              <a:t>Credit: ESA and NCEO Leicester</a:t>
            </a:r>
          </a:p>
        </p:txBody>
      </p:sp>
      <p:sp>
        <p:nvSpPr>
          <p:cNvPr id="21" name="TextBox 20"/>
          <p:cNvSpPr txBox="1"/>
          <p:nvPr/>
        </p:nvSpPr>
        <p:spPr>
          <a:xfrm>
            <a:off x="9261179" y="5789993"/>
            <a:ext cx="2930820" cy="543675"/>
          </a:xfrm>
          <a:prstGeom prst="rect">
            <a:avLst/>
          </a:prstGeom>
          <a:solidFill>
            <a:schemeClr val="bg1"/>
          </a:solidFill>
          <a:ln>
            <a:noFill/>
          </a:ln>
        </p:spPr>
        <p:txBody>
          <a:bodyPr wrap="square" rtlCol="0">
            <a:spAutoFit/>
          </a:bodyPr>
          <a:lstStyle/>
          <a:p>
            <a:pPr algn="ctr" defTabSz="685783" fontAlgn="base">
              <a:spcBef>
                <a:spcPct val="0"/>
              </a:spcBef>
              <a:spcAft>
                <a:spcPct val="0"/>
              </a:spcAft>
              <a:defRPr/>
            </a:pPr>
            <a:r>
              <a:rPr lang="en-GB" sz="1600" kern="0">
                <a:solidFill>
                  <a:srgbClr val="2B3459"/>
                </a:solidFill>
                <a:latin typeface="Calibri" panose="020F0502020204030204" pitchFamily="34" charset="0"/>
                <a:ea typeface="MS PGothic" pitchFamily="34" charset="-128"/>
                <a:cs typeface="Calibri" panose="020F0502020204030204" pitchFamily="34" charset="0"/>
              </a:rPr>
              <a:t>Birmingham UHI</a:t>
            </a:r>
          </a:p>
          <a:p>
            <a:pPr algn="ctr" defTabSz="685783" fontAlgn="base">
              <a:spcBef>
                <a:spcPct val="0"/>
              </a:spcBef>
              <a:spcAft>
                <a:spcPct val="0"/>
              </a:spcAft>
              <a:defRPr/>
            </a:pPr>
            <a:r>
              <a:rPr lang="en-GB" sz="1333" kern="0">
                <a:solidFill>
                  <a:srgbClr val="2B3459"/>
                </a:solidFill>
                <a:latin typeface="Calibri" panose="020F0502020204030204" pitchFamily="34" charset="0"/>
                <a:ea typeface="MS PGothic" pitchFamily="34" charset="-128"/>
                <a:cs typeface="Calibri" panose="020F0502020204030204" pitchFamily="34" charset="0"/>
              </a:rPr>
              <a:t>Credit: NCEO Leicester</a:t>
            </a:r>
          </a:p>
        </p:txBody>
      </p:sp>
      <p:pic>
        <p:nvPicPr>
          <p:cNvPr id="2" name="Picture 1">
            <a:extLst>
              <a:ext uri="{FF2B5EF4-FFF2-40B4-BE49-F238E27FC236}">
                <a16:creationId xmlns:a16="http://schemas.microsoft.com/office/drawing/2014/main" id="{66DC9ED8-649A-4BEA-8715-00A5C021FE1F}"/>
              </a:ext>
            </a:extLst>
          </p:cNvPr>
          <p:cNvPicPr>
            <a:picLocks noChangeAspect="1"/>
          </p:cNvPicPr>
          <p:nvPr/>
        </p:nvPicPr>
        <p:blipFill>
          <a:blip r:embed="rId5"/>
          <a:stretch>
            <a:fillRect/>
          </a:stretch>
        </p:blipFill>
        <p:spPr>
          <a:xfrm>
            <a:off x="4380401" y="1396801"/>
            <a:ext cx="3543991" cy="4065313"/>
          </a:xfrm>
          <a:prstGeom prst="rect">
            <a:avLst/>
          </a:prstGeom>
        </p:spPr>
      </p:pic>
      <p:sp>
        <p:nvSpPr>
          <p:cNvPr id="12" name="Right Arrow 2">
            <a:extLst>
              <a:ext uri="{FF2B5EF4-FFF2-40B4-BE49-F238E27FC236}">
                <a16:creationId xmlns:a16="http://schemas.microsoft.com/office/drawing/2014/main" id="{53E235BA-3BA3-4BD2-BD93-008ECCCEE8C2}"/>
              </a:ext>
            </a:extLst>
          </p:cNvPr>
          <p:cNvSpPr/>
          <p:nvPr/>
        </p:nvSpPr>
        <p:spPr>
          <a:xfrm>
            <a:off x="3851088" y="3574999"/>
            <a:ext cx="578176" cy="26950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GB">
              <a:solidFill>
                <a:srgbClr val="FFFFFF"/>
              </a:solidFill>
              <a:latin typeface="Calibri" panose="020F0502020204030204"/>
            </a:endParaRPr>
          </a:p>
        </p:txBody>
      </p:sp>
      <p:sp>
        <p:nvSpPr>
          <p:cNvPr id="14" name="TextBox 13">
            <a:extLst>
              <a:ext uri="{FF2B5EF4-FFF2-40B4-BE49-F238E27FC236}">
                <a16:creationId xmlns:a16="http://schemas.microsoft.com/office/drawing/2014/main" id="{F5D9BA32-9608-45DF-8C1D-AF49306C2913}"/>
              </a:ext>
            </a:extLst>
          </p:cNvPr>
          <p:cNvSpPr txBox="1"/>
          <p:nvPr/>
        </p:nvSpPr>
        <p:spPr>
          <a:xfrm>
            <a:off x="4630591" y="5454908"/>
            <a:ext cx="2930819" cy="543675"/>
          </a:xfrm>
          <a:prstGeom prst="rect">
            <a:avLst/>
          </a:prstGeom>
          <a:noFill/>
          <a:ln>
            <a:noFill/>
          </a:ln>
        </p:spPr>
        <p:txBody>
          <a:bodyPr wrap="square" rtlCol="0">
            <a:spAutoFit/>
          </a:bodyPr>
          <a:lstStyle/>
          <a:p>
            <a:pPr algn="ctr" defTabSz="685783" fontAlgn="base">
              <a:spcBef>
                <a:spcPct val="0"/>
              </a:spcBef>
              <a:spcAft>
                <a:spcPct val="0"/>
              </a:spcAft>
              <a:defRPr/>
            </a:pPr>
            <a:r>
              <a:rPr lang="en-GB" sz="1600" kern="0">
                <a:solidFill>
                  <a:srgbClr val="2B3459"/>
                </a:solidFill>
                <a:latin typeface="Calibri" panose="020F0502020204030204" pitchFamily="34" charset="0"/>
                <a:ea typeface="MS PGothic" pitchFamily="34" charset="-128"/>
                <a:cs typeface="Calibri" panose="020F0502020204030204" pitchFamily="34" charset="0"/>
              </a:rPr>
              <a:t>Gap-filled Downscaled LST</a:t>
            </a:r>
          </a:p>
          <a:p>
            <a:pPr algn="ctr" defTabSz="685783" fontAlgn="base">
              <a:spcBef>
                <a:spcPct val="0"/>
              </a:spcBef>
              <a:spcAft>
                <a:spcPct val="0"/>
              </a:spcAft>
              <a:defRPr/>
            </a:pPr>
            <a:r>
              <a:rPr lang="en-GB" sz="1333" kern="0">
                <a:solidFill>
                  <a:srgbClr val="2B3459"/>
                </a:solidFill>
                <a:latin typeface="Calibri" panose="020F0502020204030204" pitchFamily="34" charset="0"/>
                <a:ea typeface="MS PGothic" pitchFamily="34" charset="-128"/>
                <a:cs typeface="Calibri" panose="020F0502020204030204" pitchFamily="34" charset="0"/>
              </a:rPr>
              <a:t>Credit: NCEO Leicester</a:t>
            </a:r>
          </a:p>
        </p:txBody>
      </p:sp>
    </p:spTree>
    <p:extLst>
      <p:ext uri="{BB962C8B-B14F-4D97-AF65-F5344CB8AC3E}">
        <p14:creationId xmlns:p14="http://schemas.microsoft.com/office/powerpoint/2010/main" val="27549908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200298" y="192006"/>
            <a:ext cx="10746604" cy="543675"/>
          </a:xfrm>
        </p:spPr>
        <p:txBody>
          <a:bodyPr/>
          <a:lstStyle/>
          <a:p>
            <a:r>
              <a:rPr lang="en-US"/>
              <a:t>Ensuring and Verifying Stability is a Priority</a:t>
            </a:r>
          </a:p>
        </p:txBody>
      </p:sp>
      <p:sp>
        <p:nvSpPr>
          <p:cNvPr id="4" name="Rectangle 2">
            <a:extLst>
              <a:ext uri="{FF2B5EF4-FFF2-40B4-BE49-F238E27FC236}">
                <a16:creationId xmlns:a16="http://schemas.microsoft.com/office/drawing/2014/main" id="{86BBA27E-8481-4CE5-B766-7B2CD53BB470}"/>
              </a:ext>
            </a:extLst>
          </p:cNvPr>
          <p:cNvSpPr>
            <a:spLocks noChangeArrowheads="1"/>
          </p:cNvSpPr>
          <p:nvPr/>
        </p:nvSpPr>
        <p:spPr bwMode="auto">
          <a:xfrm>
            <a:off x="1" y="43935"/>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1219170" fontAlgn="base">
              <a:spcBef>
                <a:spcPct val="0"/>
              </a:spcBef>
              <a:spcAft>
                <a:spcPct val="0"/>
              </a:spcAft>
            </a:pPr>
            <a:endParaRPr lang="en-GB">
              <a:solidFill>
                <a:srgbClr val="000000"/>
              </a:solidFill>
              <a:latin typeface="Verdana" pitchFamily="34" charset="0"/>
              <a:ea typeface="MS PGothic" pitchFamily="34" charset="-128"/>
            </a:endParaRPr>
          </a:p>
        </p:txBody>
      </p:sp>
      <p:pic>
        <p:nvPicPr>
          <p:cNvPr id="2050" name="Picture 2">
            <a:extLst>
              <a:ext uri="{FF2B5EF4-FFF2-40B4-BE49-F238E27FC236}">
                <a16:creationId xmlns:a16="http://schemas.microsoft.com/office/drawing/2014/main" id="{DB8072E6-92C7-46D9-B5AA-62AC33898103}"/>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755" t="43422" r="49122"/>
          <a:stretch/>
        </p:blipFill>
        <p:spPr bwMode="auto">
          <a:xfrm>
            <a:off x="6861875" y="1148413"/>
            <a:ext cx="4994607" cy="2242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a:extLst>
              <a:ext uri="{FF2B5EF4-FFF2-40B4-BE49-F238E27FC236}">
                <a16:creationId xmlns:a16="http://schemas.microsoft.com/office/drawing/2014/main" id="{59229189-EB9E-4C52-81C0-1E55B661DEB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2688" r="48170" b="7466"/>
          <a:stretch/>
        </p:blipFill>
        <p:spPr bwMode="auto">
          <a:xfrm>
            <a:off x="6600056" y="4149080"/>
            <a:ext cx="5324509" cy="216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AA137F7F-FF6E-4B08-A23A-E17F5AF7C9B3}"/>
              </a:ext>
            </a:extLst>
          </p:cNvPr>
          <p:cNvSpPr txBox="1"/>
          <p:nvPr/>
        </p:nvSpPr>
        <p:spPr>
          <a:xfrm>
            <a:off x="7092098" y="1013476"/>
            <a:ext cx="4820317" cy="738664"/>
          </a:xfrm>
          <a:prstGeom prst="rect">
            <a:avLst/>
          </a:prstGeom>
          <a:noFill/>
        </p:spPr>
        <p:txBody>
          <a:bodyPr wrap="square" rtlCol="0">
            <a:spAutoFit/>
          </a:bodyPr>
          <a:lstStyle/>
          <a:p>
            <a:pPr algn="ctr" defTabSz="1219170" fontAlgn="base">
              <a:spcBef>
                <a:spcPct val="0"/>
              </a:spcBef>
              <a:spcAft>
                <a:spcPct val="0"/>
              </a:spcAft>
            </a:pPr>
            <a:r>
              <a:rPr lang="en-GB" sz="1400" i="1" err="1">
                <a:solidFill>
                  <a:srgbClr val="000000"/>
                </a:solidFill>
                <a:latin typeface="Verdana" pitchFamily="34" charset="0"/>
                <a:ea typeface="MS PGothic" pitchFamily="34" charset="-128"/>
              </a:rPr>
              <a:t>LSTnight-Tmin</a:t>
            </a:r>
            <a:r>
              <a:rPr lang="en-GB" sz="1400" i="1">
                <a:solidFill>
                  <a:srgbClr val="000000"/>
                </a:solidFill>
                <a:latin typeface="Verdana" pitchFamily="34" charset="0"/>
                <a:ea typeface="MS PGothic" pitchFamily="34" charset="-128"/>
              </a:rPr>
              <a:t> for MODIS/Aqua:</a:t>
            </a:r>
          </a:p>
          <a:p>
            <a:pPr algn="ctr" defTabSz="1219170" fontAlgn="base">
              <a:spcBef>
                <a:spcPct val="0"/>
              </a:spcBef>
              <a:spcAft>
                <a:spcPct val="0"/>
              </a:spcAft>
            </a:pPr>
            <a:r>
              <a:rPr lang="en-GB" sz="1400" i="1">
                <a:solidFill>
                  <a:srgbClr val="000000"/>
                </a:solidFill>
                <a:latin typeface="Verdana" pitchFamily="34" charset="0"/>
                <a:ea typeface="MS PGothic" pitchFamily="34" charset="-128"/>
              </a:rPr>
              <a:t>No significant trend 0.03 K/decade (-0.11 – 0.17) = stable dataset</a:t>
            </a:r>
          </a:p>
        </p:txBody>
      </p:sp>
      <p:sp>
        <p:nvSpPr>
          <p:cNvPr id="13" name="TextBox 12">
            <a:extLst>
              <a:ext uri="{FF2B5EF4-FFF2-40B4-BE49-F238E27FC236}">
                <a16:creationId xmlns:a16="http://schemas.microsoft.com/office/drawing/2014/main" id="{669F9BFB-706F-473A-9CDA-EA84063E3562}"/>
              </a:ext>
            </a:extLst>
          </p:cNvPr>
          <p:cNvSpPr txBox="1"/>
          <p:nvPr/>
        </p:nvSpPr>
        <p:spPr>
          <a:xfrm>
            <a:off x="6840002" y="3491291"/>
            <a:ext cx="5324509" cy="738664"/>
          </a:xfrm>
          <a:prstGeom prst="rect">
            <a:avLst/>
          </a:prstGeom>
          <a:noFill/>
        </p:spPr>
        <p:txBody>
          <a:bodyPr wrap="square" rtlCol="0">
            <a:spAutoFit/>
          </a:bodyPr>
          <a:lstStyle/>
          <a:p>
            <a:pPr algn="ctr" defTabSz="1219170" fontAlgn="base">
              <a:spcBef>
                <a:spcPct val="0"/>
              </a:spcBef>
              <a:spcAft>
                <a:spcPct val="0"/>
              </a:spcAft>
            </a:pPr>
            <a:r>
              <a:rPr lang="en-GB" sz="1400" i="1" err="1">
                <a:solidFill>
                  <a:srgbClr val="000000"/>
                </a:solidFill>
                <a:latin typeface="Verdana" pitchFamily="34" charset="0"/>
                <a:ea typeface="MS PGothic" pitchFamily="34" charset="-128"/>
              </a:rPr>
              <a:t>LSTdesc-Tmin</a:t>
            </a:r>
            <a:r>
              <a:rPr lang="en-GB" sz="1400" i="1">
                <a:solidFill>
                  <a:srgbClr val="000000"/>
                </a:solidFill>
                <a:latin typeface="Verdana" pitchFamily="34" charset="0"/>
                <a:ea typeface="MS PGothic" pitchFamily="34" charset="-128"/>
              </a:rPr>
              <a:t> for </a:t>
            </a:r>
            <a:r>
              <a:rPr lang="en-GB" sz="1400" i="1" err="1">
                <a:solidFill>
                  <a:srgbClr val="000000"/>
                </a:solidFill>
                <a:latin typeface="Verdana" pitchFamily="34" charset="0"/>
                <a:ea typeface="MS PGothic" pitchFamily="34" charset="-128"/>
              </a:rPr>
              <a:t>multisensor</a:t>
            </a:r>
            <a:r>
              <a:rPr lang="en-GB" sz="1400" i="1">
                <a:solidFill>
                  <a:srgbClr val="000000"/>
                </a:solidFill>
                <a:latin typeface="Verdana" pitchFamily="34" charset="0"/>
                <a:ea typeface="MS PGothic" pitchFamily="34" charset="-128"/>
              </a:rPr>
              <a:t> MW:</a:t>
            </a:r>
          </a:p>
          <a:p>
            <a:pPr algn="ctr" defTabSz="1219170" fontAlgn="base">
              <a:spcBef>
                <a:spcPct val="0"/>
              </a:spcBef>
              <a:spcAft>
                <a:spcPct val="0"/>
              </a:spcAft>
            </a:pPr>
            <a:r>
              <a:rPr lang="en-GB" sz="1400" i="1">
                <a:solidFill>
                  <a:srgbClr val="000000"/>
                </a:solidFill>
                <a:latin typeface="Verdana" pitchFamily="34" charset="0"/>
                <a:ea typeface="MS PGothic" pitchFamily="34" charset="-128"/>
              </a:rPr>
              <a:t>Significant trend 0.21 K/decade (0.10 – 0.32) = unstable dataset but individual sensors stable!</a:t>
            </a:r>
          </a:p>
        </p:txBody>
      </p:sp>
      <p:sp>
        <p:nvSpPr>
          <p:cNvPr id="9" name="TextBox 8">
            <a:extLst>
              <a:ext uri="{FF2B5EF4-FFF2-40B4-BE49-F238E27FC236}">
                <a16:creationId xmlns:a16="http://schemas.microsoft.com/office/drawing/2014/main" id="{291B98D1-CB12-4527-856B-039310858883}"/>
              </a:ext>
            </a:extLst>
          </p:cNvPr>
          <p:cNvSpPr txBox="1"/>
          <p:nvPr/>
        </p:nvSpPr>
        <p:spPr>
          <a:xfrm>
            <a:off x="8030025" y="4246361"/>
            <a:ext cx="1080120" cy="369332"/>
          </a:xfrm>
          <a:prstGeom prst="rect">
            <a:avLst/>
          </a:prstGeom>
          <a:noFill/>
        </p:spPr>
        <p:txBody>
          <a:bodyPr wrap="square" rtlCol="0">
            <a:spAutoFit/>
          </a:bodyPr>
          <a:lstStyle/>
          <a:p>
            <a:pPr defTabSz="1219170" fontAlgn="base">
              <a:spcBef>
                <a:spcPct val="0"/>
              </a:spcBef>
              <a:spcAft>
                <a:spcPct val="0"/>
              </a:spcAft>
            </a:pPr>
            <a:r>
              <a:rPr lang="en-GB">
                <a:solidFill>
                  <a:srgbClr val="000000"/>
                </a:solidFill>
                <a:latin typeface="Verdana" pitchFamily="34" charset="0"/>
                <a:ea typeface="MS PGothic" pitchFamily="34" charset="-128"/>
              </a:rPr>
              <a:t>F-13</a:t>
            </a:r>
          </a:p>
        </p:txBody>
      </p:sp>
      <p:sp>
        <p:nvSpPr>
          <p:cNvPr id="15" name="TextBox 14">
            <a:extLst>
              <a:ext uri="{FF2B5EF4-FFF2-40B4-BE49-F238E27FC236}">
                <a16:creationId xmlns:a16="http://schemas.microsoft.com/office/drawing/2014/main" id="{7AD2F5D3-DC00-4FDF-9EB8-5B64E19C3AD0}"/>
              </a:ext>
            </a:extLst>
          </p:cNvPr>
          <p:cNvSpPr txBox="1"/>
          <p:nvPr/>
        </p:nvSpPr>
        <p:spPr>
          <a:xfrm>
            <a:off x="10387879" y="4221088"/>
            <a:ext cx="1080120" cy="369332"/>
          </a:xfrm>
          <a:prstGeom prst="rect">
            <a:avLst/>
          </a:prstGeom>
          <a:noFill/>
        </p:spPr>
        <p:txBody>
          <a:bodyPr wrap="square" rtlCol="0">
            <a:spAutoFit/>
          </a:bodyPr>
          <a:lstStyle/>
          <a:p>
            <a:pPr defTabSz="1219170" fontAlgn="base">
              <a:spcBef>
                <a:spcPct val="0"/>
              </a:spcBef>
              <a:spcAft>
                <a:spcPct val="0"/>
              </a:spcAft>
            </a:pPr>
            <a:r>
              <a:rPr lang="en-GB">
                <a:solidFill>
                  <a:srgbClr val="000000"/>
                </a:solidFill>
                <a:latin typeface="Verdana" pitchFamily="34" charset="0"/>
                <a:ea typeface="MS PGothic" pitchFamily="34" charset="-128"/>
              </a:rPr>
              <a:t>F-17</a:t>
            </a:r>
          </a:p>
        </p:txBody>
      </p:sp>
      <p:cxnSp>
        <p:nvCxnSpPr>
          <p:cNvPr id="12" name="Straight Arrow Connector 11">
            <a:extLst>
              <a:ext uri="{FF2B5EF4-FFF2-40B4-BE49-F238E27FC236}">
                <a16:creationId xmlns:a16="http://schemas.microsoft.com/office/drawing/2014/main" id="{F071E70A-EA31-476C-A865-F4E919D549C6}"/>
              </a:ext>
            </a:extLst>
          </p:cNvPr>
          <p:cNvCxnSpPr>
            <a:cxnSpLocks/>
          </p:cNvCxnSpPr>
          <p:nvPr/>
        </p:nvCxnSpPr>
        <p:spPr>
          <a:xfrm>
            <a:off x="8687927" y="4449257"/>
            <a:ext cx="1127735"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9" name="Straight Arrow Connector 18">
            <a:extLst>
              <a:ext uri="{FF2B5EF4-FFF2-40B4-BE49-F238E27FC236}">
                <a16:creationId xmlns:a16="http://schemas.microsoft.com/office/drawing/2014/main" id="{1DCA719D-0EDA-4009-976A-6652DE22D73D}"/>
              </a:ext>
            </a:extLst>
          </p:cNvPr>
          <p:cNvCxnSpPr>
            <a:cxnSpLocks/>
          </p:cNvCxnSpPr>
          <p:nvPr/>
        </p:nvCxnSpPr>
        <p:spPr>
          <a:xfrm>
            <a:off x="11016938" y="4424656"/>
            <a:ext cx="767695"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1" name="Straight Arrow Connector 20">
            <a:extLst>
              <a:ext uri="{FF2B5EF4-FFF2-40B4-BE49-F238E27FC236}">
                <a16:creationId xmlns:a16="http://schemas.microsoft.com/office/drawing/2014/main" id="{111C7577-CBDD-4F79-AD9D-C0013F54FD92}"/>
              </a:ext>
            </a:extLst>
          </p:cNvPr>
          <p:cNvCxnSpPr>
            <a:cxnSpLocks/>
          </p:cNvCxnSpPr>
          <p:nvPr/>
        </p:nvCxnSpPr>
        <p:spPr>
          <a:xfrm flipH="1">
            <a:off x="9840416" y="4437112"/>
            <a:ext cx="648072"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24" name="Straight Arrow Connector 23">
            <a:extLst>
              <a:ext uri="{FF2B5EF4-FFF2-40B4-BE49-F238E27FC236}">
                <a16:creationId xmlns:a16="http://schemas.microsoft.com/office/drawing/2014/main" id="{41285B77-5462-44FB-8C5C-12276E4BD50F}"/>
              </a:ext>
            </a:extLst>
          </p:cNvPr>
          <p:cNvCxnSpPr>
            <a:cxnSpLocks/>
          </p:cNvCxnSpPr>
          <p:nvPr/>
        </p:nvCxnSpPr>
        <p:spPr>
          <a:xfrm flipH="1">
            <a:off x="7176120" y="4449257"/>
            <a:ext cx="910040" cy="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pic>
        <p:nvPicPr>
          <p:cNvPr id="6" name="Picture 5">
            <a:extLst>
              <a:ext uri="{FF2B5EF4-FFF2-40B4-BE49-F238E27FC236}">
                <a16:creationId xmlns:a16="http://schemas.microsoft.com/office/drawing/2014/main" id="{1019C312-0E1C-7B37-E17C-067E85AEF3A1}"/>
              </a:ext>
            </a:extLst>
          </p:cNvPr>
          <p:cNvPicPr>
            <a:picLocks noChangeAspect="1"/>
          </p:cNvPicPr>
          <p:nvPr/>
        </p:nvPicPr>
        <p:blipFill>
          <a:blip r:embed="rId4"/>
          <a:srcRect t="1307"/>
          <a:stretch/>
        </p:blipFill>
        <p:spPr>
          <a:xfrm>
            <a:off x="257903" y="1001734"/>
            <a:ext cx="6545071" cy="2973133"/>
          </a:xfrm>
          <a:prstGeom prst="rect">
            <a:avLst/>
          </a:prstGeom>
        </p:spPr>
      </p:pic>
      <p:sp>
        <p:nvSpPr>
          <p:cNvPr id="10" name="TextBox 9">
            <a:extLst>
              <a:ext uri="{FF2B5EF4-FFF2-40B4-BE49-F238E27FC236}">
                <a16:creationId xmlns:a16="http://schemas.microsoft.com/office/drawing/2014/main" id="{80E49150-5FB5-331A-4A99-4FFFCAE7A39A}"/>
              </a:ext>
            </a:extLst>
          </p:cNvPr>
          <p:cNvSpPr txBox="1"/>
          <p:nvPr/>
        </p:nvSpPr>
        <p:spPr>
          <a:xfrm>
            <a:off x="768965" y="3022019"/>
            <a:ext cx="3751864" cy="523220"/>
          </a:xfrm>
          <a:prstGeom prst="rect">
            <a:avLst/>
          </a:prstGeom>
          <a:solidFill>
            <a:schemeClr val="bg1"/>
          </a:solidFill>
        </p:spPr>
        <p:txBody>
          <a:bodyPr wrap="square">
            <a:spAutoFit/>
          </a:bodyPr>
          <a:lstStyle/>
          <a:p>
            <a:pPr defTabSz="1219170" fontAlgn="base">
              <a:spcBef>
                <a:spcPct val="0"/>
              </a:spcBef>
              <a:spcAft>
                <a:spcPct val="0"/>
              </a:spcAft>
            </a:pPr>
            <a:r>
              <a:rPr lang="en-GB" sz="1400" b="1">
                <a:solidFill>
                  <a:srgbClr val="000000"/>
                </a:solidFill>
                <a:latin typeface="Calibri" panose="020F0502020204030204" pitchFamily="34" charset="0"/>
                <a:ea typeface="Calibri" panose="020F0502020204030204" pitchFamily="34" charset="0"/>
                <a:cs typeface="Times New Roman" panose="02020603050405020304" pitchFamily="18" charset="0"/>
              </a:rPr>
              <a:t>-0.00023 K/year</a:t>
            </a:r>
            <a:r>
              <a:rPr lang="en-GB" sz="1400">
                <a:solidFill>
                  <a:srgbClr val="000000"/>
                </a:solidFill>
                <a:latin typeface="Calibri" panose="020F0502020204030204" pitchFamily="34" charset="0"/>
                <a:ea typeface="Calibri" panose="020F0502020204030204" pitchFamily="34" charset="0"/>
                <a:cs typeface="Times New Roman" panose="02020603050405020304" pitchFamily="18" charset="0"/>
              </a:rPr>
              <a:t> (95% confidence interval for the slope ranges from </a:t>
            </a:r>
            <a:r>
              <a:rPr lang="en-GB" sz="1400" b="1">
                <a:solidFill>
                  <a:srgbClr val="000000"/>
                </a:solidFill>
                <a:latin typeface="Calibri" panose="020F0502020204030204" pitchFamily="34" charset="0"/>
                <a:ea typeface="Calibri" panose="020F0502020204030204" pitchFamily="34" charset="0"/>
                <a:cs typeface="Times New Roman" panose="02020603050405020304" pitchFamily="18" charset="0"/>
              </a:rPr>
              <a:t>0.28236 to 0.00215)</a:t>
            </a:r>
            <a:endParaRPr lang="en-GB" sz="1400">
              <a:solidFill>
                <a:srgbClr val="000000"/>
              </a:solidFill>
              <a:latin typeface="Verdana" pitchFamily="34" charset="0"/>
              <a:ea typeface="MS PGothic" pitchFamily="34" charset="-128"/>
            </a:endParaRPr>
          </a:p>
        </p:txBody>
      </p:sp>
      <p:sp>
        <p:nvSpPr>
          <p:cNvPr id="14" name="TextBox 13">
            <a:extLst>
              <a:ext uri="{FF2B5EF4-FFF2-40B4-BE49-F238E27FC236}">
                <a16:creationId xmlns:a16="http://schemas.microsoft.com/office/drawing/2014/main" id="{042E7835-029E-2D39-0DC6-046A8961E8BC}"/>
              </a:ext>
            </a:extLst>
          </p:cNvPr>
          <p:cNvSpPr txBox="1"/>
          <p:nvPr/>
        </p:nvSpPr>
        <p:spPr>
          <a:xfrm>
            <a:off x="13177" y="5311149"/>
            <a:ext cx="6460871" cy="830997"/>
          </a:xfrm>
          <a:prstGeom prst="rect">
            <a:avLst/>
          </a:prstGeom>
        </p:spPr>
        <p:txBody>
          <a:bodyPr wrap="square">
            <a:spAutoFit/>
          </a:bodyPr>
          <a:lstStyle>
            <a:defPPr>
              <a:defRPr lang="en-US"/>
            </a:defPPr>
            <a:lvl1pPr>
              <a:defRPr sz="900" i="1"/>
            </a:lvl1pPr>
          </a:lstStyle>
          <a:p>
            <a:pPr defTabSz="1219170" fontAlgn="base">
              <a:spcBef>
                <a:spcPct val="0"/>
              </a:spcBef>
              <a:spcAft>
                <a:spcPct val="0"/>
              </a:spcAft>
            </a:pPr>
            <a:r>
              <a:rPr lang="en-GB" sz="1200">
                <a:solidFill>
                  <a:srgbClr val="000000"/>
                </a:solidFill>
                <a:latin typeface="Verdana" pitchFamily="34" charset="0"/>
                <a:ea typeface="MS PGothic" pitchFamily="34" charset="-128"/>
              </a:rPr>
              <a:t>Top: Credit, Abi Waring, U. Leicester</a:t>
            </a:r>
          </a:p>
          <a:p>
            <a:pPr defTabSz="1219170" fontAlgn="base">
              <a:spcBef>
                <a:spcPct val="0"/>
              </a:spcBef>
              <a:spcAft>
                <a:spcPct val="0"/>
              </a:spcAft>
            </a:pPr>
            <a:r>
              <a:rPr lang="en-GB" sz="1200">
                <a:solidFill>
                  <a:srgbClr val="000000"/>
                </a:solidFill>
                <a:latin typeface="Verdana" pitchFamily="34" charset="0"/>
                <a:ea typeface="MS PGothic" pitchFamily="34" charset="-128"/>
              </a:rPr>
              <a:t>Right: Good, E. J. et al. (2022). An analysis of the stability and trends in the LST_cci Land Surface Temperature datasets over Europe. Earth and Space Science, 9, e2022EA002317. </a:t>
            </a:r>
            <a:r>
              <a:rPr lang="en-GB" sz="1200">
                <a:solidFill>
                  <a:srgbClr val="000000"/>
                </a:solidFill>
                <a:latin typeface="Verdana" pitchFamily="34" charset="0"/>
                <a:ea typeface="MS PGothic" pitchFamily="34" charset="-128"/>
                <a:hlinkClick r:id="rId5"/>
              </a:rPr>
              <a:t>https://doi.org/10.1029/2022EA002317</a:t>
            </a:r>
            <a:r>
              <a:rPr lang="en-GB" sz="1200">
                <a:solidFill>
                  <a:srgbClr val="000000"/>
                </a:solidFill>
                <a:latin typeface="Verdana" pitchFamily="34" charset="0"/>
                <a:ea typeface="MS PGothic" pitchFamily="34" charset="-128"/>
              </a:rPr>
              <a:t> </a:t>
            </a:r>
          </a:p>
        </p:txBody>
      </p:sp>
      <p:sp>
        <p:nvSpPr>
          <p:cNvPr id="8" name="TextBox 7">
            <a:extLst>
              <a:ext uri="{FF2B5EF4-FFF2-40B4-BE49-F238E27FC236}">
                <a16:creationId xmlns:a16="http://schemas.microsoft.com/office/drawing/2014/main" id="{C0A3B283-9EE5-7C8A-F156-7DC03918C99F}"/>
              </a:ext>
            </a:extLst>
          </p:cNvPr>
          <p:cNvSpPr txBox="1"/>
          <p:nvPr/>
        </p:nvSpPr>
        <p:spPr>
          <a:xfrm>
            <a:off x="372477" y="4089010"/>
            <a:ext cx="6026396" cy="1077026"/>
          </a:xfrm>
          <a:prstGeom prst="rect">
            <a:avLst/>
          </a:prstGeom>
          <a:noFill/>
        </p:spPr>
        <p:txBody>
          <a:bodyPr wrap="square" rtlCol="0">
            <a:spAutoFit/>
          </a:bodyPr>
          <a:lstStyle/>
          <a:p>
            <a:pPr defTabSz="1219170" fontAlgn="base">
              <a:spcBef>
                <a:spcPct val="0"/>
              </a:spcBef>
              <a:spcAft>
                <a:spcPct val="0"/>
              </a:spcAft>
            </a:pPr>
            <a:r>
              <a:rPr lang="en-GB" sz="2133">
                <a:solidFill>
                  <a:srgbClr val="000000"/>
                </a:solidFill>
                <a:latin typeface="Verdana" pitchFamily="34" charset="0"/>
                <a:ea typeface="MS PGothic" pitchFamily="34" charset="-128"/>
              </a:rPr>
              <a:t>LST_cci is carefully checking the stability of the data by comparing products with independent homogenised data sources</a:t>
            </a:r>
          </a:p>
        </p:txBody>
      </p:sp>
    </p:spTree>
    <p:extLst>
      <p:ext uri="{BB962C8B-B14F-4D97-AF65-F5344CB8AC3E}">
        <p14:creationId xmlns:p14="http://schemas.microsoft.com/office/powerpoint/2010/main" val="355421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C11844A-D6E0-2DFB-8417-01FD8D3EB881}"/>
              </a:ext>
            </a:extLst>
          </p:cNvPr>
          <p:cNvSpPr>
            <a:spLocks noGrp="1"/>
          </p:cNvSpPr>
          <p:nvPr>
            <p:ph idx="1"/>
          </p:nvPr>
        </p:nvSpPr>
        <p:spPr>
          <a:xfrm>
            <a:off x="336000" y="1219200"/>
            <a:ext cx="11520000" cy="4924800"/>
          </a:xfrm>
        </p:spPr>
        <p:txBody>
          <a:bodyPr/>
          <a:lstStyle/>
          <a:p>
            <a:r>
              <a:rPr lang="en-GB" err="1"/>
              <a:t>Wifi</a:t>
            </a:r>
            <a:r>
              <a:rPr lang="en-GB"/>
              <a:t> access: </a:t>
            </a:r>
            <a:r>
              <a:rPr lang="en-GB" err="1"/>
              <a:t>Eduroam</a:t>
            </a:r>
            <a:r>
              <a:rPr lang="en-GB"/>
              <a:t>, or Met Office guest Wi-Fi (see blue information cards around conference area and at reception).  Any issues, please let us know (we can ask for tech support).</a:t>
            </a:r>
          </a:p>
          <a:p>
            <a:r>
              <a:rPr lang="en-GB"/>
              <a:t>Please keep name tags for the duration of the event.</a:t>
            </a:r>
          </a:p>
          <a:p>
            <a:pPr lvl="1"/>
            <a:r>
              <a:rPr lang="en-GB"/>
              <a:t>To avoid wastage </a:t>
            </a:r>
            <a:r>
              <a:rPr lang="en-GB" b="1" u="sng"/>
              <a:t>please hand back to reception at the end of the workshop</a:t>
            </a:r>
            <a:r>
              <a:rPr lang="en-GB"/>
              <a:t>.  </a:t>
            </a:r>
          </a:p>
          <a:p>
            <a:r>
              <a:rPr lang="en-GB"/>
              <a:t>Please complete a taxi booking form and hand into reception if you require a taxi. Paper copies of the booking form are in/around the conference room.  Please do ASAP each day.</a:t>
            </a:r>
          </a:p>
        </p:txBody>
      </p:sp>
      <p:sp>
        <p:nvSpPr>
          <p:cNvPr id="3" name="Title 2">
            <a:extLst>
              <a:ext uri="{FF2B5EF4-FFF2-40B4-BE49-F238E27FC236}">
                <a16:creationId xmlns:a16="http://schemas.microsoft.com/office/drawing/2014/main" id="{AEB06EAF-5031-50E4-A001-A792563897C0}"/>
              </a:ext>
            </a:extLst>
          </p:cNvPr>
          <p:cNvSpPr>
            <a:spLocks noGrp="1"/>
          </p:cNvSpPr>
          <p:nvPr>
            <p:ph type="title"/>
          </p:nvPr>
        </p:nvSpPr>
        <p:spPr>
          <a:xfrm>
            <a:off x="2898987" y="221075"/>
            <a:ext cx="8957013" cy="768000"/>
          </a:xfrm>
        </p:spPr>
        <p:txBody>
          <a:bodyPr/>
          <a:lstStyle/>
          <a:p>
            <a:pPr algn="r"/>
            <a:r>
              <a:rPr lang="en-GB"/>
              <a:t>Housekeeping (1)</a:t>
            </a:r>
          </a:p>
        </p:txBody>
      </p:sp>
    </p:spTree>
    <p:extLst>
      <p:ext uri="{BB962C8B-B14F-4D97-AF65-F5344CB8AC3E}">
        <p14:creationId xmlns:p14="http://schemas.microsoft.com/office/powerpoint/2010/main" val="688530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GB"/>
              <a:t>Impacts: UK Heatwaves</a:t>
            </a:r>
          </a:p>
        </p:txBody>
      </p:sp>
      <p:sp>
        <p:nvSpPr>
          <p:cNvPr id="3" name="TextBox 2"/>
          <p:cNvSpPr txBox="1"/>
          <p:nvPr/>
        </p:nvSpPr>
        <p:spPr>
          <a:xfrm>
            <a:off x="8856425" y="1097830"/>
            <a:ext cx="3044099" cy="4524315"/>
          </a:xfrm>
          <a:prstGeom prst="rect">
            <a:avLst/>
          </a:prstGeom>
          <a:noFill/>
        </p:spPr>
        <p:txBody>
          <a:bodyPr wrap="square" rtlCol="0">
            <a:spAutoFit/>
          </a:bodyPr>
          <a:lstStyle/>
          <a:p>
            <a:pPr marL="285744" indent="-285744" defTabSz="1219170" fontAlgn="base">
              <a:spcBef>
                <a:spcPct val="0"/>
              </a:spcBef>
              <a:spcAft>
                <a:spcPct val="0"/>
              </a:spcAft>
              <a:buFont typeface="Wingdings" panose="05000000000000000000" pitchFamily="2" charset="2"/>
              <a:buChar char="§"/>
              <a:defRPr/>
            </a:pPr>
            <a:r>
              <a:rPr lang="en-GB" sz="1600">
                <a:solidFill>
                  <a:srgbClr val="2B3459"/>
                </a:solidFill>
                <a:latin typeface="Calibri" panose="020F0502020204030204" pitchFamily="34" charset="0"/>
                <a:ea typeface="MS PGothic" pitchFamily="34" charset="-128"/>
                <a:cs typeface="Calibri" panose="020F0502020204030204" pitchFamily="34" charset="0"/>
              </a:rPr>
              <a:t>Satellite and in-situ land surface temperature observations can be used to evaluate diurnal variations and spatial heterogeneity of UK (e.g. urban versus rural)</a:t>
            </a:r>
          </a:p>
          <a:p>
            <a:pPr marL="285744" indent="-285744" defTabSz="914377">
              <a:buFont typeface="Wingdings" panose="05000000000000000000" pitchFamily="2" charset="2"/>
              <a:buChar char="§"/>
              <a:defRPr/>
            </a:pPr>
            <a:endParaRPr lang="en-GB" sz="1600">
              <a:solidFill>
                <a:srgbClr val="2B3459"/>
              </a:solidFill>
              <a:latin typeface="Calibri" panose="020F0502020204030204" pitchFamily="34" charset="0"/>
              <a:ea typeface="MS PGothic" pitchFamily="34" charset="-128"/>
              <a:cs typeface="Calibri" panose="020F0502020204030204" pitchFamily="34" charset="0"/>
            </a:endParaRPr>
          </a:p>
          <a:p>
            <a:pPr marL="285744" indent="-285744" defTabSz="914377">
              <a:buFont typeface="Wingdings" panose="05000000000000000000" pitchFamily="2" charset="2"/>
              <a:buChar char="§"/>
              <a:defRPr/>
            </a:pPr>
            <a:r>
              <a:rPr lang="en-GB" sz="1600">
                <a:solidFill>
                  <a:srgbClr val="2B3459"/>
                </a:solidFill>
                <a:latin typeface="Calibri" panose="020F0502020204030204" pitchFamily="34" charset="0"/>
                <a:ea typeface="MS PGothic" pitchFamily="34" charset="-128"/>
                <a:cs typeface="Calibri" panose="020F0502020204030204" pitchFamily="34" charset="0"/>
              </a:rPr>
              <a:t>NCEO-Leicester providing some newly improved data on urban temperatures using LST_cci methods.</a:t>
            </a:r>
          </a:p>
          <a:p>
            <a:pPr marL="285744" indent="-285744" defTabSz="914377">
              <a:buFont typeface="Wingdings" panose="05000000000000000000" pitchFamily="2" charset="2"/>
              <a:buChar char="§"/>
              <a:defRPr/>
            </a:pPr>
            <a:endParaRPr lang="en-GB" sz="1600">
              <a:solidFill>
                <a:srgbClr val="2B3459"/>
              </a:solidFill>
              <a:latin typeface="Calibri" panose="020F0502020204030204" pitchFamily="34" charset="0"/>
              <a:ea typeface="MS PGothic" pitchFamily="34" charset="-128"/>
              <a:cs typeface="Calibri" panose="020F0502020204030204" pitchFamily="34" charset="0"/>
            </a:endParaRPr>
          </a:p>
          <a:p>
            <a:pPr marL="285744" indent="-285744" defTabSz="914377">
              <a:buFont typeface="Wingdings" panose="05000000000000000000" pitchFamily="2" charset="2"/>
              <a:buChar char="§"/>
              <a:defRPr/>
            </a:pPr>
            <a:r>
              <a:rPr lang="en-GB" sz="1600">
                <a:solidFill>
                  <a:srgbClr val="2B3459"/>
                </a:solidFill>
                <a:latin typeface="Calibri" panose="020F0502020204030204" pitchFamily="34" charset="0"/>
                <a:ea typeface="MS PGothic" pitchFamily="34" charset="-128"/>
                <a:cs typeface="Calibri" panose="020F0502020204030204" pitchFamily="34" charset="0"/>
              </a:rPr>
              <a:t>Data on cities being tested with government and industry users</a:t>
            </a:r>
          </a:p>
          <a:p>
            <a:pPr marL="285744" indent="-285744" defTabSz="914377">
              <a:buFont typeface="Wingdings" panose="05000000000000000000" pitchFamily="2" charset="2"/>
              <a:buChar char="§"/>
              <a:defRPr/>
            </a:pPr>
            <a:endParaRPr lang="en-GB" sz="1600">
              <a:solidFill>
                <a:srgbClr val="2B3459"/>
              </a:solidFill>
              <a:latin typeface="Calibri" panose="020F0502020204030204" pitchFamily="34" charset="0"/>
              <a:ea typeface="MS PGothic" pitchFamily="34" charset="-128"/>
              <a:cs typeface="Calibri" panose="020F0502020204030204" pitchFamily="34" charset="0"/>
            </a:endParaRPr>
          </a:p>
          <a:p>
            <a:pPr marL="285744" indent="-285744" defTabSz="914377">
              <a:buFont typeface="Wingdings" panose="05000000000000000000" pitchFamily="2" charset="2"/>
              <a:buChar char="§"/>
              <a:defRPr/>
            </a:pPr>
            <a:endParaRPr lang="en-GB" sz="1600">
              <a:solidFill>
                <a:srgbClr val="2B3459"/>
              </a:solidFill>
              <a:latin typeface="Calibri" panose="020F0502020204030204" pitchFamily="34" charset="0"/>
              <a:ea typeface="MS PGothic" pitchFamily="34" charset="-128"/>
              <a:cs typeface="Calibri" panose="020F0502020204030204" pitchFamily="34" charset="0"/>
            </a:endParaRPr>
          </a:p>
          <a:p>
            <a:pPr marL="285744" indent="-285744" defTabSz="914377">
              <a:buFont typeface="Wingdings" panose="05000000000000000000" pitchFamily="2" charset="2"/>
              <a:buChar char="§"/>
              <a:defRPr/>
            </a:pPr>
            <a:endParaRPr lang="en-GB" sz="1600">
              <a:solidFill>
                <a:srgbClr val="2B3459"/>
              </a:solidFill>
              <a:latin typeface="Calibri" panose="020F0502020204030204" pitchFamily="34" charset="0"/>
              <a:ea typeface="MS PGothic" pitchFamily="34" charset="-128"/>
              <a:cs typeface="Calibri" panose="020F0502020204030204" pitchFamily="34" charset="0"/>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982" y="1097830"/>
            <a:ext cx="3565247" cy="3565247"/>
          </a:xfrm>
          <a:prstGeom prst="rect">
            <a:avLst/>
          </a:prstGeom>
        </p:spPr>
      </p:pic>
      <p:sp>
        <p:nvSpPr>
          <p:cNvPr id="8" name="TextBox 7"/>
          <p:cNvSpPr txBox="1"/>
          <p:nvPr/>
        </p:nvSpPr>
        <p:spPr>
          <a:xfrm>
            <a:off x="881150" y="4744678"/>
            <a:ext cx="1821204" cy="369332"/>
          </a:xfrm>
          <a:prstGeom prst="rect">
            <a:avLst/>
          </a:prstGeom>
          <a:noFill/>
        </p:spPr>
        <p:txBody>
          <a:bodyPr wrap="square" rtlCol="0">
            <a:spAutoFit/>
          </a:bodyPr>
          <a:lstStyle/>
          <a:p>
            <a:pPr defTabSz="914377">
              <a:defRPr/>
            </a:pPr>
            <a:r>
              <a:rPr lang="en-GB">
                <a:solidFill>
                  <a:srgbClr val="2B3459"/>
                </a:solidFill>
                <a:latin typeface="Calibri" panose="020F0502020204030204"/>
                <a:ea typeface="MS PGothic" pitchFamily="34" charset="-128"/>
              </a:rPr>
              <a:t>UK Drought 2022</a:t>
            </a:r>
          </a:p>
        </p:txBody>
      </p:sp>
      <p:sp>
        <p:nvSpPr>
          <p:cNvPr id="9" name="Right Arrow 8"/>
          <p:cNvSpPr/>
          <p:nvPr/>
        </p:nvSpPr>
        <p:spPr>
          <a:xfrm>
            <a:off x="3947390" y="2688045"/>
            <a:ext cx="873751" cy="26950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GB">
              <a:solidFill>
                <a:srgbClr val="FFFFFF"/>
              </a:solidFill>
              <a:latin typeface="Calibri" panose="020F0502020204030204"/>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4339" y="1097830"/>
            <a:ext cx="3589216" cy="4031964"/>
          </a:xfrm>
          <a:prstGeom prst="rect">
            <a:avLst/>
          </a:prstGeom>
        </p:spPr>
      </p:pic>
      <p:sp>
        <p:nvSpPr>
          <p:cNvPr id="12" name="TextBox 11"/>
          <p:cNvSpPr txBox="1"/>
          <p:nvPr/>
        </p:nvSpPr>
        <p:spPr>
          <a:xfrm>
            <a:off x="5261305" y="5251238"/>
            <a:ext cx="3262249" cy="369332"/>
          </a:xfrm>
          <a:prstGeom prst="rect">
            <a:avLst/>
          </a:prstGeom>
          <a:noFill/>
        </p:spPr>
        <p:txBody>
          <a:bodyPr wrap="square" rtlCol="0">
            <a:spAutoFit/>
          </a:bodyPr>
          <a:lstStyle/>
          <a:p>
            <a:pPr algn="ctr" defTabSz="914377">
              <a:defRPr/>
            </a:pPr>
            <a:r>
              <a:rPr lang="en-GB">
                <a:solidFill>
                  <a:srgbClr val="2B3459"/>
                </a:solidFill>
                <a:latin typeface="Calibri" panose="020F0502020204030204"/>
                <a:ea typeface="MS PGothic" pitchFamily="34" charset="-128"/>
              </a:rPr>
              <a:t>UK LST during Heatwave 2022</a:t>
            </a:r>
          </a:p>
        </p:txBody>
      </p:sp>
      <p:sp>
        <p:nvSpPr>
          <p:cNvPr id="17" name="Rectangle 16"/>
          <p:cNvSpPr/>
          <p:nvPr/>
        </p:nvSpPr>
        <p:spPr>
          <a:xfrm>
            <a:off x="4439816" y="5620570"/>
            <a:ext cx="4608512" cy="297454"/>
          </a:xfrm>
          <a:prstGeom prst="rect">
            <a:avLst/>
          </a:prstGeom>
        </p:spPr>
        <p:txBody>
          <a:bodyPr wrap="square">
            <a:spAutoFit/>
          </a:bodyPr>
          <a:lstStyle/>
          <a:p>
            <a:pPr algn="ctr" defTabSz="1219170" fontAlgn="base">
              <a:spcBef>
                <a:spcPct val="0"/>
              </a:spcBef>
            </a:pPr>
            <a:r>
              <a:rPr lang="en-GB" sz="1333" u="sng">
                <a:solidFill>
                  <a:srgbClr val="000000"/>
                </a:solidFill>
                <a:latin typeface="Times New Roman" panose="02020603050405020304" pitchFamily="18" charset="0"/>
                <a:ea typeface="Times New Roman" panose="02020603050405020304" pitchFamily="18" charset="0"/>
                <a:hlinkClick r:id="rId4"/>
              </a:rPr>
              <a:t>https://www.bbc.co.uk/news/science-environment-62257163</a:t>
            </a:r>
            <a:endParaRPr lang="en-GB" sz="1333">
              <a:solidFill>
                <a:srgbClr val="000000"/>
              </a:solidFill>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10367007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5EDB04-3FA5-7F9D-0461-81992B9B50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5B6588-946A-39CE-5E08-FD45A5ECB36F}"/>
              </a:ext>
            </a:extLst>
          </p:cNvPr>
          <p:cNvSpPr>
            <a:spLocks noGrp="1"/>
          </p:cNvSpPr>
          <p:nvPr>
            <p:ph type="title"/>
          </p:nvPr>
        </p:nvSpPr>
        <p:spPr/>
        <p:txBody>
          <a:bodyPr/>
          <a:lstStyle/>
          <a:p>
            <a:r>
              <a:rPr lang="en-GB"/>
              <a:t>Impacts: Climate Intelligence</a:t>
            </a:r>
          </a:p>
        </p:txBody>
      </p:sp>
      <p:sp>
        <p:nvSpPr>
          <p:cNvPr id="7" name="Content Placeholder 6">
            <a:extLst>
              <a:ext uri="{FF2B5EF4-FFF2-40B4-BE49-F238E27FC236}">
                <a16:creationId xmlns:a16="http://schemas.microsoft.com/office/drawing/2014/main" id="{40352C86-1020-420B-AF1E-30C59B448F59}"/>
              </a:ext>
            </a:extLst>
          </p:cNvPr>
          <p:cNvSpPr>
            <a:spLocks noGrp="1"/>
          </p:cNvSpPr>
          <p:nvPr>
            <p:ph idx="1"/>
          </p:nvPr>
        </p:nvSpPr>
        <p:spPr>
          <a:xfrm>
            <a:off x="230719" y="1056219"/>
            <a:ext cx="6555077" cy="2578267"/>
          </a:xfrm>
        </p:spPr>
        <p:txBody>
          <a:bodyPr/>
          <a:lstStyle/>
          <a:p>
            <a:r>
              <a:rPr lang="en-GB" sz="1600"/>
              <a:t>BAMS State of the Climate 2024:</a:t>
            </a:r>
          </a:p>
          <a:p>
            <a:pPr marL="340791" indent="-340791">
              <a:lnSpc>
                <a:spcPct val="120000"/>
              </a:lnSpc>
              <a:buFont typeface="Arial" panose="020B0604020202020204" pitchFamily="34" charset="0"/>
              <a:buChar char="•"/>
            </a:pPr>
            <a:r>
              <a:rPr lang="en-GB" sz="1600"/>
              <a:t>Stability assessment is crucial – using CRUTEM5 as </a:t>
            </a:r>
            <a:br>
              <a:rPr lang="en-GB" sz="1600"/>
            </a:br>
            <a:r>
              <a:rPr lang="en-GB" sz="1600"/>
              <a:t>stable reference</a:t>
            </a:r>
          </a:p>
          <a:p>
            <a:pPr marL="340791" indent="-340791">
              <a:lnSpc>
                <a:spcPct val="120000"/>
              </a:lnSpc>
              <a:buFont typeface="Arial" panose="020B0604020202020204" pitchFamily="34" charset="0"/>
              <a:buChar char="•"/>
            </a:pPr>
            <a:r>
              <a:rPr lang="en-GB" sz="1600"/>
              <a:t>Stability very good for SLSTR-B (left below)</a:t>
            </a:r>
          </a:p>
          <a:p>
            <a:pPr marL="340791" indent="-340791">
              <a:lnSpc>
                <a:spcPct val="120000"/>
              </a:lnSpc>
              <a:buFont typeface="Arial" panose="020B0604020202020204" pitchFamily="34" charset="0"/>
              <a:buChar char="•"/>
            </a:pPr>
            <a:r>
              <a:rPr lang="en-GB" sz="1600"/>
              <a:t>Map and statistics showing where LST observations in 2025 exceed selected LST thresholds with time series showing number of grid boxes each year exceeding a threshold: “Super extreme LST hotspots” (right below)</a:t>
            </a:r>
          </a:p>
          <a:p>
            <a:pPr>
              <a:buFont typeface="Arial" panose="020B0604020202020204" pitchFamily="34" charset="0"/>
              <a:buChar char="•"/>
            </a:pPr>
            <a:endParaRPr lang="en-GB"/>
          </a:p>
        </p:txBody>
      </p:sp>
      <p:pic>
        <p:nvPicPr>
          <p:cNvPr id="4" name="Picture 3" descr="A graph with a line graph&#10;&#10;AI-generated content may be incorrect.">
            <a:extLst>
              <a:ext uri="{FF2B5EF4-FFF2-40B4-BE49-F238E27FC236}">
                <a16:creationId xmlns:a16="http://schemas.microsoft.com/office/drawing/2014/main" id="{7B9D9730-63D7-536A-CFE0-BCEEA2D5398F}"/>
              </a:ext>
            </a:extLst>
          </p:cNvPr>
          <p:cNvPicPr>
            <a:picLocks noChangeAspect="1"/>
          </p:cNvPicPr>
          <p:nvPr/>
        </p:nvPicPr>
        <p:blipFill rotWithShape="1">
          <a:blip r:embed="rId3" r:link="rId4" cstate="print">
            <a:extLst>
              <a:ext uri="{28A0092B-C50C-407E-A947-70E740481C1C}">
                <a14:useLocalDpi xmlns:a14="http://schemas.microsoft.com/office/drawing/2010/main" val="0"/>
              </a:ext>
            </a:extLst>
          </a:blip>
          <a:srcRect t="22066"/>
          <a:stretch>
            <a:fillRect/>
          </a:stretch>
        </p:blipFill>
        <p:spPr bwMode="auto">
          <a:xfrm>
            <a:off x="230719" y="3981067"/>
            <a:ext cx="4545528" cy="2114933"/>
          </a:xfrm>
          <a:prstGeom prst="rect">
            <a:avLst/>
          </a:prstGeom>
          <a:noFill/>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C8C41FEA-C3CB-4039-A2D4-2017B351900C}"/>
              </a:ext>
            </a:extLst>
          </p:cNvPr>
          <p:cNvPicPr>
            <a:picLocks noChangeAspect="1"/>
          </p:cNvPicPr>
          <p:nvPr/>
        </p:nvPicPr>
        <p:blipFill>
          <a:blip r:embed="rId5"/>
          <a:stretch>
            <a:fillRect/>
          </a:stretch>
        </p:blipFill>
        <p:spPr>
          <a:xfrm>
            <a:off x="6785797" y="1131866"/>
            <a:ext cx="5333017" cy="2578265"/>
          </a:xfrm>
          <a:prstGeom prst="rect">
            <a:avLst/>
          </a:prstGeom>
        </p:spPr>
      </p:pic>
      <p:sp>
        <p:nvSpPr>
          <p:cNvPr id="14" name="TextBox 13">
            <a:extLst>
              <a:ext uri="{FF2B5EF4-FFF2-40B4-BE49-F238E27FC236}">
                <a16:creationId xmlns:a16="http://schemas.microsoft.com/office/drawing/2014/main" id="{30430459-3FC6-437D-904A-DC08D8303511}"/>
              </a:ext>
            </a:extLst>
          </p:cNvPr>
          <p:cNvSpPr txBox="1"/>
          <p:nvPr/>
        </p:nvSpPr>
        <p:spPr>
          <a:xfrm>
            <a:off x="6953376" y="3525465"/>
            <a:ext cx="4750947" cy="338554"/>
          </a:xfrm>
          <a:prstGeom prst="rect">
            <a:avLst/>
          </a:prstGeom>
          <a:noFill/>
        </p:spPr>
        <p:txBody>
          <a:bodyPr wrap="square">
            <a:spAutoFit/>
          </a:bodyPr>
          <a:lstStyle/>
          <a:p>
            <a:pPr algn="ctr" defTabSz="1219170" fontAlgn="base">
              <a:spcBef>
                <a:spcPct val="0"/>
              </a:spcBef>
              <a:spcAft>
                <a:spcPct val="0"/>
              </a:spcAft>
            </a:pPr>
            <a:r>
              <a:rPr lang="en-GB" sz="1600">
                <a:solidFill>
                  <a:srgbClr val="000000">
                    <a:lumMod val="65000"/>
                    <a:lumOff val="35000"/>
                  </a:srgbClr>
                </a:solidFill>
                <a:latin typeface="Calibri" pitchFamily="34" charset="0"/>
                <a:ea typeface="Ebrima" pitchFamily="2" charset="0"/>
                <a:cs typeface="Ebrima" pitchFamily="2" charset="0"/>
              </a:rPr>
              <a:t>Maximum daily temperature (SLSTR-B 2024) </a:t>
            </a:r>
          </a:p>
        </p:txBody>
      </p:sp>
      <p:sp>
        <p:nvSpPr>
          <p:cNvPr id="11" name="TextBox 10">
            <a:extLst>
              <a:ext uri="{FF2B5EF4-FFF2-40B4-BE49-F238E27FC236}">
                <a16:creationId xmlns:a16="http://schemas.microsoft.com/office/drawing/2014/main" id="{B2ACEE8E-6DC9-42FD-9812-0144792817EC}"/>
              </a:ext>
            </a:extLst>
          </p:cNvPr>
          <p:cNvSpPr txBox="1"/>
          <p:nvPr/>
        </p:nvSpPr>
        <p:spPr>
          <a:xfrm>
            <a:off x="9201782" y="3945205"/>
            <a:ext cx="2944151" cy="1898468"/>
          </a:xfrm>
          <a:prstGeom prst="rect">
            <a:avLst/>
          </a:prstGeom>
          <a:noFill/>
          <a:ln>
            <a:noFill/>
          </a:ln>
        </p:spPr>
        <p:txBody>
          <a:bodyPr wrap="square">
            <a:spAutoFit/>
          </a:bodyPr>
          <a:lstStyle/>
          <a:p>
            <a:pPr defTabSz="1219170" fontAlgn="base">
              <a:spcBef>
                <a:spcPct val="0"/>
              </a:spcBef>
              <a:spcAft>
                <a:spcPct val="0"/>
              </a:spcAft>
            </a:pPr>
            <a:r>
              <a:rPr lang="en-GB" sz="1467">
                <a:solidFill>
                  <a:srgbClr val="000000">
                    <a:lumMod val="65000"/>
                    <a:lumOff val="35000"/>
                  </a:srgbClr>
                </a:solidFill>
                <a:latin typeface="Calibri" panose="020F0502020204030204" pitchFamily="34" charset="0"/>
                <a:ea typeface="MS PGothic" pitchFamily="34" charset="-128"/>
                <a:cs typeface="Calibri" panose="020F0502020204030204" pitchFamily="34" charset="0"/>
              </a:rPr>
              <a:t>Good, E., Blannin, B., Waring, A., Veal, K., and Ghent, D., (2025). Sidebar 2.1: Super extreme land surface temperature hotspots, [in “State of the Climate in 2024”]. Bull. Amer. Meteor. Soc., 106 (8), S37–S39, https://doi.org/10.1175/BAMS-D-25-0102.1</a:t>
            </a:r>
          </a:p>
        </p:txBody>
      </p:sp>
      <p:pic>
        <p:nvPicPr>
          <p:cNvPr id="12" name="Picture 11">
            <a:extLst>
              <a:ext uri="{FF2B5EF4-FFF2-40B4-BE49-F238E27FC236}">
                <a16:creationId xmlns:a16="http://schemas.microsoft.com/office/drawing/2014/main" id="{4116C1B0-0A90-46CB-B202-682CFB2E4A45}"/>
              </a:ext>
            </a:extLst>
          </p:cNvPr>
          <p:cNvPicPr>
            <a:picLocks noChangeAspect="1"/>
          </p:cNvPicPr>
          <p:nvPr/>
        </p:nvPicPr>
        <p:blipFill>
          <a:blip r:embed="rId6"/>
          <a:stretch>
            <a:fillRect/>
          </a:stretch>
        </p:blipFill>
        <p:spPr>
          <a:xfrm>
            <a:off x="4824851" y="3981068"/>
            <a:ext cx="4376931" cy="2194561"/>
          </a:xfrm>
          <a:prstGeom prst="rect">
            <a:avLst/>
          </a:prstGeom>
        </p:spPr>
      </p:pic>
    </p:spTree>
    <p:extLst>
      <p:ext uri="{BB962C8B-B14F-4D97-AF65-F5344CB8AC3E}">
        <p14:creationId xmlns:p14="http://schemas.microsoft.com/office/powerpoint/2010/main" val="39302680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D6DE6-017A-3118-EDE7-48E287B1B1B3}"/>
              </a:ext>
            </a:extLst>
          </p:cNvPr>
          <p:cNvSpPr>
            <a:spLocks noGrp="1"/>
          </p:cNvSpPr>
          <p:nvPr>
            <p:ph type="title"/>
          </p:nvPr>
        </p:nvSpPr>
        <p:spPr/>
        <p:txBody>
          <a:bodyPr/>
          <a:lstStyle/>
          <a:p>
            <a:r>
              <a:rPr lang="en-GB" err="1"/>
              <a:t>Regridding</a:t>
            </a:r>
            <a:r>
              <a:rPr lang="en-GB"/>
              <a:t> Tool</a:t>
            </a:r>
          </a:p>
        </p:txBody>
      </p:sp>
      <p:sp>
        <p:nvSpPr>
          <p:cNvPr id="3" name="Content Placeholder 2">
            <a:extLst>
              <a:ext uri="{FF2B5EF4-FFF2-40B4-BE49-F238E27FC236}">
                <a16:creationId xmlns:a16="http://schemas.microsoft.com/office/drawing/2014/main" id="{9E20F890-5365-CA39-9224-7457134ECD8D}"/>
              </a:ext>
            </a:extLst>
          </p:cNvPr>
          <p:cNvSpPr>
            <a:spLocks noGrp="1"/>
          </p:cNvSpPr>
          <p:nvPr>
            <p:ph idx="1"/>
          </p:nvPr>
        </p:nvSpPr>
        <p:spPr>
          <a:xfrm>
            <a:off x="230719" y="1169853"/>
            <a:ext cx="4655533" cy="5099049"/>
          </a:xfrm>
        </p:spPr>
        <p:txBody>
          <a:bodyPr vert="horz" wrap="square" lIns="91440" tIns="45720" rIns="91440" bIns="45720" numCol="1" rtlCol="0" anchor="t" anchorCtr="0" compatLnSpc="1">
            <a:prstTxWarp prst="textNoShape">
              <a:avLst/>
            </a:prstTxWarp>
            <a:normAutofit/>
          </a:bodyPr>
          <a:lstStyle/>
          <a:p>
            <a:pPr>
              <a:lnSpc>
                <a:spcPct val="120000"/>
              </a:lnSpc>
              <a:spcBef>
                <a:spcPts val="0"/>
              </a:spcBef>
            </a:pPr>
            <a:r>
              <a:rPr lang="en-GB" sz="2900">
                <a:latin typeface="Calibri"/>
                <a:cs typeface="Calibri"/>
              </a:rPr>
              <a:t>Regridding Tool</a:t>
            </a:r>
          </a:p>
          <a:p>
            <a:pPr marL="342891" indent="-342891">
              <a:lnSpc>
                <a:spcPct val="120000"/>
              </a:lnSpc>
              <a:spcBef>
                <a:spcPts val="0"/>
              </a:spcBef>
              <a:buChar char="•"/>
            </a:pPr>
            <a:r>
              <a:rPr lang="en-GB" sz="2000">
                <a:ea typeface="Calibri"/>
                <a:cs typeface="Calibri"/>
              </a:rPr>
              <a:t>Code in Python to </a:t>
            </a:r>
            <a:r>
              <a:rPr lang="en-GB" sz="2000" b="1" err="1">
                <a:ea typeface="Calibri"/>
                <a:cs typeface="Calibri"/>
              </a:rPr>
              <a:t>regrid</a:t>
            </a:r>
            <a:r>
              <a:rPr lang="en-GB" sz="2000" b="1">
                <a:ea typeface="Calibri"/>
                <a:cs typeface="Calibri"/>
              </a:rPr>
              <a:t> and subset LST_cci data</a:t>
            </a:r>
            <a:r>
              <a:rPr lang="en-GB" sz="2000">
                <a:ea typeface="Calibri"/>
                <a:cs typeface="Calibri"/>
              </a:rPr>
              <a:t>, including propagation of uncertainties</a:t>
            </a:r>
          </a:p>
          <a:p>
            <a:pPr marL="342891" indent="-342891">
              <a:lnSpc>
                <a:spcPct val="120000"/>
              </a:lnSpc>
              <a:spcBef>
                <a:spcPts val="0"/>
              </a:spcBef>
              <a:buFont typeface="Arial" panose="020B0604020202020204" pitchFamily="34" charset="0"/>
              <a:buChar char="•"/>
            </a:pPr>
            <a:r>
              <a:rPr lang="en-GB" sz="2000">
                <a:ea typeface="Calibri"/>
                <a:cs typeface="Calibri"/>
              </a:rPr>
              <a:t>V2 now released</a:t>
            </a:r>
          </a:p>
          <a:p>
            <a:pPr marL="342891" indent="-342891">
              <a:lnSpc>
                <a:spcPct val="120000"/>
              </a:lnSpc>
              <a:spcBef>
                <a:spcPts val="0"/>
              </a:spcBef>
              <a:buFont typeface="Arial" panose="020B0604020202020204" pitchFamily="34" charset="0"/>
              <a:buChar char="•"/>
            </a:pPr>
            <a:r>
              <a:rPr lang="en-GB" sz="2000" err="1">
                <a:ea typeface="Calibri"/>
                <a:cs typeface="Calibri"/>
              </a:rPr>
              <a:t>Regrids</a:t>
            </a:r>
            <a:r>
              <a:rPr lang="en-GB" sz="2000">
                <a:ea typeface="Calibri"/>
                <a:cs typeface="Calibri"/>
              </a:rPr>
              <a:t> and subsets both in space and time</a:t>
            </a:r>
          </a:p>
          <a:p>
            <a:pPr marL="342891" indent="-342891">
              <a:lnSpc>
                <a:spcPct val="120000"/>
              </a:lnSpc>
              <a:spcBef>
                <a:spcPts val="0"/>
              </a:spcBef>
              <a:buFont typeface="Arial" panose="020B0604020202020204" pitchFamily="34" charset="0"/>
              <a:buChar char="•"/>
            </a:pPr>
            <a:endParaRPr lang="en-GB" sz="2000">
              <a:ea typeface="Calibri"/>
              <a:cs typeface="Calibri"/>
            </a:endParaRPr>
          </a:p>
        </p:txBody>
      </p:sp>
      <p:pic>
        <p:nvPicPr>
          <p:cNvPr id="5" name="Picture 4">
            <a:extLst>
              <a:ext uri="{FF2B5EF4-FFF2-40B4-BE49-F238E27FC236}">
                <a16:creationId xmlns:a16="http://schemas.microsoft.com/office/drawing/2014/main" id="{A8BA8F82-19E1-3249-2DF1-08C3849B20E3}"/>
              </a:ext>
            </a:extLst>
          </p:cNvPr>
          <p:cNvPicPr>
            <a:picLocks noChangeAspect="1"/>
          </p:cNvPicPr>
          <p:nvPr/>
        </p:nvPicPr>
        <p:blipFill>
          <a:blip r:embed="rId3"/>
          <a:stretch>
            <a:fillRect/>
          </a:stretch>
        </p:blipFill>
        <p:spPr>
          <a:xfrm>
            <a:off x="5145201" y="1698186"/>
            <a:ext cx="6816080" cy="3834045"/>
          </a:xfrm>
          <a:prstGeom prst="rect">
            <a:avLst/>
          </a:prstGeom>
        </p:spPr>
      </p:pic>
      <p:sp>
        <p:nvSpPr>
          <p:cNvPr id="7" name="TextBox 6">
            <a:extLst>
              <a:ext uri="{FF2B5EF4-FFF2-40B4-BE49-F238E27FC236}">
                <a16:creationId xmlns:a16="http://schemas.microsoft.com/office/drawing/2014/main" id="{26EE4825-3A7D-71ED-D620-166563DA3A45}"/>
              </a:ext>
            </a:extLst>
          </p:cNvPr>
          <p:cNvSpPr txBox="1"/>
          <p:nvPr/>
        </p:nvSpPr>
        <p:spPr>
          <a:xfrm>
            <a:off x="5231905" y="1168059"/>
            <a:ext cx="6816079" cy="400110"/>
          </a:xfrm>
          <a:prstGeom prst="rect">
            <a:avLst/>
          </a:prstGeom>
          <a:noFill/>
        </p:spPr>
        <p:txBody>
          <a:bodyPr wrap="square">
            <a:spAutoFit/>
          </a:bodyPr>
          <a:lstStyle/>
          <a:p>
            <a:pPr defTabSz="1219170" fontAlgn="base">
              <a:spcBef>
                <a:spcPct val="0"/>
              </a:spcBef>
              <a:spcAft>
                <a:spcPct val="0"/>
              </a:spcAft>
            </a:pPr>
            <a:r>
              <a:rPr lang="en-GB" sz="2000">
                <a:solidFill>
                  <a:srgbClr val="041E5D"/>
                </a:solidFill>
                <a:latin typeface="Calibri" panose="020F0502020204030204" pitchFamily="34" charset="0"/>
                <a:ea typeface="MS PGothic" pitchFamily="34" charset="-128"/>
              </a:rPr>
              <a:t>https://climate.esa.int/en/projects/land-surface-temperature/</a:t>
            </a:r>
          </a:p>
        </p:txBody>
      </p:sp>
      <p:sp>
        <p:nvSpPr>
          <p:cNvPr id="4" name="Arrow: Down 3">
            <a:extLst>
              <a:ext uri="{FF2B5EF4-FFF2-40B4-BE49-F238E27FC236}">
                <a16:creationId xmlns:a16="http://schemas.microsoft.com/office/drawing/2014/main" id="{E52B3BDD-7D4B-8306-9373-5D85FEB2D865}"/>
              </a:ext>
            </a:extLst>
          </p:cNvPr>
          <p:cNvSpPr/>
          <p:nvPr/>
        </p:nvSpPr>
        <p:spPr>
          <a:xfrm>
            <a:off x="8347565" y="3145465"/>
            <a:ext cx="699385" cy="1046472"/>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en-GB" sz="3200">
              <a:solidFill>
                <a:srgbClr val="FFFFFF"/>
              </a:solidFill>
              <a:latin typeface="Verdana"/>
            </a:endParaRPr>
          </a:p>
        </p:txBody>
      </p:sp>
    </p:spTree>
    <p:extLst>
      <p:ext uri="{BB962C8B-B14F-4D97-AF65-F5344CB8AC3E}">
        <p14:creationId xmlns:p14="http://schemas.microsoft.com/office/powerpoint/2010/main" val="12231403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Summary</a:t>
            </a:r>
          </a:p>
        </p:txBody>
      </p:sp>
      <p:sp>
        <p:nvSpPr>
          <p:cNvPr id="3" name="Content Placeholder 2"/>
          <p:cNvSpPr>
            <a:spLocks noGrp="1"/>
          </p:cNvSpPr>
          <p:nvPr>
            <p:ph idx="1"/>
          </p:nvPr>
        </p:nvSpPr>
        <p:spPr/>
        <p:txBody>
          <a:bodyPr>
            <a:normAutofit fontScale="92500" lnSpcReduction="20000"/>
          </a:bodyPr>
          <a:lstStyle/>
          <a:p>
            <a:pPr marL="342891" indent="-342891">
              <a:buFont typeface="Wingdings" panose="05000000000000000000" pitchFamily="2" charset="2"/>
              <a:buChar char="§"/>
            </a:pPr>
            <a:r>
              <a:rPr lang="en-GB" b="0"/>
              <a:t>LST_cci is providing </a:t>
            </a:r>
            <a:r>
              <a:rPr lang="en-GB"/>
              <a:t>satellite LST datasets based on InfraRed (IR) and </a:t>
            </a:r>
            <a:r>
              <a:rPr lang="en-GB" err="1"/>
              <a:t>MicroWave</a:t>
            </a:r>
            <a:r>
              <a:rPr lang="en-GB"/>
              <a:t> (MW), and low Earth orbiting (LEO) and geostationary satellites (GEO)</a:t>
            </a:r>
          </a:p>
          <a:p>
            <a:pPr marL="1422364" lvl="1" indent="-342891">
              <a:buFont typeface="Wingdings" panose="05000000000000000000" pitchFamily="2" charset="2"/>
              <a:buChar char="§"/>
            </a:pPr>
            <a:r>
              <a:rPr lang="en-GB" b="0"/>
              <a:t>An expected accuracy and precision of all the LST ECV Products will be better than 1 K.</a:t>
            </a:r>
          </a:p>
          <a:p>
            <a:pPr marL="1422364" lvl="1" indent="-342891">
              <a:buFont typeface="Wingdings" panose="05000000000000000000" pitchFamily="2" charset="2"/>
              <a:buChar char="§"/>
            </a:pPr>
            <a:r>
              <a:rPr lang="en-GB" b="0"/>
              <a:t>An assessment of the stability of LST_cci data to </a:t>
            </a:r>
            <a:r>
              <a:rPr lang="en-GB"/>
              <a:t>ensure</a:t>
            </a:r>
            <a:r>
              <a:rPr lang="en-GB" b="0"/>
              <a:t> they meet they threshold requirement &lt; 0.3 K / decade.</a:t>
            </a:r>
          </a:p>
          <a:p>
            <a:pPr marL="1422364" lvl="1" indent="-342891">
              <a:buFont typeface="Wingdings" panose="05000000000000000000" pitchFamily="2" charset="2"/>
              <a:buChar char="§"/>
            </a:pPr>
            <a:r>
              <a:rPr lang="en-GB" b="0"/>
              <a:t>Multi-decadal datasets useful</a:t>
            </a:r>
            <a:r>
              <a:rPr lang="en-GB"/>
              <a:t> for climate applications based on IR and MW data</a:t>
            </a:r>
          </a:p>
          <a:p>
            <a:pPr marL="342891" indent="-342891">
              <a:buFont typeface="Wingdings" panose="05000000000000000000" pitchFamily="2" charset="2"/>
              <a:buChar char="§"/>
            </a:pPr>
            <a:r>
              <a:rPr lang="en-GB"/>
              <a:t>Latest datasets are available via the ESA Open Data Portal</a:t>
            </a:r>
          </a:p>
          <a:p>
            <a:pPr marL="1422364" lvl="1" indent="-342891">
              <a:buFont typeface="Wingdings" panose="05000000000000000000" pitchFamily="2" charset="2"/>
              <a:buChar char="§"/>
            </a:pPr>
            <a:r>
              <a:rPr lang="en-GB" b="0"/>
              <a:t>Includes several new datasets including the long-term time series from AVHRRs from the 1990s to present</a:t>
            </a:r>
          </a:p>
          <a:p>
            <a:pPr marL="1422364" lvl="1" indent="-342891">
              <a:buFont typeface="Wingdings" panose="05000000000000000000" pitchFamily="2" charset="2"/>
              <a:buChar char="§"/>
            </a:pPr>
            <a:r>
              <a:rPr lang="en-GB"/>
              <a:t>Native resolution daily data</a:t>
            </a:r>
          </a:p>
          <a:p>
            <a:pPr marL="1422364" lvl="1" indent="-342891">
              <a:buFont typeface="Wingdings" panose="05000000000000000000" pitchFamily="2" charset="2"/>
              <a:buChar char="§"/>
            </a:pPr>
            <a:r>
              <a:rPr lang="en-GB"/>
              <a:t>Merged products combining different LST data sources to provide better spatial and temporal coverage</a:t>
            </a:r>
          </a:p>
          <a:p>
            <a:pPr marL="1422364" lvl="1" indent="-342891">
              <a:buFont typeface="Wingdings" panose="05000000000000000000" pitchFamily="2" charset="2"/>
              <a:buChar char="§"/>
            </a:pPr>
            <a:endParaRPr lang="en-GB" b="0"/>
          </a:p>
        </p:txBody>
      </p:sp>
    </p:spTree>
    <p:extLst>
      <p:ext uri="{BB962C8B-B14F-4D97-AF65-F5344CB8AC3E}">
        <p14:creationId xmlns:p14="http://schemas.microsoft.com/office/powerpoint/2010/main" val="2837721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0E392-43DF-5622-FE6F-77BD957B0E5C}"/>
              </a:ext>
            </a:extLst>
          </p:cNvPr>
          <p:cNvSpPr>
            <a:spLocks noGrp="1"/>
          </p:cNvSpPr>
          <p:nvPr>
            <p:ph type="title"/>
          </p:nvPr>
        </p:nvSpPr>
        <p:spPr/>
        <p:txBody>
          <a:bodyPr/>
          <a:lstStyle/>
          <a:p>
            <a:r>
              <a:rPr lang="en-GB"/>
              <a:t>Contact and Further Information</a:t>
            </a:r>
          </a:p>
        </p:txBody>
      </p:sp>
      <p:sp>
        <p:nvSpPr>
          <p:cNvPr id="3" name="Content Placeholder 2">
            <a:extLst>
              <a:ext uri="{FF2B5EF4-FFF2-40B4-BE49-F238E27FC236}">
                <a16:creationId xmlns:a16="http://schemas.microsoft.com/office/drawing/2014/main" id="{6CC26024-6AD0-C545-5A4D-FCBBF66085A5}"/>
              </a:ext>
            </a:extLst>
          </p:cNvPr>
          <p:cNvSpPr>
            <a:spLocks noGrp="1"/>
          </p:cNvSpPr>
          <p:nvPr>
            <p:ph idx="1"/>
          </p:nvPr>
        </p:nvSpPr>
        <p:spPr>
          <a:xfrm>
            <a:off x="335361" y="966631"/>
            <a:ext cx="11570779" cy="5339092"/>
          </a:xfrm>
        </p:spPr>
        <p:txBody>
          <a:bodyPr>
            <a:normAutofit lnSpcReduction="10000"/>
          </a:bodyPr>
          <a:lstStyle/>
          <a:p>
            <a:pPr marL="342891" indent="-342891">
              <a:buFont typeface="Arial" panose="020B0604020202020204" pitchFamily="34" charset="0"/>
              <a:buChar char="•"/>
            </a:pPr>
            <a:r>
              <a:rPr lang="en-GB" b="1"/>
              <a:t>LST_cci webpages: </a:t>
            </a:r>
            <a:r>
              <a:rPr lang="en-GB" b="1">
                <a:hlinkClick r:id="rId2">
                  <a:extLst>
                    <a:ext uri="{A12FA001-AC4F-418D-AE19-62706E023703}">
                      <ahyp:hlinkClr xmlns:ahyp="http://schemas.microsoft.com/office/drawing/2018/hyperlinkcolor" val="tx"/>
                    </a:ext>
                  </a:extLst>
                </a:hlinkClick>
              </a:rPr>
              <a:t>https://climate.esa.int/en/projects/land-surface-temperature/</a:t>
            </a:r>
            <a:endParaRPr lang="en-GB" b="1"/>
          </a:p>
          <a:p>
            <a:pPr marL="614347" lvl="1" indent="-342891">
              <a:buFont typeface="Arial" panose="020B0604020202020204" pitchFamily="34" charset="0"/>
              <a:buChar char="•"/>
            </a:pPr>
            <a:r>
              <a:rPr lang="en-GB" b="1"/>
              <a:t>Key documents: </a:t>
            </a:r>
          </a:p>
          <a:p>
            <a:pPr marL="881041" lvl="2" indent="-342891">
              <a:buFont typeface="Arial" panose="020B0604020202020204" pitchFamily="34" charset="0"/>
              <a:buChar char="•"/>
            </a:pPr>
            <a:r>
              <a:rPr lang="en-GB" i="1" u="sng"/>
              <a:t>Strongly</a:t>
            </a:r>
            <a:r>
              <a:rPr lang="en-GB"/>
              <a:t> suggest reading the </a:t>
            </a:r>
            <a:r>
              <a:rPr lang="en-GB">
                <a:hlinkClick r:id="rId3"/>
              </a:rPr>
              <a:t>Product User Guide</a:t>
            </a:r>
            <a:r>
              <a:rPr lang="en-GB"/>
              <a:t> (PUG)</a:t>
            </a:r>
          </a:p>
          <a:p>
            <a:pPr marL="881041" lvl="2" indent="-342891">
              <a:buFont typeface="Arial" panose="020B0604020202020204" pitchFamily="34" charset="0"/>
              <a:buChar char="•"/>
            </a:pPr>
            <a:r>
              <a:rPr lang="en-GB">
                <a:hlinkClick r:id="rId4"/>
              </a:rPr>
              <a:t>Climate Assessment Report </a:t>
            </a:r>
            <a:r>
              <a:rPr lang="en-GB"/>
              <a:t>(CAR) may also be useful – demonstrates real applications for LST_cci data.</a:t>
            </a:r>
          </a:p>
          <a:p>
            <a:pPr marL="881041" lvl="2" indent="-342891">
              <a:buFont typeface="Arial" panose="020B0604020202020204" pitchFamily="34" charset="0"/>
              <a:buChar char="•"/>
            </a:pPr>
            <a:r>
              <a:rPr lang="en-GB"/>
              <a:t>Other LST_cci documents provide crucial underpinning and detailed information but are not designed for the typical user.</a:t>
            </a:r>
          </a:p>
          <a:p>
            <a:pPr marL="342891" indent="-342891">
              <a:buFont typeface="Arial" panose="020B0604020202020204" pitchFamily="34" charset="0"/>
              <a:buChar char="•"/>
            </a:pPr>
            <a:r>
              <a:rPr lang="en-GB" b="1"/>
              <a:t>Please encourage your colleagues to </a:t>
            </a:r>
            <a:r>
              <a:rPr lang="en-GB" b="1">
                <a:hlinkClick r:id="rId5"/>
              </a:rPr>
              <a:t>register for our LST_cci mailing list </a:t>
            </a:r>
            <a:r>
              <a:rPr lang="en-GB" b="1"/>
              <a:t>to keep up with the latest news (we only send a few emails per year)</a:t>
            </a:r>
          </a:p>
          <a:p>
            <a:pPr marL="614347" lvl="1" indent="-342891">
              <a:buFont typeface="Arial" panose="020B0604020202020204" pitchFamily="34" charset="0"/>
              <a:buChar char="•"/>
            </a:pPr>
            <a:r>
              <a:rPr lang="en-GB"/>
              <a:t>Information password protected and not shared with 3</a:t>
            </a:r>
            <a:r>
              <a:rPr lang="en-GB" baseline="30000"/>
              <a:t>rd</a:t>
            </a:r>
            <a:r>
              <a:rPr lang="en-GB"/>
              <a:t> parties.</a:t>
            </a:r>
          </a:p>
          <a:p>
            <a:pPr marL="342891" indent="-342891">
              <a:buFont typeface="Arial" panose="020B0604020202020204" pitchFamily="34" charset="0"/>
              <a:buChar char="•"/>
            </a:pPr>
            <a:r>
              <a:rPr lang="en-GB" b="1"/>
              <a:t>Please email project email </a:t>
            </a:r>
            <a:r>
              <a:rPr lang="en-GB" b="1">
                <a:hlinkClick r:id="rId6">
                  <a:extLst>
                    <a:ext uri="{A12FA001-AC4F-418D-AE19-62706E023703}">
                      <ahyp:hlinkClr xmlns:ahyp="http://schemas.microsoft.com/office/drawing/2018/hyperlinkcolor" val="tx"/>
                    </a:ext>
                  </a:extLst>
                </a:hlinkClick>
              </a:rPr>
              <a:t>info.lst-cci@acri-st.fr</a:t>
            </a:r>
            <a:r>
              <a:rPr lang="en-GB" b="1"/>
              <a:t> for further information, questions, etc.</a:t>
            </a:r>
          </a:p>
          <a:p>
            <a:pPr indent="0"/>
            <a:endParaRPr lang="en-GB"/>
          </a:p>
        </p:txBody>
      </p:sp>
    </p:spTree>
    <p:extLst>
      <p:ext uri="{BB962C8B-B14F-4D97-AF65-F5344CB8AC3E}">
        <p14:creationId xmlns:p14="http://schemas.microsoft.com/office/powerpoint/2010/main" val="9506949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CC3B68-D66C-43CF-798A-D7F435ADBE2A}"/>
            </a:ext>
          </a:extLst>
        </p:cNvPr>
        <p:cNvGrpSpPr/>
        <p:nvPr/>
      </p:nvGrpSpPr>
      <p:grpSpPr>
        <a:xfrm>
          <a:off x="0" y="0"/>
          <a:ext cx="0" cy="0"/>
          <a:chOff x="0" y="0"/>
          <a:chExt cx="0" cy="0"/>
        </a:xfrm>
      </p:grpSpPr>
    </p:spTree>
    <p:extLst>
      <p:ext uri="{BB962C8B-B14F-4D97-AF65-F5344CB8AC3E}">
        <p14:creationId xmlns:p14="http://schemas.microsoft.com/office/powerpoint/2010/main" val="29623278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AA51CC-8009-DD65-7B5B-BD6C23B5E2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CB39CB-030B-9403-4FB5-6E79C8E44C5E}"/>
              </a:ext>
            </a:extLst>
          </p:cNvPr>
          <p:cNvSpPr>
            <a:spLocks noGrp="1"/>
          </p:cNvSpPr>
          <p:nvPr>
            <p:ph type="ctrTitle"/>
          </p:nvPr>
        </p:nvSpPr>
        <p:spPr>
          <a:xfrm>
            <a:off x="499704" y="2264806"/>
            <a:ext cx="10596033" cy="748988"/>
          </a:xfrm>
        </p:spPr>
        <p:txBody>
          <a:bodyPr/>
          <a:lstStyle/>
          <a:p>
            <a:r>
              <a:rPr lang="en-GB" sz="2400" b="1">
                <a:latin typeface="Verdana" panose="020B0604030504040204" pitchFamily="34" charset="0"/>
                <a:ea typeface="Verdana" panose="020B0604030504040204" pitchFamily="34" charset="0"/>
              </a:rPr>
              <a:t>ESA’s Climate Change Initiative</a:t>
            </a:r>
          </a:p>
        </p:txBody>
      </p:sp>
      <p:sp>
        <p:nvSpPr>
          <p:cNvPr id="4" name="Title 1">
            <a:extLst>
              <a:ext uri="{FF2B5EF4-FFF2-40B4-BE49-F238E27FC236}">
                <a16:creationId xmlns:a16="http://schemas.microsoft.com/office/drawing/2014/main" id="{1D263342-05A8-7E37-7D5E-F318E2AF5A7A}"/>
              </a:ext>
            </a:extLst>
          </p:cNvPr>
          <p:cNvSpPr txBox="1">
            <a:spLocks/>
          </p:cNvSpPr>
          <p:nvPr/>
        </p:nvSpPr>
        <p:spPr>
          <a:xfrm>
            <a:off x="499702" y="3054506"/>
            <a:ext cx="10596033" cy="748988"/>
          </a:xfrm>
          <a:prstGeom prst="rect">
            <a:avLst/>
          </a:prstGeom>
        </p:spPr>
        <p:txBody>
          <a:bodyPr/>
          <a:lstStyle>
            <a:lvl1pPr algn="l" defTabSz="914400" rtl="0" eaLnBrk="1" latinLnBrk="0" hangingPunct="1">
              <a:lnSpc>
                <a:spcPct val="90000"/>
              </a:lnSpc>
              <a:spcBef>
                <a:spcPct val="0"/>
              </a:spcBef>
              <a:buNone/>
              <a:defRPr sz="4267" kern="1200">
                <a:solidFill>
                  <a:srgbClr val="FFFFFF"/>
                </a:solidFill>
                <a:latin typeface="+mj-lt"/>
                <a:ea typeface="+mj-ea"/>
                <a:cs typeface="+mj-cs"/>
              </a:defRPr>
            </a:lvl1pPr>
          </a:lstStyle>
          <a:p>
            <a:r>
              <a:rPr lang="en-GB" sz="2400">
                <a:latin typeface="Verdana" panose="020B0604030504040204" pitchFamily="34" charset="0"/>
                <a:ea typeface="Verdana" panose="020B0604030504040204" pitchFamily="34" charset="0"/>
              </a:rPr>
              <a:t>Simon Pinnock, ESA Climate Office, Harwell, UK</a:t>
            </a:r>
          </a:p>
        </p:txBody>
      </p:sp>
      <p:sp>
        <p:nvSpPr>
          <p:cNvPr id="5" name="Title 1">
            <a:extLst>
              <a:ext uri="{FF2B5EF4-FFF2-40B4-BE49-F238E27FC236}">
                <a16:creationId xmlns:a16="http://schemas.microsoft.com/office/drawing/2014/main" id="{27EDBD49-4D63-FC73-6D48-FC480E0BDE3A}"/>
              </a:ext>
            </a:extLst>
          </p:cNvPr>
          <p:cNvSpPr txBox="1">
            <a:spLocks/>
          </p:cNvSpPr>
          <p:nvPr/>
        </p:nvSpPr>
        <p:spPr>
          <a:xfrm>
            <a:off x="499703" y="3844208"/>
            <a:ext cx="10596033" cy="748988"/>
          </a:xfrm>
          <a:prstGeom prst="rect">
            <a:avLst/>
          </a:prstGeom>
        </p:spPr>
        <p:txBody>
          <a:bodyPr/>
          <a:lstStyle>
            <a:lvl1pPr algn="l" defTabSz="914400" rtl="0" eaLnBrk="1" latinLnBrk="0" hangingPunct="1">
              <a:lnSpc>
                <a:spcPct val="90000"/>
              </a:lnSpc>
              <a:spcBef>
                <a:spcPct val="0"/>
              </a:spcBef>
              <a:buNone/>
              <a:defRPr sz="4267" kern="1200">
                <a:solidFill>
                  <a:srgbClr val="FFFFFF"/>
                </a:solidFill>
                <a:latin typeface="+mj-lt"/>
                <a:ea typeface="+mj-ea"/>
                <a:cs typeface="+mj-cs"/>
              </a:defRPr>
            </a:lvl1pPr>
          </a:lstStyle>
          <a:p>
            <a:r>
              <a:rPr lang="en-GB" sz="2400">
                <a:latin typeface="Verdana" panose="020B0604030504040204" pitchFamily="34" charset="0"/>
                <a:ea typeface="Verdana" panose="020B0604030504040204" pitchFamily="34" charset="0"/>
              </a:rPr>
              <a:t>simon.pinnock@esa.int</a:t>
            </a:r>
          </a:p>
        </p:txBody>
      </p:sp>
      <p:sp>
        <p:nvSpPr>
          <p:cNvPr id="6" name="TextBox 5">
            <a:extLst>
              <a:ext uri="{FF2B5EF4-FFF2-40B4-BE49-F238E27FC236}">
                <a16:creationId xmlns:a16="http://schemas.microsoft.com/office/drawing/2014/main" id="{78726E47-1A84-9679-AFEF-E699418474AC}"/>
              </a:ext>
            </a:extLst>
          </p:cNvPr>
          <p:cNvSpPr txBox="1"/>
          <p:nvPr/>
        </p:nvSpPr>
        <p:spPr>
          <a:xfrm>
            <a:off x="11420856" y="6044184"/>
            <a:ext cx="625855" cy="369332"/>
          </a:xfrm>
          <a:prstGeom prst="rect">
            <a:avLst/>
          </a:prstGeom>
          <a:noFill/>
        </p:spPr>
        <p:txBody>
          <a:bodyPr wrap="square" rtlCol="0">
            <a:spAutoFit/>
          </a:bodyPr>
          <a:lstStyle/>
          <a:p>
            <a:r>
              <a:rPr lang="en-GB" b="1">
                <a:solidFill>
                  <a:srgbClr val="FF0000"/>
                </a:solidFill>
              </a:rPr>
              <a:t>PDF</a:t>
            </a:r>
          </a:p>
        </p:txBody>
      </p:sp>
    </p:spTree>
    <p:extLst>
      <p:ext uri="{BB962C8B-B14F-4D97-AF65-F5344CB8AC3E}">
        <p14:creationId xmlns:p14="http://schemas.microsoft.com/office/powerpoint/2010/main" val="6615395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4"/>
          <p:cNvSpPr txBox="1">
            <a:spLocks noChangeArrowheads="1"/>
          </p:cNvSpPr>
          <p:nvPr/>
        </p:nvSpPr>
        <p:spPr bwMode="auto">
          <a:xfrm>
            <a:off x="821267" y="3725334"/>
            <a:ext cx="7018973" cy="461665"/>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defTabSz="1219170" eaLnBrk="1" fontAlgn="base" hangingPunct="1">
              <a:spcBef>
                <a:spcPct val="0"/>
              </a:spcBef>
              <a:spcAft>
                <a:spcPct val="0"/>
              </a:spcAft>
            </a:pPr>
            <a:r>
              <a:rPr lang="en-US" altLang="fr-FR">
                <a:solidFill>
                  <a:srgbClr val="FFFFFF"/>
                </a:solidFill>
              </a:rPr>
              <a:t>Karen Veal, Darren Ghent, and Mike Perry   </a:t>
            </a:r>
          </a:p>
        </p:txBody>
      </p:sp>
      <p:sp>
        <p:nvSpPr>
          <p:cNvPr id="5123" name="Text Box 25"/>
          <p:cNvSpPr txBox="1">
            <a:spLocks noChangeArrowheads="1"/>
          </p:cNvSpPr>
          <p:nvPr/>
        </p:nvSpPr>
        <p:spPr bwMode="auto">
          <a:xfrm>
            <a:off x="821267" y="4349752"/>
            <a:ext cx="4686219" cy="461665"/>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defTabSz="1219170" eaLnBrk="1" fontAlgn="base" hangingPunct="1">
              <a:spcBef>
                <a:spcPct val="0"/>
              </a:spcBef>
              <a:spcAft>
                <a:spcPct val="0"/>
              </a:spcAft>
            </a:pPr>
            <a:r>
              <a:rPr lang="en-GB" altLang="fr-FR">
                <a:solidFill>
                  <a:srgbClr val="FFFFFF"/>
                </a:solidFill>
              </a:rPr>
              <a:t>University</a:t>
            </a:r>
            <a:r>
              <a:rPr lang="fr-FR" altLang="fr-FR">
                <a:solidFill>
                  <a:srgbClr val="FFFFFF"/>
                </a:solidFill>
              </a:rPr>
              <a:t> of Leicester, NCEO</a:t>
            </a:r>
          </a:p>
        </p:txBody>
      </p:sp>
      <p:sp>
        <p:nvSpPr>
          <p:cNvPr id="2" name="Title 1">
            <a:extLst>
              <a:ext uri="{FF2B5EF4-FFF2-40B4-BE49-F238E27FC236}">
                <a16:creationId xmlns:a16="http://schemas.microsoft.com/office/drawing/2014/main" id="{B781FE82-0DE0-4664-9F9E-F1B80124C763}"/>
              </a:ext>
            </a:extLst>
          </p:cNvPr>
          <p:cNvSpPr>
            <a:spLocks noGrp="1"/>
          </p:cNvSpPr>
          <p:nvPr>
            <p:ph type="ctrTitle"/>
          </p:nvPr>
        </p:nvSpPr>
        <p:spPr>
          <a:xfrm>
            <a:off x="783168" y="2146500"/>
            <a:ext cx="10596033" cy="1436291"/>
          </a:xfrm>
        </p:spPr>
        <p:txBody>
          <a:bodyPr/>
          <a:lstStyle/>
          <a:p>
            <a:r>
              <a:rPr lang="en-GB"/>
              <a:t>LST from IR instruments on </a:t>
            </a:r>
            <a:br>
              <a:rPr lang="en-GB"/>
            </a:br>
            <a:r>
              <a:rPr lang="en-GB"/>
              <a:t>Polar Orbiting Satellites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F267BC2-5B09-43E3-B65C-906FE54047A7}"/>
              </a:ext>
            </a:extLst>
          </p:cNvPr>
          <p:cNvSpPr>
            <a:spLocks noGrp="1"/>
          </p:cNvSpPr>
          <p:nvPr>
            <p:ph type="title"/>
          </p:nvPr>
        </p:nvSpPr>
        <p:spPr>
          <a:xfrm>
            <a:off x="1032934" y="226639"/>
            <a:ext cx="9275233" cy="543675"/>
          </a:xfrm>
        </p:spPr>
        <p:txBody>
          <a:bodyPr/>
          <a:lstStyle/>
          <a:p>
            <a:r>
              <a:rPr lang="en-GB"/>
              <a:t>Outline</a:t>
            </a:r>
          </a:p>
        </p:txBody>
      </p:sp>
      <p:sp>
        <p:nvSpPr>
          <p:cNvPr id="5" name="Text Placeholder 4">
            <a:extLst>
              <a:ext uri="{FF2B5EF4-FFF2-40B4-BE49-F238E27FC236}">
                <a16:creationId xmlns:a16="http://schemas.microsoft.com/office/drawing/2014/main" id="{FAAE292C-9686-4649-AFA9-8B2844D6CDAA}"/>
              </a:ext>
            </a:extLst>
          </p:cNvPr>
          <p:cNvSpPr>
            <a:spLocks noGrp="1"/>
          </p:cNvSpPr>
          <p:nvPr>
            <p:ph type="body" sz="quarter" idx="10"/>
          </p:nvPr>
        </p:nvSpPr>
        <p:spPr>
          <a:xfrm>
            <a:off x="220134" y="1208618"/>
            <a:ext cx="11751733" cy="4836583"/>
          </a:xfrm>
        </p:spPr>
        <p:txBody>
          <a:bodyPr/>
          <a:lstStyle/>
          <a:p>
            <a:r>
              <a:rPr lang="en-GB"/>
              <a:t>Approach</a:t>
            </a:r>
          </a:p>
          <a:p>
            <a:r>
              <a:rPr lang="en-GB"/>
              <a:t>Products</a:t>
            </a:r>
          </a:p>
          <a:p>
            <a:pPr lvl="1"/>
            <a:r>
              <a:rPr lang="en-GB"/>
              <a:t>Single sensor products</a:t>
            </a:r>
          </a:p>
          <a:p>
            <a:pPr lvl="1"/>
            <a:r>
              <a:rPr lang="en-GB"/>
              <a:t>Infra-red (IR) Climate Data Record from polar satellite sensors (IRCDR)</a:t>
            </a:r>
          </a:p>
          <a:p>
            <a:pPr lvl="1"/>
            <a:r>
              <a:rPr lang="en-GB"/>
              <a:t>Merged GEO and LEO IR product (IRMGP)</a:t>
            </a:r>
          </a:p>
          <a:p>
            <a:r>
              <a:rPr lang="en-GB"/>
              <a:t>Future developments</a:t>
            </a:r>
          </a:p>
        </p:txBody>
      </p:sp>
    </p:spTree>
    <p:extLst>
      <p:ext uri="{BB962C8B-B14F-4D97-AF65-F5344CB8AC3E}">
        <p14:creationId xmlns:p14="http://schemas.microsoft.com/office/powerpoint/2010/main" val="14050280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F19C3C-5D62-47AC-B3B4-7452D61CB49D}"/>
              </a:ext>
            </a:extLst>
          </p:cNvPr>
          <p:cNvSpPr>
            <a:spLocks noGrp="1"/>
          </p:cNvSpPr>
          <p:nvPr>
            <p:ph type="title"/>
          </p:nvPr>
        </p:nvSpPr>
        <p:spPr>
          <a:xfrm>
            <a:off x="1032934" y="226639"/>
            <a:ext cx="9275233" cy="543675"/>
          </a:xfrm>
        </p:spPr>
        <p:txBody>
          <a:bodyPr/>
          <a:lstStyle/>
          <a:p>
            <a:r>
              <a:rPr lang="en-GB"/>
              <a:t>Consistent approach</a:t>
            </a:r>
          </a:p>
        </p:txBody>
      </p:sp>
      <p:sp>
        <p:nvSpPr>
          <p:cNvPr id="3" name="Content Placeholder 2">
            <a:extLst>
              <a:ext uri="{FF2B5EF4-FFF2-40B4-BE49-F238E27FC236}">
                <a16:creationId xmlns:a16="http://schemas.microsoft.com/office/drawing/2014/main" id="{22515E34-8AE8-4426-8B1C-3D465A034CD2}"/>
              </a:ext>
            </a:extLst>
          </p:cNvPr>
          <p:cNvSpPr>
            <a:spLocks noGrp="1"/>
          </p:cNvSpPr>
          <p:nvPr>
            <p:ph type="body" sz="quarter" idx="10"/>
          </p:nvPr>
        </p:nvSpPr>
        <p:spPr>
          <a:xfrm>
            <a:off x="220134" y="1208618"/>
            <a:ext cx="7228071" cy="4836583"/>
          </a:xfrm>
        </p:spPr>
        <p:txBody>
          <a:bodyPr>
            <a:normAutofit fontScale="70000" lnSpcReduction="20000"/>
          </a:bodyPr>
          <a:lstStyle/>
          <a:p>
            <a:r>
              <a:rPr lang="en-GB"/>
              <a:t>CCI Calibration and Validation Database</a:t>
            </a:r>
          </a:p>
          <a:p>
            <a:pPr lvl="1"/>
            <a:r>
              <a:rPr lang="en-GB" sz="1600"/>
              <a:t>Perry, M. et al, Multisensor Thermal Infrared and Microwave Land Surface Temperature Algorithm Intercomparison. </a:t>
            </a:r>
            <a:br>
              <a:rPr lang="en-GB" sz="1600"/>
            </a:br>
            <a:r>
              <a:rPr lang="en-GB" sz="1600"/>
              <a:t>https://doi.org/10.3390/rs12244164</a:t>
            </a:r>
          </a:p>
          <a:p>
            <a:pPr lvl="2"/>
            <a:r>
              <a:rPr lang="en-GB"/>
              <a:t>Atmospheric profiles (ECMWF ERA-5)</a:t>
            </a:r>
          </a:p>
          <a:p>
            <a:pPr lvl="2"/>
            <a:r>
              <a:rPr lang="en-GB"/>
              <a:t>Surface emissivities (Combined ASTER and MODIS Emissivity for Land, CAMEL)</a:t>
            </a:r>
          </a:p>
          <a:p>
            <a:pPr lvl="2"/>
            <a:r>
              <a:rPr lang="en-GB"/>
              <a:t>Simulated TOA BTs (RTTOV)</a:t>
            </a:r>
          </a:p>
          <a:p>
            <a:pPr lvl="1"/>
            <a:r>
              <a:rPr lang="en-GB"/>
              <a:t>Database used in round robin exercise to select best algorithm for each product</a:t>
            </a:r>
          </a:p>
          <a:p>
            <a:pPr lvl="1"/>
            <a:r>
              <a:rPr lang="en-GB"/>
              <a:t>Database used in calculation of retrieval coefficients, error coefficients, and expected BTs for cloud masking</a:t>
            </a:r>
          </a:p>
          <a:p>
            <a:r>
              <a:rPr lang="en-GB"/>
              <a:t>Common probabilistic cloud masking algorithm</a:t>
            </a:r>
          </a:p>
          <a:p>
            <a:r>
              <a:rPr lang="en-GB"/>
              <a:t>Common auxiliary data (ERA-5, NDVI, FV, LCC)</a:t>
            </a:r>
          </a:p>
          <a:p>
            <a:r>
              <a:rPr lang="en-GB"/>
              <a:t>ESA Land Cover Classification with further sub-division of bare soil class</a:t>
            </a:r>
          </a:p>
          <a:p>
            <a:endParaRPr lang="en-GB"/>
          </a:p>
        </p:txBody>
      </p:sp>
      <p:pic>
        <p:nvPicPr>
          <p:cNvPr id="9" name="Picture 8">
            <a:extLst>
              <a:ext uri="{FF2B5EF4-FFF2-40B4-BE49-F238E27FC236}">
                <a16:creationId xmlns:a16="http://schemas.microsoft.com/office/drawing/2014/main" id="{2F97FD73-DE88-49CD-8323-EEA1D1E0CC43}"/>
              </a:ext>
            </a:extLst>
          </p:cNvPr>
          <p:cNvPicPr>
            <a:picLocks noChangeAspect="1"/>
          </p:cNvPicPr>
          <p:nvPr/>
        </p:nvPicPr>
        <p:blipFill>
          <a:blip r:embed="rId3"/>
          <a:stretch>
            <a:fillRect/>
          </a:stretch>
        </p:blipFill>
        <p:spPr>
          <a:xfrm>
            <a:off x="8148102" y="1032933"/>
            <a:ext cx="3923537" cy="4922520"/>
          </a:xfrm>
          <a:prstGeom prst="rect">
            <a:avLst/>
          </a:prstGeom>
        </p:spPr>
      </p:pic>
    </p:spTree>
    <p:extLst>
      <p:ext uri="{BB962C8B-B14F-4D97-AF65-F5344CB8AC3E}">
        <p14:creationId xmlns:p14="http://schemas.microsoft.com/office/powerpoint/2010/main" val="19961552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136CA-2261-BFB2-6028-EFF54A463AE3}"/>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164CE45-7F7A-7319-8458-2D6DD101F92D}"/>
              </a:ext>
            </a:extLst>
          </p:cNvPr>
          <p:cNvSpPr>
            <a:spLocks noGrp="1"/>
          </p:cNvSpPr>
          <p:nvPr>
            <p:ph idx="1"/>
          </p:nvPr>
        </p:nvSpPr>
        <p:spPr>
          <a:xfrm>
            <a:off x="336000" y="1219200"/>
            <a:ext cx="11520000" cy="4924800"/>
          </a:xfrm>
        </p:spPr>
        <p:txBody>
          <a:bodyPr>
            <a:normAutofit/>
          </a:bodyPr>
          <a:lstStyle/>
          <a:p>
            <a:r>
              <a:rPr lang="en-GB"/>
              <a:t>Toilets are to the right, through the door to the right of the main screen</a:t>
            </a:r>
          </a:p>
          <a:p>
            <a:r>
              <a:rPr lang="en-GB"/>
              <a:t>There is a water cooler outside toilet area (immediately outside the door to the right of the main screen in this conference room).</a:t>
            </a:r>
          </a:p>
          <a:p>
            <a:r>
              <a:rPr lang="en-GB"/>
              <a:t>There are plug sockets in this room, some in the floor boxes.</a:t>
            </a:r>
          </a:p>
          <a:p>
            <a:r>
              <a:rPr lang="en-GB" b="1"/>
              <a:t>Please try to avoid trailing cables as these are a trip hazard</a:t>
            </a:r>
            <a:r>
              <a:rPr lang="en-GB"/>
              <a:t>!</a:t>
            </a:r>
          </a:p>
          <a:p>
            <a:endParaRPr lang="en-GB"/>
          </a:p>
          <a:p>
            <a:r>
              <a:rPr lang="en-GB"/>
              <a:t>Refreshments are provided during the morning and afternoon breaks and at lunch on the balcony right outside the conference room.</a:t>
            </a:r>
          </a:p>
          <a:p>
            <a:r>
              <a:rPr lang="en-GB"/>
              <a:t>As space is limited, please collect your food/drink and move away from the serving table.  You may use the conference room during the breaks and at lunch.</a:t>
            </a:r>
          </a:p>
          <a:p>
            <a:pPr marL="0" indent="0">
              <a:buNone/>
            </a:pPr>
            <a:endParaRPr lang="en-GB" b="1"/>
          </a:p>
        </p:txBody>
      </p:sp>
      <p:sp>
        <p:nvSpPr>
          <p:cNvPr id="3" name="Title 2">
            <a:extLst>
              <a:ext uri="{FF2B5EF4-FFF2-40B4-BE49-F238E27FC236}">
                <a16:creationId xmlns:a16="http://schemas.microsoft.com/office/drawing/2014/main" id="{FE608AA7-E21D-19DF-97DA-00D5CE97C6D4}"/>
              </a:ext>
            </a:extLst>
          </p:cNvPr>
          <p:cNvSpPr>
            <a:spLocks noGrp="1"/>
          </p:cNvSpPr>
          <p:nvPr>
            <p:ph type="title"/>
          </p:nvPr>
        </p:nvSpPr>
        <p:spPr>
          <a:xfrm>
            <a:off x="2898987" y="221075"/>
            <a:ext cx="8957013" cy="768000"/>
          </a:xfrm>
        </p:spPr>
        <p:txBody>
          <a:bodyPr/>
          <a:lstStyle/>
          <a:p>
            <a:pPr algn="r"/>
            <a:r>
              <a:rPr lang="en-GB"/>
              <a:t>Housekeeping (2)</a:t>
            </a:r>
          </a:p>
        </p:txBody>
      </p:sp>
      <p:sp>
        <p:nvSpPr>
          <p:cNvPr id="4" name="Arrow: Right 3">
            <a:extLst>
              <a:ext uri="{FF2B5EF4-FFF2-40B4-BE49-F238E27FC236}">
                <a16:creationId xmlns:a16="http://schemas.microsoft.com/office/drawing/2014/main" id="{73C1CDA8-C93F-6729-354F-D2F99307AF13}"/>
              </a:ext>
            </a:extLst>
          </p:cNvPr>
          <p:cNvSpPr/>
          <p:nvPr/>
        </p:nvSpPr>
        <p:spPr>
          <a:xfrm>
            <a:off x="11207608" y="1219201"/>
            <a:ext cx="912141" cy="559929"/>
          </a:xfrm>
          <a:prstGeom prst="right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endParaRPr lang="en-GB" sz="2400">
              <a:ln>
                <a:solidFill>
                  <a:srgbClr val="FF0000"/>
                </a:solidFill>
              </a:ln>
              <a:solidFill>
                <a:srgbClr val="B9DC0C"/>
              </a:solidFill>
              <a:latin typeface="Arial"/>
            </a:endParaRPr>
          </a:p>
        </p:txBody>
      </p:sp>
    </p:spTree>
    <p:extLst>
      <p:ext uri="{BB962C8B-B14F-4D97-AF65-F5344CB8AC3E}">
        <p14:creationId xmlns:p14="http://schemas.microsoft.com/office/powerpoint/2010/main" val="37850199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84F1B-11C6-4A57-A79C-9C9AF53CCCA2}"/>
              </a:ext>
            </a:extLst>
          </p:cNvPr>
          <p:cNvSpPr>
            <a:spLocks noGrp="1"/>
          </p:cNvSpPr>
          <p:nvPr>
            <p:ph type="title"/>
          </p:nvPr>
        </p:nvSpPr>
        <p:spPr>
          <a:xfrm>
            <a:off x="1032934" y="175304"/>
            <a:ext cx="9275233" cy="543675"/>
          </a:xfrm>
        </p:spPr>
        <p:txBody>
          <a:bodyPr/>
          <a:lstStyle/>
          <a:p>
            <a:r>
              <a:rPr lang="en-GB"/>
              <a:t>Phase 1 Single Sensor Products </a:t>
            </a:r>
          </a:p>
        </p:txBody>
      </p:sp>
      <p:sp>
        <p:nvSpPr>
          <p:cNvPr id="3" name="Content Placeholder 2">
            <a:extLst>
              <a:ext uri="{FF2B5EF4-FFF2-40B4-BE49-F238E27FC236}">
                <a16:creationId xmlns:a16="http://schemas.microsoft.com/office/drawing/2014/main" id="{2FA787C2-207C-48BC-B403-4356525743D7}"/>
              </a:ext>
            </a:extLst>
          </p:cNvPr>
          <p:cNvSpPr>
            <a:spLocks noGrp="1"/>
          </p:cNvSpPr>
          <p:nvPr>
            <p:ph type="body" sz="quarter" idx="10"/>
          </p:nvPr>
        </p:nvSpPr>
        <p:spPr/>
        <p:txBody>
          <a:bodyPr>
            <a:normAutofit fontScale="62500" lnSpcReduction="20000"/>
          </a:bodyPr>
          <a:lstStyle/>
          <a:p>
            <a:r>
              <a:rPr lang="en-GB"/>
              <a:t>Level 1 (swath, BTs) → Level 2P (LST, swath) → Level 3U (gridded, uncollated) → Level 3C (gridded, collated)</a:t>
            </a:r>
          </a:p>
          <a:p>
            <a:r>
              <a:rPr lang="en-GB"/>
              <a:t>LST_cci polar orbiter, single IR sensor, products:</a:t>
            </a:r>
          </a:p>
          <a:p>
            <a:pPr lvl="1"/>
            <a:r>
              <a:rPr lang="en-GB"/>
              <a:t>Level 3C</a:t>
            </a:r>
          </a:p>
          <a:p>
            <a:r>
              <a:rPr lang="en-GB"/>
              <a:t>All (single and multi sensor) LST_cci polar obiter, IR products:</a:t>
            </a:r>
          </a:p>
          <a:p>
            <a:pPr lvl="1"/>
            <a:r>
              <a:rPr lang="en-GB"/>
              <a:t>Regular equal-angle spatial grid.</a:t>
            </a:r>
          </a:p>
          <a:p>
            <a:pPr lvl="1"/>
            <a:r>
              <a:rPr lang="en-GB"/>
              <a:t>Day and Night in separate files.</a:t>
            </a:r>
          </a:p>
          <a:p>
            <a:pPr lvl="1"/>
            <a:r>
              <a:rPr lang="en-GB"/>
              <a:t>Temporal resolution: twice daily.</a:t>
            </a:r>
          </a:p>
          <a:p>
            <a:r>
              <a:rPr lang="en-GB"/>
              <a:t>LST product updates in Phase 2:</a:t>
            </a:r>
          </a:p>
          <a:p>
            <a:pPr lvl="1"/>
            <a:r>
              <a:rPr lang="en-GB"/>
              <a:t>Extension of time series</a:t>
            </a:r>
          </a:p>
          <a:p>
            <a:pPr lvl="1"/>
            <a:r>
              <a:rPr lang="en-GB"/>
              <a:t>Reprocessing with CAMEL emissivity climatology</a:t>
            </a:r>
          </a:p>
          <a:p>
            <a:pPr lvl="1"/>
            <a:r>
              <a:rPr lang="en-GB"/>
              <a:t>Move to the latest reprocessing (4</a:t>
            </a:r>
            <a:r>
              <a:rPr lang="en-GB" baseline="30000"/>
              <a:t>th</a:t>
            </a:r>
            <a:r>
              <a:rPr lang="en-GB"/>
              <a:t>) of data from ATSR-2 and AATSR</a:t>
            </a:r>
          </a:p>
          <a:p>
            <a:pPr lvl="1"/>
            <a:r>
              <a:rPr lang="en-GB"/>
              <a:t>STs over sea-ice</a:t>
            </a:r>
          </a:p>
          <a:p>
            <a:pPr lvl="1"/>
            <a:r>
              <a:rPr lang="en-GB"/>
              <a:t>Orbital drift correction variable added to NOAA AVHRR/3 products</a:t>
            </a:r>
          </a:p>
          <a:p>
            <a:pPr lvl="1"/>
            <a:r>
              <a:rPr lang="en-GB"/>
              <a:t>Introduction of new VIIRS LST products </a:t>
            </a:r>
          </a:p>
          <a:p>
            <a:pPr lvl="1"/>
            <a:r>
              <a:rPr lang="en-GB"/>
              <a:t>Terra MODIS V4.00,  Aqua MODIS V4.00,  ATSR-2 V4.00,  AATSR V4.00,  Sentinel 3A SLSTR V4.00,  Sentinel 3B SLSTR V4.00,  Metop-A AVHRR V2.00,  NOAA15-19 AVHRR V1.50,  SNPP VIIRS V1.00,  NOAA20 VIIRS V1.00</a:t>
            </a:r>
          </a:p>
        </p:txBody>
      </p:sp>
    </p:spTree>
    <p:extLst>
      <p:ext uri="{BB962C8B-B14F-4D97-AF65-F5344CB8AC3E}">
        <p14:creationId xmlns:p14="http://schemas.microsoft.com/office/powerpoint/2010/main" val="39984428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974F7A7-08BA-40C8-8F52-1B9D61D1DA09}"/>
              </a:ext>
            </a:extLst>
          </p:cNvPr>
          <p:cNvSpPr>
            <a:spLocks noGrp="1"/>
          </p:cNvSpPr>
          <p:nvPr>
            <p:ph type="title"/>
          </p:nvPr>
        </p:nvSpPr>
        <p:spPr/>
        <p:txBody>
          <a:bodyPr/>
          <a:lstStyle/>
          <a:p>
            <a:r>
              <a:rPr lang="en-GB">
                <a:solidFill>
                  <a:schemeClr val="bg1"/>
                </a:solidFill>
              </a:rPr>
              <a:t>Temporal Coverage</a:t>
            </a:r>
          </a:p>
        </p:txBody>
      </p:sp>
      <p:pic>
        <p:nvPicPr>
          <p:cNvPr id="6" name="Picture 5">
            <a:extLst>
              <a:ext uri="{FF2B5EF4-FFF2-40B4-BE49-F238E27FC236}">
                <a16:creationId xmlns:a16="http://schemas.microsoft.com/office/drawing/2014/main" id="{36468FEC-B02B-4948-B8CC-602C595580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797303" y="1242055"/>
            <a:ext cx="7972571" cy="4022856"/>
          </a:xfrm>
          <a:prstGeom prst="rect">
            <a:avLst/>
          </a:prstGeom>
        </p:spPr>
      </p:pic>
    </p:spTree>
    <p:extLst>
      <p:ext uri="{BB962C8B-B14F-4D97-AF65-F5344CB8AC3E}">
        <p14:creationId xmlns:p14="http://schemas.microsoft.com/office/powerpoint/2010/main" val="344781600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8A56626A-1641-4521-92A1-569724B470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7242" y="1013599"/>
            <a:ext cx="4916556" cy="3000335"/>
          </a:xfrm>
          <a:prstGeom prst="rect">
            <a:avLst/>
          </a:prstGeom>
        </p:spPr>
      </p:pic>
      <p:pic>
        <p:nvPicPr>
          <p:cNvPr id="15" name="Picture 14">
            <a:extLst>
              <a:ext uri="{FF2B5EF4-FFF2-40B4-BE49-F238E27FC236}">
                <a16:creationId xmlns:a16="http://schemas.microsoft.com/office/drawing/2014/main" id="{32122E84-FE72-43CB-ADFB-FA83388DF0D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87241" y="3429001"/>
            <a:ext cx="4916556" cy="3000335"/>
          </a:xfrm>
          <a:prstGeom prst="rect">
            <a:avLst/>
          </a:prstGeom>
        </p:spPr>
      </p:pic>
      <p:sp>
        <p:nvSpPr>
          <p:cNvPr id="6145" name="Title 1"/>
          <p:cNvSpPr>
            <a:spLocks noGrp="1"/>
          </p:cNvSpPr>
          <p:nvPr>
            <p:ph type="title"/>
          </p:nvPr>
        </p:nvSpPr>
        <p:spPr>
          <a:xfrm>
            <a:off x="1032934" y="226639"/>
            <a:ext cx="9275233" cy="543675"/>
          </a:xfrm>
        </p:spPr>
        <p:txBody>
          <a:bodyPr/>
          <a:lstStyle/>
          <a:p>
            <a:r>
              <a:rPr lang="en-GB" altLang="fr-FR"/>
              <a:t>Spatial Coverage</a:t>
            </a:r>
          </a:p>
        </p:txBody>
      </p:sp>
      <p:sp>
        <p:nvSpPr>
          <p:cNvPr id="6146" name="Content Placeholder 2"/>
          <p:cNvSpPr>
            <a:spLocks noGrp="1"/>
          </p:cNvSpPr>
          <p:nvPr>
            <p:ph type="body" sz="quarter" idx="10"/>
          </p:nvPr>
        </p:nvSpPr>
        <p:spPr>
          <a:xfrm>
            <a:off x="220133" y="1208618"/>
            <a:ext cx="6545323" cy="2220383"/>
          </a:xfrm>
        </p:spPr>
        <p:txBody>
          <a:bodyPr>
            <a:normAutofit fontScale="62500" lnSpcReduction="20000"/>
          </a:bodyPr>
          <a:lstStyle/>
          <a:p>
            <a:r>
              <a:rPr lang="en-GB" altLang="fr-FR"/>
              <a:t>Sun-synchronous, polar orbiters </a:t>
            </a:r>
          </a:p>
          <a:p>
            <a:pPr lvl="1"/>
            <a:r>
              <a:rPr lang="en-GB" altLang="fr-FR"/>
              <a:t>pass over or close to poles</a:t>
            </a:r>
          </a:p>
          <a:p>
            <a:pPr lvl="1"/>
            <a:r>
              <a:rPr lang="en-GB" altLang="fr-FR"/>
              <a:t>cross the equator at the same local solar time each day and night</a:t>
            </a:r>
          </a:p>
          <a:p>
            <a:r>
              <a:rPr lang="en-GB" altLang="fr-FR"/>
              <a:t>Day/night defined by solar elevation</a:t>
            </a:r>
          </a:p>
          <a:p>
            <a:pPr lvl="1"/>
            <a:r>
              <a:rPr lang="en-GB" altLang="fr-FR"/>
              <a:t>poles – day data in summer, night data in winter</a:t>
            </a:r>
          </a:p>
          <a:p>
            <a:r>
              <a:rPr lang="en-GB" altLang="fr-FR"/>
              <a:t>Coverage of IR data reduced by clouds</a:t>
            </a:r>
          </a:p>
        </p:txBody>
      </p:sp>
      <p:sp>
        <p:nvSpPr>
          <p:cNvPr id="8" name="TextBox 7">
            <a:extLst>
              <a:ext uri="{FF2B5EF4-FFF2-40B4-BE49-F238E27FC236}">
                <a16:creationId xmlns:a16="http://schemas.microsoft.com/office/drawing/2014/main" id="{787BD936-151B-4C97-B8D5-A0951AB70C2B}"/>
              </a:ext>
            </a:extLst>
          </p:cNvPr>
          <p:cNvSpPr txBox="1"/>
          <p:nvPr/>
        </p:nvSpPr>
        <p:spPr>
          <a:xfrm>
            <a:off x="7476078" y="4792040"/>
            <a:ext cx="928620" cy="543867"/>
          </a:xfrm>
          <a:prstGeom prst="rect">
            <a:avLst/>
          </a:prstGeom>
          <a:solidFill>
            <a:schemeClr val="bg1"/>
          </a:solidFill>
        </p:spPr>
        <p:txBody>
          <a:bodyPr wrap="square" rtlCol="0">
            <a:spAutoFit/>
          </a:bodyPr>
          <a:lstStyle/>
          <a:p>
            <a:pPr defTabSz="1219170" fontAlgn="base">
              <a:spcBef>
                <a:spcPct val="0"/>
              </a:spcBef>
              <a:spcAft>
                <a:spcPct val="0"/>
              </a:spcAft>
            </a:pPr>
            <a:r>
              <a:rPr lang="en-GB" sz="1467">
                <a:solidFill>
                  <a:srgbClr val="000000">
                    <a:lumMod val="65000"/>
                    <a:lumOff val="35000"/>
                  </a:srgbClr>
                </a:solidFill>
                <a:latin typeface="Verdana" pitchFamily="34" charset="0"/>
                <a:ea typeface="MS PGothic" pitchFamily="34" charset="-128"/>
              </a:rPr>
              <a:t>Terra MODIS</a:t>
            </a:r>
          </a:p>
        </p:txBody>
      </p:sp>
      <p:sp>
        <p:nvSpPr>
          <p:cNvPr id="2" name="TextBox 1">
            <a:extLst>
              <a:ext uri="{FF2B5EF4-FFF2-40B4-BE49-F238E27FC236}">
                <a16:creationId xmlns:a16="http://schemas.microsoft.com/office/drawing/2014/main" id="{2FD6FFF1-D5AC-43CF-856B-605006AEA94C}"/>
              </a:ext>
            </a:extLst>
          </p:cNvPr>
          <p:cNvSpPr txBox="1"/>
          <p:nvPr/>
        </p:nvSpPr>
        <p:spPr>
          <a:xfrm>
            <a:off x="9750412" y="3260634"/>
            <a:ext cx="2104363" cy="379656"/>
          </a:xfrm>
          <a:prstGeom prst="rect">
            <a:avLst/>
          </a:prstGeom>
          <a:solidFill>
            <a:schemeClr val="bg1"/>
          </a:solidFill>
          <a:ln>
            <a:solidFill>
              <a:schemeClr val="tx1">
                <a:lumMod val="65000"/>
                <a:lumOff val="35000"/>
              </a:schemeClr>
            </a:solidFill>
          </a:ln>
        </p:spPr>
        <p:txBody>
          <a:bodyPr wrap="square" rtlCol="0">
            <a:spAutoFit/>
          </a:bodyPr>
          <a:lstStyle/>
          <a:p>
            <a:pPr defTabSz="1219170" fontAlgn="base">
              <a:spcBef>
                <a:spcPct val="0"/>
              </a:spcBef>
              <a:spcAft>
                <a:spcPct val="0"/>
              </a:spcAft>
            </a:pPr>
            <a:r>
              <a:rPr lang="en-GB" sz="1867">
                <a:solidFill>
                  <a:srgbClr val="000000">
                    <a:lumMod val="65000"/>
                    <a:lumOff val="35000"/>
                  </a:srgbClr>
                </a:solidFill>
                <a:latin typeface="Verdana" pitchFamily="34" charset="0"/>
                <a:ea typeface="MS PGothic" pitchFamily="34" charset="-128"/>
              </a:rPr>
              <a:t>Daily, daytime</a:t>
            </a:r>
          </a:p>
        </p:txBody>
      </p:sp>
      <p:sp>
        <p:nvSpPr>
          <p:cNvPr id="5" name="TextBox 4">
            <a:extLst>
              <a:ext uri="{FF2B5EF4-FFF2-40B4-BE49-F238E27FC236}">
                <a16:creationId xmlns:a16="http://schemas.microsoft.com/office/drawing/2014/main" id="{BA2C4AB3-9CC4-45A3-BEC3-1983DFE460EE}"/>
              </a:ext>
            </a:extLst>
          </p:cNvPr>
          <p:cNvSpPr txBox="1"/>
          <p:nvPr/>
        </p:nvSpPr>
        <p:spPr>
          <a:xfrm>
            <a:off x="7491627" y="2804337"/>
            <a:ext cx="913071" cy="318100"/>
          </a:xfrm>
          <a:prstGeom prst="rect">
            <a:avLst/>
          </a:prstGeom>
          <a:solidFill>
            <a:schemeClr val="bg1"/>
          </a:solidFill>
        </p:spPr>
        <p:txBody>
          <a:bodyPr wrap="square" rtlCol="0">
            <a:spAutoFit/>
          </a:bodyPr>
          <a:lstStyle/>
          <a:p>
            <a:pPr defTabSz="1219170" fontAlgn="base">
              <a:spcBef>
                <a:spcPct val="0"/>
              </a:spcBef>
              <a:spcAft>
                <a:spcPct val="0"/>
              </a:spcAft>
            </a:pPr>
            <a:r>
              <a:rPr lang="en-GB" sz="1467">
                <a:solidFill>
                  <a:srgbClr val="000000">
                    <a:lumMod val="65000"/>
                    <a:lumOff val="35000"/>
                  </a:srgbClr>
                </a:solidFill>
                <a:latin typeface="Verdana" pitchFamily="34" charset="0"/>
                <a:ea typeface="MS PGothic" pitchFamily="34" charset="-128"/>
              </a:rPr>
              <a:t>AATSR</a:t>
            </a:r>
          </a:p>
        </p:txBody>
      </p:sp>
      <p:pic>
        <p:nvPicPr>
          <p:cNvPr id="4" name="Picture 3">
            <a:extLst>
              <a:ext uri="{FF2B5EF4-FFF2-40B4-BE49-F238E27FC236}">
                <a16:creationId xmlns:a16="http://schemas.microsoft.com/office/drawing/2014/main" id="{8587B8A1-0EBE-4723-BCA6-46499A9BDF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9300" y="3429000"/>
            <a:ext cx="4916008" cy="3000000"/>
          </a:xfrm>
          <a:prstGeom prst="rect">
            <a:avLst/>
          </a:prstGeom>
        </p:spPr>
      </p:pic>
      <p:sp>
        <p:nvSpPr>
          <p:cNvPr id="13" name="TextBox 12">
            <a:extLst>
              <a:ext uri="{FF2B5EF4-FFF2-40B4-BE49-F238E27FC236}">
                <a16:creationId xmlns:a16="http://schemas.microsoft.com/office/drawing/2014/main" id="{5382B1FF-E804-4B49-8D5E-BC607E3F5153}"/>
              </a:ext>
            </a:extLst>
          </p:cNvPr>
          <p:cNvSpPr txBox="1"/>
          <p:nvPr/>
        </p:nvSpPr>
        <p:spPr>
          <a:xfrm>
            <a:off x="1090243" y="4792041"/>
            <a:ext cx="931200" cy="543867"/>
          </a:xfrm>
          <a:prstGeom prst="rect">
            <a:avLst/>
          </a:prstGeom>
          <a:solidFill>
            <a:schemeClr val="bg1"/>
          </a:solidFill>
        </p:spPr>
        <p:txBody>
          <a:bodyPr wrap="square" rtlCol="0">
            <a:spAutoFit/>
          </a:bodyPr>
          <a:lstStyle/>
          <a:p>
            <a:pPr defTabSz="1219170" fontAlgn="base">
              <a:spcBef>
                <a:spcPct val="0"/>
              </a:spcBef>
              <a:spcAft>
                <a:spcPct val="0"/>
              </a:spcAft>
            </a:pPr>
            <a:r>
              <a:rPr lang="en-GB" sz="1467">
                <a:solidFill>
                  <a:srgbClr val="000000">
                    <a:lumMod val="65000"/>
                    <a:lumOff val="35000"/>
                  </a:srgbClr>
                </a:solidFill>
                <a:latin typeface="Verdana" pitchFamily="34" charset="0"/>
                <a:ea typeface="MS PGothic" pitchFamily="34" charset="-128"/>
              </a:rPr>
              <a:t>Terra MODIS</a:t>
            </a:r>
          </a:p>
        </p:txBody>
      </p:sp>
      <p:sp>
        <p:nvSpPr>
          <p:cNvPr id="11" name="TextBox 10">
            <a:extLst>
              <a:ext uri="{FF2B5EF4-FFF2-40B4-BE49-F238E27FC236}">
                <a16:creationId xmlns:a16="http://schemas.microsoft.com/office/drawing/2014/main" id="{222F61A7-31F4-45C8-8C19-C20B7051DFAE}"/>
              </a:ext>
            </a:extLst>
          </p:cNvPr>
          <p:cNvSpPr txBox="1"/>
          <p:nvPr/>
        </p:nvSpPr>
        <p:spPr>
          <a:xfrm>
            <a:off x="3048000" y="5366557"/>
            <a:ext cx="2401275" cy="379656"/>
          </a:xfrm>
          <a:prstGeom prst="rect">
            <a:avLst/>
          </a:prstGeom>
          <a:solidFill>
            <a:schemeClr val="bg1"/>
          </a:solidFill>
          <a:ln>
            <a:solidFill>
              <a:schemeClr val="tx1"/>
            </a:solidFill>
          </a:ln>
        </p:spPr>
        <p:txBody>
          <a:bodyPr wrap="square" rtlCol="0">
            <a:spAutoFit/>
          </a:bodyPr>
          <a:lstStyle/>
          <a:p>
            <a:pPr defTabSz="1219170" fontAlgn="base">
              <a:spcBef>
                <a:spcPct val="0"/>
              </a:spcBef>
              <a:spcAft>
                <a:spcPct val="0"/>
              </a:spcAft>
            </a:pPr>
            <a:r>
              <a:rPr lang="en-GB" sz="1867">
                <a:solidFill>
                  <a:srgbClr val="000000">
                    <a:lumMod val="65000"/>
                    <a:lumOff val="35000"/>
                  </a:srgbClr>
                </a:solidFill>
                <a:latin typeface="Verdana" pitchFamily="34" charset="0"/>
                <a:ea typeface="MS PGothic" pitchFamily="34" charset="-128"/>
              </a:rPr>
              <a:t>Monthly, daytime</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BFAF1-7655-405B-A585-2062D8709946}"/>
              </a:ext>
            </a:extLst>
          </p:cNvPr>
          <p:cNvSpPr>
            <a:spLocks noGrp="1"/>
          </p:cNvSpPr>
          <p:nvPr>
            <p:ph type="title"/>
          </p:nvPr>
        </p:nvSpPr>
        <p:spPr/>
        <p:txBody>
          <a:bodyPr/>
          <a:lstStyle/>
          <a:p>
            <a:r>
              <a:rPr lang="en-GB"/>
              <a:t>Uncertainties</a:t>
            </a:r>
          </a:p>
        </p:txBody>
      </p:sp>
      <p:sp>
        <p:nvSpPr>
          <p:cNvPr id="3" name="Text Placeholder 2">
            <a:extLst>
              <a:ext uri="{FF2B5EF4-FFF2-40B4-BE49-F238E27FC236}">
                <a16:creationId xmlns:a16="http://schemas.microsoft.com/office/drawing/2014/main" id="{72F92495-09A7-459B-97A3-4D2A78DF4BBA}"/>
              </a:ext>
            </a:extLst>
          </p:cNvPr>
          <p:cNvSpPr>
            <a:spLocks noGrp="1"/>
          </p:cNvSpPr>
          <p:nvPr>
            <p:ph type="body" sz="quarter" idx="10"/>
          </p:nvPr>
        </p:nvSpPr>
        <p:spPr/>
        <p:txBody>
          <a:bodyPr>
            <a:normAutofit lnSpcReduction="10000"/>
          </a:bodyPr>
          <a:lstStyle/>
          <a:p>
            <a:r>
              <a:rPr lang="en-GB"/>
              <a:t>Total uncertainty and a breakdown of the uncertainty budget into components based on error correlation:</a:t>
            </a:r>
          </a:p>
          <a:p>
            <a:r>
              <a:rPr lang="en-GB"/>
              <a:t>uncertainty from uncorrelated errors</a:t>
            </a:r>
          </a:p>
          <a:p>
            <a:pPr lvl="1"/>
            <a:r>
              <a:rPr lang="en-GB"/>
              <a:t>lst_unc_ran</a:t>
            </a:r>
          </a:p>
          <a:p>
            <a:r>
              <a:rPr lang="en-GB"/>
              <a:t>uncertainty from locally correlated errors on atmospheric scales</a:t>
            </a:r>
          </a:p>
          <a:p>
            <a:pPr lvl="1"/>
            <a:r>
              <a:rPr lang="en-GB"/>
              <a:t>lst_unc_loc_atm</a:t>
            </a:r>
          </a:p>
          <a:p>
            <a:r>
              <a:rPr lang="en-GB"/>
              <a:t>uncertainty from locally correlated errors on surface scales</a:t>
            </a:r>
          </a:p>
          <a:p>
            <a:pPr lvl="1"/>
            <a:r>
              <a:rPr lang="en-GB"/>
              <a:t>lst_unc_loc_sfc</a:t>
            </a:r>
          </a:p>
          <a:p>
            <a:r>
              <a:rPr lang="en-GB"/>
              <a:t>uncertainty from large-scale systematic errors</a:t>
            </a:r>
          </a:p>
          <a:p>
            <a:pPr lvl="1"/>
            <a:r>
              <a:rPr lang="en-GB"/>
              <a:t>lst_unc_sys</a:t>
            </a:r>
          </a:p>
        </p:txBody>
      </p:sp>
    </p:spTree>
    <p:extLst>
      <p:ext uri="{BB962C8B-B14F-4D97-AF65-F5344CB8AC3E}">
        <p14:creationId xmlns:p14="http://schemas.microsoft.com/office/powerpoint/2010/main" val="270932437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1805C-7AEC-4829-8C0B-114FC7C2695D}"/>
              </a:ext>
            </a:extLst>
          </p:cNvPr>
          <p:cNvSpPr>
            <a:spLocks noGrp="1"/>
          </p:cNvSpPr>
          <p:nvPr>
            <p:ph type="title"/>
          </p:nvPr>
        </p:nvSpPr>
        <p:spPr/>
        <p:txBody>
          <a:bodyPr/>
          <a:lstStyle/>
          <a:p>
            <a:r>
              <a:rPr lang="en-GB"/>
              <a:t>Uncertainties</a:t>
            </a:r>
          </a:p>
        </p:txBody>
      </p:sp>
      <p:pic>
        <p:nvPicPr>
          <p:cNvPr id="4" name="Picture 3">
            <a:extLst>
              <a:ext uri="{FF2B5EF4-FFF2-40B4-BE49-F238E27FC236}">
                <a16:creationId xmlns:a16="http://schemas.microsoft.com/office/drawing/2014/main" id="{BF5CD49B-C3B3-452F-A7D6-26955DED2798}"/>
              </a:ext>
            </a:extLst>
          </p:cNvPr>
          <p:cNvPicPr>
            <a:picLocks noChangeAspect="1"/>
          </p:cNvPicPr>
          <p:nvPr/>
        </p:nvPicPr>
        <p:blipFill>
          <a:blip r:embed="rId3"/>
          <a:stretch>
            <a:fillRect/>
          </a:stretch>
        </p:blipFill>
        <p:spPr>
          <a:xfrm>
            <a:off x="8400771" y="3645346"/>
            <a:ext cx="3433275" cy="2574956"/>
          </a:xfrm>
          <a:prstGeom prst="rect">
            <a:avLst/>
          </a:prstGeom>
        </p:spPr>
      </p:pic>
      <p:pic>
        <p:nvPicPr>
          <p:cNvPr id="6" name="Picture 5">
            <a:extLst>
              <a:ext uri="{FF2B5EF4-FFF2-40B4-BE49-F238E27FC236}">
                <a16:creationId xmlns:a16="http://schemas.microsoft.com/office/drawing/2014/main" id="{E779614C-478E-4DE0-A917-DD2CECF7C320}"/>
              </a:ext>
            </a:extLst>
          </p:cNvPr>
          <p:cNvPicPr>
            <a:picLocks noChangeAspect="1"/>
          </p:cNvPicPr>
          <p:nvPr/>
        </p:nvPicPr>
        <p:blipFill>
          <a:blip r:embed="rId4"/>
          <a:stretch>
            <a:fillRect/>
          </a:stretch>
        </p:blipFill>
        <p:spPr>
          <a:xfrm>
            <a:off x="2507865" y="3645346"/>
            <a:ext cx="3433275" cy="2574956"/>
          </a:xfrm>
          <a:prstGeom prst="rect">
            <a:avLst/>
          </a:prstGeom>
        </p:spPr>
      </p:pic>
      <p:pic>
        <p:nvPicPr>
          <p:cNvPr id="8" name="Picture 7">
            <a:extLst>
              <a:ext uri="{FF2B5EF4-FFF2-40B4-BE49-F238E27FC236}">
                <a16:creationId xmlns:a16="http://schemas.microsoft.com/office/drawing/2014/main" id="{B273F8A6-E7E7-4D00-994F-D466C92CEC36}"/>
              </a:ext>
            </a:extLst>
          </p:cNvPr>
          <p:cNvPicPr>
            <a:picLocks noChangeAspect="1"/>
          </p:cNvPicPr>
          <p:nvPr/>
        </p:nvPicPr>
        <p:blipFill>
          <a:blip r:embed="rId5"/>
          <a:stretch>
            <a:fillRect/>
          </a:stretch>
        </p:blipFill>
        <p:spPr>
          <a:xfrm>
            <a:off x="48235" y="1070391"/>
            <a:ext cx="3433275" cy="2574956"/>
          </a:xfrm>
          <a:prstGeom prst="rect">
            <a:avLst/>
          </a:prstGeom>
        </p:spPr>
      </p:pic>
      <p:pic>
        <p:nvPicPr>
          <p:cNvPr id="10" name="Picture 9">
            <a:extLst>
              <a:ext uri="{FF2B5EF4-FFF2-40B4-BE49-F238E27FC236}">
                <a16:creationId xmlns:a16="http://schemas.microsoft.com/office/drawing/2014/main" id="{BFC7AFAC-5908-441B-B147-F86C841F594B}"/>
              </a:ext>
            </a:extLst>
          </p:cNvPr>
          <p:cNvPicPr>
            <a:picLocks noChangeAspect="1"/>
          </p:cNvPicPr>
          <p:nvPr/>
        </p:nvPicPr>
        <p:blipFill>
          <a:blip r:embed="rId6"/>
          <a:stretch>
            <a:fillRect/>
          </a:stretch>
        </p:blipFill>
        <p:spPr>
          <a:xfrm>
            <a:off x="6481720" y="1070391"/>
            <a:ext cx="3433275" cy="2574956"/>
          </a:xfrm>
          <a:prstGeom prst="rect">
            <a:avLst/>
          </a:prstGeom>
        </p:spPr>
      </p:pic>
      <p:sp>
        <p:nvSpPr>
          <p:cNvPr id="3" name="TextBox 2">
            <a:extLst>
              <a:ext uri="{FF2B5EF4-FFF2-40B4-BE49-F238E27FC236}">
                <a16:creationId xmlns:a16="http://schemas.microsoft.com/office/drawing/2014/main" id="{644A3E00-E6DA-426F-BFC6-CBD8490A6311}"/>
              </a:ext>
            </a:extLst>
          </p:cNvPr>
          <p:cNvSpPr txBox="1"/>
          <p:nvPr/>
        </p:nvSpPr>
        <p:spPr>
          <a:xfrm>
            <a:off x="147051" y="4298136"/>
            <a:ext cx="2360815" cy="748795"/>
          </a:xfrm>
          <a:prstGeom prst="rect">
            <a:avLst/>
          </a:prstGeom>
          <a:solidFill>
            <a:schemeClr val="bg1"/>
          </a:solidFill>
        </p:spPr>
        <p:txBody>
          <a:bodyPr wrap="square" rtlCol="0">
            <a:spAutoFit/>
          </a:bodyPr>
          <a:lstStyle>
            <a:defPPr>
              <a:defRPr lang="en-US"/>
            </a:defPPr>
            <a:lvl1pPr>
              <a:defRPr sz="1600"/>
            </a:lvl1pPr>
          </a:lstStyle>
          <a:p>
            <a:pPr defTabSz="1219170" fontAlgn="base">
              <a:spcBef>
                <a:spcPct val="0"/>
              </a:spcBef>
              <a:spcAft>
                <a:spcPct val="0"/>
              </a:spcAft>
            </a:pPr>
            <a:r>
              <a:rPr lang="en-GB" sz="2133">
                <a:solidFill>
                  <a:srgbClr val="000000"/>
                </a:solidFill>
                <a:latin typeface="Verdana" pitchFamily="34" charset="0"/>
                <a:ea typeface="MS PGothic" pitchFamily="34" charset="-128"/>
              </a:rPr>
              <a:t>Correlated on surface scales</a:t>
            </a:r>
          </a:p>
        </p:txBody>
      </p:sp>
      <p:sp>
        <p:nvSpPr>
          <p:cNvPr id="9" name="TextBox 8">
            <a:extLst>
              <a:ext uri="{FF2B5EF4-FFF2-40B4-BE49-F238E27FC236}">
                <a16:creationId xmlns:a16="http://schemas.microsoft.com/office/drawing/2014/main" id="{4BF1D717-465F-4EBF-91F6-B7E73D867139}"/>
              </a:ext>
            </a:extLst>
          </p:cNvPr>
          <p:cNvSpPr txBox="1"/>
          <p:nvPr/>
        </p:nvSpPr>
        <p:spPr>
          <a:xfrm>
            <a:off x="3147754" y="1262065"/>
            <a:ext cx="2360815" cy="420564"/>
          </a:xfrm>
          <a:prstGeom prst="rect">
            <a:avLst/>
          </a:prstGeom>
          <a:solidFill>
            <a:schemeClr val="bg1"/>
          </a:solidFill>
        </p:spPr>
        <p:txBody>
          <a:bodyPr wrap="square" rtlCol="0">
            <a:spAutoFit/>
          </a:bodyPr>
          <a:lstStyle>
            <a:defPPr>
              <a:defRPr lang="en-US"/>
            </a:defPPr>
            <a:lvl1pPr>
              <a:defRPr sz="1600"/>
            </a:lvl1pPr>
          </a:lstStyle>
          <a:p>
            <a:pPr defTabSz="1219170" fontAlgn="base">
              <a:spcBef>
                <a:spcPct val="0"/>
              </a:spcBef>
              <a:spcAft>
                <a:spcPct val="0"/>
              </a:spcAft>
            </a:pPr>
            <a:r>
              <a:rPr lang="en-GB" sz="2133">
                <a:solidFill>
                  <a:srgbClr val="000000"/>
                </a:solidFill>
                <a:latin typeface="Verdana" pitchFamily="34" charset="0"/>
                <a:ea typeface="MS PGothic" pitchFamily="34" charset="-128"/>
              </a:rPr>
              <a:t>Uncorrelated</a:t>
            </a:r>
          </a:p>
        </p:txBody>
      </p:sp>
      <p:sp>
        <p:nvSpPr>
          <p:cNvPr id="11" name="TextBox 10">
            <a:extLst>
              <a:ext uri="{FF2B5EF4-FFF2-40B4-BE49-F238E27FC236}">
                <a16:creationId xmlns:a16="http://schemas.microsoft.com/office/drawing/2014/main" id="{5221BC5F-54ED-4FD5-9BDC-0D915B48E9CD}"/>
              </a:ext>
            </a:extLst>
          </p:cNvPr>
          <p:cNvSpPr txBox="1"/>
          <p:nvPr/>
        </p:nvSpPr>
        <p:spPr>
          <a:xfrm>
            <a:off x="9737875" y="1262064"/>
            <a:ext cx="2774307" cy="420564"/>
          </a:xfrm>
          <a:prstGeom prst="rect">
            <a:avLst/>
          </a:prstGeom>
          <a:solidFill>
            <a:schemeClr val="bg1"/>
          </a:solidFill>
        </p:spPr>
        <p:txBody>
          <a:bodyPr wrap="square" rtlCol="0">
            <a:spAutoFit/>
          </a:bodyPr>
          <a:lstStyle/>
          <a:p>
            <a:pPr defTabSz="1219170" fontAlgn="base">
              <a:spcBef>
                <a:spcPct val="0"/>
              </a:spcBef>
              <a:spcAft>
                <a:spcPct val="0"/>
              </a:spcAft>
            </a:pPr>
            <a:r>
              <a:rPr lang="en-GB" sz="2133">
                <a:solidFill>
                  <a:srgbClr val="000000"/>
                </a:solidFill>
                <a:latin typeface="Verdana" pitchFamily="34" charset="0"/>
                <a:ea typeface="MS PGothic" pitchFamily="34" charset="-128"/>
              </a:rPr>
              <a:t>Large-scale</a:t>
            </a:r>
          </a:p>
        </p:txBody>
      </p:sp>
      <p:sp>
        <p:nvSpPr>
          <p:cNvPr id="12" name="TextBox 11">
            <a:extLst>
              <a:ext uri="{FF2B5EF4-FFF2-40B4-BE49-F238E27FC236}">
                <a16:creationId xmlns:a16="http://schemas.microsoft.com/office/drawing/2014/main" id="{E80686B6-29B0-4B65-B9A3-3B4D54BF77E8}"/>
              </a:ext>
            </a:extLst>
          </p:cNvPr>
          <p:cNvSpPr txBox="1"/>
          <p:nvPr/>
        </p:nvSpPr>
        <p:spPr>
          <a:xfrm>
            <a:off x="6250863" y="4302373"/>
            <a:ext cx="2360815" cy="1077026"/>
          </a:xfrm>
          <a:prstGeom prst="rect">
            <a:avLst/>
          </a:prstGeom>
          <a:solidFill>
            <a:schemeClr val="bg1"/>
          </a:solidFill>
        </p:spPr>
        <p:txBody>
          <a:bodyPr wrap="square" rtlCol="0">
            <a:spAutoFit/>
          </a:bodyPr>
          <a:lstStyle>
            <a:defPPr>
              <a:defRPr lang="en-US"/>
            </a:defPPr>
            <a:lvl1pPr>
              <a:defRPr sz="1600"/>
            </a:lvl1pPr>
          </a:lstStyle>
          <a:p>
            <a:pPr defTabSz="1219170" fontAlgn="base">
              <a:spcBef>
                <a:spcPct val="0"/>
              </a:spcBef>
              <a:spcAft>
                <a:spcPct val="0"/>
              </a:spcAft>
            </a:pPr>
            <a:r>
              <a:rPr lang="en-GB" sz="2133">
                <a:solidFill>
                  <a:srgbClr val="000000"/>
                </a:solidFill>
                <a:latin typeface="Verdana" pitchFamily="34" charset="0"/>
                <a:ea typeface="MS PGothic" pitchFamily="34" charset="-128"/>
              </a:rPr>
              <a:t>Correlated on atmospheric scales</a:t>
            </a:r>
          </a:p>
        </p:txBody>
      </p:sp>
    </p:spTree>
    <p:extLst>
      <p:ext uri="{BB962C8B-B14F-4D97-AF65-F5344CB8AC3E}">
        <p14:creationId xmlns:p14="http://schemas.microsoft.com/office/powerpoint/2010/main" val="2198152158"/>
      </p:ext>
    </p:extLst>
  </p:cSld>
  <p:clrMapOvr>
    <a:masterClrMapping/>
  </p:clrMapOvr>
  <p:transition spd="slow">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59569-12FC-46D7-99DA-F657514A41DA}"/>
              </a:ext>
            </a:extLst>
          </p:cNvPr>
          <p:cNvSpPr>
            <a:spLocks noGrp="1"/>
          </p:cNvSpPr>
          <p:nvPr>
            <p:ph type="title"/>
          </p:nvPr>
        </p:nvSpPr>
        <p:spPr>
          <a:xfrm>
            <a:off x="1032934" y="226638"/>
            <a:ext cx="9275233" cy="543675"/>
          </a:xfrm>
        </p:spPr>
        <p:txBody>
          <a:bodyPr/>
          <a:lstStyle/>
          <a:p>
            <a:pPr lvl="0"/>
            <a:r>
              <a:rPr lang="en-GB" baseline="0"/>
              <a:t>NOAA Orbital Drift Correction</a:t>
            </a:r>
            <a:endParaRPr lang="en-GB"/>
          </a:p>
        </p:txBody>
      </p:sp>
      <p:sp>
        <p:nvSpPr>
          <p:cNvPr id="3" name="Text Placeholder 2">
            <a:extLst>
              <a:ext uri="{FF2B5EF4-FFF2-40B4-BE49-F238E27FC236}">
                <a16:creationId xmlns:a16="http://schemas.microsoft.com/office/drawing/2014/main" id="{E0CE1B47-40ED-45E5-9CCC-7CBCCC4E7A70}"/>
              </a:ext>
            </a:extLst>
          </p:cNvPr>
          <p:cNvSpPr>
            <a:spLocks noGrp="1"/>
          </p:cNvSpPr>
          <p:nvPr>
            <p:ph type="body" sz="quarter" idx="10"/>
          </p:nvPr>
        </p:nvSpPr>
        <p:spPr>
          <a:xfrm>
            <a:off x="220134" y="1208618"/>
            <a:ext cx="5244100" cy="4836583"/>
          </a:xfrm>
        </p:spPr>
        <p:txBody>
          <a:bodyPr>
            <a:normAutofit fontScale="92500"/>
          </a:bodyPr>
          <a:lstStyle/>
          <a:p>
            <a:r>
              <a:rPr lang="en-GB" baseline="0"/>
              <a:t>NOAA platform orbits not controlled – overpass time changes throughout mission</a:t>
            </a:r>
          </a:p>
          <a:p>
            <a:pPr lvl="1"/>
            <a:r>
              <a:rPr lang="en-GB" baseline="0"/>
              <a:t>can lead to spurious trends in LST</a:t>
            </a:r>
          </a:p>
          <a:p>
            <a:r>
              <a:rPr lang="en-GB"/>
              <a:t>Radiative transfer model simulations of brightness temperatures at the observation and reference time</a:t>
            </a:r>
          </a:p>
          <a:p>
            <a:r>
              <a:rPr lang="en-GB" baseline="0"/>
              <a:t>LST correction to reference time retrieved along with uncertainty</a:t>
            </a:r>
          </a:p>
          <a:p>
            <a:endParaRPr lang="en-GB" baseline="0">
              <a:highlight>
                <a:srgbClr val="FFFF00"/>
              </a:highlight>
            </a:endParaRPr>
          </a:p>
        </p:txBody>
      </p:sp>
      <p:sp>
        <p:nvSpPr>
          <p:cNvPr id="5" name="TextBox 4">
            <a:extLst>
              <a:ext uri="{FF2B5EF4-FFF2-40B4-BE49-F238E27FC236}">
                <a16:creationId xmlns:a16="http://schemas.microsoft.com/office/drawing/2014/main" id="{A96C234D-6030-4CED-A178-35E7F5596DC7}"/>
              </a:ext>
            </a:extLst>
          </p:cNvPr>
          <p:cNvSpPr txBox="1"/>
          <p:nvPr/>
        </p:nvSpPr>
        <p:spPr>
          <a:xfrm>
            <a:off x="5970876" y="1081067"/>
            <a:ext cx="5746571" cy="318100"/>
          </a:xfrm>
          <a:prstGeom prst="rect">
            <a:avLst/>
          </a:prstGeom>
          <a:noFill/>
        </p:spPr>
        <p:txBody>
          <a:bodyPr wrap="square" rtlCol="0">
            <a:spAutoFit/>
          </a:bodyPr>
          <a:lstStyle/>
          <a:p>
            <a:pPr defTabSz="1219170" fontAlgn="base">
              <a:spcBef>
                <a:spcPct val="0"/>
              </a:spcBef>
              <a:spcAft>
                <a:spcPct val="0"/>
              </a:spcAft>
            </a:pPr>
            <a:r>
              <a:rPr lang="en-GB" sz="1467">
                <a:solidFill>
                  <a:srgbClr val="000000"/>
                </a:solidFill>
                <a:latin typeface="Verdana" pitchFamily="34" charset="0"/>
                <a:ea typeface="MS PGothic" pitchFamily="34" charset="-128"/>
              </a:rPr>
              <a:t>https://www.star.nesdis.noaa.gov/socd/sst/3s/</a:t>
            </a:r>
          </a:p>
        </p:txBody>
      </p:sp>
      <p:pic>
        <p:nvPicPr>
          <p:cNvPr id="7" name="Picture 6">
            <a:extLst>
              <a:ext uri="{FF2B5EF4-FFF2-40B4-BE49-F238E27FC236}">
                <a16:creationId xmlns:a16="http://schemas.microsoft.com/office/drawing/2014/main" id="{9CCCB750-5B95-4B55-BFE5-E86F7A5853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60211" y="1582280"/>
            <a:ext cx="6373876" cy="2556104"/>
          </a:xfrm>
          <a:prstGeom prst="rect">
            <a:avLst/>
          </a:prstGeom>
          <a:ln>
            <a:solidFill>
              <a:schemeClr val="accent1"/>
            </a:solidFill>
          </a:ln>
        </p:spPr>
      </p:pic>
    </p:spTree>
    <p:extLst>
      <p:ext uri="{BB962C8B-B14F-4D97-AF65-F5344CB8AC3E}">
        <p14:creationId xmlns:p14="http://schemas.microsoft.com/office/powerpoint/2010/main" val="364034239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1A558-220C-4E51-AEC3-3280DF2C902A}"/>
              </a:ext>
            </a:extLst>
          </p:cNvPr>
          <p:cNvSpPr>
            <a:spLocks noGrp="1"/>
          </p:cNvSpPr>
          <p:nvPr>
            <p:ph type="title"/>
          </p:nvPr>
        </p:nvSpPr>
        <p:spPr/>
        <p:txBody>
          <a:bodyPr/>
          <a:lstStyle/>
          <a:p>
            <a:r>
              <a:rPr lang="en-GB"/>
              <a:t>Multisensor IRCDR V3.00 (1995 - 2020)</a:t>
            </a:r>
          </a:p>
        </p:txBody>
      </p:sp>
      <p:sp>
        <p:nvSpPr>
          <p:cNvPr id="3" name="Text Placeholder 2">
            <a:extLst>
              <a:ext uri="{FF2B5EF4-FFF2-40B4-BE49-F238E27FC236}">
                <a16:creationId xmlns:a16="http://schemas.microsoft.com/office/drawing/2014/main" id="{78C0CABE-6972-4853-93A5-CF2C93DC6102}"/>
              </a:ext>
            </a:extLst>
          </p:cNvPr>
          <p:cNvSpPr>
            <a:spLocks noGrp="1"/>
          </p:cNvSpPr>
          <p:nvPr>
            <p:ph type="body" sz="quarter" idx="10"/>
          </p:nvPr>
        </p:nvSpPr>
        <p:spPr>
          <a:xfrm>
            <a:off x="220133" y="1208617"/>
            <a:ext cx="7027867" cy="4762995"/>
          </a:xfrm>
        </p:spPr>
        <p:txBody>
          <a:bodyPr>
            <a:normAutofit fontScale="62500" lnSpcReduction="20000"/>
          </a:bodyPr>
          <a:lstStyle/>
          <a:p>
            <a:r>
              <a:rPr lang="en-GB" sz="2133"/>
              <a:t>Multisensor IRCDR comprises data from a series of instruments with a common heritage (ERS-2 ATSR-2, Envisat AATSR, Sentinel3B SLSTR) and the Terra MODIS.</a:t>
            </a:r>
          </a:p>
          <a:p>
            <a:r>
              <a:rPr lang="en-GB" sz="2133"/>
              <a:t>Intercalibration between instruments is performed in brightness temperature (BT) space using the GSICS methodology.</a:t>
            </a:r>
          </a:p>
          <a:p>
            <a:pPr lvl="1"/>
            <a:r>
              <a:rPr lang="en-GB"/>
              <a:t>IASI (Infrared Atmospheric Sounding Interferometer) as reference</a:t>
            </a:r>
          </a:p>
          <a:p>
            <a:pPr lvl="1"/>
            <a:r>
              <a:rPr lang="en-GB"/>
              <a:t>IASI spectra convolved with sensor channel spectral response function.</a:t>
            </a:r>
          </a:p>
          <a:p>
            <a:pPr lvl="1"/>
            <a:r>
              <a:rPr lang="en-GB"/>
              <a:t>Resulting BTs matched with actual sensor BTs in time and space.</a:t>
            </a:r>
          </a:p>
          <a:p>
            <a:pPr lvl="1"/>
            <a:r>
              <a:rPr lang="en-GB"/>
              <a:t>Temperature dependent calibration applied.</a:t>
            </a:r>
          </a:p>
          <a:p>
            <a:r>
              <a:rPr lang="en-GB"/>
              <a:t>Correct ATSR-2 and Terra MODIS times to 30 minutes earlier to align with AATSR and S3B SLSTR.  </a:t>
            </a:r>
          </a:p>
          <a:p>
            <a:pPr lvl="1"/>
            <a:r>
              <a:rPr lang="en-GB"/>
              <a:t>Time correction is done in BT space (similar method to NOAA orbital drift correction). </a:t>
            </a:r>
          </a:p>
          <a:p>
            <a:pPr lvl="1"/>
            <a:r>
              <a:rPr lang="en-GB"/>
              <a:t>lst variable contains corrected LST</a:t>
            </a:r>
          </a:p>
          <a:p>
            <a:endParaRPr lang="en-GB" sz="2133"/>
          </a:p>
          <a:p>
            <a:endParaRPr lang="en-GB" sz="2133"/>
          </a:p>
          <a:p>
            <a:endParaRPr lang="en-GB"/>
          </a:p>
        </p:txBody>
      </p:sp>
      <p:pic>
        <p:nvPicPr>
          <p:cNvPr id="6" name="Picture 5">
            <a:extLst>
              <a:ext uri="{FF2B5EF4-FFF2-40B4-BE49-F238E27FC236}">
                <a16:creationId xmlns:a16="http://schemas.microsoft.com/office/drawing/2014/main" id="{DADE711B-9AC4-44EB-8A7C-C393582F60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48001" y="2640001"/>
            <a:ext cx="4793905" cy="977777"/>
          </a:xfrm>
          <a:prstGeom prst="rect">
            <a:avLst/>
          </a:prstGeom>
          <a:ln>
            <a:solidFill>
              <a:schemeClr val="accent1"/>
            </a:solidFill>
          </a:ln>
        </p:spPr>
      </p:pic>
      <p:pic>
        <p:nvPicPr>
          <p:cNvPr id="7" name="Picture 6">
            <a:extLst>
              <a:ext uri="{FF2B5EF4-FFF2-40B4-BE49-F238E27FC236}">
                <a16:creationId xmlns:a16="http://schemas.microsoft.com/office/drawing/2014/main" id="{7272A85B-8001-4AF9-A03A-69C13FD3F84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64140" y="3699836"/>
            <a:ext cx="3977000" cy="2386200"/>
          </a:xfrm>
          <a:prstGeom prst="rect">
            <a:avLst/>
          </a:prstGeom>
          <a:ln>
            <a:solidFill>
              <a:schemeClr val="accent1"/>
            </a:solidFill>
          </a:ln>
        </p:spPr>
      </p:pic>
      <p:sp>
        <p:nvSpPr>
          <p:cNvPr id="8" name="TextBox 7">
            <a:extLst>
              <a:ext uri="{FF2B5EF4-FFF2-40B4-BE49-F238E27FC236}">
                <a16:creationId xmlns:a16="http://schemas.microsoft.com/office/drawing/2014/main" id="{BF4EAFC5-86D0-4C31-AA41-E0D42B76FAB0}"/>
              </a:ext>
            </a:extLst>
          </p:cNvPr>
          <p:cNvSpPr txBox="1"/>
          <p:nvPr/>
        </p:nvSpPr>
        <p:spPr>
          <a:xfrm>
            <a:off x="9179887" y="3935153"/>
            <a:ext cx="2673928" cy="276999"/>
          </a:xfrm>
          <a:prstGeom prst="rect">
            <a:avLst/>
          </a:prstGeom>
          <a:solidFill>
            <a:schemeClr val="bg1"/>
          </a:solidFill>
          <a:ln>
            <a:solidFill>
              <a:schemeClr val="accent1"/>
            </a:solidFill>
          </a:ln>
        </p:spPr>
        <p:txBody>
          <a:bodyPr wrap="square" rtlCol="0">
            <a:spAutoFit/>
          </a:bodyPr>
          <a:lstStyle/>
          <a:p>
            <a:pPr defTabSz="1219170" fontAlgn="base">
              <a:spcBef>
                <a:spcPct val="0"/>
              </a:spcBef>
              <a:spcAft>
                <a:spcPct val="0"/>
              </a:spcAft>
            </a:pPr>
            <a:r>
              <a:rPr lang="en-GB" sz="1200">
                <a:solidFill>
                  <a:srgbClr val="000000">
                    <a:lumMod val="65000"/>
                    <a:lumOff val="35000"/>
                  </a:srgbClr>
                </a:solidFill>
                <a:latin typeface="Verdana" pitchFamily="34" charset="0"/>
                <a:ea typeface="MS PGothic" pitchFamily="34" charset="-128"/>
              </a:rPr>
              <a:t>Terra MODIS 11 </a:t>
            </a:r>
            <a:r>
              <a:rPr lang="el-GR" sz="1200">
                <a:solidFill>
                  <a:srgbClr val="000000">
                    <a:lumMod val="65000"/>
                    <a:lumOff val="35000"/>
                  </a:srgbClr>
                </a:solidFill>
                <a:latin typeface="Verdana" pitchFamily="34" charset="0"/>
                <a:ea typeface="Verdana" panose="020B0604030504040204" pitchFamily="34" charset="0"/>
                <a:cs typeface="Calibri" panose="020F0502020204030204" pitchFamily="34" charset="0"/>
              </a:rPr>
              <a:t>μ</a:t>
            </a:r>
            <a:r>
              <a:rPr lang="en-GB" sz="1200">
                <a:solidFill>
                  <a:srgbClr val="000000">
                    <a:lumMod val="65000"/>
                    <a:lumOff val="35000"/>
                  </a:srgbClr>
                </a:solidFill>
                <a:latin typeface="Verdana" pitchFamily="34" charset="0"/>
                <a:ea typeface="Verdana" panose="020B0604030504040204" pitchFamily="34" charset="0"/>
                <a:cs typeface="Calibri" panose="020F0502020204030204" pitchFamily="34" charset="0"/>
              </a:rPr>
              <a:t>m</a:t>
            </a:r>
            <a:r>
              <a:rPr lang="en-GB" sz="1200">
                <a:solidFill>
                  <a:srgbClr val="000000">
                    <a:lumMod val="65000"/>
                    <a:lumOff val="35000"/>
                  </a:srgbClr>
                </a:solidFill>
                <a:latin typeface="Calibri" panose="020F0502020204030204" pitchFamily="34" charset="0"/>
                <a:ea typeface="MS PGothic" pitchFamily="34" charset="-128"/>
                <a:cs typeface="Calibri" panose="020F0502020204030204" pitchFamily="34" charset="0"/>
              </a:rPr>
              <a:t> </a:t>
            </a:r>
            <a:r>
              <a:rPr lang="en-GB" sz="1200">
                <a:solidFill>
                  <a:srgbClr val="000000">
                    <a:lumMod val="65000"/>
                    <a:lumOff val="35000"/>
                  </a:srgbClr>
                </a:solidFill>
                <a:latin typeface="Verdana" pitchFamily="34" charset="0"/>
                <a:ea typeface="MS PGothic" pitchFamily="34" charset="-128"/>
              </a:rPr>
              <a:t>minus IASI</a:t>
            </a:r>
          </a:p>
        </p:txBody>
      </p:sp>
      <p:graphicFrame>
        <p:nvGraphicFramePr>
          <p:cNvPr id="9" name="Table 10">
            <a:extLst>
              <a:ext uri="{FF2B5EF4-FFF2-40B4-BE49-F238E27FC236}">
                <a16:creationId xmlns:a16="http://schemas.microsoft.com/office/drawing/2014/main" id="{1DD28CBE-50F0-4D2D-ACCB-225DA49D5329}"/>
              </a:ext>
            </a:extLst>
          </p:cNvPr>
          <p:cNvGraphicFramePr>
            <a:graphicFrameLocks noGrp="1"/>
          </p:cNvGraphicFramePr>
          <p:nvPr/>
        </p:nvGraphicFramePr>
        <p:xfrm>
          <a:off x="7772400" y="1073916"/>
          <a:ext cx="4272917" cy="1452625"/>
        </p:xfrm>
        <a:graphic>
          <a:graphicData uri="http://schemas.openxmlformats.org/drawingml/2006/table">
            <a:tbl>
              <a:tblPr firstRow="1" bandRow="1">
                <a:tableStyleId>{C4B1156A-380E-4F78-BDF5-A606A8083BF9}</a:tableStyleId>
              </a:tblPr>
              <a:tblGrid>
                <a:gridCol w="2887915">
                  <a:extLst>
                    <a:ext uri="{9D8B030D-6E8A-4147-A177-3AD203B41FA5}">
                      <a16:colId xmlns:a16="http://schemas.microsoft.com/office/drawing/2014/main" val="1424460642"/>
                    </a:ext>
                  </a:extLst>
                </a:gridCol>
                <a:gridCol w="1385003">
                  <a:extLst>
                    <a:ext uri="{9D8B030D-6E8A-4147-A177-3AD203B41FA5}">
                      <a16:colId xmlns:a16="http://schemas.microsoft.com/office/drawing/2014/main" val="2399256600"/>
                    </a:ext>
                  </a:extLst>
                </a:gridCol>
              </a:tblGrid>
              <a:tr h="284480">
                <a:tc>
                  <a:txBody>
                    <a:bodyPr/>
                    <a:lstStyle/>
                    <a:p>
                      <a:r>
                        <a:rPr lang="en-GB" sz="1100"/>
                        <a:t>Instrument</a:t>
                      </a:r>
                    </a:p>
                  </a:txBody>
                  <a:tcPr marL="121920" marR="121920" marT="60960" marB="60960"/>
                </a:tc>
                <a:tc>
                  <a:txBody>
                    <a:bodyPr/>
                    <a:lstStyle/>
                    <a:p>
                      <a:r>
                        <a:rPr lang="en-GB" sz="1100"/>
                        <a:t>EXT</a:t>
                      </a:r>
                    </a:p>
                  </a:txBody>
                  <a:tcPr marL="121920" marR="121920" marT="60960" marB="60960"/>
                </a:tc>
                <a:extLst>
                  <a:ext uri="{0D108BD9-81ED-4DB2-BD59-A6C34878D82A}">
                    <a16:rowId xmlns:a16="http://schemas.microsoft.com/office/drawing/2014/main" val="3554637747"/>
                  </a:ext>
                </a:extLst>
              </a:tr>
              <a:tr h="284480">
                <a:tc>
                  <a:txBody>
                    <a:bodyPr/>
                    <a:lstStyle/>
                    <a:p>
                      <a:r>
                        <a:rPr lang="en-GB" sz="1100" baseline="0"/>
                        <a:t>ATSR-2</a:t>
                      </a:r>
                      <a:endParaRPr lang="en-GB" sz="1100"/>
                    </a:p>
                  </a:txBody>
                  <a:tcPr marL="121920" marR="121920" marT="60960" marB="60960"/>
                </a:tc>
                <a:tc>
                  <a:txBody>
                    <a:bodyPr/>
                    <a:lstStyle/>
                    <a:p>
                      <a:r>
                        <a:rPr lang="en-GB" sz="1100"/>
                        <a:t>10:30</a:t>
                      </a:r>
                    </a:p>
                  </a:txBody>
                  <a:tcPr marL="121920" marR="121920" marT="60960" marB="60960"/>
                </a:tc>
                <a:extLst>
                  <a:ext uri="{0D108BD9-81ED-4DB2-BD59-A6C34878D82A}">
                    <a16:rowId xmlns:a16="http://schemas.microsoft.com/office/drawing/2014/main" val="29644944"/>
                  </a:ext>
                </a:extLst>
              </a:tr>
              <a:tr h="284480">
                <a:tc>
                  <a:txBody>
                    <a:bodyPr/>
                    <a:lstStyle/>
                    <a:p>
                      <a:r>
                        <a:rPr lang="en-GB" sz="1100" baseline="0"/>
                        <a:t>AATSR</a:t>
                      </a:r>
                      <a:endParaRPr lang="en-GB" sz="1100"/>
                    </a:p>
                  </a:txBody>
                  <a:tcPr marL="121920" marR="121920" marT="60960" marB="60960"/>
                </a:tc>
                <a:tc>
                  <a:txBody>
                    <a:bodyPr/>
                    <a:lstStyle/>
                    <a:p>
                      <a:r>
                        <a:rPr lang="en-GB" sz="1100"/>
                        <a:t>10:00</a:t>
                      </a:r>
                    </a:p>
                  </a:txBody>
                  <a:tcPr marL="121920" marR="121920" marT="60960" marB="60960"/>
                </a:tc>
                <a:extLst>
                  <a:ext uri="{0D108BD9-81ED-4DB2-BD59-A6C34878D82A}">
                    <a16:rowId xmlns:a16="http://schemas.microsoft.com/office/drawing/2014/main" val="3305376424"/>
                  </a:ext>
                </a:extLst>
              </a:tr>
              <a:tr h="284480">
                <a:tc>
                  <a:txBody>
                    <a:bodyPr/>
                    <a:lstStyle/>
                    <a:p>
                      <a:r>
                        <a:rPr lang="en-GB" sz="1100"/>
                        <a:t>Terra MODIS</a:t>
                      </a:r>
                    </a:p>
                  </a:txBody>
                  <a:tcPr marL="121920" marR="121920" marT="60960" marB="60960"/>
                </a:tc>
                <a:tc>
                  <a:txBody>
                    <a:bodyPr/>
                    <a:lstStyle/>
                    <a:p>
                      <a:r>
                        <a:rPr lang="en-GB" sz="1100"/>
                        <a:t>10:30</a:t>
                      </a:r>
                    </a:p>
                  </a:txBody>
                  <a:tcPr marL="121920" marR="121920" marT="60960" marB="60960"/>
                </a:tc>
                <a:extLst>
                  <a:ext uri="{0D108BD9-81ED-4DB2-BD59-A6C34878D82A}">
                    <a16:rowId xmlns:a16="http://schemas.microsoft.com/office/drawing/2014/main" val="3547599151"/>
                  </a:ext>
                </a:extLst>
              </a:tr>
              <a:tr h="314705">
                <a:tc>
                  <a:txBody>
                    <a:bodyPr/>
                    <a:lstStyle/>
                    <a:p>
                      <a:r>
                        <a:rPr lang="en-GB" sz="1100" baseline="0"/>
                        <a:t>SLSTR</a:t>
                      </a:r>
                      <a:endParaRPr lang="en-GB" sz="1100"/>
                    </a:p>
                  </a:txBody>
                  <a:tcPr marL="121920" marR="121920" marT="60960" marB="60960"/>
                </a:tc>
                <a:tc>
                  <a:txBody>
                    <a:bodyPr/>
                    <a:lstStyle/>
                    <a:p>
                      <a:r>
                        <a:rPr lang="en-GB" sz="1100"/>
                        <a:t>10:00</a:t>
                      </a:r>
                    </a:p>
                  </a:txBody>
                  <a:tcPr marL="121920" marR="121920" marT="60960" marB="60960"/>
                </a:tc>
                <a:extLst>
                  <a:ext uri="{0D108BD9-81ED-4DB2-BD59-A6C34878D82A}">
                    <a16:rowId xmlns:a16="http://schemas.microsoft.com/office/drawing/2014/main" val="3546261976"/>
                  </a:ext>
                </a:extLst>
              </a:tr>
            </a:tbl>
          </a:graphicData>
        </a:graphic>
      </p:graphicFrame>
    </p:spTree>
    <p:extLst>
      <p:ext uri="{BB962C8B-B14F-4D97-AF65-F5344CB8AC3E}">
        <p14:creationId xmlns:p14="http://schemas.microsoft.com/office/powerpoint/2010/main" val="239902187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1D640-2BE8-4388-8D44-DED0421C7890}"/>
              </a:ext>
            </a:extLst>
          </p:cNvPr>
          <p:cNvSpPr>
            <a:spLocks noGrp="1"/>
          </p:cNvSpPr>
          <p:nvPr>
            <p:ph type="title"/>
          </p:nvPr>
        </p:nvSpPr>
        <p:spPr/>
        <p:txBody>
          <a:bodyPr/>
          <a:lstStyle/>
          <a:p>
            <a:r>
              <a:rPr lang="en-GB"/>
              <a:t>Multisensor IRMGP</a:t>
            </a:r>
          </a:p>
        </p:txBody>
      </p:sp>
      <mc:AlternateContent xmlns:mc="http://schemas.openxmlformats.org/markup-compatibility/2006">
        <mc:Choice xmlns:a14="http://schemas.microsoft.com/office/drawing/2010/main" Requires="a14">
          <p:sp>
            <p:nvSpPr>
              <p:cNvPr id="4" name="Content Placeholder 3">
                <a:extLst>
                  <a:ext uri="{FF2B5EF4-FFF2-40B4-BE49-F238E27FC236}">
                    <a16:creationId xmlns:a16="http://schemas.microsoft.com/office/drawing/2014/main" id="{1E7AEF46-ECCF-4892-9AA3-A626A29D6D20}"/>
                  </a:ext>
                </a:extLst>
              </p:cNvPr>
              <p:cNvSpPr>
                <a:spLocks noGrp="1"/>
              </p:cNvSpPr>
              <p:nvPr>
                <p:ph type="body" sz="quarter" idx="10"/>
              </p:nvPr>
            </p:nvSpPr>
            <p:spPr>
              <a:xfrm>
                <a:off x="220134" y="1208618"/>
                <a:ext cx="5654193" cy="4836583"/>
              </a:xfrm>
            </p:spPr>
            <p:txBody>
              <a:bodyPr>
                <a:normAutofit/>
              </a:bodyPr>
              <a:lstStyle/>
              <a:p>
                <a:r>
                  <a:rPr lang="en-GB"/>
                  <a:t>3 hourly, on 0.05</a:t>
                </a:r>
                <a14:m>
                  <m:oMath xmlns:m="http://schemas.openxmlformats.org/officeDocument/2006/math">
                    <m:r>
                      <a:rPr lang="en-GB">
                        <a:latin typeface="Cambria Math" panose="02040503050406030204" pitchFamily="18" charset="0"/>
                      </a:rPr>
                      <m:t>° </m:t>
                    </m:r>
                    <m:r>
                      <a:rPr lang="en-GB" b="0" i="0" smtClean="0">
                        <a:latin typeface="Cambria Math" panose="02040503050406030204" pitchFamily="18" charset="0"/>
                      </a:rPr>
                      <m:t> </m:t>
                    </m:r>
                  </m:oMath>
                </a14:m>
                <a:r>
                  <a:rPr lang="en-GB"/>
                  <a:t>grid</a:t>
                </a:r>
              </a:p>
              <a:p>
                <a:r>
                  <a:rPr lang="en-GB"/>
                  <a:t>Based on a merged GEO product with added LEO LST outside of GEO footprint</a:t>
                </a:r>
              </a:p>
              <a:p>
                <a:r>
                  <a:rPr lang="en-GB"/>
                  <a:t>30 minute window</a:t>
                </a:r>
              </a:p>
              <a:p>
                <a:r>
                  <a:rPr lang="en-GB"/>
                  <a:t>Coverage will vary:</a:t>
                </a:r>
              </a:p>
              <a:p>
                <a:pPr lvl="1"/>
                <a:r>
                  <a:rPr lang="en-GB"/>
                  <a:t>during time series, and at different times of day because of different satellites available</a:t>
                </a:r>
              </a:p>
            </p:txBody>
          </p:sp>
        </mc:Choice>
        <mc:Fallback>
          <p:sp>
            <p:nvSpPr>
              <p:cNvPr id="4" name="Content Placeholder 3">
                <a:extLst>
                  <a:ext uri="{FF2B5EF4-FFF2-40B4-BE49-F238E27FC236}">
                    <a16:creationId xmlns:a16="http://schemas.microsoft.com/office/drawing/2014/main" id="{1E7AEF46-ECCF-4892-9AA3-A626A29D6D20}"/>
                  </a:ext>
                </a:extLst>
              </p:cNvPr>
              <p:cNvSpPr>
                <a:spLocks noGrp="1" noRot="1" noChangeAspect="1" noMove="1" noResize="1" noEditPoints="1" noAdjustHandles="1" noChangeArrowheads="1" noChangeShapeType="1" noTextEdit="1"/>
              </p:cNvSpPr>
              <p:nvPr>
                <p:ph type="body" sz="quarter" idx="10"/>
              </p:nvPr>
            </p:nvSpPr>
            <p:spPr>
              <a:xfrm>
                <a:off x="220134" y="1208618"/>
                <a:ext cx="5654193" cy="4836583"/>
              </a:xfrm>
              <a:blipFill>
                <a:blip r:embed="rId3"/>
                <a:stretch>
                  <a:fillRect l="-1401" t="-504"/>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C3790852-3F37-4DD3-9C03-3FE2F50E0A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56269" y="1253264"/>
            <a:ext cx="4160163" cy="2538745"/>
          </a:xfrm>
          <a:prstGeom prst="rect">
            <a:avLst/>
          </a:prstGeom>
        </p:spPr>
      </p:pic>
      <p:pic>
        <p:nvPicPr>
          <p:cNvPr id="9" name="Picture 8">
            <a:extLst>
              <a:ext uri="{FF2B5EF4-FFF2-40B4-BE49-F238E27FC236}">
                <a16:creationId xmlns:a16="http://schemas.microsoft.com/office/drawing/2014/main" id="{2DEBC263-25F2-44FE-AEF0-0A015094E5B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56269" y="3786548"/>
            <a:ext cx="4160163" cy="2538745"/>
          </a:xfrm>
          <a:prstGeom prst="rect">
            <a:avLst/>
          </a:prstGeom>
        </p:spPr>
      </p:pic>
      <p:sp>
        <p:nvSpPr>
          <p:cNvPr id="8" name="TextBox 7">
            <a:extLst>
              <a:ext uri="{FF2B5EF4-FFF2-40B4-BE49-F238E27FC236}">
                <a16:creationId xmlns:a16="http://schemas.microsoft.com/office/drawing/2014/main" id="{670115F1-A328-45A4-A4E8-E63747EC6F76}"/>
              </a:ext>
            </a:extLst>
          </p:cNvPr>
          <p:cNvSpPr txBox="1"/>
          <p:nvPr/>
        </p:nvSpPr>
        <p:spPr>
          <a:xfrm>
            <a:off x="7991044" y="941224"/>
            <a:ext cx="6007331" cy="318100"/>
          </a:xfrm>
          <a:prstGeom prst="rect">
            <a:avLst/>
          </a:prstGeom>
          <a:noFill/>
        </p:spPr>
        <p:txBody>
          <a:bodyPr wrap="square" rtlCol="0">
            <a:spAutoFit/>
          </a:bodyPr>
          <a:lstStyle/>
          <a:p>
            <a:pPr defTabSz="1219170" fontAlgn="base">
              <a:spcBef>
                <a:spcPct val="0"/>
              </a:spcBef>
              <a:spcAft>
                <a:spcPct val="0"/>
              </a:spcAft>
            </a:pPr>
            <a:r>
              <a:rPr lang="en-GB" sz="1467">
                <a:solidFill>
                  <a:srgbClr val="000000">
                    <a:lumMod val="65000"/>
                    <a:lumOff val="35000"/>
                  </a:srgbClr>
                </a:solidFill>
                <a:latin typeface="Verdana" pitchFamily="34" charset="0"/>
                <a:ea typeface="MS PGothic" pitchFamily="34" charset="-128"/>
              </a:rPr>
              <a:t>2018-07-01</a:t>
            </a:r>
          </a:p>
        </p:txBody>
      </p:sp>
      <p:sp>
        <p:nvSpPr>
          <p:cNvPr id="10" name="TextBox 9">
            <a:extLst>
              <a:ext uri="{FF2B5EF4-FFF2-40B4-BE49-F238E27FC236}">
                <a16:creationId xmlns:a16="http://schemas.microsoft.com/office/drawing/2014/main" id="{EFDBACE7-C23D-479B-A8A4-2F170F939B26}"/>
              </a:ext>
            </a:extLst>
          </p:cNvPr>
          <p:cNvSpPr txBox="1"/>
          <p:nvPr/>
        </p:nvSpPr>
        <p:spPr>
          <a:xfrm>
            <a:off x="7991043" y="2522635"/>
            <a:ext cx="1012008" cy="276999"/>
          </a:xfrm>
          <a:prstGeom prst="rect">
            <a:avLst/>
          </a:prstGeom>
          <a:noFill/>
        </p:spPr>
        <p:txBody>
          <a:bodyPr wrap="none" rtlCol="0">
            <a:spAutoFit/>
          </a:bodyPr>
          <a:lstStyle/>
          <a:p>
            <a:pPr defTabSz="1219170" fontAlgn="base">
              <a:spcBef>
                <a:spcPct val="0"/>
              </a:spcBef>
              <a:spcAft>
                <a:spcPct val="0"/>
              </a:spcAft>
            </a:pPr>
            <a:r>
              <a:rPr lang="en-GB" sz="1200">
                <a:solidFill>
                  <a:srgbClr val="000000">
                    <a:lumMod val="65000"/>
                    <a:lumOff val="35000"/>
                  </a:srgbClr>
                </a:solidFill>
                <a:latin typeface="Verdana" pitchFamily="34" charset="0"/>
                <a:ea typeface="MS PGothic" pitchFamily="34" charset="-128"/>
              </a:rPr>
              <a:t>06:00 UTC</a:t>
            </a:r>
          </a:p>
        </p:txBody>
      </p:sp>
      <p:sp>
        <p:nvSpPr>
          <p:cNvPr id="11" name="TextBox 10">
            <a:extLst>
              <a:ext uri="{FF2B5EF4-FFF2-40B4-BE49-F238E27FC236}">
                <a16:creationId xmlns:a16="http://schemas.microsoft.com/office/drawing/2014/main" id="{214A8788-019C-4CEA-92DF-EE89D8D910A9}"/>
              </a:ext>
            </a:extLst>
          </p:cNvPr>
          <p:cNvSpPr txBox="1"/>
          <p:nvPr/>
        </p:nvSpPr>
        <p:spPr>
          <a:xfrm>
            <a:off x="7991044" y="4904762"/>
            <a:ext cx="1012008" cy="276999"/>
          </a:xfrm>
          <a:prstGeom prst="rect">
            <a:avLst/>
          </a:prstGeom>
          <a:noFill/>
        </p:spPr>
        <p:txBody>
          <a:bodyPr wrap="none" rtlCol="0">
            <a:spAutoFit/>
          </a:bodyPr>
          <a:lstStyle/>
          <a:p>
            <a:pPr defTabSz="1219170" fontAlgn="base">
              <a:spcBef>
                <a:spcPct val="0"/>
              </a:spcBef>
              <a:spcAft>
                <a:spcPct val="0"/>
              </a:spcAft>
            </a:pPr>
            <a:r>
              <a:rPr lang="en-GB" sz="1200">
                <a:solidFill>
                  <a:srgbClr val="000000">
                    <a:lumMod val="65000"/>
                    <a:lumOff val="35000"/>
                  </a:srgbClr>
                </a:solidFill>
                <a:latin typeface="Verdana" pitchFamily="34" charset="0"/>
                <a:ea typeface="MS PGothic" pitchFamily="34" charset="-128"/>
              </a:rPr>
              <a:t>18:00 UTC</a:t>
            </a:r>
          </a:p>
        </p:txBody>
      </p:sp>
    </p:spTree>
    <p:extLst>
      <p:ext uri="{BB962C8B-B14F-4D97-AF65-F5344CB8AC3E}">
        <p14:creationId xmlns:p14="http://schemas.microsoft.com/office/powerpoint/2010/main" val="27054107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14E11-B3C9-4E19-BCAF-D273E02C08D3}"/>
              </a:ext>
            </a:extLst>
          </p:cNvPr>
          <p:cNvSpPr>
            <a:spLocks noGrp="1"/>
          </p:cNvSpPr>
          <p:nvPr>
            <p:ph type="title"/>
          </p:nvPr>
        </p:nvSpPr>
        <p:spPr/>
        <p:txBody>
          <a:bodyPr/>
          <a:lstStyle/>
          <a:p>
            <a:r>
              <a:rPr lang="en-GB"/>
              <a:t>Updates in IRCDR V3.5</a:t>
            </a:r>
          </a:p>
        </p:txBody>
      </p:sp>
      <p:sp>
        <p:nvSpPr>
          <p:cNvPr id="3" name="Text Placeholder 2">
            <a:extLst>
              <a:ext uri="{FF2B5EF4-FFF2-40B4-BE49-F238E27FC236}">
                <a16:creationId xmlns:a16="http://schemas.microsoft.com/office/drawing/2014/main" id="{722B9215-E94D-4291-A2F1-BB26ECF01B17}"/>
              </a:ext>
            </a:extLst>
          </p:cNvPr>
          <p:cNvSpPr>
            <a:spLocks noGrp="1"/>
          </p:cNvSpPr>
          <p:nvPr>
            <p:ph type="body" sz="quarter" idx="10"/>
          </p:nvPr>
        </p:nvSpPr>
        <p:spPr/>
        <p:txBody>
          <a:bodyPr/>
          <a:lstStyle/>
          <a:p>
            <a:r>
              <a:rPr lang="en-GB"/>
              <a:t>instruments: ATSR-2, Terra MODIS, S3B SLSTR</a:t>
            </a:r>
          </a:p>
          <a:p>
            <a:r>
              <a:rPr lang="en-GB"/>
              <a:t>further intercalibration to improve longterm stability: </a:t>
            </a:r>
          </a:p>
          <a:p>
            <a:pPr lvl="1"/>
            <a:r>
              <a:rPr lang="en-GB"/>
              <a:t>ATSR-2 and SLSTR with Terra MODIS as reference</a:t>
            </a:r>
          </a:p>
          <a:p>
            <a:pPr lvl="1"/>
            <a:r>
              <a:rPr lang="en-GB"/>
              <a:t>using ERA 5 skin temperature as proxy</a:t>
            </a:r>
          </a:p>
          <a:p>
            <a:r>
              <a:rPr lang="en-GB"/>
              <a:t>swath collation: ascending (22:00) / descending swath (10:00)</a:t>
            </a:r>
          </a:p>
          <a:p>
            <a:r>
              <a:rPr lang="en-GB"/>
              <a:t>swath width: maximum satellite zenith angle 35°(was 22°)</a:t>
            </a:r>
          </a:p>
        </p:txBody>
      </p:sp>
    </p:spTree>
    <p:extLst>
      <p:ext uri="{BB962C8B-B14F-4D97-AF65-F5344CB8AC3E}">
        <p14:creationId xmlns:p14="http://schemas.microsoft.com/office/powerpoint/2010/main" val="244701453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72B4BF0-5BD7-4EDF-8BD2-E15606D474E2}"/>
              </a:ext>
            </a:extLst>
          </p:cNvPr>
          <p:cNvSpPr>
            <a:spLocks noGrp="1"/>
          </p:cNvSpPr>
          <p:nvPr>
            <p:ph type="title"/>
          </p:nvPr>
        </p:nvSpPr>
        <p:spPr>
          <a:xfrm>
            <a:off x="1032934" y="226638"/>
            <a:ext cx="9275233" cy="543675"/>
          </a:xfrm>
        </p:spPr>
        <p:txBody>
          <a:bodyPr/>
          <a:lstStyle/>
          <a:p>
            <a:r>
              <a:rPr lang="en-GB"/>
              <a:t>Data Access</a:t>
            </a:r>
          </a:p>
        </p:txBody>
      </p:sp>
      <p:sp>
        <p:nvSpPr>
          <p:cNvPr id="3" name="Text Placeholder 2">
            <a:extLst>
              <a:ext uri="{FF2B5EF4-FFF2-40B4-BE49-F238E27FC236}">
                <a16:creationId xmlns:a16="http://schemas.microsoft.com/office/drawing/2014/main" id="{AA4B7EC6-D707-442F-A4E5-DA34D4AAD785}"/>
              </a:ext>
            </a:extLst>
          </p:cNvPr>
          <p:cNvSpPr>
            <a:spLocks noGrp="1"/>
          </p:cNvSpPr>
          <p:nvPr>
            <p:ph type="body" sz="quarter" idx="10"/>
          </p:nvPr>
        </p:nvSpPr>
        <p:spPr>
          <a:xfrm>
            <a:off x="220134" y="1208618"/>
            <a:ext cx="11751733" cy="4836583"/>
          </a:xfrm>
        </p:spPr>
        <p:txBody>
          <a:bodyPr>
            <a:normAutofit fontScale="92500" lnSpcReduction="20000"/>
          </a:bodyPr>
          <a:lstStyle/>
          <a:p>
            <a:r>
              <a:rPr lang="en-GB"/>
              <a:t>Data Access</a:t>
            </a:r>
          </a:p>
          <a:p>
            <a:pPr lvl="1"/>
            <a:r>
              <a:rPr lang="en-GB"/>
              <a:t>ESA Open Data Portal</a:t>
            </a:r>
          </a:p>
          <a:p>
            <a:pPr lvl="2"/>
            <a:r>
              <a:rPr lang="en-GB">
                <a:hlinkClick r:id="rId3"/>
              </a:rPr>
              <a:t>https://climate.esa.int/en/data/#/dashboard</a:t>
            </a:r>
            <a:endParaRPr lang="en-GB"/>
          </a:p>
          <a:p>
            <a:pPr lvl="1"/>
            <a:r>
              <a:rPr lang="en-GB"/>
              <a:t>CEDA Catalogue</a:t>
            </a:r>
          </a:p>
          <a:p>
            <a:pPr lvl="2"/>
            <a:r>
              <a:rPr lang="en-GB">
                <a:hlinkClick r:id="rId4"/>
              </a:rPr>
              <a:t>https://catalogue.ceda.ac.uk/</a:t>
            </a:r>
            <a:r>
              <a:rPr lang="en-GB"/>
              <a:t> (search for “lst cci”)</a:t>
            </a:r>
          </a:p>
          <a:p>
            <a:r>
              <a:rPr lang="en-GB"/>
              <a:t>Key Documents</a:t>
            </a:r>
          </a:p>
          <a:p>
            <a:pPr lvl="1"/>
            <a:r>
              <a:rPr lang="en-GB">
                <a:hlinkClick r:id="rId5">
                  <a:extLst>
                    <a:ext uri="{A12FA001-AC4F-418D-AE19-62706E023703}">
                      <ahyp:hlinkClr xmlns:ahyp="http://schemas.microsoft.com/office/drawing/2018/hyperlinkcolor" val="tx"/>
                    </a:ext>
                  </a:extLst>
                </a:hlinkClick>
              </a:rPr>
              <a:t>https://climate.esa.int/en/projects/land-surface-temperature/</a:t>
            </a:r>
            <a:endParaRPr lang="en-GB"/>
          </a:p>
          <a:p>
            <a:pPr lvl="1"/>
            <a:r>
              <a:rPr lang="en-GB"/>
              <a:t>Product User Guide</a:t>
            </a:r>
          </a:p>
          <a:p>
            <a:pPr lvl="1"/>
            <a:r>
              <a:rPr lang="en-GB"/>
              <a:t>Algorithm Theoretical Basis Document</a:t>
            </a:r>
          </a:p>
          <a:p>
            <a:pPr lvl="1"/>
            <a:r>
              <a:rPr lang="en-GB"/>
              <a:t>End-to-End ECV Uncertainty Budget</a:t>
            </a:r>
          </a:p>
          <a:p>
            <a:pPr lvl="1"/>
            <a:r>
              <a:rPr lang="en-GB"/>
              <a:t>Product Validation and Intercomparison Report</a:t>
            </a:r>
          </a:p>
          <a:p>
            <a:pPr lvl="1"/>
            <a:r>
              <a:rPr lang="en-GB"/>
              <a:t>among others</a:t>
            </a:r>
          </a:p>
        </p:txBody>
      </p:sp>
    </p:spTree>
    <p:extLst>
      <p:ext uri="{BB962C8B-B14F-4D97-AF65-F5344CB8AC3E}">
        <p14:creationId xmlns:p14="http://schemas.microsoft.com/office/powerpoint/2010/main" val="18528096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C62FF95-810A-F6E2-F35C-424CE1C966BE}"/>
              </a:ext>
            </a:extLst>
          </p:cNvPr>
          <p:cNvSpPr>
            <a:spLocks noGrp="1"/>
          </p:cNvSpPr>
          <p:nvPr>
            <p:ph idx="1"/>
          </p:nvPr>
        </p:nvSpPr>
        <p:spPr>
          <a:xfrm>
            <a:off x="6285653" y="1363697"/>
            <a:ext cx="5570347" cy="4849128"/>
          </a:xfrm>
        </p:spPr>
        <p:txBody>
          <a:bodyPr>
            <a:normAutofit/>
          </a:bodyPr>
          <a:lstStyle/>
          <a:p>
            <a:r>
              <a:rPr lang="en-GB"/>
              <a:t>Poster session with drinks and nibbles/canapes at 17:00 on the ground floor of the Met Office, through the main barriers</a:t>
            </a:r>
          </a:p>
          <a:p>
            <a:r>
              <a:rPr lang="en-GB"/>
              <a:t>Evening buffet meal &amp; drinks is in the staff restaurant at 18:00.</a:t>
            </a:r>
          </a:p>
          <a:p>
            <a:r>
              <a:rPr lang="en-GB"/>
              <a:t>All food/drink is provided</a:t>
            </a:r>
          </a:p>
          <a:p>
            <a:endParaRPr lang="en-GB" b="1">
              <a:solidFill>
                <a:srgbClr val="FF0000"/>
              </a:solidFill>
            </a:endParaRPr>
          </a:p>
          <a:p>
            <a:r>
              <a:rPr lang="en-GB" b="1">
                <a:solidFill>
                  <a:srgbClr val="FF0000"/>
                </a:solidFill>
              </a:rPr>
              <a:t>Please do not go anywhere else apart from these areas.</a:t>
            </a:r>
          </a:p>
        </p:txBody>
      </p:sp>
      <p:sp>
        <p:nvSpPr>
          <p:cNvPr id="3" name="Title 2">
            <a:extLst>
              <a:ext uri="{FF2B5EF4-FFF2-40B4-BE49-F238E27FC236}">
                <a16:creationId xmlns:a16="http://schemas.microsoft.com/office/drawing/2014/main" id="{B7316AFB-230A-BE7D-71E2-54378D6841F2}"/>
              </a:ext>
            </a:extLst>
          </p:cNvPr>
          <p:cNvSpPr>
            <a:spLocks noGrp="1"/>
          </p:cNvSpPr>
          <p:nvPr>
            <p:ph type="title"/>
          </p:nvPr>
        </p:nvSpPr>
        <p:spPr>
          <a:xfrm>
            <a:off x="2853832" y="261175"/>
            <a:ext cx="9002169" cy="768000"/>
          </a:xfrm>
        </p:spPr>
        <p:txBody>
          <a:bodyPr/>
          <a:lstStyle/>
          <a:p>
            <a:pPr algn="r"/>
            <a:r>
              <a:rPr lang="en-GB"/>
              <a:t>Evening Events</a:t>
            </a:r>
          </a:p>
        </p:txBody>
      </p:sp>
      <p:pic>
        <p:nvPicPr>
          <p:cNvPr id="5" name="Picture 4">
            <a:extLst>
              <a:ext uri="{FF2B5EF4-FFF2-40B4-BE49-F238E27FC236}">
                <a16:creationId xmlns:a16="http://schemas.microsoft.com/office/drawing/2014/main" id="{2CB934B3-4319-CEE0-3EBF-0013ED5251A8}"/>
              </a:ext>
            </a:extLst>
          </p:cNvPr>
          <p:cNvPicPr>
            <a:picLocks noChangeAspect="1"/>
          </p:cNvPicPr>
          <p:nvPr/>
        </p:nvPicPr>
        <p:blipFill>
          <a:blip r:embed="rId2"/>
          <a:stretch>
            <a:fillRect/>
          </a:stretch>
        </p:blipFill>
        <p:spPr>
          <a:xfrm>
            <a:off x="336000" y="1283901"/>
            <a:ext cx="4937117" cy="4508091"/>
          </a:xfrm>
          <a:prstGeom prst="rect">
            <a:avLst/>
          </a:prstGeom>
        </p:spPr>
      </p:pic>
      <p:sp>
        <p:nvSpPr>
          <p:cNvPr id="6" name="Oval 5">
            <a:extLst>
              <a:ext uri="{FF2B5EF4-FFF2-40B4-BE49-F238E27FC236}">
                <a16:creationId xmlns:a16="http://schemas.microsoft.com/office/drawing/2014/main" id="{E4E205B9-22E7-4A09-F032-FB24F642318B}"/>
              </a:ext>
            </a:extLst>
          </p:cNvPr>
          <p:cNvSpPr/>
          <p:nvPr/>
        </p:nvSpPr>
        <p:spPr>
          <a:xfrm>
            <a:off x="3079609" y="3648568"/>
            <a:ext cx="1959751" cy="650240"/>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endParaRPr lang="en-GB" sz="2400">
              <a:solidFill>
                <a:srgbClr val="B9DC0C"/>
              </a:solidFill>
              <a:latin typeface="Arial"/>
            </a:endParaRPr>
          </a:p>
        </p:txBody>
      </p:sp>
      <p:sp>
        <p:nvSpPr>
          <p:cNvPr id="7" name="Oval 6">
            <a:extLst>
              <a:ext uri="{FF2B5EF4-FFF2-40B4-BE49-F238E27FC236}">
                <a16:creationId xmlns:a16="http://schemas.microsoft.com/office/drawing/2014/main" id="{9D70EE36-91F9-2C05-616B-714FFE061A8D}"/>
              </a:ext>
            </a:extLst>
          </p:cNvPr>
          <p:cNvSpPr/>
          <p:nvPr/>
        </p:nvSpPr>
        <p:spPr>
          <a:xfrm>
            <a:off x="3734363" y="3510280"/>
            <a:ext cx="492197" cy="463409"/>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09585"/>
            <a:endParaRPr lang="en-GB" sz="2400">
              <a:solidFill>
                <a:srgbClr val="B9DC0C"/>
              </a:solidFill>
              <a:latin typeface="Arial"/>
            </a:endParaRPr>
          </a:p>
        </p:txBody>
      </p:sp>
    </p:spTree>
    <p:extLst>
      <p:ext uri="{BB962C8B-B14F-4D97-AF65-F5344CB8AC3E}">
        <p14:creationId xmlns:p14="http://schemas.microsoft.com/office/powerpoint/2010/main" val="2074409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6"/>
                                        </p:tgtEl>
                                        <p:attrNameLst>
                                          <p:attrName>ppt_x</p:attrName>
                                        </p:attrNameLst>
                                      </p:cBhvr>
                                      <p:tavLst>
                                        <p:tav tm="0">
                                          <p:val>
                                            <p:strVal val="ppt_x"/>
                                          </p:val>
                                        </p:tav>
                                        <p:tav tm="100000">
                                          <p:val>
                                            <p:strVal val="ppt_x"/>
                                          </p:val>
                                        </p:tav>
                                      </p:tavLst>
                                    </p:anim>
                                    <p:anim calcmode="lin" valueType="num">
                                      <p:cBhvr additive="base">
                                        <p:cTn id="7" dur="500"/>
                                        <p:tgtEl>
                                          <p:spTgt spid="6"/>
                                        </p:tgtEl>
                                        <p:attrNameLst>
                                          <p:attrName>ppt_y</p:attrName>
                                        </p:attrNameLst>
                                      </p:cBhvr>
                                      <p:tavLst>
                                        <p:tav tm="0">
                                          <p:val>
                                            <p:strVal val="ppt_y"/>
                                          </p:val>
                                        </p:tav>
                                        <p:tav tm="100000">
                                          <p:val>
                                            <p:strVal val="1+ppt_h/2"/>
                                          </p:val>
                                        </p:tav>
                                      </p:tavLst>
                                    </p:anim>
                                    <p:set>
                                      <p:cBhvr>
                                        <p:cTn id="8" dur="1" fill="hold">
                                          <p:stCondLst>
                                            <p:cond delay="499"/>
                                          </p:stCondLst>
                                        </p:cTn>
                                        <p:tgtEl>
                                          <p:spTgt spid="6"/>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9DDCC-A7B1-7A8A-1EC6-5751C4095FD9}"/>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A7B435A-A929-CDFC-F4CF-4995290E324A}"/>
              </a:ext>
            </a:extLst>
          </p:cNvPr>
          <p:cNvPicPr>
            <a:picLocks noChangeAspect="1"/>
          </p:cNvPicPr>
          <p:nvPr/>
        </p:nvPicPr>
        <p:blipFill>
          <a:blip r:embed="rId2"/>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7CFCC73E-D20A-E3A6-1A1B-25AB87DCE59B}"/>
              </a:ext>
            </a:extLst>
          </p:cNvPr>
          <p:cNvSpPr txBox="1"/>
          <p:nvPr/>
        </p:nvSpPr>
        <p:spPr>
          <a:xfrm>
            <a:off x="11247120" y="6044184"/>
            <a:ext cx="799591" cy="369332"/>
          </a:xfrm>
          <a:prstGeom prst="rect">
            <a:avLst/>
          </a:prstGeom>
          <a:noFill/>
        </p:spPr>
        <p:txBody>
          <a:bodyPr wrap="square" rtlCol="0">
            <a:spAutoFit/>
          </a:bodyPr>
          <a:lstStyle/>
          <a:p>
            <a:r>
              <a:rPr lang="en-GB" b="1">
                <a:solidFill>
                  <a:srgbClr val="FF0000"/>
                </a:solidFill>
              </a:rPr>
              <a:t>PPSX</a:t>
            </a:r>
          </a:p>
        </p:txBody>
      </p:sp>
    </p:spTree>
    <p:extLst>
      <p:ext uri="{BB962C8B-B14F-4D97-AF65-F5344CB8AC3E}">
        <p14:creationId xmlns:p14="http://schemas.microsoft.com/office/powerpoint/2010/main" val="213891007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C36BB1-0232-DA1C-4D61-2E9D0C92591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78896A-C581-020A-E3EF-25622344B302}"/>
              </a:ext>
            </a:extLst>
          </p:cNvPr>
          <p:cNvSpPr>
            <a:spLocks noGrp="1"/>
          </p:cNvSpPr>
          <p:nvPr>
            <p:ph type="ctrTitle"/>
          </p:nvPr>
        </p:nvSpPr>
        <p:spPr>
          <a:xfrm>
            <a:off x="554568" y="2407855"/>
            <a:ext cx="10596033" cy="748988"/>
          </a:xfrm>
        </p:spPr>
        <p:txBody>
          <a:bodyPr/>
          <a:lstStyle/>
          <a:p>
            <a:r>
              <a:rPr lang="en-GB"/>
              <a:t>Coffee Break</a:t>
            </a:r>
          </a:p>
        </p:txBody>
      </p:sp>
    </p:spTree>
    <p:extLst>
      <p:ext uri="{BB962C8B-B14F-4D97-AF65-F5344CB8AC3E}">
        <p14:creationId xmlns:p14="http://schemas.microsoft.com/office/powerpoint/2010/main" val="2013928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B0334B-8FAA-642B-7900-9F6A7E82BF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A95A57-EBC3-D696-5911-CE212D21AF2A}"/>
              </a:ext>
            </a:extLst>
          </p:cNvPr>
          <p:cNvSpPr>
            <a:spLocks noGrp="1"/>
          </p:cNvSpPr>
          <p:nvPr>
            <p:ph type="ctrTitle"/>
          </p:nvPr>
        </p:nvSpPr>
        <p:spPr>
          <a:xfrm>
            <a:off x="783168" y="2490151"/>
            <a:ext cx="10596033" cy="748988"/>
          </a:xfrm>
        </p:spPr>
        <p:txBody>
          <a:bodyPr/>
          <a:lstStyle/>
          <a:p>
            <a:r>
              <a:rPr lang="en-GB"/>
              <a:t>Session 1: Introduction &amp;</a:t>
            </a:r>
          </a:p>
        </p:txBody>
      </p:sp>
      <p:sp>
        <p:nvSpPr>
          <p:cNvPr id="4" name="Title 1">
            <a:extLst>
              <a:ext uri="{FF2B5EF4-FFF2-40B4-BE49-F238E27FC236}">
                <a16:creationId xmlns:a16="http://schemas.microsoft.com/office/drawing/2014/main" id="{433E3024-AE86-91CD-4C77-F743E7E0A574}"/>
              </a:ext>
            </a:extLst>
          </p:cNvPr>
          <p:cNvSpPr txBox="1">
            <a:spLocks/>
          </p:cNvSpPr>
          <p:nvPr/>
        </p:nvSpPr>
        <p:spPr bwMode="auto">
          <a:xfrm>
            <a:off x="3809831" y="3175131"/>
            <a:ext cx="5160433"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1" fontAlgn="base" hangingPunct="1">
              <a:spcBef>
                <a:spcPct val="0"/>
              </a:spcBef>
              <a:spcAft>
                <a:spcPct val="0"/>
              </a:spcAft>
              <a:defRPr lang="en-GB" sz="4267">
                <a:solidFill>
                  <a:srgbClr val="FFFFFF"/>
                </a:solidFill>
                <a:latin typeface="Verdana"/>
                <a:ea typeface="MS PGothic" pitchFamily="34" charset="-128"/>
                <a:cs typeface="Verdana"/>
              </a:defRPr>
            </a:lvl1pPr>
            <a:lvl2pPr algn="l" rtl="0" eaLnBrk="1" fontAlgn="base" hangingPunct="1">
              <a:spcBef>
                <a:spcPct val="0"/>
              </a:spcBef>
              <a:spcAft>
                <a:spcPct val="0"/>
              </a:spcAft>
              <a:defRPr sz="2933">
                <a:solidFill>
                  <a:srgbClr val="FFFFFF"/>
                </a:solidFill>
                <a:latin typeface="Verdana" pitchFamily="34" charset="0"/>
                <a:ea typeface="MS PGothic" pitchFamily="34" charset="-128"/>
              </a:defRPr>
            </a:lvl2pPr>
            <a:lvl3pPr algn="l" rtl="0" eaLnBrk="1" fontAlgn="base" hangingPunct="1">
              <a:spcBef>
                <a:spcPct val="0"/>
              </a:spcBef>
              <a:spcAft>
                <a:spcPct val="0"/>
              </a:spcAft>
              <a:defRPr sz="2933">
                <a:solidFill>
                  <a:srgbClr val="FFFFFF"/>
                </a:solidFill>
                <a:latin typeface="Verdana" pitchFamily="34" charset="0"/>
                <a:ea typeface="MS PGothic" pitchFamily="34" charset="-128"/>
              </a:defRPr>
            </a:lvl3pPr>
            <a:lvl4pPr algn="l" rtl="0" eaLnBrk="1" fontAlgn="base" hangingPunct="1">
              <a:spcBef>
                <a:spcPct val="0"/>
              </a:spcBef>
              <a:spcAft>
                <a:spcPct val="0"/>
              </a:spcAft>
              <a:defRPr sz="2933">
                <a:solidFill>
                  <a:srgbClr val="FFFFFF"/>
                </a:solidFill>
                <a:latin typeface="Verdana" pitchFamily="34" charset="0"/>
                <a:ea typeface="MS PGothic" pitchFamily="34" charset="-128"/>
              </a:defRPr>
            </a:lvl4pPr>
            <a:lvl5pPr algn="l" rtl="0" eaLnBrk="1" fontAlgn="base" hangingPunct="1">
              <a:spcBef>
                <a:spcPct val="0"/>
              </a:spcBef>
              <a:spcAft>
                <a:spcPct val="0"/>
              </a:spcAft>
              <a:defRPr sz="2933">
                <a:solidFill>
                  <a:srgbClr val="FFFFFF"/>
                </a:solidFill>
                <a:latin typeface="Verdana" pitchFamily="34" charset="0"/>
                <a:ea typeface="MS PGothic" pitchFamily="34" charset="-128"/>
              </a:defRPr>
            </a:lvl5pPr>
            <a:lvl6pPr marL="609585" algn="l" rtl="0" eaLnBrk="1" fontAlgn="base" hangingPunct="1">
              <a:spcBef>
                <a:spcPct val="0"/>
              </a:spcBef>
              <a:spcAft>
                <a:spcPct val="0"/>
              </a:spcAft>
              <a:defRPr sz="2933" b="1">
                <a:solidFill>
                  <a:schemeClr val="bg1"/>
                </a:solidFill>
                <a:latin typeface="Verdana" pitchFamily="34" charset="0"/>
              </a:defRPr>
            </a:lvl6pPr>
            <a:lvl7pPr marL="1219170" algn="l" rtl="0" eaLnBrk="1" fontAlgn="base" hangingPunct="1">
              <a:spcBef>
                <a:spcPct val="0"/>
              </a:spcBef>
              <a:spcAft>
                <a:spcPct val="0"/>
              </a:spcAft>
              <a:defRPr sz="2933" b="1">
                <a:solidFill>
                  <a:schemeClr val="bg1"/>
                </a:solidFill>
                <a:latin typeface="Verdana" pitchFamily="34" charset="0"/>
              </a:defRPr>
            </a:lvl7pPr>
            <a:lvl8pPr marL="1828754" algn="l" rtl="0" eaLnBrk="1" fontAlgn="base" hangingPunct="1">
              <a:spcBef>
                <a:spcPct val="0"/>
              </a:spcBef>
              <a:spcAft>
                <a:spcPct val="0"/>
              </a:spcAft>
              <a:defRPr sz="2933" b="1">
                <a:solidFill>
                  <a:schemeClr val="bg1"/>
                </a:solidFill>
                <a:latin typeface="Verdana" pitchFamily="34" charset="0"/>
              </a:defRPr>
            </a:lvl8pPr>
            <a:lvl9pPr marL="2438339" algn="l" rtl="0" eaLnBrk="1" fontAlgn="base" hangingPunct="1">
              <a:spcBef>
                <a:spcPct val="0"/>
              </a:spcBef>
              <a:spcAft>
                <a:spcPct val="0"/>
              </a:spcAft>
              <a:defRPr sz="2933" b="1">
                <a:solidFill>
                  <a:schemeClr val="bg1"/>
                </a:solidFill>
                <a:latin typeface="Verdana" pitchFamily="34" charset="0"/>
              </a:defRPr>
            </a:lvl9pPr>
          </a:lstStyle>
          <a:p>
            <a:r>
              <a:rPr lang="en-GB" kern="0"/>
              <a:t>LST_cci Products </a:t>
            </a:r>
          </a:p>
        </p:txBody>
      </p:sp>
      <p:sp>
        <p:nvSpPr>
          <p:cNvPr id="5" name="Title 1">
            <a:extLst>
              <a:ext uri="{FF2B5EF4-FFF2-40B4-BE49-F238E27FC236}">
                <a16:creationId xmlns:a16="http://schemas.microsoft.com/office/drawing/2014/main" id="{2FC9BE57-B392-1794-5A69-CA4FC31B62F3}"/>
              </a:ext>
            </a:extLst>
          </p:cNvPr>
          <p:cNvSpPr txBox="1">
            <a:spLocks/>
          </p:cNvSpPr>
          <p:nvPr/>
        </p:nvSpPr>
        <p:spPr bwMode="auto">
          <a:xfrm>
            <a:off x="797983" y="4289172"/>
            <a:ext cx="105960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1" fontAlgn="base" hangingPunct="1">
              <a:spcBef>
                <a:spcPct val="0"/>
              </a:spcBef>
              <a:spcAft>
                <a:spcPct val="0"/>
              </a:spcAft>
              <a:defRPr lang="en-GB" sz="4267">
                <a:solidFill>
                  <a:srgbClr val="FFFFFF"/>
                </a:solidFill>
                <a:latin typeface="Verdana"/>
                <a:ea typeface="MS PGothic" pitchFamily="34" charset="-128"/>
                <a:cs typeface="Verdana"/>
              </a:defRPr>
            </a:lvl1pPr>
            <a:lvl2pPr algn="l" rtl="0" eaLnBrk="1" fontAlgn="base" hangingPunct="1">
              <a:spcBef>
                <a:spcPct val="0"/>
              </a:spcBef>
              <a:spcAft>
                <a:spcPct val="0"/>
              </a:spcAft>
              <a:defRPr sz="2933">
                <a:solidFill>
                  <a:srgbClr val="FFFFFF"/>
                </a:solidFill>
                <a:latin typeface="Verdana" pitchFamily="34" charset="0"/>
                <a:ea typeface="MS PGothic" pitchFamily="34" charset="-128"/>
              </a:defRPr>
            </a:lvl2pPr>
            <a:lvl3pPr algn="l" rtl="0" eaLnBrk="1" fontAlgn="base" hangingPunct="1">
              <a:spcBef>
                <a:spcPct val="0"/>
              </a:spcBef>
              <a:spcAft>
                <a:spcPct val="0"/>
              </a:spcAft>
              <a:defRPr sz="2933">
                <a:solidFill>
                  <a:srgbClr val="FFFFFF"/>
                </a:solidFill>
                <a:latin typeface="Verdana" pitchFamily="34" charset="0"/>
                <a:ea typeface="MS PGothic" pitchFamily="34" charset="-128"/>
              </a:defRPr>
            </a:lvl3pPr>
            <a:lvl4pPr algn="l" rtl="0" eaLnBrk="1" fontAlgn="base" hangingPunct="1">
              <a:spcBef>
                <a:spcPct val="0"/>
              </a:spcBef>
              <a:spcAft>
                <a:spcPct val="0"/>
              </a:spcAft>
              <a:defRPr sz="2933">
                <a:solidFill>
                  <a:srgbClr val="FFFFFF"/>
                </a:solidFill>
                <a:latin typeface="Verdana" pitchFamily="34" charset="0"/>
                <a:ea typeface="MS PGothic" pitchFamily="34" charset="-128"/>
              </a:defRPr>
            </a:lvl4pPr>
            <a:lvl5pPr algn="l" rtl="0" eaLnBrk="1" fontAlgn="base" hangingPunct="1">
              <a:spcBef>
                <a:spcPct val="0"/>
              </a:spcBef>
              <a:spcAft>
                <a:spcPct val="0"/>
              </a:spcAft>
              <a:defRPr sz="2933">
                <a:solidFill>
                  <a:srgbClr val="FFFFFF"/>
                </a:solidFill>
                <a:latin typeface="Verdana" pitchFamily="34" charset="0"/>
                <a:ea typeface="MS PGothic" pitchFamily="34" charset="-128"/>
              </a:defRPr>
            </a:lvl5pPr>
            <a:lvl6pPr marL="609585" algn="l" rtl="0" eaLnBrk="1" fontAlgn="base" hangingPunct="1">
              <a:spcBef>
                <a:spcPct val="0"/>
              </a:spcBef>
              <a:spcAft>
                <a:spcPct val="0"/>
              </a:spcAft>
              <a:defRPr sz="2933" b="1">
                <a:solidFill>
                  <a:schemeClr val="bg1"/>
                </a:solidFill>
                <a:latin typeface="Verdana" pitchFamily="34" charset="0"/>
              </a:defRPr>
            </a:lvl6pPr>
            <a:lvl7pPr marL="1219170" algn="l" rtl="0" eaLnBrk="1" fontAlgn="base" hangingPunct="1">
              <a:spcBef>
                <a:spcPct val="0"/>
              </a:spcBef>
              <a:spcAft>
                <a:spcPct val="0"/>
              </a:spcAft>
              <a:defRPr sz="2933" b="1">
                <a:solidFill>
                  <a:schemeClr val="bg1"/>
                </a:solidFill>
                <a:latin typeface="Verdana" pitchFamily="34" charset="0"/>
              </a:defRPr>
            </a:lvl7pPr>
            <a:lvl8pPr marL="1828754" algn="l" rtl="0" eaLnBrk="1" fontAlgn="base" hangingPunct="1">
              <a:spcBef>
                <a:spcPct val="0"/>
              </a:spcBef>
              <a:spcAft>
                <a:spcPct val="0"/>
              </a:spcAft>
              <a:defRPr sz="2933" b="1">
                <a:solidFill>
                  <a:schemeClr val="bg1"/>
                </a:solidFill>
                <a:latin typeface="Verdana" pitchFamily="34" charset="0"/>
              </a:defRPr>
            </a:lvl8pPr>
            <a:lvl9pPr marL="2438339" algn="l" rtl="0" eaLnBrk="1" fontAlgn="base" hangingPunct="1">
              <a:spcBef>
                <a:spcPct val="0"/>
              </a:spcBef>
              <a:spcAft>
                <a:spcPct val="0"/>
              </a:spcAft>
              <a:defRPr sz="2933" b="1">
                <a:solidFill>
                  <a:schemeClr val="bg1"/>
                </a:solidFill>
                <a:latin typeface="Verdana" pitchFamily="34" charset="0"/>
              </a:defRPr>
            </a:lvl9pPr>
          </a:lstStyle>
          <a:p>
            <a:r>
              <a:rPr lang="en-GB" sz="2000" kern="0"/>
              <a:t>Chair: Frank-Michael </a:t>
            </a:r>
            <a:r>
              <a:rPr lang="en-GB" sz="2000" kern="0" err="1"/>
              <a:t>Göttsche</a:t>
            </a:r>
            <a:r>
              <a:rPr lang="en-GB" sz="2000" kern="0"/>
              <a:t> (KIT)</a:t>
            </a:r>
          </a:p>
        </p:txBody>
      </p:sp>
    </p:spTree>
    <p:extLst>
      <p:ext uri="{BB962C8B-B14F-4D97-AF65-F5344CB8AC3E}">
        <p14:creationId xmlns:p14="http://schemas.microsoft.com/office/powerpoint/2010/main" val="41650841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9"/>
          <p:cNvSpPr txBox="1">
            <a:spLocks noChangeArrowheads="1"/>
          </p:cNvSpPr>
          <p:nvPr/>
        </p:nvSpPr>
        <p:spPr bwMode="auto">
          <a:xfrm>
            <a:off x="629921" y="2023360"/>
            <a:ext cx="10629900" cy="140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defTabSz="1219170" fontAlgn="base">
              <a:spcBef>
                <a:spcPct val="0"/>
              </a:spcBef>
              <a:spcAft>
                <a:spcPct val="0"/>
              </a:spcAft>
              <a:defRPr/>
            </a:pPr>
            <a:r>
              <a:rPr lang="en-GB" sz="4267">
                <a:solidFill>
                  <a:srgbClr val="FFFFFF">
                    <a:lumMod val="95000"/>
                  </a:srgbClr>
                </a:solidFill>
                <a:latin typeface="Verdana"/>
                <a:ea typeface="MS PGothic" pitchFamily="34" charset="-128"/>
                <a:cs typeface="Verdana"/>
              </a:rPr>
              <a:t>Welcome to the 2026 LST_cci Workshop</a:t>
            </a:r>
          </a:p>
        </p:txBody>
      </p:sp>
      <p:sp>
        <p:nvSpPr>
          <p:cNvPr id="5122" name="Text Box 24"/>
          <p:cNvSpPr txBox="1">
            <a:spLocks noChangeArrowheads="1"/>
          </p:cNvSpPr>
          <p:nvPr/>
        </p:nvSpPr>
        <p:spPr bwMode="auto">
          <a:xfrm>
            <a:off x="821267" y="3725334"/>
            <a:ext cx="2383986" cy="461665"/>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defTabSz="1219170" eaLnBrk="1" fontAlgn="base" hangingPunct="1">
              <a:spcBef>
                <a:spcPct val="0"/>
              </a:spcBef>
              <a:spcAft>
                <a:spcPct val="0"/>
              </a:spcAft>
              <a:defRPr/>
            </a:pPr>
            <a:r>
              <a:rPr lang="en-US" altLang="fr-FR">
                <a:solidFill>
                  <a:srgbClr val="FFFFFF"/>
                </a:solidFill>
              </a:rPr>
              <a:t>Lizzie Good    </a:t>
            </a:r>
          </a:p>
        </p:txBody>
      </p:sp>
      <p:sp>
        <p:nvSpPr>
          <p:cNvPr id="5123" name="Text Box 25"/>
          <p:cNvSpPr txBox="1">
            <a:spLocks noChangeArrowheads="1"/>
          </p:cNvSpPr>
          <p:nvPr/>
        </p:nvSpPr>
        <p:spPr bwMode="auto">
          <a:xfrm>
            <a:off x="821267" y="4349752"/>
            <a:ext cx="2024913" cy="461665"/>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defTabSz="1219170" eaLnBrk="1" fontAlgn="base" hangingPunct="1">
              <a:spcBef>
                <a:spcPct val="0"/>
              </a:spcBef>
              <a:spcAft>
                <a:spcPct val="0"/>
              </a:spcAft>
              <a:defRPr/>
            </a:pPr>
            <a:r>
              <a:rPr lang="fr-FR" altLang="fr-FR">
                <a:solidFill>
                  <a:srgbClr val="FFFFFF"/>
                </a:solidFill>
              </a:rPr>
              <a:t>(Met Office)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p:txBody>
          <a:bodyPr/>
          <a:lstStyle/>
          <a:p>
            <a:pPr eaLnBrk="1" hangingPunct="1"/>
            <a:r>
              <a:rPr lang="fr-FR" altLang="fr-FR">
                <a:latin typeface="Verdana" pitchFamily="34" charset="0"/>
              </a:rPr>
              <a:t>Workshop Information</a:t>
            </a:r>
          </a:p>
        </p:txBody>
      </p:sp>
      <p:sp>
        <p:nvSpPr>
          <p:cNvPr id="6146" name="Content Placeholder 2"/>
          <p:cNvSpPr>
            <a:spLocks noGrp="1"/>
          </p:cNvSpPr>
          <p:nvPr>
            <p:ph idx="1"/>
          </p:nvPr>
        </p:nvSpPr>
        <p:spPr/>
        <p:txBody>
          <a:bodyPr/>
          <a:lstStyle/>
          <a:p>
            <a:pPr indent="-457189">
              <a:buFont typeface="Arial" panose="020B0604020202020204" pitchFamily="34" charset="0"/>
              <a:buChar char="•"/>
            </a:pPr>
            <a:r>
              <a:rPr lang="en-GB" altLang="fr-FR">
                <a:latin typeface="Verdana" pitchFamily="34" charset="0"/>
              </a:rPr>
              <a:t>Reminder that we are recording and streaming on MS Teams </a:t>
            </a:r>
          </a:p>
          <a:p>
            <a:pPr marL="840296" lvl="1" indent="-380990">
              <a:buFont typeface="Arial" panose="020B0604020202020204" pitchFamily="34" charset="0"/>
              <a:buChar char="•"/>
            </a:pPr>
            <a:r>
              <a:rPr lang="en-GB" altLang="fr-FR" sz="1867">
                <a:solidFill>
                  <a:srgbClr val="FF0000"/>
                </a:solidFill>
                <a:latin typeface="Verdana" pitchFamily="34" charset="0"/>
              </a:rPr>
              <a:t>Please let us know if you do not want your presentation recorded and made available online after the workshop.</a:t>
            </a:r>
          </a:p>
          <a:p>
            <a:pPr indent="-457189">
              <a:buFont typeface="Arial" panose="020B0604020202020204" pitchFamily="34" charset="0"/>
              <a:buChar char="•"/>
            </a:pPr>
            <a:r>
              <a:rPr lang="en-GB" altLang="fr-FR">
                <a:latin typeface="Verdana" pitchFamily="34" charset="0"/>
              </a:rPr>
              <a:t>Please give the speakers your attention.</a:t>
            </a:r>
          </a:p>
          <a:p>
            <a:pPr indent="-457189">
              <a:buFont typeface="Arial" panose="020B0604020202020204" pitchFamily="34" charset="0"/>
              <a:buChar char="•"/>
            </a:pPr>
            <a:r>
              <a:rPr lang="en-GB" altLang="fr-FR">
                <a:latin typeface="Verdana" pitchFamily="34" charset="0"/>
              </a:rPr>
              <a:t>Please </a:t>
            </a:r>
            <a:r>
              <a:rPr lang="en-GB" altLang="fr-FR" b="1" u="sng">
                <a:latin typeface="Verdana" pitchFamily="34" charset="0"/>
              </a:rPr>
              <a:t>do not chat to colleagues during sessions</a:t>
            </a:r>
            <a:r>
              <a:rPr lang="en-GB" altLang="fr-FR">
                <a:latin typeface="Verdana" pitchFamily="34" charset="0"/>
              </a:rPr>
              <a:t>.  </a:t>
            </a:r>
          </a:p>
          <a:p>
            <a:pPr marL="795847" lvl="2" indent="-457189">
              <a:buFont typeface="Arial" panose="020B0604020202020204" pitchFamily="34" charset="0"/>
              <a:buChar char="•"/>
            </a:pPr>
            <a:r>
              <a:rPr lang="en-GB" altLang="fr-FR" sz="1867">
                <a:latin typeface="Verdana" pitchFamily="34" charset="0"/>
              </a:rPr>
              <a:t>Please keep discussions to the breaks and evening events.</a:t>
            </a:r>
          </a:p>
          <a:p>
            <a:pPr marL="380990" indent="-380990">
              <a:buFont typeface="Arial" panose="020B0604020202020204" pitchFamily="34" charset="0"/>
              <a:buChar char="•"/>
            </a:pPr>
            <a:r>
              <a:rPr lang="en-GB" altLang="fr-FR">
                <a:latin typeface="Verdana" pitchFamily="34" charset="0"/>
              </a:rPr>
              <a:t>All talks should include time for questions.</a:t>
            </a:r>
          </a:p>
          <a:p>
            <a:pPr marL="380990" indent="-380990">
              <a:buFont typeface="Arial" panose="020B0604020202020204" pitchFamily="34" charset="0"/>
              <a:buChar char="•"/>
            </a:pPr>
            <a:r>
              <a:rPr lang="en-GB" altLang="fr-FR" b="1" u="sng">
                <a:latin typeface="Verdana" pitchFamily="34" charset="0"/>
              </a:rPr>
              <a:t>Please keep to time </a:t>
            </a:r>
            <a:r>
              <a:rPr lang="en-GB" altLang="fr-FR">
                <a:latin typeface="Verdana" pitchFamily="34" charset="0"/>
              </a:rPr>
              <a:t>– session chairs will be running each session on time.</a:t>
            </a:r>
          </a:p>
          <a:p>
            <a:pPr marL="380990" indent="-380990">
              <a:buFont typeface="Arial" panose="020B0604020202020204" pitchFamily="34" charset="0"/>
              <a:buChar char="•"/>
            </a:pPr>
            <a:r>
              <a:rPr lang="en-GB" altLang="fr-FR">
                <a:latin typeface="Verdana" pitchFamily="34" charset="0"/>
              </a:rPr>
              <a:t>Please raise your hand in the room or online if you have a question after a talk</a:t>
            </a:r>
          </a:p>
          <a:p>
            <a:pPr marL="840296" lvl="1" indent="-380990">
              <a:buFont typeface="Arial" panose="020B0604020202020204" pitchFamily="34" charset="0"/>
              <a:buChar char="•"/>
            </a:pPr>
            <a:r>
              <a:rPr lang="en-GB" altLang="fr-FR" sz="1867">
                <a:latin typeface="Verdana" pitchFamily="34" charset="0"/>
              </a:rPr>
              <a:t>We have microphones for questions in the room.</a:t>
            </a:r>
          </a:p>
          <a:p>
            <a:pPr marL="840296" lvl="1" indent="-380990">
              <a:buFont typeface="Arial" panose="020B0604020202020204" pitchFamily="34" charset="0"/>
              <a:buChar char="•"/>
            </a:pPr>
            <a:r>
              <a:rPr lang="en-GB" altLang="fr-FR" sz="1867">
                <a:latin typeface="Verdana" pitchFamily="34" charset="0"/>
              </a:rPr>
              <a:t>Online attendees can also type their question into the meeting chat.	</a:t>
            </a:r>
            <a:r>
              <a:rPr lang="en-GB" altLang="fr-FR">
                <a:latin typeface="Verdana" pitchFamily="34" charset="0"/>
              </a:rPr>
              <a:t>	</a:t>
            </a:r>
            <a:endParaRPr lang="fr-FR" altLang="fr-FR">
              <a:latin typeface="Verdana" pitchFamily="34" charset="0"/>
            </a:endParaRPr>
          </a:p>
        </p:txBody>
      </p:sp>
    </p:spTree>
  </p:cSld>
  <p:clrMapOvr>
    <a:masterClrMapping/>
  </p:clrMapOvr>
</p:sld>
</file>

<file path=ppt/theme/theme1.xml><?xml version="1.0" encoding="utf-8"?>
<a:theme xmlns:a="http://schemas.openxmlformats.org/drawingml/2006/main" name="CCI_landsurfacetemperature">
  <a:themeElements>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fontScheme name="Esa presentatio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SA Presentation 16-9.potx" id="{625F8AEC-1CDE-415D-B0E3-F5C995E29248}" vid="{7620660D-6BA5-4224-AA6E-849C46B07D63}"/>
    </a:ext>
  </a:extLst>
</a:theme>
</file>

<file path=ppt/theme/theme10.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1.xml><?xml version="1.0" encoding="utf-8"?>
<a:theme xmlns:a="http://schemas.openxmlformats.org/drawingml/2006/main" name="1_CCI_landsurfacetemperature">
  <a:themeElements>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fontScheme name="Esa presentatio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SA Presentation 16-9.potx" id="{625F8AEC-1CDE-415D-B0E3-F5C995E29248}" vid="{7620660D-6BA5-4224-AA6E-849C46B07D63}"/>
    </a:ext>
  </a:extLst>
</a:theme>
</file>

<file path=ppt/theme/theme12.xml><?xml version="1.0" encoding="utf-8"?>
<a:theme xmlns:a="http://schemas.openxmlformats.org/drawingml/2006/main" name="2_CCI_landsurfacetemperature">
  <a:themeElements>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fontScheme name="Esa presentatio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SA Presentation 16-9.potx" id="{625F8AEC-1CDE-415D-B0E3-F5C995E29248}" vid="{7620660D-6BA5-4224-AA6E-849C46B07D63}"/>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Met Office">
      <a:dk1>
        <a:srgbClr val="2A2A2A"/>
      </a:dk1>
      <a:lt1>
        <a:srgbClr val="B9DC0C"/>
      </a:lt1>
      <a:dk2>
        <a:srgbClr val="2A2A2A"/>
      </a:dk2>
      <a:lt2>
        <a:srgbClr val="FFFFFF"/>
      </a:lt2>
      <a:accent1>
        <a:srgbClr val="50B9A4"/>
      </a:accent1>
      <a:accent2>
        <a:srgbClr val="007AA9"/>
      </a:accent2>
      <a:accent3>
        <a:srgbClr val="E47452"/>
      </a:accent3>
      <a:accent4>
        <a:srgbClr val="A1A0AA"/>
      </a:accent4>
      <a:accent5>
        <a:srgbClr val="FFFFFF"/>
      </a:accent5>
      <a:accent6>
        <a:srgbClr val="FFFFFF"/>
      </a:accent6>
      <a:hlink>
        <a:srgbClr val="0673F9"/>
      </a:hlink>
      <a:folHlink>
        <a:srgbClr val="6F2735"/>
      </a:folHlink>
    </a:clrScheme>
    <a:fontScheme name="Met Office">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FF946EE4-CC88-4041-B99A-ACA3F6D325C5}" vid="{34D079D9-BA33-49EC-8AC8-A73E1526D250}"/>
    </a:ext>
  </a:ext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3_Office Theme">
  <a:themeElements>
    <a:clrScheme name="Met Office">
      <a:dk1>
        <a:srgbClr val="2A2A2A"/>
      </a:dk1>
      <a:lt1>
        <a:srgbClr val="B9DC0C"/>
      </a:lt1>
      <a:dk2>
        <a:srgbClr val="2A2A2A"/>
      </a:dk2>
      <a:lt2>
        <a:srgbClr val="FFFFFF"/>
      </a:lt2>
      <a:accent1>
        <a:srgbClr val="50B9A4"/>
      </a:accent1>
      <a:accent2>
        <a:srgbClr val="007AA9"/>
      </a:accent2>
      <a:accent3>
        <a:srgbClr val="E47452"/>
      </a:accent3>
      <a:accent4>
        <a:srgbClr val="A1A0AA"/>
      </a:accent4>
      <a:accent5>
        <a:srgbClr val="FFFFFF"/>
      </a:accent5>
      <a:accent6>
        <a:srgbClr val="FFFFFF"/>
      </a:accent6>
      <a:hlink>
        <a:srgbClr val="0673F9"/>
      </a:hlink>
      <a:folHlink>
        <a:srgbClr val="6F2735"/>
      </a:folHlink>
    </a:clrScheme>
    <a:fontScheme name="Met Office">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1.Met_Office_PowerPoint_Template" id="{7314F762-6101-4FE3-AADE-E41A319C8C20}" vid="{97F9CE77-17AD-4520-8D5C-BF2E068CB05A}"/>
    </a:ext>
  </a:extLst>
</a:theme>
</file>

<file path=ppt/theme/theme5.xml><?xml version="1.0" encoding="utf-8"?>
<a:theme xmlns:a="http://schemas.openxmlformats.org/drawingml/2006/main" name="2_2 Met Office Hadley Centre PowerPoint Template">
  <a:themeElements>
    <a:clrScheme name="Met Office">
      <a:dk1>
        <a:srgbClr val="2A2A2A"/>
      </a:dk1>
      <a:lt1>
        <a:srgbClr val="B9DC0C"/>
      </a:lt1>
      <a:dk2>
        <a:srgbClr val="2A2A2A"/>
      </a:dk2>
      <a:lt2>
        <a:srgbClr val="FFFFFF"/>
      </a:lt2>
      <a:accent1>
        <a:srgbClr val="50B9A4"/>
      </a:accent1>
      <a:accent2>
        <a:srgbClr val="007AA9"/>
      </a:accent2>
      <a:accent3>
        <a:srgbClr val="E47452"/>
      </a:accent3>
      <a:accent4>
        <a:srgbClr val="A1A0AA"/>
      </a:accent4>
      <a:accent5>
        <a:srgbClr val="FFFFFF"/>
      </a:accent5>
      <a:accent6>
        <a:srgbClr val="FFFFFF"/>
      </a:accent6>
      <a:hlink>
        <a:srgbClr val="0673F9"/>
      </a:hlink>
      <a:folHlink>
        <a:srgbClr val="6F2735"/>
      </a:folHlink>
    </a:clrScheme>
    <a:fontScheme name="Met Office">
      <a:majorFont>
        <a:latin typeface="Arial"/>
        <a:ea typeface="Helvetica Light"/>
        <a:cs typeface="Helvetica Light"/>
      </a:majorFont>
      <a:minorFont>
        <a:latin typeface="Arial"/>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2">
          <a:schemeClr val="accent6"/>
        </a:lnRef>
        <a:fillRef idx="1">
          <a:schemeClr val="lt1"/>
        </a:fillRef>
        <a:effectRef idx="0">
          <a:schemeClr val="accent6"/>
        </a:effectRef>
        <a:fontRef idx="minor">
          <a:schemeClr val="dk1"/>
        </a:fontRef>
      </a:style>
    </a:spDef>
    <a:lnDef>
      <a:spPr/>
      <a:bodyPr/>
      <a:lstStyle/>
      <a:style>
        <a:lnRef idx="1">
          <a:schemeClr val="dk1"/>
        </a:lnRef>
        <a:fillRef idx="0">
          <a:schemeClr val="dk1"/>
        </a:fillRef>
        <a:effectRef idx="0">
          <a:schemeClr val="dk1"/>
        </a:effectRef>
        <a:fontRef idx="minor">
          <a:schemeClr val="tx1"/>
        </a:fontRef>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l" defTabSz="584200" rtl="0" fontAlgn="auto" latinLnBrk="0" hangingPunct="0">
          <a:lnSpc>
            <a:spcPct val="100000"/>
          </a:lnSpc>
          <a:spcBef>
            <a:spcPts val="0"/>
          </a:spcBef>
          <a:spcAft>
            <a:spcPts val="0"/>
          </a:spcAft>
          <a:buClrTx/>
          <a:buSzTx/>
          <a:buFontTx/>
          <a:buNone/>
          <a:tabLst/>
          <a:defRPr kumimoji="0" sz="4000" b="0" i="0" u="none" strike="noStrike" cap="none" spc="0" normalizeH="0" baseline="0" dirty="0" smtClean="0">
            <a:ln>
              <a:noFill/>
            </a:ln>
            <a:solidFill>
              <a:schemeClr val="tx1"/>
            </a:solidFill>
            <a:effectLst/>
            <a:uFillTx/>
            <a:latin typeface="+mn-lt"/>
            <a:ea typeface="+mn-ea"/>
            <a:cs typeface="+mn-cs"/>
            <a:sym typeface="Helvetica Light"/>
          </a:defRPr>
        </a:def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Presentation1" id="{922567F5-2F72-4512-93F5-C2EFAD87CE74}" vid="{33C7D5F4-8BA3-44D0-9390-4DF64F17FB39}"/>
    </a:ext>
  </a:extLst>
</a:theme>
</file>

<file path=ppt/theme/theme6.xml><?xml version="1.0" encoding="utf-8"?>
<a:theme xmlns:a="http://schemas.openxmlformats.org/drawingml/2006/main" name="2_Office Theme">
  <a:themeElements>
    <a:clrScheme name="Met Office">
      <a:dk1>
        <a:srgbClr val="2A2A2A"/>
      </a:dk1>
      <a:lt1>
        <a:srgbClr val="B9DC0C"/>
      </a:lt1>
      <a:dk2>
        <a:srgbClr val="2A2A2A"/>
      </a:dk2>
      <a:lt2>
        <a:srgbClr val="FFFFFF"/>
      </a:lt2>
      <a:accent1>
        <a:srgbClr val="50B9A4"/>
      </a:accent1>
      <a:accent2>
        <a:srgbClr val="007AA9"/>
      </a:accent2>
      <a:accent3>
        <a:srgbClr val="E47452"/>
      </a:accent3>
      <a:accent4>
        <a:srgbClr val="A1A0AA"/>
      </a:accent4>
      <a:accent5>
        <a:srgbClr val="FFFFFF"/>
      </a:accent5>
      <a:accent6>
        <a:srgbClr val="FFFFFF"/>
      </a:accent6>
      <a:hlink>
        <a:srgbClr val="0673F9"/>
      </a:hlink>
      <a:folHlink>
        <a:srgbClr val="6F2735"/>
      </a:folHlink>
    </a:clrScheme>
    <a:fontScheme name="Met Office">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Met_Office_Hadley_Centre_PowerPoint_Presentation_Template" id="{38DEBB60-54A7-4538-9D4A-B94F0F46B618}" vid="{24E34DA7-B9F9-44EE-B0E3-9C78A5B7FEFD}"/>
    </a:ext>
  </a:extLst>
</a:theme>
</file>

<file path=ppt/theme/theme7.xml><?xml version="1.0" encoding="utf-8"?>
<a:theme xmlns:a="http://schemas.openxmlformats.org/drawingml/2006/main" name="1_Office Theme">
  <a:themeElements>
    <a:clrScheme name="Met Office">
      <a:dk1>
        <a:srgbClr val="2A2A2A"/>
      </a:dk1>
      <a:lt1>
        <a:srgbClr val="B9DC0C"/>
      </a:lt1>
      <a:dk2>
        <a:srgbClr val="2A2A2A"/>
      </a:dk2>
      <a:lt2>
        <a:srgbClr val="FFFFFF"/>
      </a:lt2>
      <a:accent1>
        <a:srgbClr val="50B9A4"/>
      </a:accent1>
      <a:accent2>
        <a:srgbClr val="007AA9"/>
      </a:accent2>
      <a:accent3>
        <a:srgbClr val="E47452"/>
      </a:accent3>
      <a:accent4>
        <a:srgbClr val="A1A0AA"/>
      </a:accent4>
      <a:accent5>
        <a:srgbClr val="FFFFFF"/>
      </a:accent5>
      <a:accent6>
        <a:srgbClr val="FFFFFF"/>
      </a:accent6>
      <a:hlink>
        <a:srgbClr val="0673F9"/>
      </a:hlink>
      <a:folHlink>
        <a:srgbClr val="6F2735"/>
      </a:folHlink>
    </a:clrScheme>
    <a:fontScheme name="Met Office">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Met_Office_Hadley_Centre_PowerPoint_Presentation_Template" id="{57AEC56B-1552-4F07-BFB9-408DC4ABB01F}" vid="{F5986250-3FC5-4785-B527-050B4C266D3B}"/>
    </a:ext>
  </a:extLst>
</a:theme>
</file>

<file path=ppt/theme/theme8.xml><?xml version="1.0" encoding="utf-8"?>
<a:theme xmlns:a="http://schemas.openxmlformats.org/drawingml/2006/main" name="5_Office Theme">
  <a:themeElements>
    <a:clrScheme name="Met Office">
      <a:dk1>
        <a:srgbClr val="2A2A2A"/>
      </a:dk1>
      <a:lt1>
        <a:srgbClr val="B9DC0C"/>
      </a:lt1>
      <a:dk2>
        <a:srgbClr val="2A2A2A"/>
      </a:dk2>
      <a:lt2>
        <a:srgbClr val="FFFFFF"/>
      </a:lt2>
      <a:accent1>
        <a:srgbClr val="50B9A4"/>
      </a:accent1>
      <a:accent2>
        <a:srgbClr val="007AA9"/>
      </a:accent2>
      <a:accent3>
        <a:srgbClr val="E47452"/>
      </a:accent3>
      <a:accent4>
        <a:srgbClr val="A1A0AA"/>
      </a:accent4>
      <a:accent5>
        <a:srgbClr val="FFFFFF"/>
      </a:accent5>
      <a:accent6>
        <a:srgbClr val="FFFFFF"/>
      </a:accent6>
      <a:hlink>
        <a:srgbClr val="0673F9"/>
      </a:hlink>
      <a:folHlink>
        <a:srgbClr val="6F2735"/>
      </a:folHlink>
    </a:clrScheme>
    <a:fontScheme name="Met Office">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Met_Office_Hadley_Centre_PowerPoint_Presentation_Template" id="{38DEBB60-54A7-4538-9D4A-B94F0F46B618}" vid="{24E34DA7-B9F9-44EE-B0E3-9C78A5B7FEFD}"/>
    </a:ext>
  </a:extLst>
</a:theme>
</file>

<file path=ppt/theme/theme9.xml><?xml version="1.0" encoding="utf-8"?>
<a:theme xmlns:a="http://schemas.openxmlformats.org/drawingml/2006/main" name="6_Office Theme">
  <a:themeElements>
    <a:clrScheme name="Met Office">
      <a:dk1>
        <a:srgbClr val="2A2A2A"/>
      </a:dk1>
      <a:lt1>
        <a:srgbClr val="B9DC0C"/>
      </a:lt1>
      <a:dk2>
        <a:srgbClr val="2A2A2A"/>
      </a:dk2>
      <a:lt2>
        <a:srgbClr val="FFFFFF"/>
      </a:lt2>
      <a:accent1>
        <a:srgbClr val="50B9A4"/>
      </a:accent1>
      <a:accent2>
        <a:srgbClr val="007AA9"/>
      </a:accent2>
      <a:accent3>
        <a:srgbClr val="E47452"/>
      </a:accent3>
      <a:accent4>
        <a:srgbClr val="A1A0AA"/>
      </a:accent4>
      <a:accent5>
        <a:srgbClr val="FFFFFF"/>
      </a:accent5>
      <a:accent6>
        <a:srgbClr val="FFFFFF"/>
      </a:accent6>
      <a:hlink>
        <a:srgbClr val="0673F9"/>
      </a:hlink>
      <a:folHlink>
        <a:srgbClr val="6F2735"/>
      </a:folHlink>
    </a:clrScheme>
    <a:fontScheme name="Met Office">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Met_Office_Hadley_Centre_PowerPoint_Presentation_Template" id="{38DEBB60-54A7-4538-9D4A-B94F0F46B618}" vid="{24E34DA7-B9F9-44EE-B0E3-9C78A5B7FEF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F9D0DE9BDCC4459CB953BA1A83B265" ma:contentTypeVersion="19" ma:contentTypeDescription="Create a new document." ma:contentTypeScope="" ma:versionID="d2924f644687df15ff764fcc842f1b21">
  <xsd:schema xmlns:xsd="http://www.w3.org/2001/XMLSchema" xmlns:xs="http://www.w3.org/2001/XMLSchema" xmlns:p="http://schemas.microsoft.com/office/2006/metadata/properties" xmlns:ns2="e19819c7-3cbc-4b1a-8ee3-31d373041e80" xmlns:ns3="34c15f97-4efe-4adb-8bbd-d6a08105d664" targetNamespace="http://schemas.microsoft.com/office/2006/metadata/properties" ma:root="true" ma:fieldsID="8bd833f67e813b22e22ff3ab75e3e9c4" ns2:_="" ns3:_="">
    <xsd:import namespace="e19819c7-3cbc-4b1a-8ee3-31d373041e80"/>
    <xsd:import namespace="34c15f97-4efe-4adb-8bbd-d6a08105d66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9819c7-3cbc-4b1a-8ee3-31d373041e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ad260c57-76ed-49cc-8be9-72fa21c071f0" ma:termSetId="09814cd3-568e-fe90-9814-8d621ff8fb84" ma:anchorId="fba54fb3-c3e1-fe81-a776-ca4b69148c4d" ma:open="true" ma:isKeyword="false">
      <xsd:complexType>
        <xsd:sequence>
          <xsd:element ref="pc:Terms" minOccurs="0" maxOccurs="1"/>
        </xsd:sequence>
      </xsd:complexType>
    </xsd:element>
    <xsd:element name="MediaServiceDateTaken" ma:index="23" nillable="true" ma:displayName="MediaServiceDateTaken" ma:hidden="true" ma:indexed="true" ma:internalName="MediaServiceDateTaken"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4c15f97-4efe-4adb-8bbd-d6a08105d66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6193e768-861a-4d5f-a897-84279c2a4bec}" ma:internalName="TaxCatchAll" ma:showField="CatchAllData" ma:web="34c15f97-4efe-4adb-8bbd-d6a08105d6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b1bb55a9-a1b5-4196-b12d-1833970ed366" ContentTypeId="0x01010008EC4BDFB4C3D542892399C37F0B505F" PreviousValue="false"/>
</file>

<file path=customXml/item3.xml><?xml version="1.0" encoding="utf-8"?>
<p:properties xmlns:p="http://schemas.microsoft.com/office/2006/metadata/properties" xmlns:xsi="http://www.w3.org/2001/XMLSchema-instance" xmlns:pc="http://schemas.microsoft.com/office/infopath/2007/PartnerControls">
  <documentManagement>
    <TaxCatchAll xmlns="34c15f97-4efe-4adb-8bbd-d6a08105d664" xsi:nil="true"/>
    <lcf76f155ced4ddcb4097134ff3c332f xmlns="e19819c7-3cbc-4b1a-8ee3-31d373041e80">
      <Terms xmlns="http://schemas.microsoft.com/office/infopath/2007/PartnerControls"/>
    </lcf76f155ced4ddcb4097134ff3c332f>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EA246C2-80EE-42D8-84D2-3663E73B56D1}"/>
</file>

<file path=customXml/itemProps2.xml><?xml version="1.0" encoding="utf-8"?>
<ds:datastoreItem xmlns:ds="http://schemas.openxmlformats.org/officeDocument/2006/customXml" ds:itemID="{120CF936-1BEF-4C60-B9BA-832C4D1FC441}">
  <ds:schemaRefs>
    <ds:schemaRef ds:uri="Microsoft.SharePoint.Taxonomy.ContentTypeSync"/>
  </ds:schemaRefs>
</ds:datastoreItem>
</file>

<file path=customXml/itemProps3.xml><?xml version="1.0" encoding="utf-8"?>
<ds:datastoreItem xmlns:ds="http://schemas.openxmlformats.org/officeDocument/2006/customXml" ds:itemID="{6CBB755F-CD72-4DA7-BEDD-0D87AC394EE9}">
  <ds:schemaRefs>
    <ds:schemaRef ds:uri="95a6d21c-7db0-4b7e-981f-b4f22b02b9d8"/>
    <ds:schemaRef ds:uri="http://schemas.microsoft.com/office/2006/metadata/properties"/>
    <ds:schemaRef ds:uri="http://schemas.microsoft.com/office/infopath/2007/PartnerControls"/>
  </ds:schemaRefs>
</ds:datastoreItem>
</file>

<file path=customXml/itemProps4.xml><?xml version="1.0" encoding="utf-8"?>
<ds:datastoreItem xmlns:ds="http://schemas.openxmlformats.org/officeDocument/2006/customXml" ds:itemID="{3CCDAB65-D547-4499-9A83-1CA740E75CE6}">
  <ds:schemaRefs>
    <ds:schemaRef ds:uri="http://schemas.microsoft.com/sharepoint/v3/contenttype/forms"/>
  </ds:schemaRefs>
</ds:datastoreItem>
</file>

<file path=docMetadata/LabelInfo.xml><?xml version="1.0" encoding="utf-8"?>
<clbl:labelList xmlns:clbl="http://schemas.microsoft.com/office/2020/mipLabelMetadata">
  <clbl:label id="{17f18161-20d7-4746-87fd-50fe3e3b6619}" enabled="0" method="" siteId="{17f18161-20d7-4746-87fd-50fe3e3b6619}" removed="1"/>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61</Slides>
  <Notes>35</Notes>
  <HiddenSlides>0</HiddenSlides>
  <ScaleCrop>false</ScaleCrop>
  <HeadingPairs>
    <vt:vector size="4" baseType="variant">
      <vt:variant>
        <vt:lpstr>Theme</vt:lpstr>
      </vt:variant>
      <vt:variant>
        <vt:i4>12</vt:i4>
      </vt:variant>
      <vt:variant>
        <vt:lpstr>Slide Titles</vt:lpstr>
      </vt:variant>
      <vt:variant>
        <vt:i4>61</vt:i4>
      </vt:variant>
    </vt:vector>
  </HeadingPairs>
  <TitlesOfParts>
    <vt:vector size="73" baseType="lpstr">
      <vt:lpstr>CCI_landsurfacetemperature</vt:lpstr>
      <vt:lpstr>Office Theme</vt:lpstr>
      <vt:lpstr>4_Office Theme</vt:lpstr>
      <vt:lpstr>3_Office Theme</vt:lpstr>
      <vt:lpstr>2_2 Met Office Hadley Centre PowerPoint Template</vt:lpstr>
      <vt:lpstr>2_Office Theme</vt:lpstr>
      <vt:lpstr>1_Office Theme</vt:lpstr>
      <vt:lpstr>5_Office Theme</vt:lpstr>
      <vt:lpstr>6_Office Theme</vt:lpstr>
      <vt:lpstr>Custom Design</vt:lpstr>
      <vt:lpstr>1_CCI_landsurfacetemperature</vt:lpstr>
      <vt:lpstr>2_CCI_landsurfacetemperature</vt:lpstr>
      <vt:lpstr>ESA LST CCI Workshop 2026</vt:lpstr>
      <vt:lpstr>Welcome to the  Met Office</vt:lpstr>
      <vt:lpstr>Fire and Safety Information</vt:lpstr>
      <vt:lpstr>Housekeeping (1)</vt:lpstr>
      <vt:lpstr>Housekeeping (2)</vt:lpstr>
      <vt:lpstr>Evening Events</vt:lpstr>
      <vt:lpstr>Session 1: Introduction &amp;</vt:lpstr>
      <vt:lpstr>PowerPoint Presentation</vt:lpstr>
      <vt:lpstr>Workshop Information</vt:lpstr>
      <vt:lpstr>Thursday Morning Sessions</vt:lpstr>
      <vt:lpstr>LST_cci Drop-In Session (Conference Room 2)</vt:lpstr>
      <vt:lpstr>Main LST_cci Contact Points</vt:lpstr>
      <vt:lpstr>Overview of the Met Office</vt:lpstr>
      <vt:lpstr>The Met Office, who we are and our history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Met Office Hadley Centre opened on 25 May 1990</vt:lpstr>
      <vt:lpstr>PowerPoint Presentation</vt:lpstr>
      <vt:lpstr>PowerPoint Presentation</vt:lpstr>
      <vt:lpstr>PowerPoint Presentation</vt:lpstr>
      <vt:lpstr>Global surface temperature rise</vt:lpstr>
      <vt:lpstr>PowerPoint Presentation</vt:lpstr>
      <vt:lpstr>PowerPoint Presentation</vt:lpstr>
      <vt:lpstr>PowerPoint Presentation</vt:lpstr>
      <vt:lpstr>PowerPoint Presentation</vt:lpstr>
      <vt:lpstr>PowerPoint Presentation</vt:lpstr>
      <vt:lpstr>Importance of LST for Climate</vt:lpstr>
      <vt:lpstr>The LST_cci Project</vt:lpstr>
      <vt:lpstr>Data Products</vt:lpstr>
      <vt:lpstr>Upcoming Products</vt:lpstr>
      <vt:lpstr>Some Key Points and Examples</vt:lpstr>
      <vt:lpstr>From Global to Local Climate Monitoring</vt:lpstr>
      <vt:lpstr>Ensuring and Verifying Stability is a Priority</vt:lpstr>
      <vt:lpstr>Impacts: UK Heatwaves</vt:lpstr>
      <vt:lpstr>Impacts: Climate Intelligence</vt:lpstr>
      <vt:lpstr>Regridding Tool</vt:lpstr>
      <vt:lpstr>Summary</vt:lpstr>
      <vt:lpstr>Contact and Further Information</vt:lpstr>
      <vt:lpstr>PowerPoint Presentation</vt:lpstr>
      <vt:lpstr>ESA’s Climate Change Initiative</vt:lpstr>
      <vt:lpstr>LST from IR instruments on  Polar Orbiting Satellites</vt:lpstr>
      <vt:lpstr>Outline</vt:lpstr>
      <vt:lpstr>Consistent approach</vt:lpstr>
      <vt:lpstr>Phase 1 Single Sensor Products </vt:lpstr>
      <vt:lpstr>Temporal Coverage</vt:lpstr>
      <vt:lpstr>Spatial Coverage</vt:lpstr>
      <vt:lpstr>Uncertainties</vt:lpstr>
      <vt:lpstr>Uncertainties</vt:lpstr>
      <vt:lpstr>NOAA Orbital Drift Correction</vt:lpstr>
      <vt:lpstr>Multisensor IRCDR V3.00 (1995 - 2020)</vt:lpstr>
      <vt:lpstr>Multisensor IRMGP</vt:lpstr>
      <vt:lpstr>Updates in IRCDR V3.5</vt:lpstr>
      <vt:lpstr>Data Access</vt:lpstr>
      <vt:lpstr>PowerPoint Presentation</vt:lpstr>
      <vt:lpstr>Coffee Break</vt:lpstr>
    </vt:vector>
  </TitlesOfParts>
  <Company>Met Office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Josh Blannin</dc:creator>
  <cp:revision>1</cp:revision>
  <dcterms:created xsi:type="dcterms:W3CDTF">2026-05-11T16:22:08Z</dcterms:created>
  <dcterms:modified xsi:type="dcterms:W3CDTF">2026-05-12T09:00:09Z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0x010100E4F9D0DE9BDCC4459CB953BA1A83B265</vt:lpwstr>
  </property>
</Properties>
</file>