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revisionInfo.xml" ContentType="application/vnd.ms-powerpoint.revisioninfo+xml"/>
  <Override PartName="/docMetadata/LabelInfo.xml" ContentType="application/vnd.ms-office.classificationlabel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4"/>
  </p:sldMasterIdLst>
  <p:notesMasterIdLst>
    <p:notesMasterId r:id="rId29"/>
  </p:notesMasterIdLst>
  <p:handoutMasterIdLst>
    <p:handoutMasterId r:id="rId30"/>
  </p:handoutMasterIdLst>
  <p:sldIdLst>
    <p:sldId id="256" r:id="rId5"/>
    <p:sldId id="257" r:id="rId6"/>
    <p:sldId id="259" r:id="rId7"/>
    <p:sldId id="258" r:id="rId8"/>
    <p:sldId id="314" r:id="rId9"/>
    <p:sldId id="315" r:id="rId10"/>
    <p:sldId id="316" r:id="rId11"/>
    <p:sldId id="317" r:id="rId12"/>
    <p:sldId id="318" r:id="rId13"/>
    <p:sldId id="319" r:id="rId14"/>
    <p:sldId id="310" r:id="rId15"/>
    <p:sldId id="302" r:id="rId16"/>
    <p:sldId id="303" r:id="rId17"/>
    <p:sldId id="304" r:id="rId18"/>
    <p:sldId id="305" r:id="rId19"/>
    <p:sldId id="306" r:id="rId20"/>
    <p:sldId id="307" r:id="rId21"/>
    <p:sldId id="308" r:id="rId22"/>
    <p:sldId id="261" r:id="rId23"/>
    <p:sldId id="262" r:id="rId24"/>
    <p:sldId id="311" r:id="rId25"/>
    <p:sldId id="260" r:id="rId26"/>
    <p:sldId id="312" r:id="rId27"/>
    <p:sldId id="313" r:id="rId28"/>
  </p:sldIdLst>
  <p:sldSz cx="9144000" cy="5143500" type="screen16x9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DB"/>
    <a:srgbClr val="00549F"/>
    <a:srgbClr val="FDC82F"/>
    <a:srgbClr val="00338D"/>
    <a:srgbClr val="D0103A"/>
    <a:srgbClr val="008542"/>
    <a:srgbClr val="E37222"/>
    <a:srgbClr val="8224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0E3060-ECA7-4B43-AE24-2CBFADCF73CC}" v="104" dt="2026-05-07T14:51:47.8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41" d="100"/>
          <a:sy n="141" d="100"/>
        </p:scale>
        <p:origin x="66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</a:defRPr>
            </a:lvl1pPr>
          </a:lstStyle>
          <a:p>
            <a:fld id="{A1FAB338-4618-4BBB-B3F4-1D86E124D84C}" type="slidenum">
              <a:rPr lang="it-IT" altLang="fr-FR"/>
              <a:pPr/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81196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CE0A1A16-4297-4754-9F25-E170D41B45E1}" type="datetimeFigureOut">
              <a:rPr lang="en-US" altLang="fr-FR"/>
              <a:pPr/>
              <a:t>5/7/2026</a:t>
            </a:fld>
            <a:endParaRPr lang="en-US" alt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3550" y="693738"/>
            <a:ext cx="615791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D4D0DD51-4268-469F-A172-A4A0DA350D60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523737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1431006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34811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0501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1378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2694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614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51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8625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5384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1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sv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lst-cci-tool@acri-st.fr" TargetMode="External"/><Relationship Id="rId2" Type="http://schemas.openxmlformats.org/officeDocument/2006/relationships/hyperlink" Target="https://climate.esa.int/en/projects/land-surface-temperature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533400" y="1642446"/>
            <a:ext cx="7972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>
              <a:defRPr/>
            </a:pPr>
            <a:r>
              <a:rPr lang="en-GB" sz="3200" dirty="0" err="1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LST_cci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 regridding and </a:t>
            </a:r>
            <a:r>
              <a:rPr lang="en-GB" sz="3200" dirty="0" err="1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subsetting</a:t>
            </a: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 tool – version 2.0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6520759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sz="1800" dirty="0">
                <a:solidFill>
                  <a:schemeClr val="bg1"/>
                </a:solidFill>
              </a:rPr>
              <a:t>J. Poirot, </a:t>
            </a:r>
            <a:r>
              <a:rPr lang="en-US" altLang="fr-FR" sz="1800" u="sng" dirty="0">
                <a:solidFill>
                  <a:schemeClr val="bg1"/>
                </a:solidFill>
              </a:rPr>
              <a:t>J. Bruniquel</a:t>
            </a:r>
            <a:r>
              <a:rPr lang="en-US" altLang="fr-FR" sz="1800" dirty="0">
                <a:solidFill>
                  <a:schemeClr val="bg1"/>
                </a:solidFill>
              </a:rPr>
              <a:t> (ACRI-ST) and D. Ghent (</a:t>
            </a:r>
            <a:r>
              <a:rPr lang="en-US" altLang="fr-FR" sz="1800" dirty="0" err="1">
                <a:solidFill>
                  <a:schemeClr val="bg1"/>
                </a:solidFill>
              </a:rPr>
              <a:t>UoL</a:t>
            </a:r>
            <a:r>
              <a:rPr lang="en-US" altLang="fr-FR" sz="18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615950" y="3262313"/>
            <a:ext cx="4515532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altLang="fr-FR" sz="1800" dirty="0">
                <a:solidFill>
                  <a:schemeClr val="bg1"/>
                </a:solidFill>
              </a:rPr>
              <a:t>LST User Workshop, 12-14 May 2026</a:t>
            </a:r>
            <a:endParaRPr lang="fr-FR" altLang="fr-FR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17C46-8FDE-2A26-67D6-3A345F7A6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542D0-6E6A-A9CF-FAB3-A448DECBC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Spatial regridding</a:t>
            </a:r>
            <a:endParaRPr lang="fr-F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0F7C18-65D3-DC86-32AC-D5649AF34215}"/>
              </a:ext>
            </a:extLst>
          </p:cNvPr>
          <p:cNvSpPr txBox="1"/>
          <p:nvPr/>
        </p:nvSpPr>
        <p:spPr>
          <a:xfrm>
            <a:off x="311978" y="952699"/>
            <a:ext cx="1059906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0.05°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759B42B-CD52-1CD9-D819-8DDCC7F81C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272" y="1229698"/>
            <a:ext cx="5400000" cy="332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C16DA2C-775E-B929-A81F-5AD5AFA37B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600" y="1229698"/>
            <a:ext cx="5400000" cy="332307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004D1A0-4DBE-68C4-E9A8-B355CD7292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985" y="1229698"/>
            <a:ext cx="5400000" cy="332307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217CD16-C6AE-AAF8-8B7D-39CE27B7471B}"/>
              </a:ext>
            </a:extLst>
          </p:cNvPr>
          <p:cNvSpPr txBox="1"/>
          <p:nvPr/>
        </p:nvSpPr>
        <p:spPr>
          <a:xfrm>
            <a:off x="2148898" y="952698"/>
            <a:ext cx="981359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0.1°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C25696-9B6D-A297-1E1B-CF08AA8A8CB0}"/>
              </a:ext>
            </a:extLst>
          </p:cNvPr>
          <p:cNvSpPr txBox="1"/>
          <p:nvPr/>
        </p:nvSpPr>
        <p:spPr>
          <a:xfrm>
            <a:off x="4313702" y="952697"/>
            <a:ext cx="981359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0.5°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517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740F4C-6871-F6E5-4774-08901E116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535F2-4ADD-EE00-6296-F2AB70F7A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Temporal </a:t>
            </a:r>
            <a:r>
              <a:rPr lang="en-US" noProof="0" err="1"/>
              <a:t>regridding</a:t>
            </a:r>
            <a:endParaRPr lang="en-US" noProof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B6CB457-F0B1-39F1-FC83-1929DA6D2F23}"/>
              </a:ext>
            </a:extLst>
          </p:cNvPr>
          <p:cNvSpPr txBox="1"/>
          <p:nvPr/>
        </p:nvSpPr>
        <p:spPr>
          <a:xfrm>
            <a:off x="49273" y="758509"/>
            <a:ext cx="45709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Temporal regridding: Daily to Weekly (IR)</a:t>
            </a:r>
          </a:p>
        </p:txBody>
      </p:sp>
      <p:pic>
        <p:nvPicPr>
          <p:cNvPr id="6" name="Image 5" descr="Une image contenant texte, carte&#10;&#10;Le contenu généré par l’IA peut être incorrect.">
            <a:extLst>
              <a:ext uri="{FF2B5EF4-FFF2-40B4-BE49-F238E27FC236}">
                <a16:creationId xmlns:a16="http://schemas.microsoft.com/office/drawing/2014/main" id="{B67F07BF-DE65-211F-D46F-EBF09BEE64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201" y="2923959"/>
            <a:ext cx="2289710" cy="1556141"/>
          </a:xfrm>
          <a:prstGeom prst="rect">
            <a:avLst/>
          </a:prstGeom>
        </p:spPr>
      </p:pic>
      <p:pic>
        <p:nvPicPr>
          <p:cNvPr id="8" name="Image 7" descr="Une image contenant texte, capture d’écran, carte&#10;&#10;Le contenu généré par l’IA peut être incorrect.">
            <a:extLst>
              <a:ext uri="{FF2B5EF4-FFF2-40B4-BE49-F238E27FC236}">
                <a16:creationId xmlns:a16="http://schemas.microsoft.com/office/drawing/2014/main" id="{B88F1B07-E20F-17F3-F945-F21E7A486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669" y="2923959"/>
            <a:ext cx="2289710" cy="1556141"/>
          </a:xfrm>
          <a:prstGeom prst="rect">
            <a:avLst/>
          </a:prstGeom>
        </p:spPr>
      </p:pic>
      <p:pic>
        <p:nvPicPr>
          <p:cNvPr id="10" name="Image 9" descr="Une image contenant texte, Graphique, graphisme, carte&#10;&#10;Le contenu généré par l’IA peut être incorrect.">
            <a:extLst>
              <a:ext uri="{FF2B5EF4-FFF2-40B4-BE49-F238E27FC236}">
                <a16:creationId xmlns:a16="http://schemas.microsoft.com/office/drawing/2014/main" id="{75D883DC-6777-C6B3-8B06-81B1E93345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8" y="2936073"/>
            <a:ext cx="2254058" cy="1531912"/>
          </a:xfrm>
          <a:prstGeom prst="rect">
            <a:avLst/>
          </a:prstGeom>
        </p:spPr>
      </p:pic>
      <p:pic>
        <p:nvPicPr>
          <p:cNvPr id="12" name="Image 11" descr="Une image contenant texte, car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EE984B2C-8DD6-7890-C902-21D4351BB2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028" y="1358567"/>
            <a:ext cx="2233826" cy="1518161"/>
          </a:xfrm>
          <a:prstGeom prst="rect">
            <a:avLst/>
          </a:prstGeom>
        </p:spPr>
      </p:pic>
      <p:pic>
        <p:nvPicPr>
          <p:cNvPr id="14" name="Image 13" descr="Une image contenant texte, carte&#10;&#10;Le contenu généré par l’IA peut être incorrect.">
            <a:extLst>
              <a:ext uri="{FF2B5EF4-FFF2-40B4-BE49-F238E27FC236}">
                <a16:creationId xmlns:a16="http://schemas.microsoft.com/office/drawing/2014/main" id="{B92BE81C-2A1F-18CA-12EE-F59F65E8515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436" y="1358567"/>
            <a:ext cx="2233826" cy="1518161"/>
          </a:xfrm>
          <a:prstGeom prst="rect">
            <a:avLst/>
          </a:prstGeom>
        </p:spPr>
      </p:pic>
      <p:pic>
        <p:nvPicPr>
          <p:cNvPr id="16" name="Image 15" descr="Une image contenant texte, capture d’écran, carte&#10;&#10;Le contenu généré par l’IA peut être incorrect.">
            <a:extLst>
              <a:ext uri="{FF2B5EF4-FFF2-40B4-BE49-F238E27FC236}">
                <a16:creationId xmlns:a16="http://schemas.microsoft.com/office/drawing/2014/main" id="{D6A5DA35-94D1-88BB-D1F3-66E8444823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611" y="1358566"/>
            <a:ext cx="2254060" cy="1518161"/>
          </a:xfrm>
          <a:prstGeom prst="rect">
            <a:avLst/>
          </a:prstGeom>
        </p:spPr>
      </p:pic>
      <p:pic>
        <p:nvPicPr>
          <p:cNvPr id="18" name="Image 17" descr="Une image contenant texte, carte&#10;&#10;Le contenu généré par l’IA peut être incorrect.">
            <a:extLst>
              <a:ext uri="{FF2B5EF4-FFF2-40B4-BE49-F238E27FC236}">
                <a16:creationId xmlns:a16="http://schemas.microsoft.com/office/drawing/2014/main" id="{9043A5F3-B979-5325-571D-7E822E616EB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8" y="1358567"/>
            <a:ext cx="2254058" cy="15181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20E12E-032C-12C1-4216-2BAB4DF4E697}"/>
              </a:ext>
            </a:extLst>
          </p:cNvPr>
          <p:cNvSpPr txBox="1"/>
          <p:nvPr/>
        </p:nvSpPr>
        <p:spPr>
          <a:xfrm>
            <a:off x="7704607" y="3517363"/>
            <a:ext cx="612668" cy="36933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sz="1800" dirty="0"/>
              <a:t>LST</a:t>
            </a:r>
          </a:p>
        </p:txBody>
      </p:sp>
    </p:spTree>
    <p:extLst>
      <p:ext uri="{BB962C8B-B14F-4D97-AF65-F5344CB8AC3E}">
        <p14:creationId xmlns:p14="http://schemas.microsoft.com/office/powerpoint/2010/main" val="588698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9E88A-C9FD-8622-574F-6CF5AFE96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2E40C-84BB-AC7C-12E1-79CF07201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Temporal </a:t>
            </a:r>
            <a:r>
              <a:rPr lang="en-US" noProof="0" err="1"/>
              <a:t>regridding</a:t>
            </a:r>
            <a:endParaRPr lang="en-US" noProof="0"/>
          </a:p>
        </p:txBody>
      </p:sp>
      <p:pic>
        <p:nvPicPr>
          <p:cNvPr id="4" name="Image 3" descr="Une image contenant texte, capture d’écran, carte&#10;&#10;Le contenu généré par l’IA peut être incorrect.">
            <a:extLst>
              <a:ext uri="{FF2B5EF4-FFF2-40B4-BE49-F238E27FC236}">
                <a16:creationId xmlns:a16="http://schemas.microsoft.com/office/drawing/2014/main" id="{00579F93-DC2F-271B-F73C-C1CB488F13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0" y="1063338"/>
            <a:ext cx="5760000" cy="3544616"/>
          </a:xfrm>
          <a:prstGeom prst="rect">
            <a:avLst/>
          </a:prstGeom>
        </p:spPr>
      </p:pic>
      <p:sp>
        <p:nvSpPr>
          <p:cNvPr id="6" name="ZoneTexte 3">
            <a:extLst>
              <a:ext uri="{FF2B5EF4-FFF2-40B4-BE49-F238E27FC236}">
                <a16:creationId xmlns:a16="http://schemas.microsoft.com/office/drawing/2014/main" id="{1257AF31-2466-325B-A964-61239B1C8078}"/>
              </a:ext>
            </a:extLst>
          </p:cNvPr>
          <p:cNvSpPr txBox="1"/>
          <p:nvPr/>
        </p:nvSpPr>
        <p:spPr>
          <a:xfrm>
            <a:off x="49271" y="758987"/>
            <a:ext cx="45709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Temporal regridding: Daily to Weekly (IR)</a:t>
            </a:r>
          </a:p>
        </p:txBody>
      </p:sp>
    </p:spTree>
    <p:extLst>
      <p:ext uri="{BB962C8B-B14F-4D97-AF65-F5344CB8AC3E}">
        <p14:creationId xmlns:p14="http://schemas.microsoft.com/office/powerpoint/2010/main" val="9533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0FAC6-2B74-698F-C335-9E3BA5701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095EC-836B-E103-6F7F-F785CE2848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744" y="76200"/>
            <a:ext cx="4034256" cy="299246"/>
          </a:xfrm>
        </p:spPr>
        <p:txBody>
          <a:bodyPr>
            <a:normAutofit fontScale="90000"/>
          </a:bodyPr>
          <a:lstStyle/>
          <a:p>
            <a:r>
              <a:rPr lang="en-US" noProof="0"/>
              <a:t>Temporal </a:t>
            </a:r>
            <a:r>
              <a:rPr lang="en-US" noProof="0" err="1"/>
              <a:t>regridding</a:t>
            </a:r>
            <a:endParaRPr lang="en-US" noProof="0"/>
          </a:p>
        </p:txBody>
      </p:sp>
      <p:pic>
        <p:nvPicPr>
          <p:cNvPr id="4" name="Image 3" descr="Une image contenant texte, carte&#10;&#10;Le contenu généré par l’IA peut être incorrect.">
            <a:extLst>
              <a:ext uri="{FF2B5EF4-FFF2-40B4-BE49-F238E27FC236}">
                <a16:creationId xmlns:a16="http://schemas.microsoft.com/office/drawing/2014/main" id="{1F0023C0-0AF4-9DF1-B9CB-6F6F0B0CF3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22" y="2897459"/>
            <a:ext cx="2205317" cy="1494330"/>
          </a:xfrm>
          <a:prstGeom prst="rect">
            <a:avLst/>
          </a:prstGeom>
        </p:spPr>
      </p:pic>
      <p:pic>
        <p:nvPicPr>
          <p:cNvPr id="8" name="Image 7" descr="Une image contenant texte, car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D0DB5F52-AA4B-E542-495B-AD02387E05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415" y="1170896"/>
            <a:ext cx="2205317" cy="1494330"/>
          </a:xfrm>
          <a:prstGeom prst="rect">
            <a:avLst/>
          </a:prstGeom>
        </p:spPr>
      </p:pic>
      <p:pic>
        <p:nvPicPr>
          <p:cNvPr id="10" name="Image 9" descr="Une image contenant texte, capture d’écran, carte&#10;&#10;Le contenu généré par l’IA peut être incorrect.">
            <a:extLst>
              <a:ext uri="{FF2B5EF4-FFF2-40B4-BE49-F238E27FC236}">
                <a16:creationId xmlns:a16="http://schemas.microsoft.com/office/drawing/2014/main" id="{A164EA16-29C8-D050-F11C-B888AC725D4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284" y="2897458"/>
            <a:ext cx="2191955" cy="1494332"/>
          </a:xfrm>
          <a:prstGeom prst="rect">
            <a:avLst/>
          </a:prstGeom>
        </p:spPr>
      </p:pic>
      <p:pic>
        <p:nvPicPr>
          <p:cNvPr id="12" name="Image 11" descr="Une image contenant texte, capture d’écran, diagramme, carte&#10;&#10;Le contenu généré par l’IA peut être incorrect.">
            <a:extLst>
              <a:ext uri="{FF2B5EF4-FFF2-40B4-BE49-F238E27FC236}">
                <a16:creationId xmlns:a16="http://schemas.microsoft.com/office/drawing/2014/main" id="{EE632B8F-D06C-9C43-6185-327F1A0B308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483" y="2897458"/>
            <a:ext cx="2191955" cy="1494332"/>
          </a:xfrm>
          <a:prstGeom prst="rect">
            <a:avLst/>
          </a:prstGeom>
        </p:spPr>
      </p:pic>
      <p:pic>
        <p:nvPicPr>
          <p:cNvPr id="14" name="Image 13" descr="Une image contenant texte, capture d’écran, carte&#10;&#10;Le contenu généré par l’IA peut être incorrect.">
            <a:extLst>
              <a:ext uri="{FF2B5EF4-FFF2-40B4-BE49-F238E27FC236}">
                <a16:creationId xmlns:a16="http://schemas.microsoft.com/office/drawing/2014/main" id="{B36FDE6F-D49F-260B-546C-6C6D51B3CE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905" y="1170896"/>
            <a:ext cx="2191955" cy="1494332"/>
          </a:xfrm>
          <a:prstGeom prst="rect">
            <a:avLst/>
          </a:prstGeom>
        </p:spPr>
      </p:pic>
      <p:pic>
        <p:nvPicPr>
          <p:cNvPr id="16" name="Image 15" descr="Une image contenant texte, capture d’écran, carte&#10;&#10;Le contenu généré par l’IA peut être incorrect.">
            <a:extLst>
              <a:ext uri="{FF2B5EF4-FFF2-40B4-BE49-F238E27FC236}">
                <a16:creationId xmlns:a16="http://schemas.microsoft.com/office/drawing/2014/main" id="{FB2DA567-0693-0C5E-4A9C-196D6DF6545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495" y="1170898"/>
            <a:ext cx="2191955" cy="1494332"/>
          </a:xfrm>
          <a:prstGeom prst="rect">
            <a:avLst/>
          </a:prstGeom>
        </p:spPr>
      </p:pic>
      <p:pic>
        <p:nvPicPr>
          <p:cNvPr id="18" name="Image 17" descr="Une image contenant texte, carte, atlas&#10;&#10;Le contenu généré par l’IA peut être incorrect.">
            <a:extLst>
              <a:ext uri="{FF2B5EF4-FFF2-40B4-BE49-F238E27FC236}">
                <a16:creationId xmlns:a16="http://schemas.microsoft.com/office/drawing/2014/main" id="{FB417DF2-D43F-9CDD-0105-C2BE86FF39F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22" y="1170898"/>
            <a:ext cx="2205317" cy="149433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61DCF31-CB39-D033-89B5-A2F6BF895A09}"/>
              </a:ext>
            </a:extLst>
          </p:cNvPr>
          <p:cNvSpPr txBox="1"/>
          <p:nvPr/>
        </p:nvSpPr>
        <p:spPr>
          <a:xfrm>
            <a:off x="7044287" y="3475347"/>
            <a:ext cx="1897571" cy="3385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LST total uncertainty</a:t>
            </a:r>
          </a:p>
        </p:txBody>
      </p:sp>
      <p:sp>
        <p:nvSpPr>
          <p:cNvPr id="5" name="ZoneTexte 3">
            <a:extLst>
              <a:ext uri="{FF2B5EF4-FFF2-40B4-BE49-F238E27FC236}">
                <a16:creationId xmlns:a16="http://schemas.microsoft.com/office/drawing/2014/main" id="{659D0F23-B06A-5E41-9EBC-BD374E094422}"/>
              </a:ext>
            </a:extLst>
          </p:cNvPr>
          <p:cNvSpPr txBox="1"/>
          <p:nvPr/>
        </p:nvSpPr>
        <p:spPr>
          <a:xfrm>
            <a:off x="77995" y="724994"/>
            <a:ext cx="45709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Temporal regridding: Daily to Weekly (IR)</a:t>
            </a:r>
          </a:p>
        </p:txBody>
      </p:sp>
    </p:spTree>
    <p:extLst>
      <p:ext uri="{BB962C8B-B14F-4D97-AF65-F5344CB8AC3E}">
        <p14:creationId xmlns:p14="http://schemas.microsoft.com/office/powerpoint/2010/main" val="63597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546FD-EE1E-4D19-D4F3-3457142CF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44AAD-B7DD-66CB-EB8B-45655D21F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Temporal </a:t>
            </a:r>
            <a:r>
              <a:rPr lang="en-US" noProof="0" err="1"/>
              <a:t>regridding</a:t>
            </a:r>
            <a:endParaRPr lang="en-US" noProof="0"/>
          </a:p>
        </p:txBody>
      </p:sp>
      <p:pic>
        <p:nvPicPr>
          <p:cNvPr id="4" name="Image 3" descr="Une image contenant texte, capture d’écran, carte, ligne&#10;&#10;Le contenu généré par l’IA peut être incorrect.">
            <a:extLst>
              <a:ext uri="{FF2B5EF4-FFF2-40B4-BE49-F238E27FC236}">
                <a16:creationId xmlns:a16="http://schemas.microsoft.com/office/drawing/2014/main" id="{46616C90-B0A1-A1A3-1F93-DB5E756C9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0" y="1056422"/>
            <a:ext cx="5760000" cy="3544616"/>
          </a:xfrm>
          <a:prstGeom prst="rect">
            <a:avLst/>
          </a:prstGeom>
        </p:spPr>
      </p:pic>
      <p:sp>
        <p:nvSpPr>
          <p:cNvPr id="3" name="ZoneTexte 3">
            <a:extLst>
              <a:ext uri="{FF2B5EF4-FFF2-40B4-BE49-F238E27FC236}">
                <a16:creationId xmlns:a16="http://schemas.microsoft.com/office/drawing/2014/main" id="{1C995927-2577-467C-831F-51B1CDC9F2F6}"/>
              </a:ext>
            </a:extLst>
          </p:cNvPr>
          <p:cNvSpPr txBox="1"/>
          <p:nvPr/>
        </p:nvSpPr>
        <p:spPr>
          <a:xfrm>
            <a:off x="82783" y="724992"/>
            <a:ext cx="45709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Temporal regridding: Daily to Weekly (IR)</a:t>
            </a:r>
          </a:p>
        </p:txBody>
      </p:sp>
    </p:spTree>
    <p:extLst>
      <p:ext uri="{BB962C8B-B14F-4D97-AF65-F5344CB8AC3E}">
        <p14:creationId xmlns:p14="http://schemas.microsoft.com/office/powerpoint/2010/main" val="4225279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BCF6C-2BEE-2158-7894-8DF785C34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CBC68-54A9-7051-8908-DABC625AE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0776" y="1"/>
            <a:ext cx="3603224" cy="325604"/>
          </a:xfrm>
        </p:spPr>
        <p:txBody>
          <a:bodyPr>
            <a:normAutofit fontScale="90000"/>
          </a:bodyPr>
          <a:lstStyle/>
          <a:p>
            <a:r>
              <a:rPr lang="en-US" noProof="0"/>
              <a:t>Temporal </a:t>
            </a:r>
            <a:r>
              <a:rPr lang="en-US" noProof="0" err="1"/>
              <a:t>regridding</a:t>
            </a:r>
            <a:endParaRPr lang="en-US" noProof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4755E60-6E96-CDCE-6E40-6728DB838616}"/>
              </a:ext>
            </a:extLst>
          </p:cNvPr>
          <p:cNvSpPr txBox="1"/>
          <p:nvPr/>
        </p:nvSpPr>
        <p:spPr>
          <a:xfrm>
            <a:off x="113036" y="762063"/>
            <a:ext cx="7077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Temporal regridding: Daily to Weekly (MW)</a:t>
            </a:r>
          </a:p>
        </p:txBody>
      </p:sp>
      <p:pic>
        <p:nvPicPr>
          <p:cNvPr id="8" name="Image 7" descr="Une image contenant texte, carte&#10;&#10;Le contenu généré par l’IA peut être incorrect.">
            <a:extLst>
              <a:ext uri="{FF2B5EF4-FFF2-40B4-BE49-F238E27FC236}">
                <a16:creationId xmlns:a16="http://schemas.microsoft.com/office/drawing/2014/main" id="{A7449E49-53FD-4375-879C-5C6147AD00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969" y="2673682"/>
            <a:ext cx="2387471" cy="1608015"/>
          </a:xfrm>
          <a:prstGeom prst="rect">
            <a:avLst/>
          </a:prstGeom>
        </p:spPr>
      </p:pic>
      <p:pic>
        <p:nvPicPr>
          <p:cNvPr id="10" name="Image 9" descr="Une image contenant texte, capture d’écran, Caractère coloré, carte&#10;&#10;Le contenu généré par l’IA peut être incorrect.">
            <a:extLst>
              <a:ext uri="{FF2B5EF4-FFF2-40B4-BE49-F238E27FC236}">
                <a16:creationId xmlns:a16="http://schemas.microsoft.com/office/drawing/2014/main" id="{143E4F28-D3B5-C0BD-6CDE-34D49BF5BD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184" y="2672600"/>
            <a:ext cx="2387471" cy="1622583"/>
          </a:xfrm>
          <a:prstGeom prst="rect">
            <a:avLst/>
          </a:prstGeom>
        </p:spPr>
      </p:pic>
      <p:pic>
        <p:nvPicPr>
          <p:cNvPr id="12" name="Image 11" descr="Une image contenant texte, Caractère coloré, capture d’écran, carte&#10;&#10;Le contenu généré par l’IA peut être incorrect.">
            <a:extLst>
              <a:ext uri="{FF2B5EF4-FFF2-40B4-BE49-F238E27FC236}">
                <a16:creationId xmlns:a16="http://schemas.microsoft.com/office/drawing/2014/main" id="{054556CF-BEE8-81A8-0457-B877AC4961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28" y="2672601"/>
            <a:ext cx="2387471" cy="1622583"/>
          </a:xfrm>
          <a:prstGeom prst="rect">
            <a:avLst/>
          </a:prstGeom>
        </p:spPr>
      </p:pic>
      <p:pic>
        <p:nvPicPr>
          <p:cNvPr id="14" name="Image 13" descr="Une image contenant texte, carte, atlas&#10;&#10;Le contenu généré par l’IA peut être incorrect.">
            <a:extLst>
              <a:ext uri="{FF2B5EF4-FFF2-40B4-BE49-F238E27FC236}">
                <a16:creationId xmlns:a16="http://schemas.microsoft.com/office/drawing/2014/main" id="{A8BEBC6F-858A-9F68-5FA3-BD2C493A02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439" y="1129346"/>
            <a:ext cx="2122356" cy="1442405"/>
          </a:xfrm>
          <a:prstGeom prst="rect">
            <a:avLst/>
          </a:prstGeom>
        </p:spPr>
      </p:pic>
      <p:pic>
        <p:nvPicPr>
          <p:cNvPr id="16" name="Image 15" descr="Une image contenant texte, car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F5DCC7B8-54C7-A64D-16B0-ADAC821E51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540" y="1129346"/>
            <a:ext cx="2141583" cy="1442405"/>
          </a:xfrm>
          <a:prstGeom prst="rect">
            <a:avLst/>
          </a:prstGeom>
        </p:spPr>
      </p:pic>
      <p:pic>
        <p:nvPicPr>
          <p:cNvPr id="18" name="Image 17" descr="Une image contenant texte, car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D1A5ED0C-BFAD-8A2D-582D-05FA06FE6A9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129" y="1129346"/>
            <a:ext cx="2141583" cy="1442405"/>
          </a:xfrm>
          <a:prstGeom prst="rect">
            <a:avLst/>
          </a:prstGeom>
        </p:spPr>
      </p:pic>
      <p:pic>
        <p:nvPicPr>
          <p:cNvPr id="20" name="Image 19" descr="Une image contenant texte, carte, atlas&#10;&#10;Le contenu généré par l’IA peut être incorrect.">
            <a:extLst>
              <a:ext uri="{FF2B5EF4-FFF2-40B4-BE49-F238E27FC236}">
                <a16:creationId xmlns:a16="http://schemas.microsoft.com/office/drawing/2014/main" id="{F2B195D6-EE59-5466-5DB2-A2411EBD0D2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17" y="1129346"/>
            <a:ext cx="2141583" cy="144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832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77E5B3-CCD3-3BCF-6BB1-94767C2A41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F156A-3B15-A5EC-9353-5EE2E631B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Temporal </a:t>
            </a:r>
            <a:r>
              <a:rPr lang="en-US" noProof="0" err="1"/>
              <a:t>regridding</a:t>
            </a:r>
            <a:endParaRPr lang="en-US" noProof="0"/>
          </a:p>
        </p:txBody>
      </p:sp>
      <p:pic>
        <p:nvPicPr>
          <p:cNvPr id="4" name="Image 3" descr="Une image contenant texte, capture d’écran, Caractère coloré, carte&#10;&#10;Le contenu généré par l’IA peut être incorrect.">
            <a:extLst>
              <a:ext uri="{FF2B5EF4-FFF2-40B4-BE49-F238E27FC236}">
                <a16:creationId xmlns:a16="http://schemas.microsoft.com/office/drawing/2014/main" id="{86A575B0-AFDD-0B3B-B17D-E59E79FF26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0" y="1055433"/>
            <a:ext cx="5760000" cy="3544616"/>
          </a:xfrm>
          <a:prstGeom prst="rect">
            <a:avLst/>
          </a:prstGeom>
        </p:spPr>
      </p:pic>
      <p:sp>
        <p:nvSpPr>
          <p:cNvPr id="8" name="ZoneTexte 3">
            <a:extLst>
              <a:ext uri="{FF2B5EF4-FFF2-40B4-BE49-F238E27FC236}">
                <a16:creationId xmlns:a16="http://schemas.microsoft.com/office/drawing/2014/main" id="{F6051D08-7173-4EF0-243E-6A4A21845980}"/>
              </a:ext>
            </a:extLst>
          </p:cNvPr>
          <p:cNvSpPr txBox="1"/>
          <p:nvPr/>
        </p:nvSpPr>
        <p:spPr>
          <a:xfrm>
            <a:off x="113036" y="762063"/>
            <a:ext cx="7077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Temporal regridding: Daily to Weekly (MW)</a:t>
            </a:r>
          </a:p>
        </p:txBody>
      </p:sp>
    </p:spTree>
    <p:extLst>
      <p:ext uri="{BB962C8B-B14F-4D97-AF65-F5344CB8AC3E}">
        <p14:creationId xmlns:p14="http://schemas.microsoft.com/office/powerpoint/2010/main" val="2378594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85239D-D28A-8A80-B7BA-1691B37BB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48D6BE-9B5B-0C00-F1AB-550DB4CFC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5871" y="1"/>
            <a:ext cx="3871876" cy="350288"/>
          </a:xfrm>
        </p:spPr>
        <p:txBody>
          <a:bodyPr>
            <a:normAutofit fontScale="90000"/>
          </a:bodyPr>
          <a:lstStyle/>
          <a:p>
            <a:r>
              <a:rPr lang="en-US" noProof="0"/>
              <a:t>Temporal </a:t>
            </a:r>
            <a:r>
              <a:rPr lang="en-US" noProof="0" err="1"/>
              <a:t>regridding</a:t>
            </a:r>
            <a:endParaRPr lang="en-US" noProof="0"/>
          </a:p>
        </p:txBody>
      </p:sp>
      <p:pic>
        <p:nvPicPr>
          <p:cNvPr id="4" name="Image 3" descr="Une image contenant texte, capture d’écran, Bleu électrique, carte&#10;&#10;Le contenu généré par l’IA peut être incorrect.">
            <a:extLst>
              <a:ext uri="{FF2B5EF4-FFF2-40B4-BE49-F238E27FC236}">
                <a16:creationId xmlns:a16="http://schemas.microsoft.com/office/drawing/2014/main" id="{B1E6AEB5-BD32-40FA-077A-3650B5CAB1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1" y="3028454"/>
            <a:ext cx="2201779" cy="1491933"/>
          </a:xfrm>
          <a:prstGeom prst="rect">
            <a:avLst/>
          </a:prstGeom>
        </p:spPr>
      </p:pic>
      <p:pic>
        <p:nvPicPr>
          <p:cNvPr id="8" name="Image 7" descr="Une image contenant texte, capture d’écran, Bleu électriqu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C43BAFE8-CB80-EBCA-AC39-054203CA39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175" y="3028454"/>
            <a:ext cx="2201779" cy="1491933"/>
          </a:xfrm>
          <a:prstGeom prst="rect">
            <a:avLst/>
          </a:prstGeom>
        </p:spPr>
      </p:pic>
      <p:pic>
        <p:nvPicPr>
          <p:cNvPr id="10" name="Image 9" descr="Une image contenant texte, capture d’écran, Bleu électrique, carte&#10;&#10;Le contenu généré par l’IA peut être incorrect.">
            <a:extLst>
              <a:ext uri="{FF2B5EF4-FFF2-40B4-BE49-F238E27FC236}">
                <a16:creationId xmlns:a16="http://schemas.microsoft.com/office/drawing/2014/main" id="{AEF2345A-0C9F-BDED-E74D-4E8518C10F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747" y="1231208"/>
            <a:ext cx="2201779" cy="1491933"/>
          </a:xfrm>
          <a:prstGeom prst="rect">
            <a:avLst/>
          </a:prstGeom>
        </p:spPr>
      </p:pic>
      <p:pic>
        <p:nvPicPr>
          <p:cNvPr id="12" name="Image 11" descr="Une image contenant texte, capture d’écran, Bleu électrique, carte&#10;&#10;Le contenu généré par l’IA peut être incorrect.">
            <a:extLst>
              <a:ext uri="{FF2B5EF4-FFF2-40B4-BE49-F238E27FC236}">
                <a16:creationId xmlns:a16="http://schemas.microsoft.com/office/drawing/2014/main" id="{B315D165-6BBE-C6CA-E081-6D0F848461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129" y="3028454"/>
            <a:ext cx="2201779" cy="1491933"/>
          </a:xfrm>
          <a:prstGeom prst="rect">
            <a:avLst/>
          </a:prstGeom>
        </p:spPr>
      </p:pic>
      <p:pic>
        <p:nvPicPr>
          <p:cNvPr id="14" name="Image 13" descr="Une image contenant texte, capture d’écran, Bleu électriqu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7D66516C-8F98-287D-DF4A-A85A00CE20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832" y="1231208"/>
            <a:ext cx="2201779" cy="1491933"/>
          </a:xfrm>
          <a:prstGeom prst="rect">
            <a:avLst/>
          </a:prstGeom>
        </p:spPr>
      </p:pic>
      <p:pic>
        <p:nvPicPr>
          <p:cNvPr id="16" name="Image 15" descr="Une image contenant texte, capture d’écran, Bleu électrique, carte&#10;&#10;Le contenu généré par l’IA peut être incorrect.">
            <a:extLst>
              <a:ext uri="{FF2B5EF4-FFF2-40B4-BE49-F238E27FC236}">
                <a16:creationId xmlns:a16="http://schemas.microsoft.com/office/drawing/2014/main" id="{8DCE0A78-5AED-B76E-9E34-13636EE230C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916" y="1231208"/>
            <a:ext cx="2201779" cy="1491933"/>
          </a:xfrm>
          <a:prstGeom prst="rect">
            <a:avLst/>
          </a:prstGeom>
        </p:spPr>
      </p:pic>
      <p:pic>
        <p:nvPicPr>
          <p:cNvPr id="18" name="Image 17" descr="Une image contenant texte, capture d’écran, Bleu électrique, carte&#10;&#10;Le contenu généré par l’IA peut être incorrect.">
            <a:extLst>
              <a:ext uri="{FF2B5EF4-FFF2-40B4-BE49-F238E27FC236}">
                <a16:creationId xmlns:a16="http://schemas.microsoft.com/office/drawing/2014/main" id="{F5A8410F-77F8-665F-765E-83AA76D7CC4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1208"/>
            <a:ext cx="2201779" cy="1491933"/>
          </a:xfrm>
          <a:prstGeom prst="rect">
            <a:avLst/>
          </a:prstGeom>
        </p:spPr>
      </p:pic>
      <p:sp>
        <p:nvSpPr>
          <p:cNvPr id="3" name="ZoneTexte 3">
            <a:extLst>
              <a:ext uri="{FF2B5EF4-FFF2-40B4-BE49-F238E27FC236}">
                <a16:creationId xmlns:a16="http://schemas.microsoft.com/office/drawing/2014/main" id="{454DDD1B-AE45-38FB-2F66-4499D79CB24E}"/>
              </a:ext>
            </a:extLst>
          </p:cNvPr>
          <p:cNvSpPr txBox="1"/>
          <p:nvPr/>
        </p:nvSpPr>
        <p:spPr>
          <a:xfrm>
            <a:off x="113036" y="762063"/>
            <a:ext cx="7077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Temporal regridding: Daily to Weekly (MW)</a:t>
            </a:r>
          </a:p>
        </p:txBody>
      </p:sp>
    </p:spTree>
    <p:extLst>
      <p:ext uri="{BB962C8B-B14F-4D97-AF65-F5344CB8AC3E}">
        <p14:creationId xmlns:p14="http://schemas.microsoft.com/office/powerpoint/2010/main" val="35697192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4CFA9A-F0EF-A436-BA61-5FE45795D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EC8F92-F62E-3271-0AA0-DE1738099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Temporal </a:t>
            </a:r>
            <a:r>
              <a:rPr lang="en-US" noProof="0" err="1"/>
              <a:t>regridding</a:t>
            </a:r>
            <a:endParaRPr lang="en-US" noProof="0"/>
          </a:p>
        </p:txBody>
      </p:sp>
      <p:pic>
        <p:nvPicPr>
          <p:cNvPr id="4" name="Image 3" descr="Une image contenant texte, capture d’écran, Bleu électrique, carte&#10;&#10;Le contenu généré par l’IA peut être incorrect.">
            <a:extLst>
              <a:ext uri="{FF2B5EF4-FFF2-40B4-BE49-F238E27FC236}">
                <a16:creationId xmlns:a16="http://schemas.microsoft.com/office/drawing/2014/main" id="{16F60811-E8DA-6A44-EFF0-8E25DCEFA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0" y="1070666"/>
            <a:ext cx="5760000" cy="3544616"/>
          </a:xfrm>
          <a:prstGeom prst="rect">
            <a:avLst/>
          </a:prstGeom>
        </p:spPr>
      </p:pic>
      <p:sp>
        <p:nvSpPr>
          <p:cNvPr id="3" name="ZoneTexte 3">
            <a:extLst>
              <a:ext uri="{FF2B5EF4-FFF2-40B4-BE49-F238E27FC236}">
                <a16:creationId xmlns:a16="http://schemas.microsoft.com/office/drawing/2014/main" id="{B46D53C1-6B00-C44E-A76E-618881B855A9}"/>
              </a:ext>
            </a:extLst>
          </p:cNvPr>
          <p:cNvSpPr txBox="1"/>
          <p:nvPr/>
        </p:nvSpPr>
        <p:spPr>
          <a:xfrm>
            <a:off x="113036" y="762063"/>
            <a:ext cx="7077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Temporal regridding: Daily to Weekly (MW)</a:t>
            </a:r>
          </a:p>
        </p:txBody>
      </p:sp>
    </p:spTree>
    <p:extLst>
      <p:ext uri="{BB962C8B-B14F-4D97-AF65-F5344CB8AC3E}">
        <p14:creationId xmlns:p14="http://schemas.microsoft.com/office/powerpoint/2010/main" val="35017332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D8574-5EF9-D5A9-DD71-AF5646338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Temporal regridding</a:t>
            </a:r>
            <a:endParaRPr lang="fr-FR" dirty="0"/>
          </a:p>
        </p:txBody>
      </p:sp>
      <p:pic>
        <p:nvPicPr>
          <p:cNvPr id="4" name="Image 3" descr="Une image contenant texte, capture d’écran, carte&#10;&#10;Le contenu généré par l’IA peut être incorrect.">
            <a:extLst>
              <a:ext uri="{FF2B5EF4-FFF2-40B4-BE49-F238E27FC236}">
                <a16:creationId xmlns:a16="http://schemas.microsoft.com/office/drawing/2014/main" id="{CE2FAB3F-D176-578F-D253-D7DAB1146B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887" y="821779"/>
            <a:ext cx="6399290" cy="393802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9944AC7-2778-CD9B-AA93-CCA082225F32}"/>
              </a:ext>
            </a:extLst>
          </p:cNvPr>
          <p:cNvSpPr txBox="1"/>
          <p:nvPr/>
        </p:nvSpPr>
        <p:spPr>
          <a:xfrm>
            <a:off x="0" y="821779"/>
            <a:ext cx="40153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LST over Europe for August 2017 at 0.01°</a:t>
            </a:r>
            <a:b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Daily </a:t>
            </a: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fr-FR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Monthly</a:t>
            </a:r>
            <a:endParaRPr lang="fr-F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126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fr-FR" dirty="0">
                <a:latin typeface="Verdana" pitchFamily="34" charset="0"/>
              </a:rPr>
              <a:t>Overview</a:t>
            </a:r>
            <a:endParaRPr lang="fr-FR" altLang="fr-FR" dirty="0">
              <a:latin typeface="Verdana" pitchFamily="34" charset="0"/>
            </a:endParaRP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42900"/>
            <a:endParaRPr lang="en-US" altLang="fr-FR" dirty="0">
              <a:latin typeface="Verdana" pitchFamily="34" charset="0"/>
            </a:endParaRPr>
          </a:p>
          <a:p>
            <a:pPr indent="-342900"/>
            <a:r>
              <a:rPr lang="en-US" altLang="fr-FR" dirty="0">
                <a:latin typeface="Verdana" pitchFamily="34" charset="0"/>
              </a:rPr>
              <a:t>Main features</a:t>
            </a:r>
          </a:p>
          <a:p>
            <a:pPr indent="-342900" eaLnBrk="1" hangingPunct="1"/>
            <a:endParaRPr lang="en-US" altLang="fr-FR" dirty="0">
              <a:latin typeface="Verdana" pitchFamily="34" charset="0"/>
            </a:endParaRPr>
          </a:p>
          <a:p>
            <a:pPr indent="-342900" eaLnBrk="1" hangingPunct="1"/>
            <a:r>
              <a:rPr lang="en-US" altLang="fr-FR" dirty="0">
                <a:latin typeface="Verdana" pitchFamily="34" charset="0"/>
              </a:rPr>
              <a:t>Examples of products</a:t>
            </a:r>
          </a:p>
          <a:p>
            <a:pPr indent="-342900" eaLnBrk="1" hangingPunct="1"/>
            <a:endParaRPr lang="en-US" altLang="fr-FR" dirty="0">
              <a:latin typeface="Verdana" pitchFamily="34" charset="0"/>
            </a:endParaRPr>
          </a:p>
          <a:p>
            <a:pPr indent="-342900" eaLnBrk="1" hangingPunct="1"/>
            <a:r>
              <a:rPr lang="en-US" altLang="fr-FR" dirty="0">
                <a:latin typeface="Verdana" pitchFamily="34" charset="0"/>
              </a:rPr>
              <a:t>Documentation and tool availability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F1FC63-30BE-7B6B-05B8-E9008D672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5" descr="Une image contenant texte, capture d’écran, carte&#10;&#10;Le contenu généré par l’IA peut être incorrect.">
            <a:extLst>
              <a:ext uri="{FF2B5EF4-FFF2-40B4-BE49-F238E27FC236}">
                <a16:creationId xmlns:a16="http://schemas.microsoft.com/office/drawing/2014/main" id="{0DC18BF2-D9C1-6ADB-8016-B91DE169C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857" y="821779"/>
            <a:ext cx="6408000" cy="39433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E0F0A5-32D3-C213-919C-3DFE371DD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Temporal regridding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D9BAAF8-D179-87B7-CBB6-2F4147D19DBD}"/>
              </a:ext>
            </a:extLst>
          </p:cNvPr>
          <p:cNvSpPr txBox="1"/>
          <p:nvPr/>
        </p:nvSpPr>
        <p:spPr>
          <a:xfrm>
            <a:off x="0" y="821779"/>
            <a:ext cx="31117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Total </a:t>
            </a:r>
            <a:r>
              <a:rPr lang="fr-FR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uncertainties</a:t>
            </a: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over Europe</a:t>
            </a:r>
            <a:b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August 2017 at 0.01° </a:t>
            </a:r>
          </a:p>
          <a:p>
            <a:endParaRPr lang="fr-F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Daily </a:t>
            </a: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fr-FR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Monthly</a:t>
            </a:r>
            <a:endParaRPr lang="fr-F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6213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97325-1484-CBB0-7D41-DACAD0B32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82409-0404-15D4-B254-1E9663F77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Temporal and spatial regridding</a:t>
            </a:r>
          </a:p>
        </p:txBody>
      </p:sp>
      <p:pic>
        <p:nvPicPr>
          <p:cNvPr id="4" name="Image 3" descr="Une image contenant texte, capture d’écran, cart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1ED8CB4A-41BC-4ED3-3A04-E51D604C7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0" y="1050611"/>
            <a:ext cx="5760000" cy="354461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BC6148F-8261-8C6A-2272-575A6F565A00}"/>
              </a:ext>
            </a:extLst>
          </p:cNvPr>
          <p:cNvSpPr txBox="1"/>
          <p:nvPr/>
        </p:nvSpPr>
        <p:spPr>
          <a:xfrm>
            <a:off x="169896" y="772240"/>
            <a:ext cx="79017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LST over Europe for August 2017 at </a:t>
            </a:r>
            <a:r>
              <a:rPr lang="fr-FR" sz="1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</a:t>
            </a: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latitude and </a:t>
            </a:r>
            <a:r>
              <a:rPr lang="fr-FR" sz="18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0.5°</a:t>
            </a:r>
            <a:r>
              <a:rPr lang="fr-F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longitude </a:t>
            </a:r>
          </a:p>
        </p:txBody>
      </p:sp>
    </p:spTree>
    <p:extLst>
      <p:ext uri="{BB962C8B-B14F-4D97-AF65-F5344CB8AC3E}">
        <p14:creationId xmlns:p14="http://schemas.microsoft.com/office/powerpoint/2010/main" val="25147687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2AFF6-09F2-F784-714D-9B09A4294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Temporal regridding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5740D-FF7F-71DA-5C82-84A6457A0F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Temporal series – Full 2017 year</a:t>
            </a:r>
            <a:endParaRPr lang="fr-FR" dirty="0"/>
          </a:p>
        </p:txBody>
      </p:sp>
      <p:grpSp>
        <p:nvGrpSpPr>
          <p:cNvPr id="4" name="Groupe 33">
            <a:extLst>
              <a:ext uri="{FF2B5EF4-FFF2-40B4-BE49-F238E27FC236}">
                <a16:creationId xmlns:a16="http://schemas.microsoft.com/office/drawing/2014/main" id="{7428426E-A5D8-58E7-0F5F-C779076CB92B}"/>
              </a:ext>
            </a:extLst>
          </p:cNvPr>
          <p:cNvGrpSpPr/>
          <p:nvPr/>
        </p:nvGrpSpPr>
        <p:grpSpPr>
          <a:xfrm>
            <a:off x="-330077" y="1432655"/>
            <a:ext cx="5400000" cy="2278189"/>
            <a:chOff x="-384720" y="2446955"/>
            <a:chExt cx="6205647" cy="1964089"/>
          </a:xfrm>
        </p:grpSpPr>
        <p:pic>
          <p:nvPicPr>
            <p:cNvPr id="7" name="Image 19" descr="Une image contenant texte, capture d’écran, Caractère coloré, Dessin d’enfant&#10;&#10;Le contenu généré par l’IA peut être incorrect.">
              <a:extLst>
                <a:ext uri="{FF2B5EF4-FFF2-40B4-BE49-F238E27FC236}">
                  <a16:creationId xmlns:a16="http://schemas.microsoft.com/office/drawing/2014/main" id="{70D3E188-532D-71EA-09DA-05310D814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4720" y="2446955"/>
              <a:ext cx="2893279" cy="19640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  <a:scene3d>
              <a:camera prst="perspectiveContrastingRightFacing">
                <a:rot lat="623785" lon="18000000" rev="213211"/>
              </a:camera>
              <a:lightRig rig="threePt" dir="t"/>
            </a:scene3d>
          </p:spPr>
        </p:pic>
        <p:pic>
          <p:nvPicPr>
            <p:cNvPr id="8" name="Image 21" descr="Une image contenant texte, Dessin d’enfant, Caractère coloré, art&#10;&#10;Le contenu généré par l’IA peut être incorrect.">
              <a:extLst>
                <a:ext uri="{FF2B5EF4-FFF2-40B4-BE49-F238E27FC236}">
                  <a16:creationId xmlns:a16="http://schemas.microsoft.com/office/drawing/2014/main" id="{0EDD755E-885F-31DE-E2AA-6E88452DC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72" y="2446955"/>
              <a:ext cx="2893279" cy="19640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  <a:scene3d>
              <a:camera prst="perspectiveContrastingRightFacing">
                <a:rot lat="623785" lon="18000000" rev="213211"/>
              </a:camera>
              <a:lightRig rig="threePt" dir="t"/>
            </a:scene3d>
          </p:spPr>
        </p:pic>
        <p:pic>
          <p:nvPicPr>
            <p:cNvPr id="9" name="Image 23" descr="Une image contenant texte, capture d’écran, Caractère coloré, carte&#10;&#10;Le contenu généré par l’IA peut être incorrect.">
              <a:extLst>
                <a:ext uri="{FF2B5EF4-FFF2-40B4-BE49-F238E27FC236}">
                  <a16:creationId xmlns:a16="http://schemas.microsoft.com/office/drawing/2014/main" id="{3518C04B-9981-470A-EAD4-D55BA6FF6ED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1464" y="2446955"/>
              <a:ext cx="2893279" cy="19640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  <a:scene3d>
              <a:camera prst="perspectiveContrastingRightFacing">
                <a:rot lat="623785" lon="18000000" rev="213211"/>
              </a:camera>
              <a:lightRig rig="threePt" dir="t"/>
            </a:scene3d>
          </p:spPr>
        </p:pic>
        <p:pic>
          <p:nvPicPr>
            <p:cNvPr id="10" name="Image 25" descr="Une image contenant texte, carte, capture d’écran, Caractère coloré&#10;&#10;Le contenu généré par l’IA peut être incorrect.">
              <a:extLst>
                <a:ext uri="{FF2B5EF4-FFF2-40B4-BE49-F238E27FC236}">
                  <a16:creationId xmlns:a16="http://schemas.microsoft.com/office/drawing/2014/main" id="{C64BBA9E-2346-7192-CF3A-BAAF27D816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9556" y="2446955"/>
              <a:ext cx="2893279" cy="19640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  <a:scene3d>
              <a:camera prst="perspectiveContrastingRightFacing">
                <a:rot lat="623785" lon="18000000" rev="213211"/>
              </a:camera>
              <a:lightRig rig="threePt" dir="t"/>
            </a:scene3d>
          </p:spPr>
        </p:pic>
        <p:pic>
          <p:nvPicPr>
            <p:cNvPr id="11" name="Image 27" descr="Une image contenant texte, Caractère coloré, Dessin d’enfant, carte&#10;&#10;Le contenu généré par l’IA peut être incorrect.">
              <a:extLst>
                <a:ext uri="{FF2B5EF4-FFF2-40B4-BE49-F238E27FC236}">
                  <a16:creationId xmlns:a16="http://schemas.microsoft.com/office/drawing/2014/main" id="{46C9B274-EEBC-C005-00AC-D5F2C3362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7648" y="2446955"/>
              <a:ext cx="2893279" cy="196408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17000"/>
                </a:prstClr>
              </a:outerShdw>
            </a:effectLst>
            <a:scene3d>
              <a:camera prst="perspectiveContrastingRightFacing">
                <a:rot lat="623785" lon="18000000" rev="213211"/>
              </a:camera>
              <a:lightRig rig="threePt" dir="t"/>
            </a:scene3d>
          </p:spPr>
        </p:pic>
      </p:grpSp>
      <p:pic>
        <p:nvPicPr>
          <p:cNvPr id="5" name="Image 35" descr="Une image contenant texte, carte&#10;&#10;Le contenu généré par l’IA peut être incorrect.">
            <a:extLst>
              <a:ext uri="{FF2B5EF4-FFF2-40B4-BE49-F238E27FC236}">
                <a16:creationId xmlns:a16="http://schemas.microsoft.com/office/drawing/2014/main" id="{4AC2150D-8E5D-8BB2-EF43-0A65028597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166" y="1349827"/>
            <a:ext cx="3600000" cy="2443843"/>
          </a:xfrm>
          <a:prstGeom prst="rect">
            <a:avLst/>
          </a:prstGeom>
        </p:spPr>
      </p:pic>
      <p:pic>
        <p:nvPicPr>
          <p:cNvPr id="6" name="Graphique 37" descr="Flèches de chevron avec un remplissage uni">
            <a:extLst>
              <a:ext uri="{FF2B5EF4-FFF2-40B4-BE49-F238E27FC236}">
                <a16:creationId xmlns:a16="http://schemas.microsoft.com/office/drawing/2014/main" id="{30C68BCA-97CF-7BA7-3FE2-743225F61BD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601769" y="211454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251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17F0D-E1B0-E55B-FB48-F45C7D2E2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Documentation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0FD9A-A825-6FA6-C186-1C882C27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2 documents </a:t>
            </a:r>
            <a:r>
              <a:rPr lang="en-GB" dirty="0"/>
              <a:t>are made available to the users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177800" algn="l"/>
              </a:tabLst>
            </a:pPr>
            <a:r>
              <a:rPr lang="fr-FR" dirty="0"/>
              <a:t>The ATBD, </a:t>
            </a:r>
            <a:r>
              <a:rPr lang="fr-FR" dirty="0" err="1"/>
              <a:t>describing</a:t>
            </a:r>
            <a:r>
              <a:rPr lang="fr-FR" dirty="0"/>
              <a:t> the </a:t>
            </a:r>
            <a:r>
              <a:rPr lang="fr-FR" dirty="0" err="1"/>
              <a:t>algorithm</a:t>
            </a:r>
            <a:endParaRPr lang="fr-FR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177800" algn="l"/>
              </a:tabLst>
            </a:pPr>
            <a:r>
              <a:rPr lang="fr-FR" dirty="0"/>
              <a:t>The User Manual</a:t>
            </a:r>
          </a:p>
          <a:p>
            <a:pPr marL="804863" lvl="1" indent="-285750">
              <a:buFont typeface="Wingdings" panose="05000000000000000000" pitchFamily="2" charset="2"/>
              <a:buChar char="§"/>
              <a:tabLst>
                <a:tab pos="177800" algn="l"/>
              </a:tabLst>
            </a:pPr>
            <a:r>
              <a:rPr lang="fr-FR" dirty="0"/>
              <a:t>Installation procedure of the </a:t>
            </a:r>
            <a:r>
              <a:rPr lang="fr-FR" dirty="0" err="1"/>
              <a:t>tool</a:t>
            </a:r>
            <a:endParaRPr lang="fr-FR" dirty="0"/>
          </a:p>
          <a:p>
            <a:pPr marL="804863" lvl="1" indent="-285750">
              <a:buFont typeface="Wingdings" panose="05000000000000000000" pitchFamily="2" charset="2"/>
              <a:buChar char="§"/>
              <a:tabLst>
                <a:tab pos="177800" algn="l"/>
              </a:tabLst>
            </a:pPr>
            <a:r>
              <a:rPr lang="fr-FR" dirty="0"/>
              <a:t>Many </a:t>
            </a:r>
            <a:r>
              <a:rPr lang="fr-FR" dirty="0" err="1"/>
              <a:t>examples</a:t>
            </a:r>
            <a:r>
              <a:rPr lang="fr-FR" dirty="0"/>
              <a:t> are </a:t>
            </a:r>
            <a:r>
              <a:rPr lang="fr-FR" dirty="0" err="1"/>
              <a:t>given</a:t>
            </a:r>
            <a:endParaRPr lang="fr-FR" dirty="0"/>
          </a:p>
          <a:p>
            <a:pPr marL="804863" lvl="1" indent="-285750">
              <a:buFont typeface="Wingdings" panose="05000000000000000000" pitchFamily="2" charset="2"/>
              <a:buChar char="§"/>
              <a:tabLst>
                <a:tab pos="177800" algn="l"/>
              </a:tabLst>
            </a:pPr>
            <a:r>
              <a:rPr lang="fr-FR" dirty="0"/>
              <a:t>Test Data Sets (TDS) are </a:t>
            </a:r>
            <a:r>
              <a:rPr lang="fr-FR" dirty="0" err="1"/>
              <a:t>included</a:t>
            </a:r>
            <a:r>
              <a:rPr lang="fr-FR" dirty="0"/>
              <a:t> in the package </a:t>
            </a:r>
            <a:r>
              <a:rPr lang="fr-FR" dirty="0" err="1"/>
              <a:t>so</a:t>
            </a:r>
            <a:r>
              <a:rPr lang="fr-FR" dirty="0"/>
              <a:t> </a:t>
            </a:r>
            <a:r>
              <a:rPr lang="fr-FR" dirty="0" err="1"/>
              <a:t>that</a:t>
            </a:r>
            <a:r>
              <a:rPr lang="fr-FR" dirty="0"/>
              <a:t> </a:t>
            </a:r>
            <a:r>
              <a:rPr lang="fr-FR" dirty="0" err="1"/>
              <a:t>anyone</a:t>
            </a:r>
            <a:r>
              <a:rPr lang="fr-FR" dirty="0"/>
              <a:t> can replay the </a:t>
            </a:r>
            <a:r>
              <a:rPr lang="fr-FR" dirty="0" err="1"/>
              <a:t>examples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446364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C07BA-DA59-E4CB-C57D-B2C27558C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Access to the tool</a:t>
            </a:r>
            <a:endParaRPr lang="fr-FR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0E731B1-5B16-590C-EF21-8A0155052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 err="1"/>
              <a:t>LST_cci</a:t>
            </a:r>
            <a:r>
              <a:rPr lang="en-GB" b="1" dirty="0"/>
              <a:t> web site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r>
              <a:rPr lang="fr-FR" dirty="0" err="1"/>
              <a:t>Climate</a:t>
            </a:r>
            <a:r>
              <a:rPr lang="fr-FR" dirty="0"/>
              <a:t> Office web site:</a:t>
            </a:r>
            <a:br>
              <a:rPr lang="fr-FR" dirty="0"/>
            </a:br>
            <a:r>
              <a:rPr lang="fr-FR" sz="1400" dirty="0">
                <a:hlinkClick r:id="rId2"/>
              </a:rPr>
              <a:t>https://climate.esa.int/en/projects/land-surface-temperature/</a:t>
            </a:r>
            <a:endParaRPr lang="fr-FR" sz="1400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endParaRPr lang="fr-FR" sz="1400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endParaRPr lang="fr-FR" sz="1400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endParaRPr lang="fr-FR" sz="1400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endParaRPr lang="fr-FR" sz="1400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endParaRPr lang="fr-FR" sz="1400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endParaRPr lang="fr-FR" sz="1400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endParaRPr lang="fr-FR" sz="1400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r>
              <a:rPr lang="fr-FR" sz="1400" dirty="0"/>
              <a:t>‘Tool’ page, </a:t>
            </a:r>
            <a:r>
              <a:rPr lang="fr-FR" sz="1400" dirty="0" err="1"/>
              <a:t>from</a:t>
            </a:r>
            <a:r>
              <a:rPr lang="fr-FR" sz="1400" dirty="0"/>
              <a:t> </a:t>
            </a:r>
            <a:r>
              <a:rPr lang="fr-FR" sz="1400" dirty="0" err="1"/>
              <a:t>where</a:t>
            </a:r>
            <a:r>
              <a:rPr lang="fr-FR" sz="1400" dirty="0"/>
              <a:t> </a:t>
            </a:r>
            <a:r>
              <a:rPr lang="fr-FR" sz="1400" dirty="0" err="1"/>
              <a:t>you</a:t>
            </a:r>
            <a:r>
              <a:rPr lang="fr-FR" sz="1400" dirty="0"/>
              <a:t> can download the </a:t>
            </a:r>
            <a:r>
              <a:rPr lang="fr-FR" sz="1400" dirty="0" err="1"/>
              <a:t>tool</a:t>
            </a:r>
            <a:endParaRPr lang="fr-FR" sz="1400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r>
              <a:rPr lang="fr-FR" sz="1400" dirty="0"/>
              <a:t>Contact: </a:t>
            </a:r>
            <a:r>
              <a:rPr lang="en-US" sz="1400" dirty="0">
                <a:hlinkClick r:id="rId3"/>
              </a:rPr>
              <a:t>lst-cci-tool@acri-st.fr</a:t>
            </a:r>
            <a:endParaRPr lang="fr-FR" sz="1400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endParaRPr lang="fr-FR" sz="1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C521103-BFFA-6403-E9B6-FCC6CFB777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411" y="1905392"/>
            <a:ext cx="2520000" cy="252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7CB6CFA-AF88-4A79-4D3D-9E928C69A7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863" y="1723478"/>
            <a:ext cx="3600000" cy="2047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81564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57A2B-DD08-50E4-A544-DF416FCBB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CCC37-DDEE-0204-B038-E34EBA06C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 features – 1/2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A6685-E82C-5DEE-F3B2-8041B0C51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Objective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358775" algn="l"/>
              </a:tabLst>
            </a:pPr>
            <a:r>
              <a:rPr lang="en-US" dirty="0"/>
              <a:t>To satisfy a need to work with different spatial resolutions for local to global users (typically from 0.01˚ to 10.0˚)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358775" algn="l"/>
              </a:tabLst>
            </a:pPr>
            <a:r>
              <a:rPr lang="en-US" dirty="0"/>
              <a:t>Starting with the input L3C 0.01°products, the tool correctly propagates the LST and the corresponding uncertainties to coarser spatial resolutions</a:t>
            </a:r>
          </a:p>
          <a:p>
            <a:r>
              <a:rPr lang="en-US" b="1" dirty="0"/>
              <a:t>Version 1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268288" algn="l"/>
              </a:tabLst>
            </a:pPr>
            <a:r>
              <a:rPr lang="en-US" dirty="0"/>
              <a:t>Spatial sub-setting and regridding (with a scale factor identical for </a:t>
            </a:r>
            <a:r>
              <a:rPr lang="en-US" dirty="0" err="1"/>
              <a:t>lat</a:t>
            </a:r>
            <a:r>
              <a:rPr lang="en-US" dirty="0"/>
              <a:t> and </a:t>
            </a:r>
            <a:r>
              <a:rPr lang="en-US" dirty="0" err="1"/>
              <a:t>lon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42418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0FEC8-4C5B-2820-5158-3E9FC78FD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 features – 2/2</a:t>
            </a:r>
            <a:endParaRPr lang="fr-F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37BDC-F725-C4A6-5FF1-E5D38A8D88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Version 2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358775" algn="l"/>
              </a:tabLst>
            </a:pPr>
            <a:r>
              <a:rPr lang="en-US" dirty="0"/>
              <a:t>Automatic multi-file handling</a:t>
            </a:r>
          </a:p>
          <a:p>
            <a:pPr marL="1095375" lvl="1" indent="-285750">
              <a:buFont typeface="Arial" panose="020B0604020202020204" pitchFamily="34" charset="0"/>
              <a:buChar char="•"/>
              <a:tabLst>
                <a:tab pos="358775" algn="l"/>
              </a:tabLst>
            </a:pPr>
            <a:r>
              <a:rPr lang="en-US" dirty="0"/>
              <a:t>Recursively processes files in folders and subfolders</a:t>
            </a:r>
          </a:p>
          <a:p>
            <a:pPr marL="1095375" lvl="1" indent="-285750">
              <a:buFont typeface="Arial" panose="020B0604020202020204" pitchFamily="34" charset="0"/>
              <a:buChar char="•"/>
              <a:tabLst>
                <a:tab pos="358775" algn="l"/>
              </a:tabLst>
            </a:pPr>
            <a:r>
              <a:rPr lang="en-US" dirty="0"/>
              <a:t>Allowing to process several files with only 1 run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358775" algn="l"/>
              </a:tabLst>
            </a:pPr>
            <a:r>
              <a:rPr lang="en-US" dirty="0"/>
              <a:t>Spatial regridding can be scaled with 2 different factors for </a:t>
            </a:r>
            <a:r>
              <a:rPr lang="en-US" dirty="0" err="1"/>
              <a:t>lat</a:t>
            </a:r>
            <a:r>
              <a:rPr lang="en-US" dirty="0"/>
              <a:t> and </a:t>
            </a:r>
            <a:r>
              <a:rPr lang="en-US" dirty="0" err="1"/>
              <a:t>lon</a:t>
            </a:r>
            <a:endParaRPr lang="en-US" dirty="0"/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358775" algn="l"/>
              </a:tabLst>
            </a:pPr>
            <a:r>
              <a:rPr lang="en-US" dirty="0"/>
              <a:t>Temporal regridding: DAILY/WEEKLY/MONTHLY products </a:t>
            </a:r>
            <a:r>
              <a:rPr lang="en-US" dirty="0" err="1"/>
              <a:t>regridded</a:t>
            </a:r>
            <a:r>
              <a:rPr lang="en-US" dirty="0"/>
              <a:t> to WEEKLY/MONTHLY/YEARLY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358775" algn="l"/>
              </a:tabLst>
            </a:pPr>
            <a:r>
              <a:rPr lang="en-US" dirty="0"/>
              <a:t>Possibility to spatially and temporally </a:t>
            </a:r>
            <a:r>
              <a:rPr lang="en-US" dirty="0" err="1"/>
              <a:t>regrid</a:t>
            </a:r>
            <a:r>
              <a:rPr lang="en-US" dirty="0"/>
              <a:t> in one process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358775" algn="l"/>
              </a:tabLst>
            </a:pPr>
            <a:r>
              <a:rPr lang="en-US" dirty="0"/>
              <a:t>Possibility to output the intermediate files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358775" algn="l"/>
              </a:tabLst>
            </a:pPr>
            <a:r>
              <a:rPr lang="en-US" dirty="0"/>
              <a:t>Better performance and memory management</a:t>
            </a:r>
          </a:p>
          <a:p>
            <a:pPr marL="285750" indent="-285750">
              <a:buFont typeface="Wingdings" panose="05000000000000000000" pitchFamily="2" charset="2"/>
              <a:buChar char="§"/>
              <a:tabLst>
                <a:tab pos="358775" algn="l"/>
              </a:tabLst>
            </a:pPr>
            <a:r>
              <a:rPr lang="en-US" dirty="0"/>
              <a:t>Auto-adapts to available RAM and CPU, with optional limits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1434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78C67-ED85-E55A-2242-478135AF8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Spatial regridding</a:t>
            </a:r>
            <a:endParaRPr lang="fr-F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3634901-38E6-5658-3F10-24089F4A4E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160" y="1037897"/>
            <a:ext cx="5400000" cy="332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B4EB6B5-9ACF-D712-41D9-8283EC538282}"/>
              </a:ext>
            </a:extLst>
          </p:cNvPr>
          <p:cNvSpPr txBox="1"/>
          <p:nvPr/>
        </p:nvSpPr>
        <p:spPr>
          <a:xfrm>
            <a:off x="311978" y="952699"/>
            <a:ext cx="1059906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0.05°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128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E916B-DD1B-C479-A061-25E6A97A2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1D038-52DA-7C69-3ADC-93BB5171C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Spatial regridding</a:t>
            </a:r>
            <a:endParaRPr lang="fr-F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5A0D5AF-878B-D0CB-37B7-274EF90553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160" y="1037897"/>
            <a:ext cx="5400000" cy="332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F1BBDB9-CB89-A92A-253F-C85CBA2D69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702" y="1037897"/>
            <a:ext cx="5400000" cy="33230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FFF142F-09E4-760E-B6B0-99CF90DBF0E2}"/>
              </a:ext>
            </a:extLst>
          </p:cNvPr>
          <p:cNvSpPr txBox="1"/>
          <p:nvPr/>
        </p:nvSpPr>
        <p:spPr>
          <a:xfrm>
            <a:off x="311978" y="952699"/>
            <a:ext cx="1059906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0.05°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020A60-1681-29E5-2CE3-DCFCDEB3C7CE}"/>
              </a:ext>
            </a:extLst>
          </p:cNvPr>
          <p:cNvSpPr txBox="1"/>
          <p:nvPr/>
        </p:nvSpPr>
        <p:spPr>
          <a:xfrm>
            <a:off x="2148898" y="952698"/>
            <a:ext cx="981359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0.1°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9250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7E836-A32D-C767-3B1B-2F115513F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1EBF1-91C0-45F2-4F89-5D3FC64FD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Spatial regridding</a:t>
            </a:r>
            <a:endParaRPr lang="fr-FR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A22BB34-FD49-1B6D-35A5-99C9AC9DEB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160" y="1037897"/>
            <a:ext cx="5400000" cy="332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FF9968-213C-91B1-9A3E-E403095A57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702" y="1037897"/>
            <a:ext cx="5400000" cy="33230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601399-1883-A518-5CFB-0DDC630C21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000" y="1037897"/>
            <a:ext cx="5400000" cy="332307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9A76782-12C7-3FF4-2798-CE13C56683B4}"/>
              </a:ext>
            </a:extLst>
          </p:cNvPr>
          <p:cNvSpPr txBox="1"/>
          <p:nvPr/>
        </p:nvSpPr>
        <p:spPr>
          <a:xfrm>
            <a:off x="311978" y="952699"/>
            <a:ext cx="1059906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0.05°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5BD797-7B70-5719-B01A-0BDC27B3AA68}"/>
              </a:ext>
            </a:extLst>
          </p:cNvPr>
          <p:cNvSpPr txBox="1"/>
          <p:nvPr/>
        </p:nvSpPr>
        <p:spPr>
          <a:xfrm>
            <a:off x="2148898" y="952698"/>
            <a:ext cx="981359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0.1°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85E1DF-7F42-8615-8DE8-DE0A9BC0A1D8}"/>
              </a:ext>
            </a:extLst>
          </p:cNvPr>
          <p:cNvSpPr txBox="1"/>
          <p:nvPr/>
        </p:nvSpPr>
        <p:spPr>
          <a:xfrm>
            <a:off x="4313702" y="952697"/>
            <a:ext cx="981359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0.5°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848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30C41-EAB5-3EF4-5407-8D7E56FCEC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BD340-5BE7-E985-113A-F59A0D5D4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Spatial regridding</a:t>
            </a:r>
            <a:endParaRPr lang="fr-F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A2F006-2163-3B0D-EB6F-2697A4A48AF9}"/>
              </a:ext>
            </a:extLst>
          </p:cNvPr>
          <p:cNvSpPr txBox="1"/>
          <p:nvPr/>
        </p:nvSpPr>
        <p:spPr>
          <a:xfrm>
            <a:off x="311978" y="952699"/>
            <a:ext cx="1059906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0.05°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73BB63B-2E7C-5156-9E19-5EA36FB061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272" y="1229698"/>
            <a:ext cx="5400000" cy="332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7913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B0E64-CB0E-F37C-79C4-317214D7A7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50F95-F0A3-E87A-4A1F-C1A3063A0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Spatial regridding</a:t>
            </a:r>
            <a:endParaRPr lang="fr-FR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76F9EA-CA08-EF76-6BF9-E1D32875E1FA}"/>
              </a:ext>
            </a:extLst>
          </p:cNvPr>
          <p:cNvSpPr txBox="1"/>
          <p:nvPr/>
        </p:nvSpPr>
        <p:spPr>
          <a:xfrm>
            <a:off x="311978" y="952699"/>
            <a:ext cx="1059906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0.05°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155E883-3D40-6843-E19F-06887B329F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0272" y="1229698"/>
            <a:ext cx="5400000" cy="3323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C2567D8-387B-48FD-05D1-9A882302F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600" y="1229698"/>
            <a:ext cx="5400000" cy="332307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66AE8A2-4AE4-F9FA-CF52-F5464199EEB5}"/>
              </a:ext>
            </a:extLst>
          </p:cNvPr>
          <p:cNvSpPr txBox="1"/>
          <p:nvPr/>
        </p:nvSpPr>
        <p:spPr>
          <a:xfrm>
            <a:off x="2148898" y="952698"/>
            <a:ext cx="981359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0.01° </a:t>
            </a:r>
            <a:r>
              <a:rPr lang="en-GB" sz="12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0.1°</a:t>
            </a:r>
            <a:endParaRPr lang="fr-FR" sz="12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159179"/>
      </p:ext>
    </p:extLst>
  </p:cSld>
  <p:clrMapOvr>
    <a:masterClrMapping/>
  </p:clrMapOvr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4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Props1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D819568-44C2-434F-9CE7-BC0225C4C4CA}"/>
</file>

<file path=customXml/itemProps3.xml><?xml version="1.0" encoding="utf-8"?>
<ds:datastoreItem xmlns:ds="http://schemas.openxmlformats.org/officeDocument/2006/customXml" ds:itemID="{8E22279E-2C4C-4C93-8498-455A58D1433E}">
  <ds:schemaRefs>
    <ds:schemaRef ds:uri="http://schemas.microsoft.com/office/2006/documentManagement/types"/>
    <ds:schemaRef ds:uri="http://www.w3.org/XML/1998/namespace"/>
    <ds:schemaRef ds:uri="e19819c7-3cbc-4b1a-8ee3-31d373041e80"/>
    <ds:schemaRef ds:uri="http://purl.org/dc/terms/"/>
    <ds:schemaRef ds:uri="http://purl.org/dc/elements/1.1/"/>
    <ds:schemaRef ds:uri="34c15f97-4efe-4adb-8bbd-d6a08105d664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A1E59663-495E-4AB8-A832-A700FFE847E6}"/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CCI_landsurfacetemperature</Template>
  <TotalTime>0</TotalTime>
  <Words>515</Words>
  <Application>Microsoft Office PowerPoint</Application>
  <PresentationFormat>On-screen Show (16:9)</PresentationFormat>
  <Paragraphs>93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Verdana</vt:lpstr>
      <vt:lpstr>Wingdings</vt:lpstr>
      <vt:lpstr>CCI_landsurfacetemperature</vt:lpstr>
      <vt:lpstr>PowerPoint Presentation</vt:lpstr>
      <vt:lpstr>Overview</vt:lpstr>
      <vt:lpstr>Main features – 1/2</vt:lpstr>
      <vt:lpstr>Main features – 2/2</vt:lpstr>
      <vt:lpstr>Spatial regridding</vt:lpstr>
      <vt:lpstr>Spatial regridding</vt:lpstr>
      <vt:lpstr>Spatial regridding</vt:lpstr>
      <vt:lpstr>Spatial regridding</vt:lpstr>
      <vt:lpstr>Spatial regridding</vt:lpstr>
      <vt:lpstr>Spatial regridding</vt:lpstr>
      <vt:lpstr>Temporal regridding</vt:lpstr>
      <vt:lpstr>Temporal regridding</vt:lpstr>
      <vt:lpstr>Temporal regridding</vt:lpstr>
      <vt:lpstr>Temporal regridding</vt:lpstr>
      <vt:lpstr>Temporal regridding</vt:lpstr>
      <vt:lpstr>Temporal regridding</vt:lpstr>
      <vt:lpstr>Temporal regridding</vt:lpstr>
      <vt:lpstr>Temporal regridding</vt:lpstr>
      <vt:lpstr>Temporal regridding</vt:lpstr>
      <vt:lpstr>Temporal regridding</vt:lpstr>
      <vt:lpstr>Temporal and spatial regridding</vt:lpstr>
      <vt:lpstr>Temporal regridding</vt:lpstr>
      <vt:lpstr>Documentation</vt:lpstr>
      <vt:lpstr>Access to the tool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TITLE OF PRESENTATION</dc:subject>
  <dc:creator>Jérôme Bruniquel</dc:creator>
  <cp:lastModifiedBy>Lizzie Good</cp:lastModifiedBy>
  <cp:revision>7</cp:revision>
  <cp:lastPrinted>2008-08-26T16:26:23Z</cp:lastPrinted>
  <dcterms:created xsi:type="dcterms:W3CDTF">2018-08-24T13:21:33Z</dcterms:created>
  <dcterms:modified xsi:type="dcterms:W3CDTF">2026-05-07T22:04:13Z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 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0x010100E4F9D0DE9BDCC4459CB953BA1A83B265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- For Official Use</vt:lpwstr>
  </property>
  <property fmtid="{D5CDD505-2E9C-101B-9397-08002B2CF9AE}" pid="18" name="Classification Caveat">
    <vt:lpwstr/>
  </property>
  <property fmtid="{D5CDD505-2E9C-101B-9397-08002B2CF9AE}" pid="19" name="Status">
    <vt:lpwstr/>
  </property>
  <property fmtid="{D5CDD505-2E9C-101B-9397-08002B2CF9AE}" pid="20" name="bmsSiteName">
    <vt:lpwstr/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/>
  </property>
  <property fmtid="{D5CDD505-2E9C-101B-9397-08002B2CF9AE}" pid="24" name="bmsAddress">
    <vt:lpwstr/>
  </property>
  <property fmtid="{D5CDD505-2E9C-101B-9397-08002B2CF9AE}" pid="25" name="bmsPlace">
    <vt:lpwstr/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  <property fmtid="{D5CDD505-2E9C-101B-9397-08002B2CF9AE}" pid="29" name="MediaServiceImageTags">
    <vt:lpwstr/>
  </property>
  <property fmtid="{D5CDD505-2E9C-101B-9397-08002B2CF9AE}" pid="30" name="p8802d33397b4f1688b4565458159d1a">
    <vt:lpwstr/>
  </property>
  <property fmtid="{D5CDD505-2E9C-101B-9397-08002B2CF9AE}" pid="31" name="ISO_x0020_Standard">
    <vt:lpwstr/>
  </property>
  <property fmtid="{D5CDD505-2E9C-101B-9397-08002B2CF9AE}" pid="32" name="lcf76f155ced4ddcb4097134ff3c332f">
    <vt:lpwstr/>
  </property>
  <property fmtid="{D5CDD505-2E9C-101B-9397-08002B2CF9AE}" pid="33" name="TaxCatchAll">
    <vt:lpwstr/>
  </property>
  <property fmtid="{D5CDD505-2E9C-101B-9397-08002B2CF9AE}" pid="34" name="ISO Standard">
    <vt:lpwstr/>
  </property>
</Properties>
</file>