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5"/>
  </p:sldMasterIdLst>
  <p:notesMasterIdLst>
    <p:notesMasterId r:id="rId22"/>
  </p:notesMasterIdLst>
  <p:handoutMasterIdLst>
    <p:handoutMasterId r:id="rId23"/>
  </p:handoutMasterIdLst>
  <p:sldIdLst>
    <p:sldId id="256" r:id="rId6"/>
    <p:sldId id="262" r:id="rId7"/>
    <p:sldId id="258" r:id="rId8"/>
    <p:sldId id="259" r:id="rId9"/>
    <p:sldId id="260" r:id="rId10"/>
    <p:sldId id="261" r:id="rId11"/>
    <p:sldId id="265" r:id="rId12"/>
    <p:sldId id="263" r:id="rId13"/>
    <p:sldId id="278" r:id="rId14"/>
    <p:sldId id="268" r:id="rId15"/>
    <p:sldId id="269" r:id="rId16"/>
    <p:sldId id="266" r:id="rId17"/>
    <p:sldId id="267" r:id="rId18"/>
    <p:sldId id="264" r:id="rId19"/>
    <p:sldId id="277" r:id="rId20"/>
    <p:sldId id="270" r:id="rId21"/>
  </p:sldIdLst>
  <p:sldSz cx="9144000" cy="5143500" type="screen16x9"/>
  <p:notesSz cx="7023100" cy="9309100"/>
  <p:defaultTextStyle>
    <a:defPPr>
      <a:defRPr lang="en-US"/>
    </a:defPPr>
    <a:lvl1pPr algn="l" rtl="0" fontAlgn="base">
      <a:spcBef>
        <a:spcPct val="0"/>
      </a:spcBef>
      <a:spcAft>
        <a:spcPct val="0"/>
      </a:spcAft>
      <a:defRPr sz="2400" kern="1200">
        <a:solidFill>
          <a:schemeClr val="tx1"/>
        </a:solidFill>
        <a:latin typeface="Verdana"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Verdana"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Verdana"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Verdana"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Verdana" pitchFamily="34" charset="0"/>
        <a:ea typeface="MS PGothic" pitchFamily="34" charset="-128"/>
        <a:cs typeface="+mn-cs"/>
      </a:defRPr>
    </a:lvl5pPr>
    <a:lvl6pPr marL="2286000" algn="l" defTabSz="914400" rtl="0" eaLnBrk="1" latinLnBrk="0" hangingPunct="1">
      <a:defRPr sz="2400" kern="1200">
        <a:solidFill>
          <a:schemeClr val="tx1"/>
        </a:solidFill>
        <a:latin typeface="Verdana" pitchFamily="34" charset="0"/>
        <a:ea typeface="MS PGothic" pitchFamily="34" charset="-128"/>
        <a:cs typeface="+mn-cs"/>
      </a:defRPr>
    </a:lvl6pPr>
    <a:lvl7pPr marL="2743200" algn="l" defTabSz="914400" rtl="0" eaLnBrk="1" latinLnBrk="0" hangingPunct="1">
      <a:defRPr sz="2400" kern="1200">
        <a:solidFill>
          <a:schemeClr val="tx1"/>
        </a:solidFill>
        <a:latin typeface="Verdana" pitchFamily="34" charset="0"/>
        <a:ea typeface="MS PGothic" pitchFamily="34" charset="-128"/>
        <a:cs typeface="+mn-cs"/>
      </a:defRPr>
    </a:lvl7pPr>
    <a:lvl8pPr marL="3200400" algn="l" defTabSz="914400" rtl="0" eaLnBrk="1" latinLnBrk="0" hangingPunct="1">
      <a:defRPr sz="2400" kern="1200">
        <a:solidFill>
          <a:schemeClr val="tx1"/>
        </a:solidFill>
        <a:latin typeface="Verdana" pitchFamily="34" charset="0"/>
        <a:ea typeface="MS PGothic" pitchFamily="34" charset="-128"/>
        <a:cs typeface="+mn-cs"/>
      </a:defRPr>
    </a:lvl8pPr>
    <a:lvl9pPr marL="3657600" algn="l" defTabSz="914400" rtl="0" eaLnBrk="1" latinLnBrk="0" hangingPunct="1">
      <a:defRPr sz="2400" kern="1200">
        <a:solidFill>
          <a:schemeClr val="tx1"/>
        </a:solidFill>
        <a:latin typeface="Verdana" pitchFamily="34" charset="0"/>
        <a:ea typeface="MS PGothic"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C82F"/>
    <a:srgbClr val="DBC0BB"/>
    <a:srgbClr val="E37222"/>
    <a:srgbClr val="DB612D"/>
    <a:srgbClr val="DB9978"/>
    <a:srgbClr val="0098DB"/>
    <a:srgbClr val="00549F"/>
    <a:srgbClr val="00338D"/>
    <a:srgbClr val="D0103A"/>
    <a:srgbClr val="0085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149ECA-1E9F-4FAD-B4C5-03367A52B9F2}" v="1" dt="2026-06-25T02:56:15.4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50"/>
    <p:restoredTop sz="94673"/>
  </p:normalViewPr>
  <p:slideViewPr>
    <p:cSldViewPr snapToGrid="0">
      <p:cViewPr varScale="1">
        <p:scale>
          <a:sx n="133" d="100"/>
          <a:sy n="133" d="100"/>
        </p:scale>
        <p:origin x="1176" y="96"/>
      </p:cViewPr>
      <p:guideLst>
        <p:guide orient="horz" pos="1620"/>
        <p:guide pos="2880"/>
      </p:guideLst>
    </p:cSldViewPr>
  </p:slideViewPr>
  <p:notesTextViewPr>
    <p:cViewPr>
      <p:scale>
        <a:sx n="1" d="1"/>
        <a:sy n="1" d="1"/>
      </p:scale>
      <p:origin x="0" y="0"/>
    </p:cViewPr>
  </p:notesTextViewPr>
  <p:notesViewPr>
    <p:cSldViewPr snapToGrid="0">
      <p:cViewPr varScale="1">
        <p:scale>
          <a:sx n="108" d="100"/>
          <a:sy n="108" d="100"/>
        </p:scale>
        <p:origin x="411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27" Type="http://schemas.openxmlformats.org/officeDocument/2006/relationships/tableStyles" Target="tableStyles.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zie Good" userId="6781c18b-e49e-4918-96ed-f7dc03545375" providerId="ADAL" clId="{1D4DB65B-5FFE-4E77-836B-7B2E6B44468A}"/>
    <pc:docChg chg="undo custSel addSld modSld">
      <pc:chgData name="Lizzie Good" userId="6781c18b-e49e-4918-96ed-f7dc03545375" providerId="ADAL" clId="{1D4DB65B-5FFE-4E77-836B-7B2E6B44468A}" dt="2026-06-25T02:56:15.468" v="33"/>
      <pc:docMkLst>
        <pc:docMk/>
      </pc:docMkLst>
      <pc:sldChg chg="modSp mod">
        <pc:chgData name="Lizzie Good" userId="6781c18b-e49e-4918-96ed-f7dc03545375" providerId="ADAL" clId="{1D4DB65B-5FFE-4E77-836B-7B2E6B44468A}" dt="2026-06-25T02:51:08.152" v="32" actId="20577"/>
        <pc:sldMkLst>
          <pc:docMk/>
          <pc:sldMk cId="143898872" sldId="263"/>
        </pc:sldMkLst>
        <pc:spChg chg="mod">
          <ac:chgData name="Lizzie Good" userId="6781c18b-e49e-4918-96ed-f7dc03545375" providerId="ADAL" clId="{1D4DB65B-5FFE-4E77-836B-7B2E6B44468A}" dt="2026-06-25T02:51:08.152" v="32" actId="20577"/>
          <ac:spMkLst>
            <pc:docMk/>
            <pc:sldMk cId="143898872" sldId="263"/>
            <ac:spMk id="20" creationId="{928C42A6-C96A-3CDF-8E1A-C73C8D18E54E}"/>
          </ac:spMkLst>
        </pc:spChg>
      </pc:sldChg>
      <pc:sldChg chg="add">
        <pc:chgData name="Lizzie Good" userId="6781c18b-e49e-4918-96ed-f7dc03545375" providerId="ADAL" clId="{1D4DB65B-5FFE-4E77-836B-7B2E6B44468A}" dt="2026-06-25T02:56:15.468" v="33"/>
        <pc:sldMkLst>
          <pc:docMk/>
          <pc:sldMk cId="552693175" sldId="27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39"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a:latin typeface="Arial" pitchFamily="34" charset="0"/>
                <a:ea typeface="+mn-ea"/>
                <a:cs typeface="+mn-cs"/>
              </a:defRPr>
            </a:lvl1pPr>
          </a:lstStyle>
          <a:p>
            <a:pPr>
              <a:defRPr/>
            </a:pPr>
            <a:endParaRPr lang="it-IT"/>
          </a:p>
        </p:txBody>
      </p:sp>
      <p:sp>
        <p:nvSpPr>
          <p:cNvPr id="628740"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41"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a:latin typeface="Arial" pitchFamily="34" charset="0"/>
              </a:defRPr>
            </a:lvl1pPr>
          </a:lstStyle>
          <a:p>
            <a:fld id="{A1FAB338-4618-4BBB-B3F4-1D86E124D84C}" type="slidenum">
              <a:rPr lang="it-IT" altLang="fr-FR"/>
              <a:pPr/>
              <a:t>‹#›</a:t>
            </a:fld>
            <a:endParaRPr lang="it-IT" altLang="fr-FR"/>
          </a:p>
        </p:txBody>
      </p:sp>
    </p:spTree>
    <p:extLst>
      <p:ext uri="{BB962C8B-B14F-4D97-AF65-F5344CB8AC3E}">
        <p14:creationId xmlns:p14="http://schemas.microsoft.com/office/powerpoint/2010/main" val="1811964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14663"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1" name="Rectangle 3"/>
          <p:cNvSpPr>
            <a:spLocks noGrp="1" noChangeArrowheads="1"/>
          </p:cNvSpPr>
          <p:nvPr>
            <p:ph type="dt" idx="1"/>
          </p:nvPr>
        </p:nvSpPr>
        <p:spPr bwMode="auto">
          <a:xfrm>
            <a:off x="3995738" y="0"/>
            <a:ext cx="3014662"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a:lvl1pPr>
          </a:lstStyle>
          <a:p>
            <a:fld id="{CE0A1A16-4297-4754-9F25-E170D41B45E1}" type="datetimeFigureOut">
              <a:rPr lang="en-US" altLang="fr-FR"/>
              <a:pPr/>
              <a:t>6/25/2026</a:t>
            </a:fld>
            <a:endParaRPr lang="en-US" altLang="fr-FR"/>
          </a:p>
        </p:txBody>
      </p:sp>
      <p:sp>
        <p:nvSpPr>
          <p:cNvPr id="4100" name="Rectangle 4"/>
          <p:cNvSpPr>
            <a:spLocks noGrp="1" noRot="1" noChangeAspect="1" noChangeArrowheads="1" noTextEdit="1"/>
          </p:cNvSpPr>
          <p:nvPr>
            <p:ph type="sldImg" idx="2"/>
          </p:nvPr>
        </p:nvSpPr>
        <p:spPr bwMode="auto">
          <a:xfrm>
            <a:off x="463550" y="693738"/>
            <a:ext cx="6157913" cy="3465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904875" y="4435475"/>
            <a:ext cx="5200650" cy="4159250"/>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8374" name="Rectangle 6"/>
          <p:cNvSpPr>
            <a:spLocks noGrp="1" noChangeArrowheads="1"/>
          </p:cNvSpPr>
          <p:nvPr>
            <p:ph type="ftr" sz="quarter" idx="4"/>
          </p:nvPr>
        </p:nvSpPr>
        <p:spPr bwMode="auto">
          <a:xfrm>
            <a:off x="0" y="8870950"/>
            <a:ext cx="3014663"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5" name="Rectangle 7"/>
          <p:cNvSpPr>
            <a:spLocks noGrp="1" noChangeArrowheads="1"/>
          </p:cNvSpPr>
          <p:nvPr>
            <p:ph type="sldNum" sz="quarter" idx="5"/>
          </p:nvPr>
        </p:nvSpPr>
        <p:spPr bwMode="auto">
          <a:xfrm>
            <a:off x="3995738" y="8870950"/>
            <a:ext cx="3014662"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a:lvl1pPr>
          </a:lstStyle>
          <a:p>
            <a:fld id="{D4D0DD51-4268-469F-A172-A4A0DA350D60}" type="slidenum">
              <a:rPr lang="en-US" altLang="fr-FR"/>
              <a:pPr/>
              <a:t>‹#›</a:t>
            </a:fld>
            <a:endParaRPr lang="en-US" altLang="fr-FR"/>
          </a:p>
        </p:txBody>
      </p:sp>
    </p:spTree>
    <p:extLst>
      <p:ext uri="{BB962C8B-B14F-4D97-AF65-F5344CB8AC3E}">
        <p14:creationId xmlns:p14="http://schemas.microsoft.com/office/powerpoint/2010/main" val="1523737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a:t>
            </a:fld>
            <a:endParaRPr lang="en-US" altLang="fr-FR"/>
          </a:p>
        </p:txBody>
      </p:sp>
    </p:spTree>
    <p:extLst>
      <p:ext uri="{BB962C8B-B14F-4D97-AF65-F5344CB8AC3E}">
        <p14:creationId xmlns:p14="http://schemas.microsoft.com/office/powerpoint/2010/main" val="597107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3</a:t>
            </a:fld>
            <a:endParaRPr lang="en-US" altLang="fr-FR"/>
          </a:p>
        </p:txBody>
      </p:sp>
    </p:spTree>
    <p:extLst>
      <p:ext uri="{BB962C8B-B14F-4D97-AF65-F5344CB8AC3E}">
        <p14:creationId xmlns:p14="http://schemas.microsoft.com/office/powerpoint/2010/main" val="3319018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4</a:t>
            </a:fld>
            <a:endParaRPr lang="en-US" altLang="fr-FR"/>
          </a:p>
        </p:txBody>
      </p:sp>
    </p:spTree>
    <p:extLst>
      <p:ext uri="{BB962C8B-B14F-4D97-AF65-F5344CB8AC3E}">
        <p14:creationId xmlns:p14="http://schemas.microsoft.com/office/powerpoint/2010/main" val="17464188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5</a:t>
            </a:fld>
            <a:endParaRPr lang="en-US" altLang="fr-FR"/>
          </a:p>
        </p:txBody>
      </p:sp>
    </p:spTree>
    <p:extLst>
      <p:ext uri="{BB962C8B-B14F-4D97-AF65-F5344CB8AC3E}">
        <p14:creationId xmlns:p14="http://schemas.microsoft.com/office/powerpoint/2010/main" val="40356309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6</a:t>
            </a:fld>
            <a:endParaRPr lang="en-US" altLang="fr-FR"/>
          </a:p>
        </p:txBody>
      </p:sp>
    </p:spTree>
    <p:extLst>
      <p:ext uri="{BB962C8B-B14F-4D97-AF65-F5344CB8AC3E}">
        <p14:creationId xmlns:p14="http://schemas.microsoft.com/office/powerpoint/2010/main" val="701780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15</a:t>
            </a:fld>
            <a:endParaRPr lang="en-US" altLang="fr-FR"/>
          </a:p>
        </p:txBody>
      </p:sp>
    </p:spTree>
    <p:extLst>
      <p:ext uri="{BB962C8B-B14F-4D97-AF65-F5344CB8AC3E}">
        <p14:creationId xmlns:p14="http://schemas.microsoft.com/office/powerpoint/2010/main" val="2817815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4D0DD51-4268-469F-A172-A4A0DA350D60}" type="slidenum">
              <a:rPr lang="en-US" altLang="fr-FR" smtClean="0"/>
              <a:pPr/>
              <a:t>16</a:t>
            </a:fld>
            <a:endParaRPr lang="en-US" altLang="fr-FR"/>
          </a:p>
        </p:txBody>
      </p:sp>
    </p:spTree>
    <p:extLst>
      <p:ext uri="{BB962C8B-B14F-4D97-AF65-F5344CB8AC3E}">
        <p14:creationId xmlns:p14="http://schemas.microsoft.com/office/powerpoint/2010/main" val="357654776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8.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29.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631825" y="482282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163513" y="4572000"/>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7789863" y="4899025"/>
            <a:ext cx="119538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166688" y="4789488"/>
            <a:ext cx="8823325"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173038" y="4908550"/>
            <a:ext cx="6826250" cy="111125"/>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614361" y="2914650"/>
            <a:ext cx="7948800" cy="421975"/>
          </a:xfrm>
        </p:spPr>
        <p:txBody>
          <a:bodyPr>
            <a:spAutoFit/>
          </a:bodyPr>
          <a:lstStyle>
            <a:lvl1pPr marL="0" indent="0">
              <a:buFont typeface="Verdana" pitchFamily="34" charset="0"/>
              <a:buNone/>
              <a:defRPr sz="18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587375" y="1856096"/>
            <a:ext cx="7947025" cy="584775"/>
          </a:xfrm>
          <a:prstGeom prst="rect">
            <a:avLst/>
          </a:prstGeom>
        </p:spPr>
        <p:txBody>
          <a:bodyPr/>
          <a:lstStyle>
            <a:lvl1pPr>
              <a:defRPr sz="3200">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61431006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idx="1"/>
          </p:nvPr>
        </p:nvSpPr>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dirty="0"/>
          </a:p>
        </p:txBody>
      </p:sp>
    </p:spTree>
    <p:extLst>
      <p:ext uri="{BB962C8B-B14F-4D97-AF65-F5344CB8AC3E}">
        <p14:creationId xmlns:p14="http://schemas.microsoft.com/office/powerpoint/2010/main" val="163481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12000" y="2472362"/>
            <a:ext cx="7789050" cy="1323439"/>
          </a:xfrm>
        </p:spPr>
        <p:txBody>
          <a:bodyPr anchor="t"/>
          <a:lstStyle>
            <a:lvl1pPr algn="l">
              <a:defRPr sz="4000"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612000" y="1347221"/>
            <a:ext cx="778905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noProof="0"/>
              <a:t>Modifiez les styles du texte du masque</a:t>
            </a:r>
          </a:p>
        </p:txBody>
      </p:sp>
    </p:spTree>
    <p:extLst>
      <p:ext uri="{BB962C8B-B14F-4D97-AF65-F5344CB8AC3E}">
        <p14:creationId xmlns:p14="http://schemas.microsoft.com/office/powerpoint/2010/main" val="370501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61378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9123" y="1250100"/>
            <a:ext cx="3895200" cy="372600"/>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5" name="Text Placeholder 4"/>
          <p:cNvSpPr>
            <a:spLocks noGrp="1"/>
          </p:cNvSpPr>
          <p:nvPr>
            <p:ph type="body" sz="quarter" idx="3"/>
          </p:nvPr>
        </p:nvSpPr>
        <p:spPr>
          <a:xfrm>
            <a:off x="4645025" y="1250156"/>
            <a:ext cx="3896416" cy="371493"/>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6" name="Content Placeholder 5"/>
          <p:cNvSpPr>
            <a:spLocks noGrp="1"/>
          </p:cNvSpPr>
          <p:nvPr>
            <p:ph sz="quarter" idx="4"/>
          </p:nvPr>
        </p:nvSpPr>
        <p:spPr>
          <a:xfrm>
            <a:off x="4645026" y="1631157"/>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619200" y="1630801"/>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292694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43086" y="149150"/>
            <a:ext cx="7174846" cy="430887"/>
          </a:xfrm>
          <a:prstGeom prst="rect">
            <a:avLst/>
          </a:prstGeom>
          <a:noFill/>
          <a:ln>
            <a:noFill/>
          </a:ln>
        </p:spPr>
        <p:txBody>
          <a:bodyPr/>
          <a:lstStyle>
            <a:lvl1pPr>
              <a:defRPr lang="en-GB" sz="2200"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4238614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518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3" y="1250157"/>
            <a:ext cx="4968875" cy="324326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619125" y="1250101"/>
            <a:ext cx="2846388" cy="32432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
        <p:nvSpPr>
          <p:cNvPr id="5"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3786258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602000" y="3724872"/>
            <a:ext cx="5932800" cy="307777"/>
          </a:xfrm>
        </p:spPr>
        <p:txBody>
          <a:bodyPr anchor="b"/>
          <a:lstStyle>
            <a:lvl1pPr algn="l">
              <a:defRPr sz="1400" b="1"/>
            </a:lvl1pPr>
          </a:lstStyle>
          <a:p>
            <a:r>
              <a:rPr lang="fr-FR" noProof="0"/>
              <a:t>Modifiez le style du titre</a:t>
            </a:r>
            <a:endParaRPr lang="en-GB" noProof="0"/>
          </a:p>
        </p:txBody>
      </p:sp>
      <p:sp>
        <p:nvSpPr>
          <p:cNvPr id="3" name="Picture Placeholder 2"/>
          <p:cNvSpPr>
            <a:spLocks noGrp="1"/>
          </p:cNvSpPr>
          <p:nvPr>
            <p:ph type="pic" idx="1"/>
          </p:nvPr>
        </p:nvSpPr>
        <p:spPr>
          <a:xfrm>
            <a:off x="1601787" y="1250156"/>
            <a:ext cx="5932488" cy="2543176"/>
          </a:xfrm>
        </p:spPr>
        <p:txBody>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GB" noProof="0" dirty="0"/>
          </a:p>
        </p:txBody>
      </p:sp>
      <p:sp>
        <p:nvSpPr>
          <p:cNvPr id="4" name="Text Placeholder 3"/>
          <p:cNvSpPr>
            <a:spLocks noGrp="1"/>
          </p:cNvSpPr>
          <p:nvPr>
            <p:ph type="body" sz="half" idx="2"/>
          </p:nvPr>
        </p:nvSpPr>
        <p:spPr>
          <a:xfrm>
            <a:off x="1602000" y="4029076"/>
            <a:ext cx="5932800" cy="46434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Tree>
    <p:extLst>
      <p:ext uri="{BB962C8B-B14F-4D97-AF65-F5344CB8AC3E}">
        <p14:creationId xmlns:p14="http://schemas.microsoft.com/office/powerpoint/2010/main" val="38538444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7.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2" Type="http://schemas.openxmlformats.org/officeDocument/2006/relationships/slideLayout" Target="../slideLayouts/slideLayout2.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5.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1.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91440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173038" y="792163"/>
            <a:ext cx="8747125"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1028" name="Text Box DG"/>
          <p:cNvSpPr txBox="1">
            <a:spLocks noChangeArrowheads="1"/>
          </p:cNvSpPr>
          <p:nvPr/>
        </p:nvSpPr>
        <p:spPr bwMode="auto">
          <a:xfrm>
            <a:off x="577850" y="334963"/>
            <a:ext cx="50165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sp>
        <p:nvSpPr>
          <p:cNvPr id="1029" name="Rectangle 6"/>
          <p:cNvSpPr>
            <a:spLocks noGrp="1" noChangeArrowheads="1"/>
          </p:cNvSpPr>
          <p:nvPr>
            <p:ph type="title"/>
          </p:nvPr>
        </p:nvSpPr>
        <p:spPr bwMode="auto">
          <a:xfrm>
            <a:off x="774700" y="158750"/>
            <a:ext cx="69564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47767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165100" y="457517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404040"/>
                </a:solidFill>
              </a:rPr>
              <a:t>ESA UNCLASSIFIED - For Official Use</a:t>
            </a:r>
          </a:p>
        </p:txBody>
      </p:sp>
      <p:sp>
        <p:nvSpPr>
          <p:cNvPr id="1032" name="Text Box 34"/>
          <p:cNvSpPr txBox="1">
            <a:spLocks noChangeAspect="1" noChangeArrowheads="1"/>
          </p:cNvSpPr>
          <p:nvPr/>
        </p:nvSpPr>
        <p:spPr bwMode="auto">
          <a:xfrm>
            <a:off x="4479925" y="4579938"/>
            <a:ext cx="4521200" cy="147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800" noProof="1">
                <a:solidFill>
                  <a:schemeClr val="bg2"/>
                </a:solidFill>
              </a:rPr>
              <a:t>ESA | LST_cci Workshop 12-14 May 2026 | Slide  </a:t>
            </a:r>
            <a:fld id="{7413FDCA-0F06-4063-887E-9DB05E30A5CA}" type="slidenum">
              <a:rPr altLang="fr-FR" sz="800" noProof="1">
                <a:solidFill>
                  <a:schemeClr val="bg2"/>
                </a:solidFill>
              </a:rPr>
              <a:pPr algn="r" eaLnBrk="1" hangingPunct="1">
                <a:spcBef>
                  <a:spcPct val="50000"/>
                </a:spcBef>
              </a:pPr>
              <a:t>‹#›</a:t>
            </a:fld>
            <a:endParaRPr lang="fr-FR" altLang="fr-FR" sz="800" noProof="1">
              <a:solidFill>
                <a:schemeClr val="bg2"/>
              </a:solidFill>
            </a:endParaRPr>
          </a:p>
        </p:txBody>
      </p:sp>
      <p:grpSp>
        <p:nvGrpSpPr>
          <p:cNvPr id="1033" name="Group 39"/>
          <p:cNvGrpSpPr>
            <a:grpSpLocks/>
          </p:cNvGrpSpPr>
          <p:nvPr/>
        </p:nvGrpSpPr>
        <p:grpSpPr bwMode="auto">
          <a:xfrm>
            <a:off x="173038" y="4908550"/>
            <a:ext cx="6826250" cy="111125"/>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58"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Lst>
  <p:hf sldNum="0" hdr="0" dt="0"/>
  <p:txStyles>
    <p:title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p:titleStyle>
    <p:bodyStyle>
      <a:lvl1pPr marL="342900" indent="-685800" algn="l" rtl="0" eaLnBrk="1" fontAlgn="base" hangingPunct="1">
        <a:lnSpc>
          <a:spcPct val="119000"/>
        </a:lnSpc>
        <a:spcBef>
          <a:spcPct val="20000"/>
        </a:spcBef>
        <a:spcAft>
          <a:spcPct val="0"/>
        </a:spcAft>
        <a:buClr>
          <a:schemeClr val="accent1"/>
        </a:buClr>
        <a:defRPr lang="en-GB" sz="1600" dirty="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533400" y="1778000"/>
            <a:ext cx="79724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defRPr/>
            </a:pPr>
            <a:r>
              <a:rPr lang="en-GB" sz="3200" dirty="0">
                <a:solidFill>
                  <a:schemeClr val="bg1">
                    <a:lumMod val="95000"/>
                  </a:schemeClr>
                </a:solidFill>
                <a:latin typeface="Verdana"/>
                <a:ea typeface="+mj-ea"/>
                <a:cs typeface="Verdana"/>
              </a:rPr>
              <a:t>Uncertainties in the </a:t>
            </a:r>
            <a:r>
              <a:rPr lang="en-GB" sz="3200" dirty="0" err="1">
                <a:solidFill>
                  <a:schemeClr val="bg1">
                    <a:lumMod val="95000"/>
                  </a:schemeClr>
                </a:solidFill>
                <a:latin typeface="Verdana"/>
                <a:ea typeface="+mj-ea"/>
                <a:cs typeface="Verdana"/>
              </a:rPr>
              <a:t>LST_cci</a:t>
            </a:r>
            <a:r>
              <a:rPr lang="en-GB" sz="3200" dirty="0">
                <a:solidFill>
                  <a:schemeClr val="bg1">
                    <a:lumMod val="95000"/>
                  </a:schemeClr>
                </a:solidFill>
                <a:latin typeface="Verdana"/>
                <a:ea typeface="+mj-ea"/>
                <a:cs typeface="Verdana"/>
              </a:rPr>
              <a:t> products</a:t>
            </a:r>
          </a:p>
        </p:txBody>
      </p:sp>
      <p:sp>
        <p:nvSpPr>
          <p:cNvPr id="5122" name="Text Box 24"/>
          <p:cNvSpPr txBox="1">
            <a:spLocks noChangeArrowheads="1"/>
          </p:cNvSpPr>
          <p:nvPr/>
        </p:nvSpPr>
        <p:spPr bwMode="auto">
          <a:xfrm>
            <a:off x="615950" y="2794000"/>
            <a:ext cx="2225289" cy="369332"/>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sz="1800" dirty="0">
                <a:solidFill>
                  <a:schemeClr val="bg1"/>
                </a:solidFill>
              </a:rPr>
              <a:t> Claire Bulgin      </a:t>
            </a:r>
          </a:p>
        </p:txBody>
      </p:sp>
      <p:sp>
        <p:nvSpPr>
          <p:cNvPr id="5123" name="Text Box 25"/>
          <p:cNvSpPr txBox="1">
            <a:spLocks noChangeArrowheads="1"/>
          </p:cNvSpPr>
          <p:nvPr/>
        </p:nvSpPr>
        <p:spPr bwMode="auto">
          <a:xfrm>
            <a:off x="615950" y="3262313"/>
            <a:ext cx="7205306" cy="369332"/>
          </a:xfrm>
          <a:prstGeom prst="rect">
            <a:avLst/>
          </a:prstGeom>
          <a:solidFill>
            <a:srgbClr val="007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fr-FR" altLang="fr-FR" sz="1800" dirty="0" err="1">
                <a:solidFill>
                  <a:schemeClr val="bg1"/>
                </a:solidFill>
              </a:rPr>
              <a:t>University</a:t>
            </a:r>
            <a:r>
              <a:rPr lang="fr-FR" altLang="fr-FR" sz="1800" dirty="0">
                <a:solidFill>
                  <a:schemeClr val="bg1"/>
                </a:solidFill>
              </a:rPr>
              <a:t> of Reading, National Centre for Earth Observation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5F85D-F098-991D-256F-F175AA940D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A75549-2C0C-5515-1093-13DF1FF9A92A}"/>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CF59D8F6-B0A8-A809-53D8-B5F9C4360BFA}"/>
              </a:ext>
            </a:extLst>
          </p:cNvPr>
          <p:cNvSpPr>
            <a:spLocks noGrp="1"/>
          </p:cNvSpPr>
          <p:nvPr>
            <p:ph idx="1"/>
          </p:nvPr>
        </p:nvSpPr>
        <p:spPr>
          <a:xfrm>
            <a:off x="173038" y="792163"/>
            <a:ext cx="8747125" cy="640221"/>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2A8A5BFC-4686-A2BE-8E4E-5B538DB9540E}"/>
              </a:ext>
            </a:extLst>
          </p:cNvPr>
          <p:cNvSpPr/>
          <p:nvPr/>
        </p:nvSpPr>
        <p:spPr>
          <a:xfrm>
            <a:off x="607838" y="1580393"/>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CD5C7BC-9C19-BD98-B583-C4E05C253804}"/>
              </a:ext>
            </a:extLst>
          </p:cNvPr>
          <p:cNvSpPr/>
          <p:nvPr/>
        </p:nvSpPr>
        <p:spPr>
          <a:xfrm>
            <a:off x="873476" y="1580393"/>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729E7D60-65BC-E709-0AA1-1E054194DF95}"/>
              </a:ext>
            </a:extLst>
          </p:cNvPr>
          <p:cNvSpPr/>
          <p:nvPr/>
        </p:nvSpPr>
        <p:spPr>
          <a:xfrm>
            <a:off x="873476" y="2061261"/>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28B6C62A-B7DF-C4AA-2CD4-B8C87A1FBA2F}"/>
              </a:ext>
            </a:extLst>
          </p:cNvPr>
          <p:cNvSpPr/>
          <p:nvPr/>
        </p:nvSpPr>
        <p:spPr>
          <a:xfrm>
            <a:off x="873476"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C99A3EB6-144A-C7D0-61CC-25EA87B8EFDE}"/>
              </a:ext>
            </a:extLst>
          </p:cNvPr>
          <p:cNvSpPr/>
          <p:nvPr/>
        </p:nvSpPr>
        <p:spPr>
          <a:xfrm>
            <a:off x="873476" y="230688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482DE3A2-C9A7-8311-5741-04112F2F3B04}"/>
              </a:ext>
            </a:extLst>
          </p:cNvPr>
          <p:cNvSpPr/>
          <p:nvPr/>
        </p:nvSpPr>
        <p:spPr>
          <a:xfrm>
            <a:off x="1139115"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775F72F7-D1DF-0D8A-73E6-2ECB8B3C0BC7}"/>
              </a:ext>
            </a:extLst>
          </p:cNvPr>
          <p:cNvSpPr/>
          <p:nvPr/>
        </p:nvSpPr>
        <p:spPr>
          <a:xfrm>
            <a:off x="1404753" y="230906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525414D2-73BE-EE1A-973D-20B359E2D049}"/>
              </a:ext>
            </a:extLst>
          </p:cNvPr>
          <p:cNvSpPr/>
          <p:nvPr/>
        </p:nvSpPr>
        <p:spPr>
          <a:xfrm>
            <a:off x="607838"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FA8AE77F-1937-7720-573C-907F2542C419}"/>
              </a:ext>
            </a:extLst>
          </p:cNvPr>
          <p:cNvSpPr/>
          <p:nvPr/>
        </p:nvSpPr>
        <p:spPr>
          <a:xfrm>
            <a:off x="1139115" y="2063180"/>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71DC5953-6871-9377-1401-E265F9B7A364}"/>
              </a:ext>
            </a:extLst>
          </p:cNvPr>
          <p:cNvSpPr/>
          <p:nvPr/>
        </p:nvSpPr>
        <p:spPr>
          <a:xfrm>
            <a:off x="1670392" y="1821914"/>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08A60FAF-8678-F693-DF19-390883EBDAFE}"/>
              </a:ext>
            </a:extLst>
          </p:cNvPr>
          <p:cNvSpPr/>
          <p:nvPr/>
        </p:nvSpPr>
        <p:spPr>
          <a:xfrm>
            <a:off x="607838" y="2306883"/>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3B130011-26C5-5546-612B-02427A4767ED}"/>
              </a:ext>
            </a:extLst>
          </p:cNvPr>
          <p:cNvSpPr/>
          <p:nvPr/>
        </p:nvSpPr>
        <p:spPr>
          <a:xfrm>
            <a:off x="1670392" y="2065359"/>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599CF50F-A643-F07A-0E1E-A13B37C7077A}"/>
              </a:ext>
            </a:extLst>
          </p:cNvPr>
          <p:cNvSpPr/>
          <p:nvPr/>
        </p:nvSpPr>
        <p:spPr>
          <a:xfrm>
            <a:off x="1404753"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B7DA1309-1CC4-282C-9884-EAE61A46A6DE}"/>
              </a:ext>
            </a:extLst>
          </p:cNvPr>
          <p:cNvSpPr/>
          <p:nvPr/>
        </p:nvSpPr>
        <p:spPr>
          <a:xfrm>
            <a:off x="1139115" y="230797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FCE2E08D-715C-765A-9F60-7E48941CCFCC}"/>
              </a:ext>
            </a:extLst>
          </p:cNvPr>
          <p:cNvSpPr/>
          <p:nvPr/>
        </p:nvSpPr>
        <p:spPr>
          <a:xfrm>
            <a:off x="607838" y="206535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BB974F0-15A2-665D-D08C-EF2882F1497B}"/>
              </a:ext>
            </a:extLst>
          </p:cNvPr>
          <p:cNvSpPr/>
          <p:nvPr/>
        </p:nvSpPr>
        <p:spPr>
          <a:xfrm>
            <a:off x="1670392" y="1580391"/>
            <a:ext cx="258834" cy="238267"/>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1DE809B2-241B-FF47-CCE9-F88C1762A917}"/>
              </a:ext>
            </a:extLst>
          </p:cNvPr>
          <p:cNvSpPr/>
          <p:nvPr/>
        </p:nvSpPr>
        <p:spPr>
          <a:xfrm>
            <a:off x="1139115" y="1822746"/>
            <a:ext cx="258834" cy="238267"/>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9D3C6C56-2A2D-7A33-3A41-70DF03CDD153}"/>
              </a:ext>
            </a:extLst>
          </p:cNvPr>
          <p:cNvSpPr/>
          <p:nvPr/>
        </p:nvSpPr>
        <p:spPr>
          <a:xfrm>
            <a:off x="1404753" y="206426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F0251BA1-DF4C-1E2C-FDA8-AE5B8B005600}"/>
              </a:ext>
            </a:extLst>
          </p:cNvPr>
          <p:cNvSpPr/>
          <p:nvPr/>
        </p:nvSpPr>
        <p:spPr>
          <a:xfrm>
            <a:off x="1670392" y="2309061"/>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789A1304-9271-D892-D781-EF9148252282}"/>
              </a:ext>
            </a:extLst>
          </p:cNvPr>
          <p:cNvSpPr/>
          <p:nvPr/>
        </p:nvSpPr>
        <p:spPr>
          <a:xfrm>
            <a:off x="1404753" y="1820826"/>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F269D2F8-C6B0-E751-3AFD-DDBD0AC66E8F}"/>
              </a:ext>
            </a:extLst>
          </p:cNvPr>
          <p:cNvSpPr/>
          <p:nvPr/>
        </p:nvSpPr>
        <p:spPr>
          <a:xfrm>
            <a:off x="607838" y="2552503"/>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E632530B-31FD-F2DB-7121-7C9D0448EC52}"/>
              </a:ext>
            </a:extLst>
          </p:cNvPr>
          <p:cNvSpPr/>
          <p:nvPr/>
        </p:nvSpPr>
        <p:spPr>
          <a:xfrm>
            <a:off x="1139115" y="2552093"/>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9A8D8CF1-DF71-4B80-F98F-1BA70EB0A611}"/>
              </a:ext>
            </a:extLst>
          </p:cNvPr>
          <p:cNvSpPr/>
          <p:nvPr/>
        </p:nvSpPr>
        <p:spPr>
          <a:xfrm>
            <a:off x="873476" y="2552093"/>
            <a:ext cx="258834" cy="238267"/>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F47B64AE-5D87-25E7-731F-D8CF335626A6}"/>
              </a:ext>
            </a:extLst>
          </p:cNvPr>
          <p:cNvSpPr/>
          <p:nvPr/>
        </p:nvSpPr>
        <p:spPr>
          <a:xfrm>
            <a:off x="1404753" y="2551004"/>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50CCE75B-FF45-CDD2-0AFE-2D7012688FBB}"/>
              </a:ext>
            </a:extLst>
          </p:cNvPr>
          <p:cNvSpPr/>
          <p:nvPr/>
        </p:nvSpPr>
        <p:spPr>
          <a:xfrm>
            <a:off x="1670392" y="2551004"/>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8A9BD4D7-F023-611B-A114-07786E88B7BF}"/>
              </a:ext>
            </a:extLst>
          </p:cNvPr>
          <p:cNvSpPr/>
          <p:nvPr/>
        </p:nvSpPr>
        <p:spPr>
          <a:xfrm>
            <a:off x="607838" y="31409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20E3396E-FA4B-B398-655E-857AD0C9F194}"/>
              </a:ext>
            </a:extLst>
          </p:cNvPr>
          <p:cNvSpPr/>
          <p:nvPr/>
        </p:nvSpPr>
        <p:spPr>
          <a:xfrm>
            <a:off x="873476" y="3140960"/>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11860ED4-86F9-60FC-03E9-B065714788DD}"/>
              </a:ext>
            </a:extLst>
          </p:cNvPr>
          <p:cNvSpPr/>
          <p:nvPr/>
        </p:nvSpPr>
        <p:spPr>
          <a:xfrm>
            <a:off x="873476" y="3621828"/>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06DF2442-4E06-F246-5FF5-1FBAFFC1DD61}"/>
              </a:ext>
            </a:extLst>
          </p:cNvPr>
          <p:cNvSpPr/>
          <p:nvPr/>
        </p:nvSpPr>
        <p:spPr>
          <a:xfrm>
            <a:off x="873476" y="3381394"/>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C7C80546-63FF-4137-064A-47244CA52346}"/>
              </a:ext>
            </a:extLst>
          </p:cNvPr>
          <p:cNvSpPr/>
          <p:nvPr/>
        </p:nvSpPr>
        <p:spPr>
          <a:xfrm>
            <a:off x="873476" y="386744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62B2249A-2BB7-87A3-91D2-6B5BF84678C7}"/>
              </a:ext>
            </a:extLst>
          </p:cNvPr>
          <p:cNvSpPr/>
          <p:nvPr/>
        </p:nvSpPr>
        <p:spPr>
          <a:xfrm>
            <a:off x="1139115" y="314095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A9534F4D-0A74-CE1B-9B3A-EEDEAD00287F}"/>
              </a:ext>
            </a:extLst>
          </p:cNvPr>
          <p:cNvSpPr/>
          <p:nvPr/>
        </p:nvSpPr>
        <p:spPr>
          <a:xfrm>
            <a:off x="1404753" y="3869628"/>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B832F952-F35C-1A02-8374-AA8853FB8631}"/>
              </a:ext>
            </a:extLst>
          </p:cNvPr>
          <p:cNvSpPr/>
          <p:nvPr/>
        </p:nvSpPr>
        <p:spPr>
          <a:xfrm>
            <a:off x="607838" y="3381394"/>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E49B4225-FE74-E2A5-8633-39092587E63D}"/>
              </a:ext>
            </a:extLst>
          </p:cNvPr>
          <p:cNvSpPr/>
          <p:nvPr/>
        </p:nvSpPr>
        <p:spPr>
          <a:xfrm>
            <a:off x="1139115" y="3623747"/>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81CDDAC8-82DE-B804-717D-38555E4BE407}"/>
              </a:ext>
            </a:extLst>
          </p:cNvPr>
          <p:cNvSpPr/>
          <p:nvPr/>
        </p:nvSpPr>
        <p:spPr>
          <a:xfrm>
            <a:off x="1670392" y="338248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ectangle 76">
            <a:extLst>
              <a:ext uri="{FF2B5EF4-FFF2-40B4-BE49-F238E27FC236}">
                <a16:creationId xmlns:a16="http://schemas.microsoft.com/office/drawing/2014/main" id="{56B21AFB-0574-1F80-49A1-0B872B17F3C9}"/>
              </a:ext>
            </a:extLst>
          </p:cNvPr>
          <p:cNvSpPr/>
          <p:nvPr/>
        </p:nvSpPr>
        <p:spPr>
          <a:xfrm>
            <a:off x="607838" y="3867450"/>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Rectangle 77">
            <a:extLst>
              <a:ext uri="{FF2B5EF4-FFF2-40B4-BE49-F238E27FC236}">
                <a16:creationId xmlns:a16="http://schemas.microsoft.com/office/drawing/2014/main" id="{8F839732-46BD-FE9F-3CCF-2F6EEE3475A4}"/>
              </a:ext>
            </a:extLst>
          </p:cNvPr>
          <p:cNvSpPr/>
          <p:nvPr/>
        </p:nvSpPr>
        <p:spPr>
          <a:xfrm>
            <a:off x="1670392" y="3625926"/>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Rectangle 78">
            <a:extLst>
              <a:ext uri="{FF2B5EF4-FFF2-40B4-BE49-F238E27FC236}">
                <a16:creationId xmlns:a16="http://schemas.microsoft.com/office/drawing/2014/main" id="{877541AB-9D73-37DE-534A-6BBE5FC33C6A}"/>
              </a:ext>
            </a:extLst>
          </p:cNvPr>
          <p:cNvSpPr/>
          <p:nvPr/>
        </p:nvSpPr>
        <p:spPr>
          <a:xfrm>
            <a:off x="1404753" y="3140959"/>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Rectangle 79">
            <a:extLst>
              <a:ext uri="{FF2B5EF4-FFF2-40B4-BE49-F238E27FC236}">
                <a16:creationId xmlns:a16="http://schemas.microsoft.com/office/drawing/2014/main" id="{616344C3-E76A-6ACE-CB55-47948EAAF031}"/>
              </a:ext>
            </a:extLst>
          </p:cNvPr>
          <p:cNvSpPr/>
          <p:nvPr/>
        </p:nvSpPr>
        <p:spPr>
          <a:xfrm>
            <a:off x="1139115" y="3868538"/>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Rectangle 80">
            <a:extLst>
              <a:ext uri="{FF2B5EF4-FFF2-40B4-BE49-F238E27FC236}">
                <a16:creationId xmlns:a16="http://schemas.microsoft.com/office/drawing/2014/main" id="{DF74B742-6E88-E8AF-4589-DB240E7E1508}"/>
              </a:ext>
            </a:extLst>
          </p:cNvPr>
          <p:cNvSpPr/>
          <p:nvPr/>
        </p:nvSpPr>
        <p:spPr>
          <a:xfrm>
            <a:off x="607838" y="3625926"/>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Rectangle 81">
            <a:extLst>
              <a:ext uri="{FF2B5EF4-FFF2-40B4-BE49-F238E27FC236}">
                <a16:creationId xmlns:a16="http://schemas.microsoft.com/office/drawing/2014/main" id="{FFDE8380-9F58-8BB9-797B-E61E934C302A}"/>
              </a:ext>
            </a:extLst>
          </p:cNvPr>
          <p:cNvSpPr/>
          <p:nvPr/>
        </p:nvSpPr>
        <p:spPr>
          <a:xfrm>
            <a:off x="1670392" y="3140958"/>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Rectangle 82">
            <a:extLst>
              <a:ext uri="{FF2B5EF4-FFF2-40B4-BE49-F238E27FC236}">
                <a16:creationId xmlns:a16="http://schemas.microsoft.com/office/drawing/2014/main" id="{7F4290C2-4289-6C6B-5719-19F45A1624CE}"/>
              </a:ext>
            </a:extLst>
          </p:cNvPr>
          <p:cNvSpPr/>
          <p:nvPr/>
        </p:nvSpPr>
        <p:spPr>
          <a:xfrm>
            <a:off x="1139115" y="3383313"/>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a:extLst>
              <a:ext uri="{FF2B5EF4-FFF2-40B4-BE49-F238E27FC236}">
                <a16:creationId xmlns:a16="http://schemas.microsoft.com/office/drawing/2014/main" id="{01F08303-E211-5D0A-E1E9-409E1789AA48}"/>
              </a:ext>
            </a:extLst>
          </p:cNvPr>
          <p:cNvSpPr/>
          <p:nvPr/>
        </p:nvSpPr>
        <p:spPr>
          <a:xfrm>
            <a:off x="1404753" y="3624836"/>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Rectangle 84">
            <a:extLst>
              <a:ext uri="{FF2B5EF4-FFF2-40B4-BE49-F238E27FC236}">
                <a16:creationId xmlns:a16="http://schemas.microsoft.com/office/drawing/2014/main" id="{C7DDDDE3-A8C2-5772-A30C-581B772C3D65}"/>
              </a:ext>
            </a:extLst>
          </p:cNvPr>
          <p:cNvSpPr/>
          <p:nvPr/>
        </p:nvSpPr>
        <p:spPr>
          <a:xfrm>
            <a:off x="1670392" y="3869628"/>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ectangle 85">
            <a:extLst>
              <a:ext uri="{FF2B5EF4-FFF2-40B4-BE49-F238E27FC236}">
                <a16:creationId xmlns:a16="http://schemas.microsoft.com/office/drawing/2014/main" id="{4E00A406-E3B9-82BC-89F4-C12904398917}"/>
              </a:ext>
            </a:extLst>
          </p:cNvPr>
          <p:cNvSpPr/>
          <p:nvPr/>
        </p:nvSpPr>
        <p:spPr>
          <a:xfrm>
            <a:off x="1404753" y="3381393"/>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F3B45C32-910D-6B4C-4E90-3AC92DD98B6C}"/>
              </a:ext>
            </a:extLst>
          </p:cNvPr>
          <p:cNvSpPr/>
          <p:nvPr/>
        </p:nvSpPr>
        <p:spPr>
          <a:xfrm>
            <a:off x="607838" y="411307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A16C85DD-DDB7-785A-455C-404AEC070B37}"/>
              </a:ext>
            </a:extLst>
          </p:cNvPr>
          <p:cNvSpPr/>
          <p:nvPr/>
        </p:nvSpPr>
        <p:spPr>
          <a:xfrm>
            <a:off x="1139115" y="41126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id="{1411FFF4-CD67-7E3E-E9EA-DDAA6E6133DB}"/>
              </a:ext>
            </a:extLst>
          </p:cNvPr>
          <p:cNvSpPr/>
          <p:nvPr/>
        </p:nvSpPr>
        <p:spPr>
          <a:xfrm>
            <a:off x="873476" y="4112660"/>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ectangle 89">
            <a:extLst>
              <a:ext uri="{FF2B5EF4-FFF2-40B4-BE49-F238E27FC236}">
                <a16:creationId xmlns:a16="http://schemas.microsoft.com/office/drawing/2014/main" id="{AC375EDA-0B71-8B96-74BA-5118A3472492}"/>
              </a:ext>
            </a:extLst>
          </p:cNvPr>
          <p:cNvSpPr/>
          <p:nvPr/>
        </p:nvSpPr>
        <p:spPr>
          <a:xfrm>
            <a:off x="1404753" y="4111571"/>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ectangle 90">
            <a:extLst>
              <a:ext uri="{FF2B5EF4-FFF2-40B4-BE49-F238E27FC236}">
                <a16:creationId xmlns:a16="http://schemas.microsoft.com/office/drawing/2014/main" id="{1CB76FE8-533A-EBF9-DE3B-A99A676D384E}"/>
              </a:ext>
            </a:extLst>
          </p:cNvPr>
          <p:cNvSpPr/>
          <p:nvPr/>
        </p:nvSpPr>
        <p:spPr>
          <a:xfrm>
            <a:off x="1670392" y="411157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Rectangle 143">
            <a:extLst>
              <a:ext uri="{FF2B5EF4-FFF2-40B4-BE49-F238E27FC236}">
                <a16:creationId xmlns:a16="http://schemas.microsoft.com/office/drawing/2014/main" id="{813E0880-5232-EB4D-2AC6-9F17F9FBC7FA}"/>
              </a:ext>
            </a:extLst>
          </p:cNvPr>
          <p:cNvSpPr/>
          <p:nvPr/>
        </p:nvSpPr>
        <p:spPr>
          <a:xfrm>
            <a:off x="2145211" y="2400586"/>
            <a:ext cx="258834" cy="23826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Rectangle 144">
            <a:extLst>
              <a:ext uri="{FF2B5EF4-FFF2-40B4-BE49-F238E27FC236}">
                <a16:creationId xmlns:a16="http://schemas.microsoft.com/office/drawing/2014/main" id="{98368FF7-D0EA-9F9D-C2F9-53CC331DE6CE}"/>
              </a:ext>
            </a:extLst>
          </p:cNvPr>
          <p:cNvSpPr/>
          <p:nvPr/>
        </p:nvSpPr>
        <p:spPr>
          <a:xfrm>
            <a:off x="2143286" y="2162319"/>
            <a:ext cx="258834" cy="238267"/>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53123040-9A05-76A7-0193-46719EE08C29}"/>
              </a:ext>
            </a:extLst>
          </p:cNvPr>
          <p:cNvSpPr/>
          <p:nvPr/>
        </p:nvSpPr>
        <p:spPr>
          <a:xfrm>
            <a:off x="2141361" y="1939959"/>
            <a:ext cx="258834" cy="238267"/>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B52D9C55-A4AF-536E-B9DE-8BBE90D70DCC}"/>
              </a:ext>
            </a:extLst>
          </p:cNvPr>
          <p:cNvSpPr/>
          <p:nvPr/>
        </p:nvSpPr>
        <p:spPr>
          <a:xfrm>
            <a:off x="2141361" y="1699524"/>
            <a:ext cx="258834" cy="23826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TextBox 147">
            <a:extLst>
              <a:ext uri="{FF2B5EF4-FFF2-40B4-BE49-F238E27FC236}">
                <a16:creationId xmlns:a16="http://schemas.microsoft.com/office/drawing/2014/main" id="{2ECF6414-9BD4-99B0-C939-5014A0798893}"/>
              </a:ext>
            </a:extLst>
          </p:cNvPr>
          <p:cNvSpPr txBox="1"/>
          <p:nvPr/>
        </p:nvSpPr>
        <p:spPr>
          <a:xfrm>
            <a:off x="2386413" y="1647991"/>
            <a:ext cx="983112" cy="276999"/>
          </a:xfrm>
          <a:prstGeom prst="rect">
            <a:avLst/>
          </a:prstGeom>
          <a:noFill/>
        </p:spPr>
        <p:txBody>
          <a:bodyPr wrap="square" rtlCol="0">
            <a:spAutoFit/>
          </a:bodyPr>
          <a:lstStyle/>
          <a:p>
            <a:r>
              <a:rPr lang="en-GB" sz="1200" dirty="0"/>
              <a:t>Warmer</a:t>
            </a:r>
          </a:p>
        </p:txBody>
      </p:sp>
      <p:sp>
        <p:nvSpPr>
          <p:cNvPr id="149" name="TextBox 148">
            <a:extLst>
              <a:ext uri="{FF2B5EF4-FFF2-40B4-BE49-F238E27FC236}">
                <a16:creationId xmlns:a16="http://schemas.microsoft.com/office/drawing/2014/main" id="{E63497C6-7EC1-B95A-8F66-A39940C97F53}"/>
              </a:ext>
            </a:extLst>
          </p:cNvPr>
          <p:cNvSpPr txBox="1"/>
          <p:nvPr/>
        </p:nvSpPr>
        <p:spPr>
          <a:xfrm>
            <a:off x="2386413" y="2399673"/>
            <a:ext cx="983112" cy="276999"/>
          </a:xfrm>
          <a:prstGeom prst="rect">
            <a:avLst/>
          </a:prstGeom>
          <a:noFill/>
        </p:spPr>
        <p:txBody>
          <a:bodyPr wrap="square" rtlCol="0">
            <a:spAutoFit/>
          </a:bodyPr>
          <a:lstStyle/>
          <a:p>
            <a:r>
              <a:rPr lang="en-GB" sz="1200" dirty="0"/>
              <a:t>Cooler</a:t>
            </a:r>
          </a:p>
        </p:txBody>
      </p:sp>
      <p:sp>
        <p:nvSpPr>
          <p:cNvPr id="150" name="TextBox 149">
            <a:extLst>
              <a:ext uri="{FF2B5EF4-FFF2-40B4-BE49-F238E27FC236}">
                <a16:creationId xmlns:a16="http://schemas.microsoft.com/office/drawing/2014/main" id="{AA3B240F-0D63-7D9A-A318-E3744B9F2DC3}"/>
              </a:ext>
            </a:extLst>
          </p:cNvPr>
          <p:cNvSpPr txBox="1"/>
          <p:nvPr/>
        </p:nvSpPr>
        <p:spPr>
          <a:xfrm rot="16200000">
            <a:off x="76048" y="1990408"/>
            <a:ext cx="541530" cy="276999"/>
          </a:xfrm>
          <a:prstGeom prst="rect">
            <a:avLst/>
          </a:prstGeom>
          <a:noFill/>
        </p:spPr>
        <p:txBody>
          <a:bodyPr wrap="square" rtlCol="0">
            <a:spAutoFit/>
          </a:bodyPr>
          <a:lstStyle/>
          <a:p>
            <a:r>
              <a:rPr lang="en-GB" sz="1200" dirty="0"/>
              <a:t>LST</a:t>
            </a:r>
          </a:p>
        </p:txBody>
      </p:sp>
      <p:sp>
        <p:nvSpPr>
          <p:cNvPr id="153" name="Right Arrow 152">
            <a:extLst>
              <a:ext uri="{FF2B5EF4-FFF2-40B4-BE49-F238E27FC236}">
                <a16:creationId xmlns:a16="http://schemas.microsoft.com/office/drawing/2014/main" id="{CF182982-B021-012A-1E94-845EF50C509F}"/>
              </a:ext>
            </a:extLst>
          </p:cNvPr>
          <p:cNvSpPr/>
          <p:nvPr/>
        </p:nvSpPr>
        <p:spPr>
          <a:xfrm>
            <a:off x="3277040" y="1947193"/>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Rectangle 153">
            <a:extLst>
              <a:ext uri="{FF2B5EF4-FFF2-40B4-BE49-F238E27FC236}">
                <a16:creationId xmlns:a16="http://schemas.microsoft.com/office/drawing/2014/main" id="{9AA77EE4-D416-AC51-10D8-D5E7FFC42E35}"/>
              </a:ext>
            </a:extLst>
          </p:cNvPr>
          <p:cNvSpPr/>
          <p:nvPr/>
        </p:nvSpPr>
        <p:spPr>
          <a:xfrm>
            <a:off x="4733291" y="1557879"/>
            <a:ext cx="1321388" cy="120888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TextBox 154">
            <a:extLst>
              <a:ext uri="{FF2B5EF4-FFF2-40B4-BE49-F238E27FC236}">
                <a16:creationId xmlns:a16="http://schemas.microsoft.com/office/drawing/2014/main" id="{BD5DEE7A-8634-4D38-4F82-F0BBD5E26AB1}"/>
              </a:ext>
            </a:extLst>
          </p:cNvPr>
          <p:cNvSpPr txBox="1"/>
          <p:nvPr/>
        </p:nvSpPr>
        <p:spPr>
          <a:xfrm rot="16200000">
            <a:off x="-268530" y="3572618"/>
            <a:ext cx="1230688" cy="276999"/>
          </a:xfrm>
          <a:prstGeom prst="rect">
            <a:avLst/>
          </a:prstGeom>
          <a:noFill/>
        </p:spPr>
        <p:txBody>
          <a:bodyPr wrap="square" rtlCol="0">
            <a:spAutoFit/>
          </a:bodyPr>
          <a:lstStyle/>
          <a:p>
            <a:r>
              <a:rPr lang="en-GB" sz="1200" dirty="0"/>
              <a:t>Uncertainties</a:t>
            </a:r>
          </a:p>
        </p:txBody>
      </p:sp>
      <p:sp>
        <p:nvSpPr>
          <p:cNvPr id="156" name="Rectangle 155">
            <a:extLst>
              <a:ext uri="{FF2B5EF4-FFF2-40B4-BE49-F238E27FC236}">
                <a16:creationId xmlns:a16="http://schemas.microsoft.com/office/drawing/2014/main" id="{AD35D289-9DA8-B01E-CD48-E8292CEDED14}"/>
              </a:ext>
            </a:extLst>
          </p:cNvPr>
          <p:cNvSpPr/>
          <p:nvPr/>
        </p:nvSpPr>
        <p:spPr>
          <a:xfrm>
            <a:off x="2141361" y="3949384"/>
            <a:ext cx="258834" cy="238267"/>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Rectangle 156">
            <a:extLst>
              <a:ext uri="{FF2B5EF4-FFF2-40B4-BE49-F238E27FC236}">
                <a16:creationId xmlns:a16="http://schemas.microsoft.com/office/drawing/2014/main" id="{B2AC6561-0FCA-9C74-B034-ECEEB0612A9D}"/>
              </a:ext>
            </a:extLst>
          </p:cNvPr>
          <p:cNvSpPr/>
          <p:nvPr/>
        </p:nvSpPr>
        <p:spPr>
          <a:xfrm>
            <a:off x="2141361" y="3711117"/>
            <a:ext cx="258834" cy="238267"/>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Rectangle 157">
            <a:extLst>
              <a:ext uri="{FF2B5EF4-FFF2-40B4-BE49-F238E27FC236}">
                <a16:creationId xmlns:a16="http://schemas.microsoft.com/office/drawing/2014/main" id="{CB070D45-F53C-FD69-0069-5A7881DDBFD6}"/>
              </a:ext>
            </a:extLst>
          </p:cNvPr>
          <p:cNvSpPr/>
          <p:nvPr/>
        </p:nvSpPr>
        <p:spPr>
          <a:xfrm>
            <a:off x="2141361" y="3472850"/>
            <a:ext cx="258834" cy="238267"/>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Rectangle 158">
            <a:extLst>
              <a:ext uri="{FF2B5EF4-FFF2-40B4-BE49-F238E27FC236}">
                <a16:creationId xmlns:a16="http://schemas.microsoft.com/office/drawing/2014/main" id="{EB60F828-E588-30D0-163C-E8E8F77891CC}"/>
              </a:ext>
            </a:extLst>
          </p:cNvPr>
          <p:cNvSpPr/>
          <p:nvPr/>
        </p:nvSpPr>
        <p:spPr>
          <a:xfrm>
            <a:off x="2141361" y="3243242"/>
            <a:ext cx="258834" cy="23826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TextBox 159">
            <a:extLst>
              <a:ext uri="{FF2B5EF4-FFF2-40B4-BE49-F238E27FC236}">
                <a16:creationId xmlns:a16="http://schemas.microsoft.com/office/drawing/2014/main" id="{1AE6E5B1-5236-3D83-F3D8-7786A8556601}"/>
              </a:ext>
            </a:extLst>
          </p:cNvPr>
          <p:cNvSpPr txBox="1"/>
          <p:nvPr/>
        </p:nvSpPr>
        <p:spPr>
          <a:xfrm>
            <a:off x="2386413" y="3121499"/>
            <a:ext cx="983112" cy="276999"/>
          </a:xfrm>
          <a:prstGeom prst="rect">
            <a:avLst/>
          </a:prstGeom>
          <a:noFill/>
        </p:spPr>
        <p:txBody>
          <a:bodyPr wrap="square" rtlCol="0">
            <a:spAutoFit/>
          </a:bodyPr>
          <a:lstStyle/>
          <a:p>
            <a:r>
              <a:rPr lang="en-GB" sz="1200" dirty="0"/>
              <a:t>Larger</a:t>
            </a:r>
          </a:p>
        </p:txBody>
      </p:sp>
      <p:sp>
        <p:nvSpPr>
          <p:cNvPr id="161" name="TextBox 160">
            <a:extLst>
              <a:ext uri="{FF2B5EF4-FFF2-40B4-BE49-F238E27FC236}">
                <a16:creationId xmlns:a16="http://schemas.microsoft.com/office/drawing/2014/main" id="{C1525368-40B8-5678-5D0C-3DFF3F1D031D}"/>
              </a:ext>
            </a:extLst>
          </p:cNvPr>
          <p:cNvSpPr txBox="1"/>
          <p:nvPr/>
        </p:nvSpPr>
        <p:spPr>
          <a:xfrm>
            <a:off x="2386413" y="3986582"/>
            <a:ext cx="983112" cy="276999"/>
          </a:xfrm>
          <a:prstGeom prst="rect">
            <a:avLst/>
          </a:prstGeom>
          <a:noFill/>
        </p:spPr>
        <p:txBody>
          <a:bodyPr wrap="square" rtlCol="0">
            <a:spAutoFit/>
          </a:bodyPr>
          <a:lstStyle/>
          <a:p>
            <a:r>
              <a:rPr lang="en-GB" sz="1200" dirty="0"/>
              <a:t>Smaller</a:t>
            </a:r>
          </a:p>
        </p:txBody>
      </p:sp>
      <p:sp>
        <p:nvSpPr>
          <p:cNvPr id="165" name="TextBox 164">
            <a:extLst>
              <a:ext uri="{FF2B5EF4-FFF2-40B4-BE49-F238E27FC236}">
                <a16:creationId xmlns:a16="http://schemas.microsoft.com/office/drawing/2014/main" id="{4CD4CC0E-F7BC-0FE2-2D11-FBAFC5AD03E1}"/>
              </a:ext>
            </a:extLst>
          </p:cNvPr>
          <p:cNvSpPr txBox="1"/>
          <p:nvPr/>
        </p:nvSpPr>
        <p:spPr>
          <a:xfrm>
            <a:off x="6556950" y="1871576"/>
            <a:ext cx="2178364" cy="523220"/>
          </a:xfrm>
          <a:prstGeom prst="rect">
            <a:avLst/>
          </a:prstGeom>
          <a:noFill/>
        </p:spPr>
        <p:txBody>
          <a:bodyPr wrap="square" rtlCol="0">
            <a:spAutoFit/>
          </a:bodyPr>
          <a:lstStyle/>
          <a:p>
            <a:r>
              <a:rPr lang="en-GB" sz="1400" dirty="0"/>
              <a:t>LST averages over the region of interest.</a:t>
            </a:r>
          </a:p>
        </p:txBody>
      </p:sp>
    </p:spTree>
    <p:extLst>
      <p:ext uri="{BB962C8B-B14F-4D97-AF65-F5344CB8AC3E}">
        <p14:creationId xmlns:p14="http://schemas.microsoft.com/office/powerpoint/2010/main" val="3174180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CA6AC0-C7A4-CABC-C3B6-5B30D4903C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61AA52-D609-EE8D-BFA0-FF6F42863A6E}"/>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5928ACFF-5B14-3B26-0467-6447D1E0ECC8}"/>
              </a:ext>
            </a:extLst>
          </p:cNvPr>
          <p:cNvSpPr>
            <a:spLocks noGrp="1"/>
          </p:cNvSpPr>
          <p:nvPr>
            <p:ph idx="1"/>
          </p:nvPr>
        </p:nvSpPr>
        <p:spPr>
          <a:xfrm>
            <a:off x="173038" y="792163"/>
            <a:ext cx="8747125" cy="640221"/>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7E34CE0C-441D-7B25-CE53-0CF6F1E0F177}"/>
              </a:ext>
            </a:extLst>
          </p:cNvPr>
          <p:cNvSpPr/>
          <p:nvPr/>
        </p:nvSpPr>
        <p:spPr>
          <a:xfrm>
            <a:off x="607838" y="1580393"/>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D2DA566B-62D1-5E1E-48A1-653B6CEBFCA1}"/>
              </a:ext>
            </a:extLst>
          </p:cNvPr>
          <p:cNvSpPr/>
          <p:nvPr/>
        </p:nvSpPr>
        <p:spPr>
          <a:xfrm>
            <a:off x="873476" y="1580393"/>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A3273496-8C62-B27F-D089-996908E52941}"/>
              </a:ext>
            </a:extLst>
          </p:cNvPr>
          <p:cNvSpPr/>
          <p:nvPr/>
        </p:nvSpPr>
        <p:spPr>
          <a:xfrm>
            <a:off x="873476" y="2061261"/>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1FA6A524-25D9-1A70-4771-267CC48DD8D2}"/>
              </a:ext>
            </a:extLst>
          </p:cNvPr>
          <p:cNvSpPr/>
          <p:nvPr/>
        </p:nvSpPr>
        <p:spPr>
          <a:xfrm>
            <a:off x="873476"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4010295D-90BE-2DC5-8186-54B35C023DF3}"/>
              </a:ext>
            </a:extLst>
          </p:cNvPr>
          <p:cNvSpPr/>
          <p:nvPr/>
        </p:nvSpPr>
        <p:spPr>
          <a:xfrm>
            <a:off x="873476" y="230688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F92A5F78-D5F1-2842-E1F1-4E2CB033321D}"/>
              </a:ext>
            </a:extLst>
          </p:cNvPr>
          <p:cNvSpPr/>
          <p:nvPr/>
        </p:nvSpPr>
        <p:spPr>
          <a:xfrm>
            <a:off x="1139115"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B97BE927-2406-A060-9F6F-D4E2E9150EB4}"/>
              </a:ext>
            </a:extLst>
          </p:cNvPr>
          <p:cNvSpPr/>
          <p:nvPr/>
        </p:nvSpPr>
        <p:spPr>
          <a:xfrm>
            <a:off x="1404753" y="230906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9FC84055-D2AA-70F7-8A51-485C62095466}"/>
              </a:ext>
            </a:extLst>
          </p:cNvPr>
          <p:cNvSpPr/>
          <p:nvPr/>
        </p:nvSpPr>
        <p:spPr>
          <a:xfrm>
            <a:off x="607838"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8B4AF454-856C-7F3B-2C18-C74B09FD918B}"/>
              </a:ext>
            </a:extLst>
          </p:cNvPr>
          <p:cNvSpPr/>
          <p:nvPr/>
        </p:nvSpPr>
        <p:spPr>
          <a:xfrm>
            <a:off x="1139115" y="2063180"/>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FA35E04F-8044-9182-8DFD-FC0071E0B355}"/>
              </a:ext>
            </a:extLst>
          </p:cNvPr>
          <p:cNvSpPr/>
          <p:nvPr/>
        </p:nvSpPr>
        <p:spPr>
          <a:xfrm>
            <a:off x="1670392" y="1821914"/>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15252A8B-3EDF-530A-9BAC-81C49FB4343E}"/>
              </a:ext>
            </a:extLst>
          </p:cNvPr>
          <p:cNvSpPr/>
          <p:nvPr/>
        </p:nvSpPr>
        <p:spPr>
          <a:xfrm>
            <a:off x="607838" y="2306883"/>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7C27D674-06F8-8297-5FC9-D3DEEE1F1D08}"/>
              </a:ext>
            </a:extLst>
          </p:cNvPr>
          <p:cNvSpPr/>
          <p:nvPr/>
        </p:nvSpPr>
        <p:spPr>
          <a:xfrm>
            <a:off x="1670392" y="2065359"/>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C7E07287-BEEB-046A-7F3B-C3C6FD287578}"/>
              </a:ext>
            </a:extLst>
          </p:cNvPr>
          <p:cNvSpPr/>
          <p:nvPr/>
        </p:nvSpPr>
        <p:spPr>
          <a:xfrm>
            <a:off x="1404753"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11D99464-CD0F-F3C1-E331-3F2BA510412C}"/>
              </a:ext>
            </a:extLst>
          </p:cNvPr>
          <p:cNvSpPr/>
          <p:nvPr/>
        </p:nvSpPr>
        <p:spPr>
          <a:xfrm>
            <a:off x="1139115" y="230797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00684C95-5DC1-4116-1A34-BB6DCA34AAB0}"/>
              </a:ext>
            </a:extLst>
          </p:cNvPr>
          <p:cNvSpPr/>
          <p:nvPr/>
        </p:nvSpPr>
        <p:spPr>
          <a:xfrm>
            <a:off x="607838" y="206535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B63E7E6-3AF7-81C4-958F-BF42C89712E0}"/>
              </a:ext>
            </a:extLst>
          </p:cNvPr>
          <p:cNvSpPr/>
          <p:nvPr/>
        </p:nvSpPr>
        <p:spPr>
          <a:xfrm>
            <a:off x="1670392" y="1580391"/>
            <a:ext cx="258834" cy="238267"/>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F7BFDD10-C053-ED2A-6049-4F30A6F51200}"/>
              </a:ext>
            </a:extLst>
          </p:cNvPr>
          <p:cNvSpPr/>
          <p:nvPr/>
        </p:nvSpPr>
        <p:spPr>
          <a:xfrm>
            <a:off x="1139115" y="1822746"/>
            <a:ext cx="258834" cy="238267"/>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0FB54445-7E58-5703-C1B8-CA87F1745EDF}"/>
              </a:ext>
            </a:extLst>
          </p:cNvPr>
          <p:cNvSpPr/>
          <p:nvPr/>
        </p:nvSpPr>
        <p:spPr>
          <a:xfrm>
            <a:off x="1404753" y="206426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8E6DE813-8A59-33EF-2707-BFB0A36EBD5D}"/>
              </a:ext>
            </a:extLst>
          </p:cNvPr>
          <p:cNvSpPr/>
          <p:nvPr/>
        </p:nvSpPr>
        <p:spPr>
          <a:xfrm>
            <a:off x="1670392" y="2309061"/>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6B2CFF1C-B89D-7EE7-3771-827794D67513}"/>
              </a:ext>
            </a:extLst>
          </p:cNvPr>
          <p:cNvSpPr/>
          <p:nvPr/>
        </p:nvSpPr>
        <p:spPr>
          <a:xfrm>
            <a:off x="1404753" y="1820826"/>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D39DC196-2DBE-E5D4-EDB0-17EDB632D0E4}"/>
              </a:ext>
            </a:extLst>
          </p:cNvPr>
          <p:cNvSpPr/>
          <p:nvPr/>
        </p:nvSpPr>
        <p:spPr>
          <a:xfrm>
            <a:off x="607838" y="2552503"/>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2395744D-5FE0-FB06-7273-846E8B99A680}"/>
              </a:ext>
            </a:extLst>
          </p:cNvPr>
          <p:cNvSpPr/>
          <p:nvPr/>
        </p:nvSpPr>
        <p:spPr>
          <a:xfrm>
            <a:off x="1139115" y="2552093"/>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88DDEFBD-099F-0004-144D-7FF663DF9CDF}"/>
              </a:ext>
            </a:extLst>
          </p:cNvPr>
          <p:cNvSpPr/>
          <p:nvPr/>
        </p:nvSpPr>
        <p:spPr>
          <a:xfrm>
            <a:off x="873476" y="2552093"/>
            <a:ext cx="258834" cy="238267"/>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0D0B162F-63D5-CB43-7A9F-A6C771D1D2E1}"/>
              </a:ext>
            </a:extLst>
          </p:cNvPr>
          <p:cNvSpPr/>
          <p:nvPr/>
        </p:nvSpPr>
        <p:spPr>
          <a:xfrm>
            <a:off x="1404753" y="2551004"/>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BA61190C-F351-FA9F-E229-446966C6E67A}"/>
              </a:ext>
            </a:extLst>
          </p:cNvPr>
          <p:cNvSpPr/>
          <p:nvPr/>
        </p:nvSpPr>
        <p:spPr>
          <a:xfrm>
            <a:off x="1670392" y="2551004"/>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2925B7EB-C465-807D-E3A1-8501375DA253}"/>
              </a:ext>
            </a:extLst>
          </p:cNvPr>
          <p:cNvSpPr/>
          <p:nvPr/>
        </p:nvSpPr>
        <p:spPr>
          <a:xfrm>
            <a:off x="607838" y="31409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4DFF30B8-FB83-C96A-9E70-99CA857D83F8}"/>
              </a:ext>
            </a:extLst>
          </p:cNvPr>
          <p:cNvSpPr/>
          <p:nvPr/>
        </p:nvSpPr>
        <p:spPr>
          <a:xfrm>
            <a:off x="873476" y="3140960"/>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151B2FBE-9231-DDE5-44D6-3517123EBE93}"/>
              </a:ext>
            </a:extLst>
          </p:cNvPr>
          <p:cNvSpPr/>
          <p:nvPr/>
        </p:nvSpPr>
        <p:spPr>
          <a:xfrm>
            <a:off x="873476" y="3621828"/>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73E44F67-0504-AAE8-C774-3D6E9F19B877}"/>
              </a:ext>
            </a:extLst>
          </p:cNvPr>
          <p:cNvSpPr/>
          <p:nvPr/>
        </p:nvSpPr>
        <p:spPr>
          <a:xfrm>
            <a:off x="873476" y="3381394"/>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763920DD-69FF-6313-ECF4-C0658DAE0DBA}"/>
              </a:ext>
            </a:extLst>
          </p:cNvPr>
          <p:cNvSpPr/>
          <p:nvPr/>
        </p:nvSpPr>
        <p:spPr>
          <a:xfrm>
            <a:off x="873476" y="386744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C30DAB86-6203-7887-3736-42A1393D4A36}"/>
              </a:ext>
            </a:extLst>
          </p:cNvPr>
          <p:cNvSpPr/>
          <p:nvPr/>
        </p:nvSpPr>
        <p:spPr>
          <a:xfrm>
            <a:off x="1139115" y="314095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34A99325-0034-1EC8-7CD0-F01CFA7FD08C}"/>
              </a:ext>
            </a:extLst>
          </p:cNvPr>
          <p:cNvSpPr/>
          <p:nvPr/>
        </p:nvSpPr>
        <p:spPr>
          <a:xfrm>
            <a:off x="1404753" y="3869628"/>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436573A5-CD16-B955-CA70-599CBA76E77E}"/>
              </a:ext>
            </a:extLst>
          </p:cNvPr>
          <p:cNvSpPr/>
          <p:nvPr/>
        </p:nvSpPr>
        <p:spPr>
          <a:xfrm>
            <a:off x="607838" y="3381394"/>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E56D102D-6781-0DA5-4ADE-320FD60EB5FC}"/>
              </a:ext>
            </a:extLst>
          </p:cNvPr>
          <p:cNvSpPr/>
          <p:nvPr/>
        </p:nvSpPr>
        <p:spPr>
          <a:xfrm>
            <a:off x="1139115" y="3623747"/>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15607CBC-E55D-E6F3-A4A3-CD43383B3B79}"/>
              </a:ext>
            </a:extLst>
          </p:cNvPr>
          <p:cNvSpPr/>
          <p:nvPr/>
        </p:nvSpPr>
        <p:spPr>
          <a:xfrm>
            <a:off x="1670392" y="338248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ectangle 76">
            <a:extLst>
              <a:ext uri="{FF2B5EF4-FFF2-40B4-BE49-F238E27FC236}">
                <a16:creationId xmlns:a16="http://schemas.microsoft.com/office/drawing/2014/main" id="{E0A3298F-565D-CD8F-AB7F-C8EB82403438}"/>
              </a:ext>
            </a:extLst>
          </p:cNvPr>
          <p:cNvSpPr/>
          <p:nvPr/>
        </p:nvSpPr>
        <p:spPr>
          <a:xfrm>
            <a:off x="607838" y="3867450"/>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Rectangle 77">
            <a:extLst>
              <a:ext uri="{FF2B5EF4-FFF2-40B4-BE49-F238E27FC236}">
                <a16:creationId xmlns:a16="http://schemas.microsoft.com/office/drawing/2014/main" id="{AEAC83DE-BCF5-37AE-4ED0-AE62CE099E41}"/>
              </a:ext>
            </a:extLst>
          </p:cNvPr>
          <p:cNvSpPr/>
          <p:nvPr/>
        </p:nvSpPr>
        <p:spPr>
          <a:xfrm>
            <a:off x="1670392" y="3625926"/>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Rectangle 78">
            <a:extLst>
              <a:ext uri="{FF2B5EF4-FFF2-40B4-BE49-F238E27FC236}">
                <a16:creationId xmlns:a16="http://schemas.microsoft.com/office/drawing/2014/main" id="{06520CC8-9504-CD20-BD30-4A591601BA3E}"/>
              </a:ext>
            </a:extLst>
          </p:cNvPr>
          <p:cNvSpPr/>
          <p:nvPr/>
        </p:nvSpPr>
        <p:spPr>
          <a:xfrm>
            <a:off x="1404753" y="3140959"/>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Rectangle 79">
            <a:extLst>
              <a:ext uri="{FF2B5EF4-FFF2-40B4-BE49-F238E27FC236}">
                <a16:creationId xmlns:a16="http://schemas.microsoft.com/office/drawing/2014/main" id="{91CA93A9-2509-2B39-E097-530EF1AEA05A}"/>
              </a:ext>
            </a:extLst>
          </p:cNvPr>
          <p:cNvSpPr/>
          <p:nvPr/>
        </p:nvSpPr>
        <p:spPr>
          <a:xfrm>
            <a:off x="1139115" y="3868538"/>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Rectangle 80">
            <a:extLst>
              <a:ext uri="{FF2B5EF4-FFF2-40B4-BE49-F238E27FC236}">
                <a16:creationId xmlns:a16="http://schemas.microsoft.com/office/drawing/2014/main" id="{A184DB8E-544D-D0B8-50D7-FA0C678C51C1}"/>
              </a:ext>
            </a:extLst>
          </p:cNvPr>
          <p:cNvSpPr/>
          <p:nvPr/>
        </p:nvSpPr>
        <p:spPr>
          <a:xfrm>
            <a:off x="607838" y="3625926"/>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Rectangle 81">
            <a:extLst>
              <a:ext uri="{FF2B5EF4-FFF2-40B4-BE49-F238E27FC236}">
                <a16:creationId xmlns:a16="http://schemas.microsoft.com/office/drawing/2014/main" id="{0BC3EC9E-3E7F-05D4-1C27-D78A94D2BFCB}"/>
              </a:ext>
            </a:extLst>
          </p:cNvPr>
          <p:cNvSpPr/>
          <p:nvPr/>
        </p:nvSpPr>
        <p:spPr>
          <a:xfrm>
            <a:off x="1670392" y="3140958"/>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Rectangle 82">
            <a:extLst>
              <a:ext uri="{FF2B5EF4-FFF2-40B4-BE49-F238E27FC236}">
                <a16:creationId xmlns:a16="http://schemas.microsoft.com/office/drawing/2014/main" id="{2B39604F-DAFC-812C-D510-426D5995C03F}"/>
              </a:ext>
            </a:extLst>
          </p:cNvPr>
          <p:cNvSpPr/>
          <p:nvPr/>
        </p:nvSpPr>
        <p:spPr>
          <a:xfrm>
            <a:off x="1139115" y="3383313"/>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Rectangle 83">
            <a:extLst>
              <a:ext uri="{FF2B5EF4-FFF2-40B4-BE49-F238E27FC236}">
                <a16:creationId xmlns:a16="http://schemas.microsoft.com/office/drawing/2014/main" id="{DA2ADD6B-5891-3A23-F9A9-1A2DEC1ED22E}"/>
              </a:ext>
            </a:extLst>
          </p:cNvPr>
          <p:cNvSpPr/>
          <p:nvPr/>
        </p:nvSpPr>
        <p:spPr>
          <a:xfrm>
            <a:off x="1404753" y="3624836"/>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Rectangle 84">
            <a:extLst>
              <a:ext uri="{FF2B5EF4-FFF2-40B4-BE49-F238E27FC236}">
                <a16:creationId xmlns:a16="http://schemas.microsoft.com/office/drawing/2014/main" id="{F62DD6CC-EE04-E015-4E9F-57F151D798E1}"/>
              </a:ext>
            </a:extLst>
          </p:cNvPr>
          <p:cNvSpPr/>
          <p:nvPr/>
        </p:nvSpPr>
        <p:spPr>
          <a:xfrm>
            <a:off x="1670392" y="3869628"/>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ectangle 85">
            <a:extLst>
              <a:ext uri="{FF2B5EF4-FFF2-40B4-BE49-F238E27FC236}">
                <a16:creationId xmlns:a16="http://schemas.microsoft.com/office/drawing/2014/main" id="{EA0C109B-6972-3559-EA48-790A38F04828}"/>
              </a:ext>
            </a:extLst>
          </p:cNvPr>
          <p:cNvSpPr/>
          <p:nvPr/>
        </p:nvSpPr>
        <p:spPr>
          <a:xfrm>
            <a:off x="1404753" y="3381393"/>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9A4135CA-A0F9-8231-148F-1E358DB2D303}"/>
              </a:ext>
            </a:extLst>
          </p:cNvPr>
          <p:cNvSpPr/>
          <p:nvPr/>
        </p:nvSpPr>
        <p:spPr>
          <a:xfrm>
            <a:off x="607838" y="411307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295BB516-3AF5-EC74-D0F8-DE38D7EF8505}"/>
              </a:ext>
            </a:extLst>
          </p:cNvPr>
          <p:cNvSpPr/>
          <p:nvPr/>
        </p:nvSpPr>
        <p:spPr>
          <a:xfrm>
            <a:off x="1139115" y="41126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id="{66552C34-CC75-84C5-7B9E-1D11A9FA9E9D}"/>
              </a:ext>
            </a:extLst>
          </p:cNvPr>
          <p:cNvSpPr/>
          <p:nvPr/>
        </p:nvSpPr>
        <p:spPr>
          <a:xfrm>
            <a:off x="873476" y="4112660"/>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ectangle 89">
            <a:extLst>
              <a:ext uri="{FF2B5EF4-FFF2-40B4-BE49-F238E27FC236}">
                <a16:creationId xmlns:a16="http://schemas.microsoft.com/office/drawing/2014/main" id="{8BAF7ADB-9C9F-44AD-98B2-91596DC4E9C9}"/>
              </a:ext>
            </a:extLst>
          </p:cNvPr>
          <p:cNvSpPr/>
          <p:nvPr/>
        </p:nvSpPr>
        <p:spPr>
          <a:xfrm>
            <a:off x="1404753" y="4111571"/>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ectangle 90">
            <a:extLst>
              <a:ext uri="{FF2B5EF4-FFF2-40B4-BE49-F238E27FC236}">
                <a16:creationId xmlns:a16="http://schemas.microsoft.com/office/drawing/2014/main" id="{FDBFF52A-214F-1C05-90EB-ABDE7D6B4848}"/>
              </a:ext>
            </a:extLst>
          </p:cNvPr>
          <p:cNvSpPr/>
          <p:nvPr/>
        </p:nvSpPr>
        <p:spPr>
          <a:xfrm>
            <a:off x="1670392" y="411157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Rectangle 143">
            <a:extLst>
              <a:ext uri="{FF2B5EF4-FFF2-40B4-BE49-F238E27FC236}">
                <a16:creationId xmlns:a16="http://schemas.microsoft.com/office/drawing/2014/main" id="{67265704-3CCF-0341-E42E-FB9CEDBFDC59}"/>
              </a:ext>
            </a:extLst>
          </p:cNvPr>
          <p:cNvSpPr/>
          <p:nvPr/>
        </p:nvSpPr>
        <p:spPr>
          <a:xfrm>
            <a:off x="2145211" y="2400586"/>
            <a:ext cx="258834" cy="23826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Rectangle 144">
            <a:extLst>
              <a:ext uri="{FF2B5EF4-FFF2-40B4-BE49-F238E27FC236}">
                <a16:creationId xmlns:a16="http://schemas.microsoft.com/office/drawing/2014/main" id="{1D82B3F4-4F14-0CC4-629F-1D5406F13029}"/>
              </a:ext>
            </a:extLst>
          </p:cNvPr>
          <p:cNvSpPr/>
          <p:nvPr/>
        </p:nvSpPr>
        <p:spPr>
          <a:xfrm>
            <a:off x="2143286" y="2162319"/>
            <a:ext cx="258834" cy="238267"/>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EA9D4E09-AFA5-0BFA-2975-6055F58338F5}"/>
              </a:ext>
            </a:extLst>
          </p:cNvPr>
          <p:cNvSpPr/>
          <p:nvPr/>
        </p:nvSpPr>
        <p:spPr>
          <a:xfrm>
            <a:off x="2141361" y="1939959"/>
            <a:ext cx="258834" cy="238267"/>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D4947E39-D925-5A21-C346-495AFCF133E5}"/>
              </a:ext>
            </a:extLst>
          </p:cNvPr>
          <p:cNvSpPr/>
          <p:nvPr/>
        </p:nvSpPr>
        <p:spPr>
          <a:xfrm>
            <a:off x="2141361" y="1699524"/>
            <a:ext cx="258834" cy="23826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TextBox 147">
            <a:extLst>
              <a:ext uri="{FF2B5EF4-FFF2-40B4-BE49-F238E27FC236}">
                <a16:creationId xmlns:a16="http://schemas.microsoft.com/office/drawing/2014/main" id="{C1C679B3-4145-B95B-1CED-B57496CEAC42}"/>
              </a:ext>
            </a:extLst>
          </p:cNvPr>
          <p:cNvSpPr txBox="1"/>
          <p:nvPr/>
        </p:nvSpPr>
        <p:spPr>
          <a:xfrm>
            <a:off x="2386413" y="1647991"/>
            <a:ext cx="983112" cy="276999"/>
          </a:xfrm>
          <a:prstGeom prst="rect">
            <a:avLst/>
          </a:prstGeom>
          <a:noFill/>
        </p:spPr>
        <p:txBody>
          <a:bodyPr wrap="square" rtlCol="0">
            <a:spAutoFit/>
          </a:bodyPr>
          <a:lstStyle/>
          <a:p>
            <a:r>
              <a:rPr lang="en-GB" sz="1200" dirty="0"/>
              <a:t>Warmer</a:t>
            </a:r>
          </a:p>
        </p:txBody>
      </p:sp>
      <p:sp>
        <p:nvSpPr>
          <p:cNvPr id="149" name="TextBox 148">
            <a:extLst>
              <a:ext uri="{FF2B5EF4-FFF2-40B4-BE49-F238E27FC236}">
                <a16:creationId xmlns:a16="http://schemas.microsoft.com/office/drawing/2014/main" id="{4405772F-574A-17BE-9B8D-3EE6761AF3F9}"/>
              </a:ext>
            </a:extLst>
          </p:cNvPr>
          <p:cNvSpPr txBox="1"/>
          <p:nvPr/>
        </p:nvSpPr>
        <p:spPr>
          <a:xfrm>
            <a:off x="2386413" y="2399673"/>
            <a:ext cx="983112" cy="276999"/>
          </a:xfrm>
          <a:prstGeom prst="rect">
            <a:avLst/>
          </a:prstGeom>
          <a:noFill/>
        </p:spPr>
        <p:txBody>
          <a:bodyPr wrap="square" rtlCol="0">
            <a:spAutoFit/>
          </a:bodyPr>
          <a:lstStyle/>
          <a:p>
            <a:r>
              <a:rPr lang="en-GB" sz="1200" dirty="0"/>
              <a:t>Cooler</a:t>
            </a:r>
          </a:p>
        </p:txBody>
      </p:sp>
      <p:sp>
        <p:nvSpPr>
          <p:cNvPr id="150" name="TextBox 149">
            <a:extLst>
              <a:ext uri="{FF2B5EF4-FFF2-40B4-BE49-F238E27FC236}">
                <a16:creationId xmlns:a16="http://schemas.microsoft.com/office/drawing/2014/main" id="{0CDD1628-1FA4-A348-71E9-D320AB6D7DE9}"/>
              </a:ext>
            </a:extLst>
          </p:cNvPr>
          <p:cNvSpPr txBox="1"/>
          <p:nvPr/>
        </p:nvSpPr>
        <p:spPr>
          <a:xfrm rot="16200000">
            <a:off x="76048" y="1990408"/>
            <a:ext cx="541530" cy="276999"/>
          </a:xfrm>
          <a:prstGeom prst="rect">
            <a:avLst/>
          </a:prstGeom>
          <a:noFill/>
        </p:spPr>
        <p:txBody>
          <a:bodyPr wrap="square" rtlCol="0">
            <a:spAutoFit/>
          </a:bodyPr>
          <a:lstStyle/>
          <a:p>
            <a:r>
              <a:rPr lang="en-GB" sz="1200" dirty="0"/>
              <a:t>LST</a:t>
            </a:r>
          </a:p>
        </p:txBody>
      </p:sp>
      <p:sp>
        <p:nvSpPr>
          <p:cNvPr id="153" name="Right Arrow 152">
            <a:extLst>
              <a:ext uri="{FF2B5EF4-FFF2-40B4-BE49-F238E27FC236}">
                <a16:creationId xmlns:a16="http://schemas.microsoft.com/office/drawing/2014/main" id="{D093F233-12E5-60BC-CC42-A091858992DE}"/>
              </a:ext>
            </a:extLst>
          </p:cNvPr>
          <p:cNvSpPr/>
          <p:nvPr/>
        </p:nvSpPr>
        <p:spPr>
          <a:xfrm>
            <a:off x="3277040" y="1947193"/>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Rectangle 153">
            <a:extLst>
              <a:ext uri="{FF2B5EF4-FFF2-40B4-BE49-F238E27FC236}">
                <a16:creationId xmlns:a16="http://schemas.microsoft.com/office/drawing/2014/main" id="{2055E124-4446-552C-9CAC-A5D4F21003FD}"/>
              </a:ext>
            </a:extLst>
          </p:cNvPr>
          <p:cNvSpPr/>
          <p:nvPr/>
        </p:nvSpPr>
        <p:spPr>
          <a:xfrm>
            <a:off x="4733291" y="1557879"/>
            <a:ext cx="1321388" cy="120888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TextBox 154">
            <a:extLst>
              <a:ext uri="{FF2B5EF4-FFF2-40B4-BE49-F238E27FC236}">
                <a16:creationId xmlns:a16="http://schemas.microsoft.com/office/drawing/2014/main" id="{D2B2ABCB-CC78-3B0F-D2E3-2A0B3EE2E41A}"/>
              </a:ext>
            </a:extLst>
          </p:cNvPr>
          <p:cNvSpPr txBox="1"/>
          <p:nvPr/>
        </p:nvSpPr>
        <p:spPr>
          <a:xfrm rot="16200000">
            <a:off x="-268530" y="3572618"/>
            <a:ext cx="1230688" cy="276999"/>
          </a:xfrm>
          <a:prstGeom prst="rect">
            <a:avLst/>
          </a:prstGeom>
          <a:noFill/>
        </p:spPr>
        <p:txBody>
          <a:bodyPr wrap="square" rtlCol="0">
            <a:spAutoFit/>
          </a:bodyPr>
          <a:lstStyle/>
          <a:p>
            <a:r>
              <a:rPr lang="en-GB" sz="1200" dirty="0"/>
              <a:t>Uncertainties</a:t>
            </a:r>
          </a:p>
        </p:txBody>
      </p:sp>
      <p:sp>
        <p:nvSpPr>
          <p:cNvPr id="156" name="Rectangle 155">
            <a:extLst>
              <a:ext uri="{FF2B5EF4-FFF2-40B4-BE49-F238E27FC236}">
                <a16:creationId xmlns:a16="http://schemas.microsoft.com/office/drawing/2014/main" id="{2265D23C-B2E1-7C10-7F9F-6F1094E6F31D}"/>
              </a:ext>
            </a:extLst>
          </p:cNvPr>
          <p:cNvSpPr/>
          <p:nvPr/>
        </p:nvSpPr>
        <p:spPr>
          <a:xfrm>
            <a:off x="2141361" y="3949384"/>
            <a:ext cx="258834" cy="238267"/>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Rectangle 156">
            <a:extLst>
              <a:ext uri="{FF2B5EF4-FFF2-40B4-BE49-F238E27FC236}">
                <a16:creationId xmlns:a16="http://schemas.microsoft.com/office/drawing/2014/main" id="{8A8BB3E6-69DE-4158-44B2-038280EAAB77}"/>
              </a:ext>
            </a:extLst>
          </p:cNvPr>
          <p:cNvSpPr/>
          <p:nvPr/>
        </p:nvSpPr>
        <p:spPr>
          <a:xfrm>
            <a:off x="2141361" y="3711117"/>
            <a:ext cx="258834" cy="238267"/>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Rectangle 157">
            <a:extLst>
              <a:ext uri="{FF2B5EF4-FFF2-40B4-BE49-F238E27FC236}">
                <a16:creationId xmlns:a16="http://schemas.microsoft.com/office/drawing/2014/main" id="{4D4BBDAA-E314-59FC-D584-8692F9353C4E}"/>
              </a:ext>
            </a:extLst>
          </p:cNvPr>
          <p:cNvSpPr/>
          <p:nvPr/>
        </p:nvSpPr>
        <p:spPr>
          <a:xfrm>
            <a:off x="2141361" y="3472850"/>
            <a:ext cx="258834" cy="238267"/>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Rectangle 158">
            <a:extLst>
              <a:ext uri="{FF2B5EF4-FFF2-40B4-BE49-F238E27FC236}">
                <a16:creationId xmlns:a16="http://schemas.microsoft.com/office/drawing/2014/main" id="{C67AFA90-DCFA-770D-5875-D3174132F649}"/>
              </a:ext>
            </a:extLst>
          </p:cNvPr>
          <p:cNvSpPr/>
          <p:nvPr/>
        </p:nvSpPr>
        <p:spPr>
          <a:xfrm>
            <a:off x="2141361" y="3243242"/>
            <a:ext cx="258834" cy="23826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TextBox 159">
            <a:extLst>
              <a:ext uri="{FF2B5EF4-FFF2-40B4-BE49-F238E27FC236}">
                <a16:creationId xmlns:a16="http://schemas.microsoft.com/office/drawing/2014/main" id="{47AF4C7C-73BA-1722-187A-1B9ECB4AC747}"/>
              </a:ext>
            </a:extLst>
          </p:cNvPr>
          <p:cNvSpPr txBox="1"/>
          <p:nvPr/>
        </p:nvSpPr>
        <p:spPr>
          <a:xfrm>
            <a:off x="2386413" y="3121499"/>
            <a:ext cx="983112" cy="276999"/>
          </a:xfrm>
          <a:prstGeom prst="rect">
            <a:avLst/>
          </a:prstGeom>
          <a:noFill/>
        </p:spPr>
        <p:txBody>
          <a:bodyPr wrap="square" rtlCol="0">
            <a:spAutoFit/>
          </a:bodyPr>
          <a:lstStyle/>
          <a:p>
            <a:r>
              <a:rPr lang="en-GB" sz="1200" dirty="0"/>
              <a:t>Larger</a:t>
            </a:r>
          </a:p>
        </p:txBody>
      </p:sp>
      <p:sp>
        <p:nvSpPr>
          <p:cNvPr id="161" name="TextBox 160">
            <a:extLst>
              <a:ext uri="{FF2B5EF4-FFF2-40B4-BE49-F238E27FC236}">
                <a16:creationId xmlns:a16="http://schemas.microsoft.com/office/drawing/2014/main" id="{7917115C-B85E-FD41-C7B9-C4BC3FC1E796}"/>
              </a:ext>
            </a:extLst>
          </p:cNvPr>
          <p:cNvSpPr txBox="1"/>
          <p:nvPr/>
        </p:nvSpPr>
        <p:spPr>
          <a:xfrm>
            <a:off x="2386413" y="3986582"/>
            <a:ext cx="983112" cy="276999"/>
          </a:xfrm>
          <a:prstGeom prst="rect">
            <a:avLst/>
          </a:prstGeom>
          <a:noFill/>
        </p:spPr>
        <p:txBody>
          <a:bodyPr wrap="square" rtlCol="0">
            <a:spAutoFit/>
          </a:bodyPr>
          <a:lstStyle/>
          <a:p>
            <a:r>
              <a:rPr lang="en-GB" sz="1200" dirty="0"/>
              <a:t>Smaller</a:t>
            </a:r>
          </a:p>
        </p:txBody>
      </p:sp>
      <p:sp>
        <p:nvSpPr>
          <p:cNvPr id="162" name="Right Arrow 161">
            <a:extLst>
              <a:ext uri="{FF2B5EF4-FFF2-40B4-BE49-F238E27FC236}">
                <a16:creationId xmlns:a16="http://schemas.microsoft.com/office/drawing/2014/main" id="{DDAA41E1-B371-FAE1-35E0-468D89B74A01}"/>
              </a:ext>
            </a:extLst>
          </p:cNvPr>
          <p:cNvSpPr/>
          <p:nvPr/>
        </p:nvSpPr>
        <p:spPr>
          <a:xfrm>
            <a:off x="3277039" y="3619660"/>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Rectangle 162">
            <a:extLst>
              <a:ext uri="{FF2B5EF4-FFF2-40B4-BE49-F238E27FC236}">
                <a16:creationId xmlns:a16="http://schemas.microsoft.com/office/drawing/2014/main" id="{4148AB6A-F85B-0107-B044-78725DD82FE6}"/>
              </a:ext>
            </a:extLst>
          </p:cNvPr>
          <p:cNvSpPr/>
          <p:nvPr/>
        </p:nvSpPr>
        <p:spPr>
          <a:xfrm>
            <a:off x="4733291" y="3146558"/>
            <a:ext cx="1321388" cy="1208880"/>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TextBox 163">
            <a:extLst>
              <a:ext uri="{FF2B5EF4-FFF2-40B4-BE49-F238E27FC236}">
                <a16:creationId xmlns:a16="http://schemas.microsoft.com/office/drawing/2014/main" id="{D1D2857E-8F56-C849-189F-BD996EB8A6CD}"/>
              </a:ext>
            </a:extLst>
          </p:cNvPr>
          <p:cNvSpPr txBox="1"/>
          <p:nvPr/>
        </p:nvSpPr>
        <p:spPr>
          <a:xfrm>
            <a:off x="6525005" y="3126341"/>
            <a:ext cx="2428484" cy="1169551"/>
          </a:xfrm>
          <a:prstGeom prst="rect">
            <a:avLst/>
          </a:prstGeom>
          <a:noFill/>
        </p:spPr>
        <p:txBody>
          <a:bodyPr wrap="square" rtlCol="0">
            <a:spAutoFit/>
          </a:bodyPr>
          <a:lstStyle/>
          <a:p>
            <a:r>
              <a:rPr lang="en-GB" sz="1400" dirty="0"/>
              <a:t>Propagated uncertainty at the target resolution is reduced as many error sources are uncorrelated at this scale.</a:t>
            </a:r>
          </a:p>
        </p:txBody>
      </p:sp>
      <p:sp>
        <p:nvSpPr>
          <p:cNvPr id="165" name="TextBox 164">
            <a:extLst>
              <a:ext uri="{FF2B5EF4-FFF2-40B4-BE49-F238E27FC236}">
                <a16:creationId xmlns:a16="http://schemas.microsoft.com/office/drawing/2014/main" id="{A1893AB9-31A8-2D4A-A513-2B78A732C3C0}"/>
              </a:ext>
            </a:extLst>
          </p:cNvPr>
          <p:cNvSpPr txBox="1"/>
          <p:nvPr/>
        </p:nvSpPr>
        <p:spPr>
          <a:xfrm>
            <a:off x="6556950" y="1871576"/>
            <a:ext cx="2178364" cy="523220"/>
          </a:xfrm>
          <a:prstGeom prst="rect">
            <a:avLst/>
          </a:prstGeom>
          <a:noFill/>
        </p:spPr>
        <p:txBody>
          <a:bodyPr wrap="square" rtlCol="0">
            <a:spAutoFit/>
          </a:bodyPr>
          <a:lstStyle/>
          <a:p>
            <a:r>
              <a:rPr lang="en-GB" sz="1400" dirty="0"/>
              <a:t>LST averages over the region of interest.</a:t>
            </a:r>
          </a:p>
        </p:txBody>
      </p:sp>
    </p:spTree>
    <p:extLst>
      <p:ext uri="{BB962C8B-B14F-4D97-AF65-F5344CB8AC3E}">
        <p14:creationId xmlns:p14="http://schemas.microsoft.com/office/powerpoint/2010/main" val="164750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59D67D-BBBE-62A8-6DC1-3F68A271C9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3D6408-CA98-AE73-CC6D-775E49751D48}"/>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1EE1DF6F-28D8-1C22-0CA1-B32090C14B34}"/>
              </a:ext>
            </a:extLst>
          </p:cNvPr>
          <p:cNvSpPr>
            <a:spLocks noGrp="1"/>
          </p:cNvSpPr>
          <p:nvPr>
            <p:ph idx="1"/>
          </p:nvPr>
        </p:nvSpPr>
        <p:spPr>
          <a:xfrm>
            <a:off x="173038" y="792163"/>
            <a:ext cx="8747125" cy="640221"/>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29AE0B49-EF3A-A103-2DDE-4A9479AB220A}"/>
              </a:ext>
            </a:extLst>
          </p:cNvPr>
          <p:cNvSpPr/>
          <p:nvPr/>
        </p:nvSpPr>
        <p:spPr>
          <a:xfrm>
            <a:off x="607838" y="1580393"/>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2F96086C-C9E6-8EAE-197D-F1055F003FD7}"/>
              </a:ext>
            </a:extLst>
          </p:cNvPr>
          <p:cNvSpPr/>
          <p:nvPr/>
        </p:nvSpPr>
        <p:spPr>
          <a:xfrm>
            <a:off x="873476" y="1580393"/>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690A04D-EBC5-C2E5-A688-49FCC67592BB}"/>
              </a:ext>
            </a:extLst>
          </p:cNvPr>
          <p:cNvSpPr/>
          <p:nvPr/>
        </p:nvSpPr>
        <p:spPr>
          <a:xfrm>
            <a:off x="873476" y="2061261"/>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Rectangle 21">
            <a:extLst>
              <a:ext uri="{FF2B5EF4-FFF2-40B4-BE49-F238E27FC236}">
                <a16:creationId xmlns:a16="http://schemas.microsoft.com/office/drawing/2014/main" id="{F2005D2A-E95F-72F3-49A7-467343E73174}"/>
              </a:ext>
            </a:extLst>
          </p:cNvPr>
          <p:cNvSpPr/>
          <p:nvPr/>
        </p:nvSpPr>
        <p:spPr>
          <a:xfrm>
            <a:off x="873476"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C553130F-DC5E-A2AD-8AD0-067CFBB7C0C1}"/>
              </a:ext>
            </a:extLst>
          </p:cNvPr>
          <p:cNvSpPr/>
          <p:nvPr/>
        </p:nvSpPr>
        <p:spPr>
          <a:xfrm>
            <a:off x="873476" y="230688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9C80B154-F1DE-3823-CCDB-A1EB1C685A00}"/>
              </a:ext>
            </a:extLst>
          </p:cNvPr>
          <p:cNvSpPr/>
          <p:nvPr/>
        </p:nvSpPr>
        <p:spPr>
          <a:xfrm>
            <a:off x="1139115"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Rectangle 25">
            <a:extLst>
              <a:ext uri="{FF2B5EF4-FFF2-40B4-BE49-F238E27FC236}">
                <a16:creationId xmlns:a16="http://schemas.microsoft.com/office/drawing/2014/main" id="{9E882488-25D6-EF19-05B0-CCDF545A8DDF}"/>
              </a:ext>
            </a:extLst>
          </p:cNvPr>
          <p:cNvSpPr/>
          <p:nvPr/>
        </p:nvSpPr>
        <p:spPr>
          <a:xfrm>
            <a:off x="1404753" y="230906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0879EBF3-C0DF-C1AA-0A8E-45F34816A341}"/>
              </a:ext>
            </a:extLst>
          </p:cNvPr>
          <p:cNvSpPr/>
          <p:nvPr/>
        </p:nvSpPr>
        <p:spPr>
          <a:xfrm>
            <a:off x="607838"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8E43ED7D-D205-60A2-D83E-2CFF5070F1A5}"/>
              </a:ext>
            </a:extLst>
          </p:cNvPr>
          <p:cNvSpPr/>
          <p:nvPr/>
        </p:nvSpPr>
        <p:spPr>
          <a:xfrm>
            <a:off x="1139115" y="2063180"/>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CA7F2FF3-AFB7-D231-B6F4-76078CEE3E1D}"/>
              </a:ext>
            </a:extLst>
          </p:cNvPr>
          <p:cNvSpPr/>
          <p:nvPr/>
        </p:nvSpPr>
        <p:spPr>
          <a:xfrm>
            <a:off x="1670392" y="1821914"/>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BA341896-6438-217C-6634-149351A4CB6F}"/>
              </a:ext>
            </a:extLst>
          </p:cNvPr>
          <p:cNvSpPr/>
          <p:nvPr/>
        </p:nvSpPr>
        <p:spPr>
          <a:xfrm>
            <a:off x="607838" y="2306883"/>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5E26A59D-CDC4-AE67-6861-11875DA5C1B6}"/>
              </a:ext>
            </a:extLst>
          </p:cNvPr>
          <p:cNvSpPr/>
          <p:nvPr/>
        </p:nvSpPr>
        <p:spPr>
          <a:xfrm>
            <a:off x="1670392" y="2065359"/>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D0C20012-E803-7FE4-1AC9-06CC8BDD651B}"/>
              </a:ext>
            </a:extLst>
          </p:cNvPr>
          <p:cNvSpPr/>
          <p:nvPr/>
        </p:nvSpPr>
        <p:spPr>
          <a:xfrm>
            <a:off x="1404753"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Rectangle 32">
            <a:extLst>
              <a:ext uri="{FF2B5EF4-FFF2-40B4-BE49-F238E27FC236}">
                <a16:creationId xmlns:a16="http://schemas.microsoft.com/office/drawing/2014/main" id="{3ECCEF4C-6431-F112-A73F-F3F55727455C}"/>
              </a:ext>
            </a:extLst>
          </p:cNvPr>
          <p:cNvSpPr/>
          <p:nvPr/>
        </p:nvSpPr>
        <p:spPr>
          <a:xfrm>
            <a:off x="1139115" y="230797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76CD87A2-129A-E7FB-FC7A-8AC0101B0ABB}"/>
              </a:ext>
            </a:extLst>
          </p:cNvPr>
          <p:cNvSpPr/>
          <p:nvPr/>
        </p:nvSpPr>
        <p:spPr>
          <a:xfrm>
            <a:off x="607838" y="206535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355D8B5E-12DD-193A-BFCB-FF553C6FE579}"/>
              </a:ext>
            </a:extLst>
          </p:cNvPr>
          <p:cNvSpPr/>
          <p:nvPr/>
        </p:nvSpPr>
        <p:spPr>
          <a:xfrm>
            <a:off x="1670392" y="1580391"/>
            <a:ext cx="258834" cy="238267"/>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026A3132-5F20-CCC5-E10C-C7996EA790FB}"/>
              </a:ext>
            </a:extLst>
          </p:cNvPr>
          <p:cNvSpPr/>
          <p:nvPr/>
        </p:nvSpPr>
        <p:spPr>
          <a:xfrm>
            <a:off x="1139115" y="1822746"/>
            <a:ext cx="258834" cy="238267"/>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Rectangle 36">
            <a:extLst>
              <a:ext uri="{FF2B5EF4-FFF2-40B4-BE49-F238E27FC236}">
                <a16:creationId xmlns:a16="http://schemas.microsoft.com/office/drawing/2014/main" id="{99DEECCE-CF67-8A87-6EC0-040AAB867C2F}"/>
              </a:ext>
            </a:extLst>
          </p:cNvPr>
          <p:cNvSpPr/>
          <p:nvPr/>
        </p:nvSpPr>
        <p:spPr>
          <a:xfrm>
            <a:off x="1404753" y="206426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5A568848-C5CF-CA82-A07F-44D24D9B62F2}"/>
              </a:ext>
            </a:extLst>
          </p:cNvPr>
          <p:cNvSpPr/>
          <p:nvPr/>
        </p:nvSpPr>
        <p:spPr>
          <a:xfrm>
            <a:off x="1670392" y="2309061"/>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83EBD9FB-00E1-ECEA-9A14-7491B3D4E918}"/>
              </a:ext>
            </a:extLst>
          </p:cNvPr>
          <p:cNvSpPr/>
          <p:nvPr/>
        </p:nvSpPr>
        <p:spPr>
          <a:xfrm>
            <a:off x="1404753" y="1820826"/>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9B7E9E11-9D96-B274-68A7-D4D54E069143}"/>
              </a:ext>
            </a:extLst>
          </p:cNvPr>
          <p:cNvSpPr/>
          <p:nvPr/>
        </p:nvSpPr>
        <p:spPr>
          <a:xfrm>
            <a:off x="607838" y="2552503"/>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984CDC49-BA39-6FDC-BF98-73B7F7E15951}"/>
              </a:ext>
            </a:extLst>
          </p:cNvPr>
          <p:cNvSpPr/>
          <p:nvPr/>
        </p:nvSpPr>
        <p:spPr>
          <a:xfrm>
            <a:off x="1139115" y="2552093"/>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E0DCB973-C305-A81A-7252-D42B2CB821B5}"/>
              </a:ext>
            </a:extLst>
          </p:cNvPr>
          <p:cNvSpPr/>
          <p:nvPr/>
        </p:nvSpPr>
        <p:spPr>
          <a:xfrm>
            <a:off x="873476" y="2552093"/>
            <a:ext cx="258834" cy="238267"/>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87BFFA67-C8C8-903A-C98A-F987B77A5873}"/>
              </a:ext>
            </a:extLst>
          </p:cNvPr>
          <p:cNvSpPr/>
          <p:nvPr/>
        </p:nvSpPr>
        <p:spPr>
          <a:xfrm>
            <a:off x="1404753" y="2551004"/>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2B432FD9-D6EE-D8C9-AD01-80DC544CB152}"/>
              </a:ext>
            </a:extLst>
          </p:cNvPr>
          <p:cNvSpPr/>
          <p:nvPr/>
        </p:nvSpPr>
        <p:spPr>
          <a:xfrm>
            <a:off x="1670392" y="2551004"/>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330AB791-F40C-CFDE-F103-10B8CEEC1CAA}"/>
              </a:ext>
            </a:extLst>
          </p:cNvPr>
          <p:cNvSpPr/>
          <p:nvPr/>
        </p:nvSpPr>
        <p:spPr>
          <a:xfrm>
            <a:off x="607838" y="31409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1F83B015-BDB6-5F5C-5785-AD219DDDE8E2}"/>
              </a:ext>
            </a:extLst>
          </p:cNvPr>
          <p:cNvSpPr/>
          <p:nvPr/>
        </p:nvSpPr>
        <p:spPr>
          <a:xfrm>
            <a:off x="873476" y="3140960"/>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27908C39-F16A-B2DF-43E7-D1299CAA0FE3}"/>
              </a:ext>
            </a:extLst>
          </p:cNvPr>
          <p:cNvSpPr/>
          <p:nvPr/>
        </p:nvSpPr>
        <p:spPr>
          <a:xfrm>
            <a:off x="873476" y="3621828"/>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ectangle 69">
            <a:extLst>
              <a:ext uri="{FF2B5EF4-FFF2-40B4-BE49-F238E27FC236}">
                <a16:creationId xmlns:a16="http://schemas.microsoft.com/office/drawing/2014/main" id="{CA3EDA51-8BEB-AE04-4AD9-CB7D3A578C02}"/>
              </a:ext>
            </a:extLst>
          </p:cNvPr>
          <p:cNvSpPr/>
          <p:nvPr/>
        </p:nvSpPr>
        <p:spPr>
          <a:xfrm>
            <a:off x="873476" y="3381394"/>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71" name="Rectangle 70">
            <a:extLst>
              <a:ext uri="{FF2B5EF4-FFF2-40B4-BE49-F238E27FC236}">
                <a16:creationId xmlns:a16="http://schemas.microsoft.com/office/drawing/2014/main" id="{F433864C-882E-BD9B-2BA4-D17BD11829B2}"/>
              </a:ext>
            </a:extLst>
          </p:cNvPr>
          <p:cNvSpPr/>
          <p:nvPr/>
        </p:nvSpPr>
        <p:spPr>
          <a:xfrm>
            <a:off x="873476" y="386744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7C27B4D1-00E7-90FB-80C1-91053CBB8E2A}"/>
              </a:ext>
            </a:extLst>
          </p:cNvPr>
          <p:cNvSpPr/>
          <p:nvPr/>
        </p:nvSpPr>
        <p:spPr>
          <a:xfrm>
            <a:off x="1139115" y="314095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8464ADCD-1299-9F33-F9E9-B1AA00F052D9}"/>
              </a:ext>
            </a:extLst>
          </p:cNvPr>
          <p:cNvSpPr/>
          <p:nvPr/>
        </p:nvSpPr>
        <p:spPr>
          <a:xfrm>
            <a:off x="1404753" y="3869628"/>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B7EBBA4F-BA9D-D503-4803-6574AD8F6ECC}"/>
              </a:ext>
            </a:extLst>
          </p:cNvPr>
          <p:cNvSpPr/>
          <p:nvPr/>
        </p:nvSpPr>
        <p:spPr>
          <a:xfrm>
            <a:off x="607838" y="3381394"/>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CD139C6E-06C6-8E91-4192-B0EC0D39172F}"/>
              </a:ext>
            </a:extLst>
          </p:cNvPr>
          <p:cNvSpPr/>
          <p:nvPr/>
        </p:nvSpPr>
        <p:spPr>
          <a:xfrm>
            <a:off x="1139115" y="3623747"/>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CAECECBC-80BF-69A2-DCC3-239FDFD79AB8}"/>
              </a:ext>
            </a:extLst>
          </p:cNvPr>
          <p:cNvSpPr/>
          <p:nvPr/>
        </p:nvSpPr>
        <p:spPr>
          <a:xfrm>
            <a:off x="1670392" y="338248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ectangle 76">
            <a:extLst>
              <a:ext uri="{FF2B5EF4-FFF2-40B4-BE49-F238E27FC236}">
                <a16:creationId xmlns:a16="http://schemas.microsoft.com/office/drawing/2014/main" id="{1ABB406A-96DB-388C-D438-38E3669DF2FF}"/>
              </a:ext>
            </a:extLst>
          </p:cNvPr>
          <p:cNvSpPr/>
          <p:nvPr/>
        </p:nvSpPr>
        <p:spPr>
          <a:xfrm>
            <a:off x="607838" y="3867450"/>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78" name="Rectangle 77">
            <a:extLst>
              <a:ext uri="{FF2B5EF4-FFF2-40B4-BE49-F238E27FC236}">
                <a16:creationId xmlns:a16="http://schemas.microsoft.com/office/drawing/2014/main" id="{B0010260-C234-601B-28A4-3521833D8D11}"/>
              </a:ext>
            </a:extLst>
          </p:cNvPr>
          <p:cNvSpPr/>
          <p:nvPr/>
        </p:nvSpPr>
        <p:spPr>
          <a:xfrm>
            <a:off x="1670392" y="3625926"/>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79" name="Rectangle 78">
            <a:extLst>
              <a:ext uri="{FF2B5EF4-FFF2-40B4-BE49-F238E27FC236}">
                <a16:creationId xmlns:a16="http://schemas.microsoft.com/office/drawing/2014/main" id="{A00884FC-ECA8-7883-F381-E5C862C3EE8F}"/>
              </a:ext>
            </a:extLst>
          </p:cNvPr>
          <p:cNvSpPr/>
          <p:nvPr/>
        </p:nvSpPr>
        <p:spPr>
          <a:xfrm>
            <a:off x="1404753" y="3140959"/>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0" name="Rectangle 79">
            <a:extLst>
              <a:ext uri="{FF2B5EF4-FFF2-40B4-BE49-F238E27FC236}">
                <a16:creationId xmlns:a16="http://schemas.microsoft.com/office/drawing/2014/main" id="{6E96B1B7-6AB7-F67B-BE5A-F09CC845EE88}"/>
              </a:ext>
            </a:extLst>
          </p:cNvPr>
          <p:cNvSpPr/>
          <p:nvPr/>
        </p:nvSpPr>
        <p:spPr>
          <a:xfrm>
            <a:off x="1139115" y="3868538"/>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1" name="Rectangle 80">
            <a:extLst>
              <a:ext uri="{FF2B5EF4-FFF2-40B4-BE49-F238E27FC236}">
                <a16:creationId xmlns:a16="http://schemas.microsoft.com/office/drawing/2014/main" id="{19FE10F5-FBCA-BAF0-D7B3-6531B5128C0B}"/>
              </a:ext>
            </a:extLst>
          </p:cNvPr>
          <p:cNvSpPr/>
          <p:nvPr/>
        </p:nvSpPr>
        <p:spPr>
          <a:xfrm>
            <a:off x="607838" y="3625926"/>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2" name="Rectangle 81">
            <a:extLst>
              <a:ext uri="{FF2B5EF4-FFF2-40B4-BE49-F238E27FC236}">
                <a16:creationId xmlns:a16="http://schemas.microsoft.com/office/drawing/2014/main" id="{B1BCC53E-2DAC-4F07-AE9A-632583D3E538}"/>
              </a:ext>
            </a:extLst>
          </p:cNvPr>
          <p:cNvSpPr/>
          <p:nvPr/>
        </p:nvSpPr>
        <p:spPr>
          <a:xfrm>
            <a:off x="1670392" y="3140958"/>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3" name="Rectangle 82">
            <a:extLst>
              <a:ext uri="{FF2B5EF4-FFF2-40B4-BE49-F238E27FC236}">
                <a16:creationId xmlns:a16="http://schemas.microsoft.com/office/drawing/2014/main" id="{A1454236-752A-9543-EC59-6AD2E49E298E}"/>
              </a:ext>
            </a:extLst>
          </p:cNvPr>
          <p:cNvSpPr/>
          <p:nvPr/>
        </p:nvSpPr>
        <p:spPr>
          <a:xfrm>
            <a:off x="1139115" y="3383313"/>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4" name="Rectangle 83">
            <a:extLst>
              <a:ext uri="{FF2B5EF4-FFF2-40B4-BE49-F238E27FC236}">
                <a16:creationId xmlns:a16="http://schemas.microsoft.com/office/drawing/2014/main" id="{2A5DF0C6-487F-1E5B-FC70-7DB29CF3614B}"/>
              </a:ext>
            </a:extLst>
          </p:cNvPr>
          <p:cNvSpPr/>
          <p:nvPr/>
        </p:nvSpPr>
        <p:spPr>
          <a:xfrm>
            <a:off x="1404753" y="3624836"/>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5" name="Rectangle 84">
            <a:extLst>
              <a:ext uri="{FF2B5EF4-FFF2-40B4-BE49-F238E27FC236}">
                <a16:creationId xmlns:a16="http://schemas.microsoft.com/office/drawing/2014/main" id="{4B4BB9D2-916D-4962-B944-820C25ED7DD0}"/>
              </a:ext>
            </a:extLst>
          </p:cNvPr>
          <p:cNvSpPr/>
          <p:nvPr/>
        </p:nvSpPr>
        <p:spPr>
          <a:xfrm>
            <a:off x="1670392" y="3869628"/>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86" name="Rectangle 85">
            <a:extLst>
              <a:ext uri="{FF2B5EF4-FFF2-40B4-BE49-F238E27FC236}">
                <a16:creationId xmlns:a16="http://schemas.microsoft.com/office/drawing/2014/main" id="{56CF1F28-6AF5-8228-3CDC-4FB2F2BAE5A0}"/>
              </a:ext>
            </a:extLst>
          </p:cNvPr>
          <p:cNvSpPr/>
          <p:nvPr/>
        </p:nvSpPr>
        <p:spPr>
          <a:xfrm>
            <a:off x="1404753" y="3381393"/>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0AA4FEB8-59DC-1B56-A844-AA08352DCDFA}"/>
              </a:ext>
            </a:extLst>
          </p:cNvPr>
          <p:cNvSpPr/>
          <p:nvPr/>
        </p:nvSpPr>
        <p:spPr>
          <a:xfrm>
            <a:off x="607838" y="411307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3F5CBD28-7E0E-4C65-5E7C-A6280338D1A6}"/>
              </a:ext>
            </a:extLst>
          </p:cNvPr>
          <p:cNvSpPr/>
          <p:nvPr/>
        </p:nvSpPr>
        <p:spPr>
          <a:xfrm>
            <a:off x="1139115" y="41126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ectangle 88">
            <a:extLst>
              <a:ext uri="{FF2B5EF4-FFF2-40B4-BE49-F238E27FC236}">
                <a16:creationId xmlns:a16="http://schemas.microsoft.com/office/drawing/2014/main" id="{0B77A67E-B861-9EDD-0989-61FA021F7E84}"/>
              </a:ext>
            </a:extLst>
          </p:cNvPr>
          <p:cNvSpPr/>
          <p:nvPr/>
        </p:nvSpPr>
        <p:spPr>
          <a:xfrm>
            <a:off x="873476" y="4112660"/>
            <a:ext cx="258834" cy="238267"/>
          </a:xfrm>
          <a:prstGeom prst="rect">
            <a:avLst/>
          </a:prstGeom>
          <a:solidFill>
            <a:srgbClr val="C0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90" name="Rectangle 89">
            <a:extLst>
              <a:ext uri="{FF2B5EF4-FFF2-40B4-BE49-F238E27FC236}">
                <a16:creationId xmlns:a16="http://schemas.microsoft.com/office/drawing/2014/main" id="{5B655738-9844-1B41-88EA-0DE366F41A74}"/>
              </a:ext>
            </a:extLst>
          </p:cNvPr>
          <p:cNvSpPr/>
          <p:nvPr/>
        </p:nvSpPr>
        <p:spPr>
          <a:xfrm>
            <a:off x="1404753" y="4111571"/>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x</a:t>
            </a:r>
          </a:p>
        </p:txBody>
      </p:sp>
      <p:sp>
        <p:nvSpPr>
          <p:cNvPr id="91" name="Rectangle 90">
            <a:extLst>
              <a:ext uri="{FF2B5EF4-FFF2-40B4-BE49-F238E27FC236}">
                <a16:creationId xmlns:a16="http://schemas.microsoft.com/office/drawing/2014/main" id="{82DC8E36-7A8C-74B6-AA87-020BB9958ADA}"/>
              </a:ext>
            </a:extLst>
          </p:cNvPr>
          <p:cNvSpPr/>
          <p:nvPr/>
        </p:nvSpPr>
        <p:spPr>
          <a:xfrm>
            <a:off x="1670392" y="411157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Rectangle 143">
            <a:extLst>
              <a:ext uri="{FF2B5EF4-FFF2-40B4-BE49-F238E27FC236}">
                <a16:creationId xmlns:a16="http://schemas.microsoft.com/office/drawing/2014/main" id="{3CED31ED-086D-CA59-8556-082A197C6A28}"/>
              </a:ext>
            </a:extLst>
          </p:cNvPr>
          <p:cNvSpPr/>
          <p:nvPr/>
        </p:nvSpPr>
        <p:spPr>
          <a:xfrm>
            <a:off x="2145211" y="2400586"/>
            <a:ext cx="258834" cy="23826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Rectangle 144">
            <a:extLst>
              <a:ext uri="{FF2B5EF4-FFF2-40B4-BE49-F238E27FC236}">
                <a16:creationId xmlns:a16="http://schemas.microsoft.com/office/drawing/2014/main" id="{0294A6A1-28AB-9698-C6E0-2AB4C95EED1E}"/>
              </a:ext>
            </a:extLst>
          </p:cNvPr>
          <p:cNvSpPr/>
          <p:nvPr/>
        </p:nvSpPr>
        <p:spPr>
          <a:xfrm>
            <a:off x="2143286" y="2162319"/>
            <a:ext cx="258834" cy="238267"/>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BCD01601-BB23-4721-4CFB-3D2BF230D19A}"/>
              </a:ext>
            </a:extLst>
          </p:cNvPr>
          <p:cNvSpPr/>
          <p:nvPr/>
        </p:nvSpPr>
        <p:spPr>
          <a:xfrm>
            <a:off x="2141361" y="1939959"/>
            <a:ext cx="258834" cy="238267"/>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F209F2AB-96E3-23B5-93AA-C26DA760FE96}"/>
              </a:ext>
            </a:extLst>
          </p:cNvPr>
          <p:cNvSpPr/>
          <p:nvPr/>
        </p:nvSpPr>
        <p:spPr>
          <a:xfrm>
            <a:off x="2141361" y="1699524"/>
            <a:ext cx="258834" cy="23826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TextBox 147">
            <a:extLst>
              <a:ext uri="{FF2B5EF4-FFF2-40B4-BE49-F238E27FC236}">
                <a16:creationId xmlns:a16="http://schemas.microsoft.com/office/drawing/2014/main" id="{3A9B5755-090D-91A4-DBD9-9667BB817DC0}"/>
              </a:ext>
            </a:extLst>
          </p:cNvPr>
          <p:cNvSpPr txBox="1"/>
          <p:nvPr/>
        </p:nvSpPr>
        <p:spPr>
          <a:xfrm>
            <a:off x="2386413" y="1647991"/>
            <a:ext cx="983112" cy="276999"/>
          </a:xfrm>
          <a:prstGeom prst="rect">
            <a:avLst/>
          </a:prstGeom>
          <a:noFill/>
        </p:spPr>
        <p:txBody>
          <a:bodyPr wrap="square" rtlCol="0">
            <a:spAutoFit/>
          </a:bodyPr>
          <a:lstStyle/>
          <a:p>
            <a:r>
              <a:rPr lang="en-GB" sz="1200" dirty="0"/>
              <a:t>Warmer</a:t>
            </a:r>
          </a:p>
        </p:txBody>
      </p:sp>
      <p:sp>
        <p:nvSpPr>
          <p:cNvPr id="149" name="TextBox 148">
            <a:extLst>
              <a:ext uri="{FF2B5EF4-FFF2-40B4-BE49-F238E27FC236}">
                <a16:creationId xmlns:a16="http://schemas.microsoft.com/office/drawing/2014/main" id="{BCBA40E2-E5AF-FC86-07B6-974037F71477}"/>
              </a:ext>
            </a:extLst>
          </p:cNvPr>
          <p:cNvSpPr txBox="1"/>
          <p:nvPr/>
        </p:nvSpPr>
        <p:spPr>
          <a:xfrm>
            <a:off x="2386413" y="2399673"/>
            <a:ext cx="983112" cy="276999"/>
          </a:xfrm>
          <a:prstGeom prst="rect">
            <a:avLst/>
          </a:prstGeom>
          <a:noFill/>
        </p:spPr>
        <p:txBody>
          <a:bodyPr wrap="square" rtlCol="0">
            <a:spAutoFit/>
          </a:bodyPr>
          <a:lstStyle/>
          <a:p>
            <a:r>
              <a:rPr lang="en-GB" sz="1200" dirty="0"/>
              <a:t>Cooler</a:t>
            </a:r>
          </a:p>
        </p:txBody>
      </p:sp>
      <p:sp>
        <p:nvSpPr>
          <p:cNvPr id="150" name="TextBox 149">
            <a:extLst>
              <a:ext uri="{FF2B5EF4-FFF2-40B4-BE49-F238E27FC236}">
                <a16:creationId xmlns:a16="http://schemas.microsoft.com/office/drawing/2014/main" id="{CE6104F8-E1FD-C926-092C-6A2241130630}"/>
              </a:ext>
            </a:extLst>
          </p:cNvPr>
          <p:cNvSpPr txBox="1"/>
          <p:nvPr/>
        </p:nvSpPr>
        <p:spPr>
          <a:xfrm rot="16200000">
            <a:off x="76048" y="1990408"/>
            <a:ext cx="541530" cy="276999"/>
          </a:xfrm>
          <a:prstGeom prst="rect">
            <a:avLst/>
          </a:prstGeom>
          <a:noFill/>
        </p:spPr>
        <p:txBody>
          <a:bodyPr wrap="square" rtlCol="0">
            <a:spAutoFit/>
          </a:bodyPr>
          <a:lstStyle/>
          <a:p>
            <a:r>
              <a:rPr lang="en-GB" sz="1200" dirty="0"/>
              <a:t>LST</a:t>
            </a:r>
          </a:p>
        </p:txBody>
      </p:sp>
      <p:sp>
        <p:nvSpPr>
          <p:cNvPr id="153" name="Right Arrow 152">
            <a:extLst>
              <a:ext uri="{FF2B5EF4-FFF2-40B4-BE49-F238E27FC236}">
                <a16:creationId xmlns:a16="http://schemas.microsoft.com/office/drawing/2014/main" id="{83B1EACF-2D29-989D-D8CD-74340155EA3D}"/>
              </a:ext>
            </a:extLst>
          </p:cNvPr>
          <p:cNvSpPr/>
          <p:nvPr/>
        </p:nvSpPr>
        <p:spPr>
          <a:xfrm>
            <a:off x="3277040" y="1947193"/>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Rectangle 153">
            <a:extLst>
              <a:ext uri="{FF2B5EF4-FFF2-40B4-BE49-F238E27FC236}">
                <a16:creationId xmlns:a16="http://schemas.microsoft.com/office/drawing/2014/main" id="{59390692-3C07-4B09-BBB9-A9D271C93E71}"/>
              </a:ext>
            </a:extLst>
          </p:cNvPr>
          <p:cNvSpPr/>
          <p:nvPr/>
        </p:nvSpPr>
        <p:spPr>
          <a:xfrm>
            <a:off x="4733291" y="1557879"/>
            <a:ext cx="1321388" cy="120888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TextBox 154">
            <a:extLst>
              <a:ext uri="{FF2B5EF4-FFF2-40B4-BE49-F238E27FC236}">
                <a16:creationId xmlns:a16="http://schemas.microsoft.com/office/drawing/2014/main" id="{7BFB212F-ABC0-2924-C500-6D5B74A35B5B}"/>
              </a:ext>
            </a:extLst>
          </p:cNvPr>
          <p:cNvSpPr txBox="1"/>
          <p:nvPr/>
        </p:nvSpPr>
        <p:spPr>
          <a:xfrm rot="16200000">
            <a:off x="-268530" y="3572618"/>
            <a:ext cx="1230688" cy="276999"/>
          </a:xfrm>
          <a:prstGeom prst="rect">
            <a:avLst/>
          </a:prstGeom>
          <a:noFill/>
        </p:spPr>
        <p:txBody>
          <a:bodyPr wrap="square" rtlCol="0">
            <a:spAutoFit/>
          </a:bodyPr>
          <a:lstStyle/>
          <a:p>
            <a:r>
              <a:rPr lang="en-GB" sz="1200" dirty="0"/>
              <a:t>Uncertainties</a:t>
            </a:r>
          </a:p>
        </p:txBody>
      </p:sp>
      <p:sp>
        <p:nvSpPr>
          <p:cNvPr id="156" name="Rectangle 155">
            <a:extLst>
              <a:ext uri="{FF2B5EF4-FFF2-40B4-BE49-F238E27FC236}">
                <a16:creationId xmlns:a16="http://schemas.microsoft.com/office/drawing/2014/main" id="{77474E5A-37BD-E171-D017-7445F13C2AF9}"/>
              </a:ext>
            </a:extLst>
          </p:cNvPr>
          <p:cNvSpPr/>
          <p:nvPr/>
        </p:nvSpPr>
        <p:spPr>
          <a:xfrm>
            <a:off x="2141361" y="3949384"/>
            <a:ext cx="258834" cy="238267"/>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Rectangle 156">
            <a:extLst>
              <a:ext uri="{FF2B5EF4-FFF2-40B4-BE49-F238E27FC236}">
                <a16:creationId xmlns:a16="http://schemas.microsoft.com/office/drawing/2014/main" id="{63D380EC-EE98-07BF-67EB-D1F0B631CDF4}"/>
              </a:ext>
            </a:extLst>
          </p:cNvPr>
          <p:cNvSpPr/>
          <p:nvPr/>
        </p:nvSpPr>
        <p:spPr>
          <a:xfrm>
            <a:off x="2141361" y="3711117"/>
            <a:ext cx="258834" cy="238267"/>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Rectangle 157">
            <a:extLst>
              <a:ext uri="{FF2B5EF4-FFF2-40B4-BE49-F238E27FC236}">
                <a16:creationId xmlns:a16="http://schemas.microsoft.com/office/drawing/2014/main" id="{391B5207-C586-F091-8D92-9720E23585BA}"/>
              </a:ext>
            </a:extLst>
          </p:cNvPr>
          <p:cNvSpPr/>
          <p:nvPr/>
        </p:nvSpPr>
        <p:spPr>
          <a:xfrm>
            <a:off x="2141361" y="3472850"/>
            <a:ext cx="258834" cy="238267"/>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Rectangle 158">
            <a:extLst>
              <a:ext uri="{FF2B5EF4-FFF2-40B4-BE49-F238E27FC236}">
                <a16:creationId xmlns:a16="http://schemas.microsoft.com/office/drawing/2014/main" id="{E06E09C8-9127-0286-E177-9A6E484AC458}"/>
              </a:ext>
            </a:extLst>
          </p:cNvPr>
          <p:cNvSpPr/>
          <p:nvPr/>
        </p:nvSpPr>
        <p:spPr>
          <a:xfrm>
            <a:off x="2141361" y="3243242"/>
            <a:ext cx="258834" cy="23826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TextBox 159">
            <a:extLst>
              <a:ext uri="{FF2B5EF4-FFF2-40B4-BE49-F238E27FC236}">
                <a16:creationId xmlns:a16="http://schemas.microsoft.com/office/drawing/2014/main" id="{F1705030-6F02-041F-EBD8-2F648FD2D6DC}"/>
              </a:ext>
            </a:extLst>
          </p:cNvPr>
          <p:cNvSpPr txBox="1"/>
          <p:nvPr/>
        </p:nvSpPr>
        <p:spPr>
          <a:xfrm>
            <a:off x="2386413" y="3121499"/>
            <a:ext cx="983112" cy="276999"/>
          </a:xfrm>
          <a:prstGeom prst="rect">
            <a:avLst/>
          </a:prstGeom>
          <a:noFill/>
        </p:spPr>
        <p:txBody>
          <a:bodyPr wrap="square" rtlCol="0">
            <a:spAutoFit/>
          </a:bodyPr>
          <a:lstStyle/>
          <a:p>
            <a:r>
              <a:rPr lang="en-GB" sz="1200" dirty="0"/>
              <a:t>Larger</a:t>
            </a:r>
          </a:p>
        </p:txBody>
      </p:sp>
      <p:sp>
        <p:nvSpPr>
          <p:cNvPr id="161" name="TextBox 160">
            <a:extLst>
              <a:ext uri="{FF2B5EF4-FFF2-40B4-BE49-F238E27FC236}">
                <a16:creationId xmlns:a16="http://schemas.microsoft.com/office/drawing/2014/main" id="{F314BF39-317D-8970-6B67-193446A70A1B}"/>
              </a:ext>
            </a:extLst>
          </p:cNvPr>
          <p:cNvSpPr txBox="1"/>
          <p:nvPr/>
        </p:nvSpPr>
        <p:spPr>
          <a:xfrm>
            <a:off x="2386413" y="3986582"/>
            <a:ext cx="983112" cy="276999"/>
          </a:xfrm>
          <a:prstGeom prst="rect">
            <a:avLst/>
          </a:prstGeom>
          <a:noFill/>
        </p:spPr>
        <p:txBody>
          <a:bodyPr wrap="square" rtlCol="0">
            <a:spAutoFit/>
          </a:bodyPr>
          <a:lstStyle/>
          <a:p>
            <a:r>
              <a:rPr lang="en-GB" sz="1200" dirty="0"/>
              <a:t>Smaller</a:t>
            </a:r>
          </a:p>
        </p:txBody>
      </p:sp>
      <p:sp>
        <p:nvSpPr>
          <p:cNvPr id="162" name="Right Arrow 161">
            <a:extLst>
              <a:ext uri="{FF2B5EF4-FFF2-40B4-BE49-F238E27FC236}">
                <a16:creationId xmlns:a16="http://schemas.microsoft.com/office/drawing/2014/main" id="{35E49319-2477-F19B-7ACA-86E9755AEB83}"/>
              </a:ext>
            </a:extLst>
          </p:cNvPr>
          <p:cNvSpPr/>
          <p:nvPr/>
        </p:nvSpPr>
        <p:spPr>
          <a:xfrm>
            <a:off x="3277039" y="3619660"/>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Rectangle 162">
            <a:extLst>
              <a:ext uri="{FF2B5EF4-FFF2-40B4-BE49-F238E27FC236}">
                <a16:creationId xmlns:a16="http://schemas.microsoft.com/office/drawing/2014/main" id="{18215A87-902B-23B6-EA58-B0A0A11FDBF2}"/>
              </a:ext>
            </a:extLst>
          </p:cNvPr>
          <p:cNvSpPr/>
          <p:nvPr/>
        </p:nvSpPr>
        <p:spPr>
          <a:xfrm>
            <a:off x="4733291" y="3146558"/>
            <a:ext cx="1321388" cy="1208880"/>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TextBox 163">
            <a:extLst>
              <a:ext uri="{FF2B5EF4-FFF2-40B4-BE49-F238E27FC236}">
                <a16:creationId xmlns:a16="http://schemas.microsoft.com/office/drawing/2014/main" id="{9FD4AB65-9D08-25B7-1311-F3F50A9F6B48}"/>
              </a:ext>
            </a:extLst>
          </p:cNvPr>
          <p:cNvSpPr txBox="1"/>
          <p:nvPr/>
        </p:nvSpPr>
        <p:spPr>
          <a:xfrm>
            <a:off x="6525005" y="3126341"/>
            <a:ext cx="2428484" cy="1169551"/>
          </a:xfrm>
          <a:prstGeom prst="rect">
            <a:avLst/>
          </a:prstGeom>
          <a:noFill/>
        </p:spPr>
        <p:txBody>
          <a:bodyPr wrap="square" rtlCol="0">
            <a:spAutoFit/>
          </a:bodyPr>
          <a:lstStyle/>
          <a:p>
            <a:r>
              <a:rPr lang="en-GB" sz="1400" dirty="0"/>
              <a:t>Propagated uncertainty at the target resolution is reduced as many error sources are uncorrelated at this scale.</a:t>
            </a:r>
          </a:p>
        </p:txBody>
      </p:sp>
      <p:sp>
        <p:nvSpPr>
          <p:cNvPr id="165" name="TextBox 164">
            <a:extLst>
              <a:ext uri="{FF2B5EF4-FFF2-40B4-BE49-F238E27FC236}">
                <a16:creationId xmlns:a16="http://schemas.microsoft.com/office/drawing/2014/main" id="{A2514BBB-A8CD-D4D0-D2CB-097976F38FCA}"/>
              </a:ext>
            </a:extLst>
          </p:cNvPr>
          <p:cNvSpPr txBox="1"/>
          <p:nvPr/>
        </p:nvSpPr>
        <p:spPr>
          <a:xfrm>
            <a:off x="6556950" y="1871576"/>
            <a:ext cx="2178364" cy="523220"/>
          </a:xfrm>
          <a:prstGeom prst="rect">
            <a:avLst/>
          </a:prstGeom>
          <a:noFill/>
        </p:spPr>
        <p:txBody>
          <a:bodyPr wrap="square" rtlCol="0">
            <a:spAutoFit/>
          </a:bodyPr>
          <a:lstStyle/>
          <a:p>
            <a:r>
              <a:rPr lang="en-GB" sz="1400" dirty="0"/>
              <a:t>LST averages over the region of interest.</a:t>
            </a:r>
          </a:p>
        </p:txBody>
      </p:sp>
      <p:cxnSp>
        <p:nvCxnSpPr>
          <p:cNvPr id="5" name="Straight Connector 4">
            <a:extLst>
              <a:ext uri="{FF2B5EF4-FFF2-40B4-BE49-F238E27FC236}">
                <a16:creationId xmlns:a16="http://schemas.microsoft.com/office/drawing/2014/main" id="{1116F3C5-E4F9-8F99-A5C0-A8A2B99E5A2A}"/>
              </a:ext>
            </a:extLst>
          </p:cNvPr>
          <p:cNvCxnSpPr/>
          <p:nvPr/>
        </p:nvCxnSpPr>
        <p:spPr>
          <a:xfrm>
            <a:off x="2050793" y="3706493"/>
            <a:ext cx="443986" cy="0"/>
          </a:xfrm>
          <a:prstGeom prst="line">
            <a:avLst/>
          </a:prstGeom>
          <a:ln w="41275"/>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85B626B5-7E49-7ECC-0937-3825625FDC4F}"/>
              </a:ext>
            </a:extLst>
          </p:cNvPr>
          <p:cNvSpPr txBox="1"/>
          <p:nvPr/>
        </p:nvSpPr>
        <p:spPr>
          <a:xfrm>
            <a:off x="2480466" y="4263581"/>
            <a:ext cx="2072963" cy="523220"/>
          </a:xfrm>
          <a:prstGeom prst="rect">
            <a:avLst/>
          </a:prstGeom>
          <a:noFill/>
        </p:spPr>
        <p:txBody>
          <a:bodyPr wrap="square" rtlCol="0">
            <a:spAutoFit/>
          </a:bodyPr>
          <a:lstStyle/>
          <a:p>
            <a:r>
              <a:rPr lang="en-GB" sz="1400" dirty="0"/>
              <a:t>Thresholding uncertainties</a:t>
            </a:r>
          </a:p>
        </p:txBody>
      </p:sp>
      <p:cxnSp>
        <p:nvCxnSpPr>
          <p:cNvPr id="8" name="Straight Arrow Connector 7">
            <a:extLst>
              <a:ext uri="{FF2B5EF4-FFF2-40B4-BE49-F238E27FC236}">
                <a16:creationId xmlns:a16="http://schemas.microsoft.com/office/drawing/2014/main" id="{B8C5512D-3030-6BA9-9082-B9AA6F994750}"/>
              </a:ext>
            </a:extLst>
          </p:cNvPr>
          <p:cNvCxnSpPr>
            <a:endCxn id="157" idx="0"/>
          </p:cNvCxnSpPr>
          <p:nvPr/>
        </p:nvCxnSpPr>
        <p:spPr>
          <a:xfrm flipH="1" flipV="1">
            <a:off x="2270778" y="3711117"/>
            <a:ext cx="266286" cy="837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52001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01792-085C-9A9D-3E7D-00DB70D9F8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C39324A-C521-1EFC-2563-BADF159A5703}"/>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25DF2AAA-89B5-0FA5-3FE3-6757D5CA2728}"/>
              </a:ext>
            </a:extLst>
          </p:cNvPr>
          <p:cNvSpPr>
            <a:spLocks noGrp="1"/>
          </p:cNvSpPr>
          <p:nvPr>
            <p:ph idx="1"/>
          </p:nvPr>
        </p:nvSpPr>
        <p:spPr>
          <a:xfrm>
            <a:off x="173038" y="792163"/>
            <a:ext cx="8747125" cy="640221"/>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100173BC-68D6-06F8-8ACD-6802F4148F1D}"/>
              </a:ext>
            </a:extLst>
          </p:cNvPr>
          <p:cNvSpPr/>
          <p:nvPr/>
        </p:nvSpPr>
        <p:spPr>
          <a:xfrm>
            <a:off x="607838" y="1580393"/>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6794B67E-F81A-17C3-0CA6-0430DE19B269}"/>
              </a:ext>
            </a:extLst>
          </p:cNvPr>
          <p:cNvSpPr/>
          <p:nvPr/>
        </p:nvSpPr>
        <p:spPr>
          <a:xfrm>
            <a:off x="873476" y="1580393"/>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2FADCC5C-F554-076E-A48A-E30CE5BECF59}"/>
              </a:ext>
            </a:extLst>
          </p:cNvPr>
          <p:cNvSpPr/>
          <p:nvPr/>
        </p:nvSpPr>
        <p:spPr>
          <a:xfrm>
            <a:off x="873476" y="2061261"/>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Rectangle 22">
            <a:extLst>
              <a:ext uri="{FF2B5EF4-FFF2-40B4-BE49-F238E27FC236}">
                <a16:creationId xmlns:a16="http://schemas.microsoft.com/office/drawing/2014/main" id="{F6F573AC-897E-2D08-808E-4BB6EA2A8E3E}"/>
              </a:ext>
            </a:extLst>
          </p:cNvPr>
          <p:cNvSpPr/>
          <p:nvPr/>
        </p:nvSpPr>
        <p:spPr>
          <a:xfrm>
            <a:off x="873476" y="230688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F9E6539-44C6-4C57-B67B-71EE8B2E6AC1}"/>
              </a:ext>
            </a:extLst>
          </p:cNvPr>
          <p:cNvSpPr/>
          <p:nvPr/>
        </p:nvSpPr>
        <p:spPr>
          <a:xfrm>
            <a:off x="1139115"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Rectangle 25">
            <a:extLst>
              <a:ext uri="{FF2B5EF4-FFF2-40B4-BE49-F238E27FC236}">
                <a16:creationId xmlns:a16="http://schemas.microsoft.com/office/drawing/2014/main" id="{6145D39E-CFDF-7F97-9B99-88EB5A8EECB4}"/>
              </a:ext>
            </a:extLst>
          </p:cNvPr>
          <p:cNvSpPr/>
          <p:nvPr/>
        </p:nvSpPr>
        <p:spPr>
          <a:xfrm>
            <a:off x="1404753" y="230906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C333EE32-45E1-8A43-CA47-2BF423A53A0B}"/>
              </a:ext>
            </a:extLst>
          </p:cNvPr>
          <p:cNvSpPr/>
          <p:nvPr/>
        </p:nvSpPr>
        <p:spPr>
          <a:xfrm>
            <a:off x="607838"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7CC5901B-1777-59F4-7E3A-0C5D0F256EDF}"/>
              </a:ext>
            </a:extLst>
          </p:cNvPr>
          <p:cNvSpPr/>
          <p:nvPr/>
        </p:nvSpPr>
        <p:spPr>
          <a:xfrm>
            <a:off x="1139115" y="2063180"/>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EC0CE0A2-8E81-49CD-9786-40D8025C812A}"/>
              </a:ext>
            </a:extLst>
          </p:cNvPr>
          <p:cNvSpPr/>
          <p:nvPr/>
        </p:nvSpPr>
        <p:spPr>
          <a:xfrm>
            <a:off x="1670392" y="1821914"/>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90AE719F-F5EA-12FF-6075-206163FC1B07}"/>
              </a:ext>
            </a:extLst>
          </p:cNvPr>
          <p:cNvSpPr/>
          <p:nvPr/>
        </p:nvSpPr>
        <p:spPr>
          <a:xfrm>
            <a:off x="1404753" y="1820826"/>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0D2C5D30-159C-0BA3-FC3D-63B85C405338}"/>
              </a:ext>
            </a:extLst>
          </p:cNvPr>
          <p:cNvSpPr/>
          <p:nvPr/>
        </p:nvSpPr>
        <p:spPr>
          <a:xfrm>
            <a:off x="607838" y="2552503"/>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C09A23D9-83AA-8780-9B78-468216C8D188}"/>
              </a:ext>
            </a:extLst>
          </p:cNvPr>
          <p:cNvSpPr/>
          <p:nvPr/>
        </p:nvSpPr>
        <p:spPr>
          <a:xfrm>
            <a:off x="1139115" y="2552093"/>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5EB263FB-268B-9513-64E8-513F3B1944DA}"/>
              </a:ext>
            </a:extLst>
          </p:cNvPr>
          <p:cNvSpPr/>
          <p:nvPr/>
        </p:nvSpPr>
        <p:spPr>
          <a:xfrm>
            <a:off x="1670392" y="2551004"/>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a:extLst>
              <a:ext uri="{FF2B5EF4-FFF2-40B4-BE49-F238E27FC236}">
                <a16:creationId xmlns:a16="http://schemas.microsoft.com/office/drawing/2014/main" id="{3A8A1A9A-D489-21CB-D7DD-978FA96790D4}"/>
              </a:ext>
            </a:extLst>
          </p:cNvPr>
          <p:cNvSpPr/>
          <p:nvPr/>
        </p:nvSpPr>
        <p:spPr>
          <a:xfrm>
            <a:off x="607838" y="31409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a:extLst>
              <a:ext uri="{FF2B5EF4-FFF2-40B4-BE49-F238E27FC236}">
                <a16:creationId xmlns:a16="http://schemas.microsoft.com/office/drawing/2014/main" id="{A6654745-E883-AD4A-6664-C79823D38A04}"/>
              </a:ext>
            </a:extLst>
          </p:cNvPr>
          <p:cNvSpPr/>
          <p:nvPr/>
        </p:nvSpPr>
        <p:spPr>
          <a:xfrm>
            <a:off x="873476" y="3140960"/>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9" name="Rectangle 68">
            <a:extLst>
              <a:ext uri="{FF2B5EF4-FFF2-40B4-BE49-F238E27FC236}">
                <a16:creationId xmlns:a16="http://schemas.microsoft.com/office/drawing/2014/main" id="{8B3ACD86-68D4-B420-8643-D22324307CB5}"/>
              </a:ext>
            </a:extLst>
          </p:cNvPr>
          <p:cNvSpPr/>
          <p:nvPr/>
        </p:nvSpPr>
        <p:spPr>
          <a:xfrm>
            <a:off x="873476" y="3621828"/>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ectangle 70">
            <a:extLst>
              <a:ext uri="{FF2B5EF4-FFF2-40B4-BE49-F238E27FC236}">
                <a16:creationId xmlns:a16="http://schemas.microsoft.com/office/drawing/2014/main" id="{918ECA1C-E374-3FCA-B24F-09F4C8597CC1}"/>
              </a:ext>
            </a:extLst>
          </p:cNvPr>
          <p:cNvSpPr/>
          <p:nvPr/>
        </p:nvSpPr>
        <p:spPr>
          <a:xfrm>
            <a:off x="873476" y="386744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Rectangle 71">
            <a:extLst>
              <a:ext uri="{FF2B5EF4-FFF2-40B4-BE49-F238E27FC236}">
                <a16:creationId xmlns:a16="http://schemas.microsoft.com/office/drawing/2014/main" id="{2BE1BC35-498C-6A59-FC05-A7AC7D7E61AF}"/>
              </a:ext>
            </a:extLst>
          </p:cNvPr>
          <p:cNvSpPr/>
          <p:nvPr/>
        </p:nvSpPr>
        <p:spPr>
          <a:xfrm>
            <a:off x="1139115" y="3140959"/>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a:extLst>
              <a:ext uri="{FF2B5EF4-FFF2-40B4-BE49-F238E27FC236}">
                <a16:creationId xmlns:a16="http://schemas.microsoft.com/office/drawing/2014/main" id="{914B4365-EE80-974B-4C9F-954111018983}"/>
              </a:ext>
            </a:extLst>
          </p:cNvPr>
          <p:cNvSpPr/>
          <p:nvPr/>
        </p:nvSpPr>
        <p:spPr>
          <a:xfrm>
            <a:off x="1404753" y="3869628"/>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Rectangle 73">
            <a:extLst>
              <a:ext uri="{FF2B5EF4-FFF2-40B4-BE49-F238E27FC236}">
                <a16:creationId xmlns:a16="http://schemas.microsoft.com/office/drawing/2014/main" id="{797C72F8-86E2-6968-9D4F-DEB9A5561B2F}"/>
              </a:ext>
            </a:extLst>
          </p:cNvPr>
          <p:cNvSpPr/>
          <p:nvPr/>
        </p:nvSpPr>
        <p:spPr>
          <a:xfrm>
            <a:off x="607838" y="3381394"/>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ectangle 74">
            <a:extLst>
              <a:ext uri="{FF2B5EF4-FFF2-40B4-BE49-F238E27FC236}">
                <a16:creationId xmlns:a16="http://schemas.microsoft.com/office/drawing/2014/main" id="{E1CEAE7E-5215-FD14-8C13-72ADDEBDC6A4}"/>
              </a:ext>
            </a:extLst>
          </p:cNvPr>
          <p:cNvSpPr/>
          <p:nvPr/>
        </p:nvSpPr>
        <p:spPr>
          <a:xfrm>
            <a:off x="1139115" y="3623747"/>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ectangle 75">
            <a:extLst>
              <a:ext uri="{FF2B5EF4-FFF2-40B4-BE49-F238E27FC236}">
                <a16:creationId xmlns:a16="http://schemas.microsoft.com/office/drawing/2014/main" id="{CAD20A26-20FE-3937-5A2E-C7F81DA10D01}"/>
              </a:ext>
            </a:extLst>
          </p:cNvPr>
          <p:cNvSpPr/>
          <p:nvPr/>
        </p:nvSpPr>
        <p:spPr>
          <a:xfrm>
            <a:off x="1670392" y="338248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ectangle 85">
            <a:extLst>
              <a:ext uri="{FF2B5EF4-FFF2-40B4-BE49-F238E27FC236}">
                <a16:creationId xmlns:a16="http://schemas.microsoft.com/office/drawing/2014/main" id="{9B73AFC6-87E1-6F38-EB18-7479AD9D5ED6}"/>
              </a:ext>
            </a:extLst>
          </p:cNvPr>
          <p:cNvSpPr/>
          <p:nvPr/>
        </p:nvSpPr>
        <p:spPr>
          <a:xfrm>
            <a:off x="1404753" y="3381393"/>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ectangle 86">
            <a:extLst>
              <a:ext uri="{FF2B5EF4-FFF2-40B4-BE49-F238E27FC236}">
                <a16:creationId xmlns:a16="http://schemas.microsoft.com/office/drawing/2014/main" id="{8EFBD012-456F-21FF-089E-356E3A2359C8}"/>
              </a:ext>
            </a:extLst>
          </p:cNvPr>
          <p:cNvSpPr/>
          <p:nvPr/>
        </p:nvSpPr>
        <p:spPr>
          <a:xfrm>
            <a:off x="607838" y="411307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ectangle 87">
            <a:extLst>
              <a:ext uri="{FF2B5EF4-FFF2-40B4-BE49-F238E27FC236}">
                <a16:creationId xmlns:a16="http://schemas.microsoft.com/office/drawing/2014/main" id="{D3599AD1-9C6D-4A0D-271C-41E3C0084F23}"/>
              </a:ext>
            </a:extLst>
          </p:cNvPr>
          <p:cNvSpPr/>
          <p:nvPr/>
        </p:nvSpPr>
        <p:spPr>
          <a:xfrm>
            <a:off x="1139115" y="4112660"/>
            <a:ext cx="258834" cy="238267"/>
          </a:xfrm>
          <a:prstGeom prst="rect">
            <a:avLst/>
          </a:prstGeom>
          <a:solidFill>
            <a:srgbClr val="DBC0B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ectangle 90">
            <a:extLst>
              <a:ext uri="{FF2B5EF4-FFF2-40B4-BE49-F238E27FC236}">
                <a16:creationId xmlns:a16="http://schemas.microsoft.com/office/drawing/2014/main" id="{8C86AA6B-89E1-10A1-EF52-8623121C183A}"/>
              </a:ext>
            </a:extLst>
          </p:cNvPr>
          <p:cNvSpPr/>
          <p:nvPr/>
        </p:nvSpPr>
        <p:spPr>
          <a:xfrm>
            <a:off x="1670392" y="4111571"/>
            <a:ext cx="258834" cy="238267"/>
          </a:xfrm>
          <a:prstGeom prst="rect">
            <a:avLst/>
          </a:prstGeom>
          <a:solidFill>
            <a:srgbClr val="DB997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Rectangle 143">
            <a:extLst>
              <a:ext uri="{FF2B5EF4-FFF2-40B4-BE49-F238E27FC236}">
                <a16:creationId xmlns:a16="http://schemas.microsoft.com/office/drawing/2014/main" id="{5EDCC4E0-411A-87FD-3C66-2ABF4CAA1224}"/>
              </a:ext>
            </a:extLst>
          </p:cNvPr>
          <p:cNvSpPr/>
          <p:nvPr/>
        </p:nvSpPr>
        <p:spPr>
          <a:xfrm>
            <a:off x="2145211" y="2400586"/>
            <a:ext cx="258834" cy="23826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Rectangle 144">
            <a:extLst>
              <a:ext uri="{FF2B5EF4-FFF2-40B4-BE49-F238E27FC236}">
                <a16:creationId xmlns:a16="http://schemas.microsoft.com/office/drawing/2014/main" id="{B4FE6CCA-AB36-A93B-F797-18C3818C1D5C}"/>
              </a:ext>
            </a:extLst>
          </p:cNvPr>
          <p:cNvSpPr/>
          <p:nvPr/>
        </p:nvSpPr>
        <p:spPr>
          <a:xfrm>
            <a:off x="2143286" y="2162319"/>
            <a:ext cx="258834" cy="238267"/>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67F1711C-5F5A-D4F1-7622-E9263D6AA52B}"/>
              </a:ext>
            </a:extLst>
          </p:cNvPr>
          <p:cNvSpPr/>
          <p:nvPr/>
        </p:nvSpPr>
        <p:spPr>
          <a:xfrm>
            <a:off x="2141361" y="1939959"/>
            <a:ext cx="258834" cy="238267"/>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8EDE1F40-1828-35F1-7880-C38EDCC3059B}"/>
              </a:ext>
            </a:extLst>
          </p:cNvPr>
          <p:cNvSpPr/>
          <p:nvPr/>
        </p:nvSpPr>
        <p:spPr>
          <a:xfrm>
            <a:off x="2141361" y="1699524"/>
            <a:ext cx="258834" cy="23826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TextBox 147">
            <a:extLst>
              <a:ext uri="{FF2B5EF4-FFF2-40B4-BE49-F238E27FC236}">
                <a16:creationId xmlns:a16="http://schemas.microsoft.com/office/drawing/2014/main" id="{ABD45A56-927B-EFD4-D106-6F1A90D166A4}"/>
              </a:ext>
            </a:extLst>
          </p:cNvPr>
          <p:cNvSpPr txBox="1"/>
          <p:nvPr/>
        </p:nvSpPr>
        <p:spPr>
          <a:xfrm>
            <a:off x="2386413" y="1647991"/>
            <a:ext cx="983112" cy="276999"/>
          </a:xfrm>
          <a:prstGeom prst="rect">
            <a:avLst/>
          </a:prstGeom>
          <a:noFill/>
        </p:spPr>
        <p:txBody>
          <a:bodyPr wrap="square" rtlCol="0">
            <a:spAutoFit/>
          </a:bodyPr>
          <a:lstStyle/>
          <a:p>
            <a:r>
              <a:rPr lang="en-GB" sz="1200" dirty="0"/>
              <a:t>Warmer</a:t>
            </a:r>
          </a:p>
        </p:txBody>
      </p:sp>
      <p:sp>
        <p:nvSpPr>
          <p:cNvPr id="149" name="TextBox 148">
            <a:extLst>
              <a:ext uri="{FF2B5EF4-FFF2-40B4-BE49-F238E27FC236}">
                <a16:creationId xmlns:a16="http://schemas.microsoft.com/office/drawing/2014/main" id="{DF479108-F37C-1600-B686-94A386329EF6}"/>
              </a:ext>
            </a:extLst>
          </p:cNvPr>
          <p:cNvSpPr txBox="1"/>
          <p:nvPr/>
        </p:nvSpPr>
        <p:spPr>
          <a:xfrm>
            <a:off x="2386413" y="2399673"/>
            <a:ext cx="983112" cy="276999"/>
          </a:xfrm>
          <a:prstGeom prst="rect">
            <a:avLst/>
          </a:prstGeom>
          <a:noFill/>
        </p:spPr>
        <p:txBody>
          <a:bodyPr wrap="square" rtlCol="0">
            <a:spAutoFit/>
          </a:bodyPr>
          <a:lstStyle/>
          <a:p>
            <a:r>
              <a:rPr lang="en-GB" sz="1200" dirty="0"/>
              <a:t>Cooler</a:t>
            </a:r>
          </a:p>
        </p:txBody>
      </p:sp>
      <p:sp>
        <p:nvSpPr>
          <p:cNvPr id="150" name="TextBox 149">
            <a:extLst>
              <a:ext uri="{FF2B5EF4-FFF2-40B4-BE49-F238E27FC236}">
                <a16:creationId xmlns:a16="http://schemas.microsoft.com/office/drawing/2014/main" id="{D7A5669E-3C88-301A-F8D7-6F83925FDC56}"/>
              </a:ext>
            </a:extLst>
          </p:cNvPr>
          <p:cNvSpPr txBox="1"/>
          <p:nvPr/>
        </p:nvSpPr>
        <p:spPr>
          <a:xfrm rot="16200000">
            <a:off x="76048" y="1990408"/>
            <a:ext cx="541530" cy="276999"/>
          </a:xfrm>
          <a:prstGeom prst="rect">
            <a:avLst/>
          </a:prstGeom>
          <a:noFill/>
        </p:spPr>
        <p:txBody>
          <a:bodyPr wrap="square" rtlCol="0">
            <a:spAutoFit/>
          </a:bodyPr>
          <a:lstStyle/>
          <a:p>
            <a:r>
              <a:rPr lang="en-GB" sz="1200" dirty="0"/>
              <a:t>LST</a:t>
            </a:r>
          </a:p>
        </p:txBody>
      </p:sp>
      <p:sp>
        <p:nvSpPr>
          <p:cNvPr id="153" name="Right Arrow 152">
            <a:extLst>
              <a:ext uri="{FF2B5EF4-FFF2-40B4-BE49-F238E27FC236}">
                <a16:creationId xmlns:a16="http://schemas.microsoft.com/office/drawing/2014/main" id="{798B0E06-C968-66A7-7B48-B1F4E9404918}"/>
              </a:ext>
            </a:extLst>
          </p:cNvPr>
          <p:cNvSpPr/>
          <p:nvPr/>
        </p:nvSpPr>
        <p:spPr>
          <a:xfrm>
            <a:off x="3277040" y="1947193"/>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Rectangle 153">
            <a:extLst>
              <a:ext uri="{FF2B5EF4-FFF2-40B4-BE49-F238E27FC236}">
                <a16:creationId xmlns:a16="http://schemas.microsoft.com/office/drawing/2014/main" id="{3B7EA817-98D4-C5A9-2C23-DD68CE66D02D}"/>
              </a:ext>
            </a:extLst>
          </p:cNvPr>
          <p:cNvSpPr/>
          <p:nvPr/>
        </p:nvSpPr>
        <p:spPr>
          <a:xfrm>
            <a:off x="4733291" y="1557879"/>
            <a:ext cx="1321388" cy="1208880"/>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5" name="TextBox 154">
            <a:extLst>
              <a:ext uri="{FF2B5EF4-FFF2-40B4-BE49-F238E27FC236}">
                <a16:creationId xmlns:a16="http://schemas.microsoft.com/office/drawing/2014/main" id="{4D3C7018-A8D2-D098-9D7F-595DDD220A01}"/>
              </a:ext>
            </a:extLst>
          </p:cNvPr>
          <p:cNvSpPr txBox="1"/>
          <p:nvPr/>
        </p:nvSpPr>
        <p:spPr>
          <a:xfrm rot="16200000">
            <a:off x="-268530" y="3572618"/>
            <a:ext cx="1230688" cy="276999"/>
          </a:xfrm>
          <a:prstGeom prst="rect">
            <a:avLst/>
          </a:prstGeom>
          <a:noFill/>
        </p:spPr>
        <p:txBody>
          <a:bodyPr wrap="square" rtlCol="0">
            <a:spAutoFit/>
          </a:bodyPr>
          <a:lstStyle/>
          <a:p>
            <a:r>
              <a:rPr lang="en-GB" sz="1200" dirty="0"/>
              <a:t>Uncertainties</a:t>
            </a:r>
          </a:p>
        </p:txBody>
      </p:sp>
      <p:sp>
        <p:nvSpPr>
          <p:cNvPr id="156" name="Rectangle 155">
            <a:extLst>
              <a:ext uri="{FF2B5EF4-FFF2-40B4-BE49-F238E27FC236}">
                <a16:creationId xmlns:a16="http://schemas.microsoft.com/office/drawing/2014/main" id="{7FBFC1B1-4AD1-248F-0AF9-C5BD868C70F7}"/>
              </a:ext>
            </a:extLst>
          </p:cNvPr>
          <p:cNvSpPr/>
          <p:nvPr/>
        </p:nvSpPr>
        <p:spPr>
          <a:xfrm>
            <a:off x="2141361" y="3949384"/>
            <a:ext cx="258834" cy="238267"/>
          </a:xfrm>
          <a:prstGeom prst="rect">
            <a:avLst/>
          </a:prstGeom>
          <a:solidFill>
            <a:srgbClr val="DBC0B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 name="Rectangle 156">
            <a:extLst>
              <a:ext uri="{FF2B5EF4-FFF2-40B4-BE49-F238E27FC236}">
                <a16:creationId xmlns:a16="http://schemas.microsoft.com/office/drawing/2014/main" id="{651456BB-6C20-E370-F8C3-74C0B9CD3FA6}"/>
              </a:ext>
            </a:extLst>
          </p:cNvPr>
          <p:cNvSpPr/>
          <p:nvPr/>
        </p:nvSpPr>
        <p:spPr>
          <a:xfrm>
            <a:off x="2141361" y="3711117"/>
            <a:ext cx="258834" cy="238267"/>
          </a:xfrm>
          <a:prstGeom prst="rect">
            <a:avLst/>
          </a:prstGeom>
          <a:solidFill>
            <a:srgbClr val="DB997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 name="Rectangle 157">
            <a:extLst>
              <a:ext uri="{FF2B5EF4-FFF2-40B4-BE49-F238E27FC236}">
                <a16:creationId xmlns:a16="http://schemas.microsoft.com/office/drawing/2014/main" id="{73386214-6273-8284-0B2F-6ADD7C389245}"/>
              </a:ext>
            </a:extLst>
          </p:cNvPr>
          <p:cNvSpPr/>
          <p:nvPr/>
        </p:nvSpPr>
        <p:spPr>
          <a:xfrm>
            <a:off x="2141361" y="3472850"/>
            <a:ext cx="258834" cy="238267"/>
          </a:xfrm>
          <a:prstGeom prst="rect">
            <a:avLst/>
          </a:prstGeom>
          <a:solidFill>
            <a:srgbClr val="DB61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9" name="Rectangle 158">
            <a:extLst>
              <a:ext uri="{FF2B5EF4-FFF2-40B4-BE49-F238E27FC236}">
                <a16:creationId xmlns:a16="http://schemas.microsoft.com/office/drawing/2014/main" id="{81BE6F9A-5C39-265D-FCEF-E03292AB5188}"/>
              </a:ext>
            </a:extLst>
          </p:cNvPr>
          <p:cNvSpPr/>
          <p:nvPr/>
        </p:nvSpPr>
        <p:spPr>
          <a:xfrm>
            <a:off x="2141361" y="3243242"/>
            <a:ext cx="258834" cy="238267"/>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0" name="TextBox 159">
            <a:extLst>
              <a:ext uri="{FF2B5EF4-FFF2-40B4-BE49-F238E27FC236}">
                <a16:creationId xmlns:a16="http://schemas.microsoft.com/office/drawing/2014/main" id="{3D026EB5-D646-F2EA-49C6-7C9C42688BAA}"/>
              </a:ext>
            </a:extLst>
          </p:cNvPr>
          <p:cNvSpPr txBox="1"/>
          <p:nvPr/>
        </p:nvSpPr>
        <p:spPr>
          <a:xfrm>
            <a:off x="2386413" y="3121499"/>
            <a:ext cx="983112" cy="276999"/>
          </a:xfrm>
          <a:prstGeom prst="rect">
            <a:avLst/>
          </a:prstGeom>
          <a:noFill/>
        </p:spPr>
        <p:txBody>
          <a:bodyPr wrap="square" rtlCol="0">
            <a:spAutoFit/>
          </a:bodyPr>
          <a:lstStyle/>
          <a:p>
            <a:r>
              <a:rPr lang="en-GB" sz="1200" dirty="0"/>
              <a:t>Larger</a:t>
            </a:r>
          </a:p>
        </p:txBody>
      </p:sp>
      <p:sp>
        <p:nvSpPr>
          <p:cNvPr id="161" name="TextBox 160">
            <a:extLst>
              <a:ext uri="{FF2B5EF4-FFF2-40B4-BE49-F238E27FC236}">
                <a16:creationId xmlns:a16="http://schemas.microsoft.com/office/drawing/2014/main" id="{941E6BE5-6819-742B-7B93-8CC0D8D32AFF}"/>
              </a:ext>
            </a:extLst>
          </p:cNvPr>
          <p:cNvSpPr txBox="1"/>
          <p:nvPr/>
        </p:nvSpPr>
        <p:spPr>
          <a:xfrm>
            <a:off x="2386413" y="3986582"/>
            <a:ext cx="983112" cy="276999"/>
          </a:xfrm>
          <a:prstGeom prst="rect">
            <a:avLst/>
          </a:prstGeom>
          <a:noFill/>
        </p:spPr>
        <p:txBody>
          <a:bodyPr wrap="square" rtlCol="0">
            <a:spAutoFit/>
          </a:bodyPr>
          <a:lstStyle/>
          <a:p>
            <a:r>
              <a:rPr lang="en-GB" sz="1200" dirty="0"/>
              <a:t>Smaller</a:t>
            </a:r>
          </a:p>
        </p:txBody>
      </p:sp>
      <p:sp>
        <p:nvSpPr>
          <p:cNvPr id="162" name="Right Arrow 161">
            <a:extLst>
              <a:ext uri="{FF2B5EF4-FFF2-40B4-BE49-F238E27FC236}">
                <a16:creationId xmlns:a16="http://schemas.microsoft.com/office/drawing/2014/main" id="{AA9E07E0-86BE-7C22-2ED6-FAA294055B53}"/>
              </a:ext>
            </a:extLst>
          </p:cNvPr>
          <p:cNvSpPr/>
          <p:nvPr/>
        </p:nvSpPr>
        <p:spPr>
          <a:xfrm>
            <a:off x="3277039" y="3619660"/>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Rectangle 162">
            <a:extLst>
              <a:ext uri="{FF2B5EF4-FFF2-40B4-BE49-F238E27FC236}">
                <a16:creationId xmlns:a16="http://schemas.microsoft.com/office/drawing/2014/main" id="{A904F58D-27F6-F694-F77C-0A0645C89607}"/>
              </a:ext>
            </a:extLst>
          </p:cNvPr>
          <p:cNvSpPr/>
          <p:nvPr/>
        </p:nvSpPr>
        <p:spPr>
          <a:xfrm>
            <a:off x="4733291" y="3146558"/>
            <a:ext cx="1321388" cy="1208880"/>
          </a:xfrm>
          <a:prstGeom prst="rect">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TextBox 163">
            <a:extLst>
              <a:ext uri="{FF2B5EF4-FFF2-40B4-BE49-F238E27FC236}">
                <a16:creationId xmlns:a16="http://schemas.microsoft.com/office/drawing/2014/main" id="{6E03E9EA-AA81-7EE3-4FBB-027CC778FA0E}"/>
              </a:ext>
            </a:extLst>
          </p:cNvPr>
          <p:cNvSpPr txBox="1"/>
          <p:nvPr/>
        </p:nvSpPr>
        <p:spPr>
          <a:xfrm>
            <a:off x="6525005" y="3126341"/>
            <a:ext cx="2428484" cy="1169551"/>
          </a:xfrm>
          <a:prstGeom prst="rect">
            <a:avLst/>
          </a:prstGeom>
          <a:noFill/>
        </p:spPr>
        <p:txBody>
          <a:bodyPr wrap="square" rtlCol="0">
            <a:spAutoFit/>
          </a:bodyPr>
          <a:lstStyle/>
          <a:p>
            <a:r>
              <a:rPr lang="en-GB" sz="1400" dirty="0"/>
              <a:t>Propagated uncertainty is smaller…</a:t>
            </a:r>
          </a:p>
          <a:p>
            <a:r>
              <a:rPr lang="en-GB" sz="1400" dirty="0"/>
              <a:t>…but you are adding sampling uncertainty by removing data.</a:t>
            </a:r>
          </a:p>
        </p:txBody>
      </p:sp>
      <p:sp>
        <p:nvSpPr>
          <p:cNvPr id="165" name="TextBox 164">
            <a:extLst>
              <a:ext uri="{FF2B5EF4-FFF2-40B4-BE49-F238E27FC236}">
                <a16:creationId xmlns:a16="http://schemas.microsoft.com/office/drawing/2014/main" id="{DECA846C-C5AF-5546-FF10-3D4B9A6CBA9B}"/>
              </a:ext>
            </a:extLst>
          </p:cNvPr>
          <p:cNvSpPr txBox="1"/>
          <p:nvPr/>
        </p:nvSpPr>
        <p:spPr>
          <a:xfrm>
            <a:off x="6525005" y="1681296"/>
            <a:ext cx="2178364" cy="954107"/>
          </a:xfrm>
          <a:prstGeom prst="rect">
            <a:avLst/>
          </a:prstGeom>
          <a:noFill/>
        </p:spPr>
        <p:txBody>
          <a:bodyPr wrap="square" rtlCol="0">
            <a:spAutoFit/>
          </a:bodyPr>
          <a:lstStyle/>
          <a:p>
            <a:r>
              <a:rPr lang="en-GB" sz="1400" dirty="0"/>
              <a:t>Excluding data changes the mean LST over the region of interest.</a:t>
            </a:r>
          </a:p>
        </p:txBody>
      </p:sp>
      <p:cxnSp>
        <p:nvCxnSpPr>
          <p:cNvPr id="5" name="Straight Connector 4">
            <a:extLst>
              <a:ext uri="{FF2B5EF4-FFF2-40B4-BE49-F238E27FC236}">
                <a16:creationId xmlns:a16="http://schemas.microsoft.com/office/drawing/2014/main" id="{C96FD4C1-3E53-A00B-CA81-2F908AFBA73D}"/>
              </a:ext>
            </a:extLst>
          </p:cNvPr>
          <p:cNvCxnSpPr/>
          <p:nvPr/>
        </p:nvCxnSpPr>
        <p:spPr>
          <a:xfrm>
            <a:off x="2050793" y="3706493"/>
            <a:ext cx="443986" cy="0"/>
          </a:xfrm>
          <a:prstGeom prst="line">
            <a:avLst/>
          </a:prstGeom>
          <a:ln w="41275"/>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BF77554-00D2-7BCC-CE7B-646EDC132FDA}"/>
              </a:ext>
            </a:extLst>
          </p:cNvPr>
          <p:cNvSpPr txBox="1"/>
          <p:nvPr/>
        </p:nvSpPr>
        <p:spPr>
          <a:xfrm>
            <a:off x="2480466" y="4263581"/>
            <a:ext cx="2072963" cy="523220"/>
          </a:xfrm>
          <a:prstGeom prst="rect">
            <a:avLst/>
          </a:prstGeom>
          <a:noFill/>
        </p:spPr>
        <p:txBody>
          <a:bodyPr wrap="square" rtlCol="0">
            <a:spAutoFit/>
          </a:bodyPr>
          <a:lstStyle/>
          <a:p>
            <a:r>
              <a:rPr lang="en-GB" sz="1400" dirty="0"/>
              <a:t>Thresholding uncertainties</a:t>
            </a:r>
          </a:p>
        </p:txBody>
      </p:sp>
      <p:cxnSp>
        <p:nvCxnSpPr>
          <p:cNvPr id="8" name="Straight Arrow Connector 7">
            <a:extLst>
              <a:ext uri="{FF2B5EF4-FFF2-40B4-BE49-F238E27FC236}">
                <a16:creationId xmlns:a16="http://schemas.microsoft.com/office/drawing/2014/main" id="{13F4F8A5-F5BC-443F-50E6-E79B600F7766}"/>
              </a:ext>
            </a:extLst>
          </p:cNvPr>
          <p:cNvCxnSpPr>
            <a:endCxn id="157" idx="0"/>
          </p:cNvCxnSpPr>
          <p:nvPr/>
        </p:nvCxnSpPr>
        <p:spPr>
          <a:xfrm flipH="1" flipV="1">
            <a:off x="2270778" y="3711117"/>
            <a:ext cx="266286" cy="8377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8104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AD892B-6E01-CEFE-397A-7E2959AC9F86}"/>
              </a:ext>
            </a:extLst>
          </p:cNvPr>
          <p:cNvSpPr>
            <a:spLocks noGrp="1"/>
          </p:cNvSpPr>
          <p:nvPr>
            <p:ph type="title"/>
          </p:nvPr>
        </p:nvSpPr>
        <p:spPr/>
        <p:txBody>
          <a:bodyPr/>
          <a:lstStyle/>
          <a:p>
            <a:r>
              <a:rPr lang="en-GB" dirty="0"/>
              <a:t>Uncertainties provided for all products</a:t>
            </a:r>
          </a:p>
        </p:txBody>
      </p:sp>
      <p:pic>
        <p:nvPicPr>
          <p:cNvPr id="4" name="Picture 3">
            <a:extLst>
              <a:ext uri="{FF2B5EF4-FFF2-40B4-BE49-F238E27FC236}">
                <a16:creationId xmlns:a16="http://schemas.microsoft.com/office/drawing/2014/main" id="{C9B049B5-493F-0601-157A-344B09BB0760}"/>
              </a:ext>
            </a:extLst>
          </p:cNvPr>
          <p:cNvPicPr>
            <a:picLocks noChangeAspect="1"/>
          </p:cNvPicPr>
          <p:nvPr/>
        </p:nvPicPr>
        <p:blipFill>
          <a:blip r:embed="rId2" cstate="print">
            <a:extLst>
              <a:ext uri="{28A0092B-C50C-407E-A947-70E740481C1C}">
                <a14:useLocalDpi xmlns:a14="http://schemas.microsoft.com/office/drawing/2010/main" val="0"/>
              </a:ext>
            </a:extLst>
          </a:blip>
          <a:srcRect b="49220"/>
          <a:stretch/>
        </p:blipFill>
        <p:spPr>
          <a:xfrm>
            <a:off x="263824" y="1165585"/>
            <a:ext cx="3593134" cy="1685276"/>
          </a:xfrm>
          <a:prstGeom prst="rect">
            <a:avLst/>
          </a:prstGeom>
        </p:spPr>
      </p:pic>
      <p:pic>
        <p:nvPicPr>
          <p:cNvPr id="5" name="Picture 4">
            <a:extLst>
              <a:ext uri="{FF2B5EF4-FFF2-40B4-BE49-F238E27FC236}">
                <a16:creationId xmlns:a16="http://schemas.microsoft.com/office/drawing/2014/main" id="{DCD62657-5332-C9DA-CCD6-524DA54CBAC9}"/>
              </a:ext>
            </a:extLst>
          </p:cNvPr>
          <p:cNvPicPr>
            <a:picLocks noChangeAspect="1"/>
          </p:cNvPicPr>
          <p:nvPr/>
        </p:nvPicPr>
        <p:blipFill>
          <a:blip r:embed="rId2" cstate="print">
            <a:extLst>
              <a:ext uri="{28A0092B-C50C-407E-A947-70E740481C1C}">
                <a14:useLocalDpi xmlns:a14="http://schemas.microsoft.com/office/drawing/2010/main" val="0"/>
              </a:ext>
            </a:extLst>
          </a:blip>
          <a:srcRect t="50646"/>
          <a:stretch/>
        </p:blipFill>
        <p:spPr>
          <a:xfrm>
            <a:off x="5044726" y="1239587"/>
            <a:ext cx="3593134" cy="1637962"/>
          </a:xfrm>
          <a:prstGeom prst="rect">
            <a:avLst/>
          </a:prstGeom>
        </p:spPr>
      </p:pic>
      <p:sp>
        <p:nvSpPr>
          <p:cNvPr id="6" name="TextBox 5">
            <a:extLst>
              <a:ext uri="{FF2B5EF4-FFF2-40B4-BE49-F238E27FC236}">
                <a16:creationId xmlns:a16="http://schemas.microsoft.com/office/drawing/2014/main" id="{51AEF87F-667C-5794-EE48-35BB73444D30}"/>
              </a:ext>
            </a:extLst>
          </p:cNvPr>
          <p:cNvSpPr txBox="1"/>
          <p:nvPr/>
        </p:nvSpPr>
        <p:spPr>
          <a:xfrm>
            <a:off x="3766308" y="1615368"/>
            <a:ext cx="1369068" cy="1015663"/>
          </a:xfrm>
          <a:prstGeom prst="rect">
            <a:avLst/>
          </a:prstGeom>
          <a:noFill/>
        </p:spPr>
        <p:txBody>
          <a:bodyPr wrap="square" rtlCol="0">
            <a:spAutoFit/>
          </a:bodyPr>
          <a:lstStyle/>
          <a:p>
            <a:r>
              <a:rPr lang="en-GB" sz="2000" dirty="0"/>
              <a:t>MODIS, 10:30am overpass</a:t>
            </a:r>
          </a:p>
        </p:txBody>
      </p:sp>
      <p:sp>
        <p:nvSpPr>
          <p:cNvPr id="7" name="TextBox 6">
            <a:extLst>
              <a:ext uri="{FF2B5EF4-FFF2-40B4-BE49-F238E27FC236}">
                <a16:creationId xmlns:a16="http://schemas.microsoft.com/office/drawing/2014/main" id="{B24F5BD3-3199-6D81-E884-44DA9310E95A}"/>
              </a:ext>
            </a:extLst>
          </p:cNvPr>
          <p:cNvSpPr txBox="1"/>
          <p:nvPr/>
        </p:nvSpPr>
        <p:spPr>
          <a:xfrm>
            <a:off x="1525610" y="802380"/>
            <a:ext cx="1069561" cy="400110"/>
          </a:xfrm>
          <a:prstGeom prst="rect">
            <a:avLst/>
          </a:prstGeom>
          <a:noFill/>
        </p:spPr>
        <p:txBody>
          <a:bodyPr wrap="square" rtlCol="0">
            <a:spAutoFit/>
          </a:bodyPr>
          <a:lstStyle/>
          <a:p>
            <a:r>
              <a:rPr lang="en-GB" sz="2000" dirty="0"/>
              <a:t>LST</a:t>
            </a:r>
          </a:p>
        </p:txBody>
      </p:sp>
      <p:sp>
        <p:nvSpPr>
          <p:cNvPr id="8" name="TextBox 7">
            <a:extLst>
              <a:ext uri="{FF2B5EF4-FFF2-40B4-BE49-F238E27FC236}">
                <a16:creationId xmlns:a16="http://schemas.microsoft.com/office/drawing/2014/main" id="{617A6F8A-55B6-F20C-9CB4-7933DFADD935}"/>
              </a:ext>
            </a:extLst>
          </p:cNvPr>
          <p:cNvSpPr txBox="1"/>
          <p:nvPr/>
        </p:nvSpPr>
        <p:spPr>
          <a:xfrm>
            <a:off x="5491074" y="809529"/>
            <a:ext cx="2361598" cy="400110"/>
          </a:xfrm>
          <a:prstGeom prst="rect">
            <a:avLst/>
          </a:prstGeom>
          <a:noFill/>
        </p:spPr>
        <p:txBody>
          <a:bodyPr wrap="square" rtlCol="0">
            <a:spAutoFit/>
          </a:bodyPr>
          <a:lstStyle/>
          <a:p>
            <a:r>
              <a:rPr lang="en-GB" sz="2000" dirty="0"/>
              <a:t>Total uncertainty</a:t>
            </a:r>
          </a:p>
        </p:txBody>
      </p:sp>
      <p:pic>
        <p:nvPicPr>
          <p:cNvPr id="9" name="Content Placeholder 3">
            <a:extLst>
              <a:ext uri="{FF2B5EF4-FFF2-40B4-BE49-F238E27FC236}">
                <a16:creationId xmlns:a16="http://schemas.microsoft.com/office/drawing/2014/main" id="{15CDB137-B78E-D140-4A15-443D14CCDCCF}"/>
              </a:ext>
            </a:extLst>
          </p:cNvPr>
          <p:cNvPicPr>
            <a:picLocks noGrp="1" noChangeAspect="1"/>
          </p:cNvPicPr>
          <p:nvPr>
            <p:ph idx="1"/>
          </p:nvPr>
        </p:nvPicPr>
        <p:blipFill>
          <a:blip r:embed="rId3"/>
          <a:stretch>
            <a:fillRect/>
          </a:stretch>
        </p:blipFill>
        <p:spPr>
          <a:xfrm>
            <a:off x="453710" y="2877548"/>
            <a:ext cx="3265714" cy="1582769"/>
          </a:xfrm>
          <a:prstGeom prst="rect">
            <a:avLst/>
          </a:prstGeom>
        </p:spPr>
      </p:pic>
      <p:pic>
        <p:nvPicPr>
          <p:cNvPr id="10" name="Picture 9">
            <a:extLst>
              <a:ext uri="{FF2B5EF4-FFF2-40B4-BE49-F238E27FC236}">
                <a16:creationId xmlns:a16="http://schemas.microsoft.com/office/drawing/2014/main" id="{3D673918-CB22-D08D-1B12-2076DBA1C4BF}"/>
              </a:ext>
            </a:extLst>
          </p:cNvPr>
          <p:cNvPicPr>
            <a:picLocks noChangeAspect="1"/>
          </p:cNvPicPr>
          <p:nvPr/>
        </p:nvPicPr>
        <p:blipFill>
          <a:blip r:embed="rId4"/>
          <a:stretch>
            <a:fillRect/>
          </a:stretch>
        </p:blipFill>
        <p:spPr>
          <a:xfrm>
            <a:off x="5300952" y="2907497"/>
            <a:ext cx="3192364" cy="1582768"/>
          </a:xfrm>
          <a:prstGeom prst="rect">
            <a:avLst/>
          </a:prstGeom>
        </p:spPr>
      </p:pic>
      <p:sp>
        <p:nvSpPr>
          <p:cNvPr id="11" name="TextBox 10">
            <a:extLst>
              <a:ext uri="{FF2B5EF4-FFF2-40B4-BE49-F238E27FC236}">
                <a16:creationId xmlns:a16="http://schemas.microsoft.com/office/drawing/2014/main" id="{8CA70B00-414A-BF7E-6EE3-4443153ACA61}"/>
              </a:ext>
            </a:extLst>
          </p:cNvPr>
          <p:cNvSpPr txBox="1"/>
          <p:nvPr/>
        </p:nvSpPr>
        <p:spPr>
          <a:xfrm>
            <a:off x="3766308" y="3080814"/>
            <a:ext cx="1748106" cy="1015663"/>
          </a:xfrm>
          <a:prstGeom prst="rect">
            <a:avLst/>
          </a:prstGeom>
          <a:noFill/>
        </p:spPr>
        <p:txBody>
          <a:bodyPr wrap="square" rtlCol="0">
            <a:spAutoFit/>
          </a:bodyPr>
          <a:lstStyle/>
          <a:p>
            <a:r>
              <a:rPr lang="en-GB" sz="2000" dirty="0"/>
              <a:t>SSMI, 6.30am overpass</a:t>
            </a:r>
          </a:p>
        </p:txBody>
      </p:sp>
    </p:spTree>
    <p:extLst>
      <p:ext uri="{BB962C8B-B14F-4D97-AF65-F5344CB8AC3E}">
        <p14:creationId xmlns:p14="http://schemas.microsoft.com/office/powerpoint/2010/main" val="1669816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7657C-0894-56E3-5BD4-EC88F5C9366E}"/>
              </a:ext>
            </a:extLst>
          </p:cNvPr>
          <p:cNvSpPr>
            <a:spLocks noGrp="1"/>
          </p:cNvSpPr>
          <p:nvPr>
            <p:ph type="title"/>
          </p:nvPr>
        </p:nvSpPr>
        <p:spPr/>
        <p:txBody>
          <a:bodyPr/>
          <a:lstStyle/>
          <a:p>
            <a:r>
              <a:rPr lang="en-GB" dirty="0"/>
              <a:t>Breakdown of uncertainty components</a:t>
            </a:r>
          </a:p>
        </p:txBody>
      </p:sp>
      <p:pic>
        <p:nvPicPr>
          <p:cNvPr id="4" name="Content Placeholder 3">
            <a:extLst>
              <a:ext uri="{FF2B5EF4-FFF2-40B4-BE49-F238E27FC236}">
                <a16:creationId xmlns:a16="http://schemas.microsoft.com/office/drawing/2014/main" id="{924468DA-9D83-EDCF-1DD2-A481610255E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721222" y="858129"/>
            <a:ext cx="5422778" cy="3695016"/>
          </a:xfrm>
          <a:prstGeom prst="rect">
            <a:avLst/>
          </a:prstGeom>
        </p:spPr>
      </p:pic>
      <p:sp>
        <p:nvSpPr>
          <p:cNvPr id="5" name="Content Placeholder 2">
            <a:extLst>
              <a:ext uri="{FF2B5EF4-FFF2-40B4-BE49-F238E27FC236}">
                <a16:creationId xmlns:a16="http://schemas.microsoft.com/office/drawing/2014/main" id="{FD34654D-FC41-5E3D-DF06-46120DB7DAA6}"/>
              </a:ext>
            </a:extLst>
          </p:cNvPr>
          <p:cNvSpPr txBox="1">
            <a:spLocks/>
          </p:cNvSpPr>
          <p:nvPr/>
        </p:nvSpPr>
        <p:spPr bwMode="auto">
          <a:xfrm>
            <a:off x="123801" y="858129"/>
            <a:ext cx="3850322" cy="3758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0"/>
            <a:r>
              <a:rPr lang="en-GB" kern="0" dirty="0"/>
              <a:t>Why do we provide this breakdown?</a:t>
            </a:r>
          </a:p>
          <a:p>
            <a:pPr marL="285750" indent="-285750">
              <a:buFont typeface="Arial" panose="020B0604020202020204" pitchFamily="34" charset="0"/>
              <a:buChar char="•"/>
            </a:pPr>
            <a:r>
              <a:rPr lang="en-GB" kern="0" dirty="0"/>
              <a:t>The main reason is so that users can use our data to create new products e.g.</a:t>
            </a:r>
          </a:p>
          <a:p>
            <a:pPr marL="285750" indent="-285750">
              <a:buFont typeface="Wingdings" pitchFamily="2" charset="2"/>
              <a:buChar char="Ø"/>
            </a:pPr>
            <a:r>
              <a:rPr lang="en-GB" kern="0" dirty="0"/>
              <a:t>Coarsening data for comparison with model output.</a:t>
            </a:r>
          </a:p>
          <a:p>
            <a:pPr marL="285750" indent="-285750">
              <a:buFont typeface="Wingdings" pitchFamily="2" charset="2"/>
              <a:buChar char="Ø"/>
            </a:pPr>
            <a:r>
              <a:rPr lang="en-GB" kern="0" dirty="0"/>
              <a:t>Calculating area averages over cities or regions of interest.</a:t>
            </a:r>
          </a:p>
          <a:p>
            <a:pPr indent="0"/>
            <a:r>
              <a:rPr lang="en-GB" kern="0" dirty="0"/>
              <a:t>Correlation length scale indicates whether these uncertainties average down when propagated.</a:t>
            </a:r>
          </a:p>
          <a:p>
            <a:endParaRPr lang="en-GB" kern="0" dirty="0"/>
          </a:p>
        </p:txBody>
      </p:sp>
    </p:spTree>
    <p:extLst>
      <p:ext uri="{BB962C8B-B14F-4D97-AF65-F5344CB8AC3E}">
        <p14:creationId xmlns:p14="http://schemas.microsoft.com/office/powerpoint/2010/main" val="1329087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D4935F-A94D-64B8-B5C5-7BB366335AB0}"/>
              </a:ext>
            </a:extLst>
          </p:cNvPr>
          <p:cNvSpPr>
            <a:spLocks noGrp="1"/>
          </p:cNvSpPr>
          <p:nvPr>
            <p:ph type="title"/>
          </p:nvPr>
        </p:nvSpPr>
        <p:spPr/>
        <p:txBody>
          <a:bodyPr/>
          <a:lstStyle/>
          <a:p>
            <a:r>
              <a:rPr lang="en-GB" dirty="0"/>
              <a:t>How do I find out more?</a:t>
            </a:r>
          </a:p>
        </p:txBody>
      </p:sp>
      <p:pic>
        <p:nvPicPr>
          <p:cNvPr id="4" name="Content Placeholder 3">
            <a:extLst>
              <a:ext uri="{FF2B5EF4-FFF2-40B4-BE49-F238E27FC236}">
                <a16:creationId xmlns:a16="http://schemas.microsoft.com/office/drawing/2014/main" id="{B7F9499F-9D2E-A86B-B547-E05FA38EFCE6}"/>
              </a:ext>
            </a:extLst>
          </p:cNvPr>
          <p:cNvPicPr>
            <a:picLocks noGrp="1" noChangeAspect="1"/>
          </p:cNvPicPr>
          <p:nvPr>
            <p:ph idx="1"/>
          </p:nvPr>
        </p:nvPicPr>
        <p:blipFill>
          <a:blip r:embed="rId3"/>
          <a:stretch>
            <a:fillRect/>
          </a:stretch>
        </p:blipFill>
        <p:spPr>
          <a:xfrm rot="545634">
            <a:off x="4236455" y="582810"/>
            <a:ext cx="2948238" cy="3824287"/>
          </a:xfrm>
          <a:prstGeom prst="rect">
            <a:avLst/>
          </a:prstGeom>
          <a:ln w="25400">
            <a:solidFill>
              <a:schemeClr val="accent1">
                <a:shade val="95000"/>
                <a:satMod val="105000"/>
              </a:schemeClr>
            </a:solidFill>
          </a:ln>
        </p:spPr>
      </p:pic>
      <p:pic>
        <p:nvPicPr>
          <p:cNvPr id="5" name="Picture 4">
            <a:extLst>
              <a:ext uri="{FF2B5EF4-FFF2-40B4-BE49-F238E27FC236}">
                <a16:creationId xmlns:a16="http://schemas.microsoft.com/office/drawing/2014/main" id="{BD9ECED9-F4EE-8640-308F-8E1203831968}"/>
              </a:ext>
            </a:extLst>
          </p:cNvPr>
          <p:cNvPicPr>
            <a:picLocks noChangeAspect="1"/>
          </p:cNvPicPr>
          <p:nvPr/>
        </p:nvPicPr>
        <p:blipFill>
          <a:blip r:embed="rId4"/>
          <a:stretch>
            <a:fillRect/>
          </a:stretch>
        </p:blipFill>
        <p:spPr>
          <a:xfrm>
            <a:off x="6269694" y="587134"/>
            <a:ext cx="2787660" cy="3969232"/>
          </a:xfrm>
          <a:prstGeom prst="rect">
            <a:avLst/>
          </a:prstGeom>
          <a:ln w="25400">
            <a:solidFill>
              <a:schemeClr val="accent1">
                <a:shade val="95000"/>
                <a:satMod val="105000"/>
              </a:schemeClr>
            </a:solidFill>
          </a:ln>
        </p:spPr>
      </p:pic>
      <p:sp>
        <p:nvSpPr>
          <p:cNvPr id="6" name="Content Placeholder 2">
            <a:extLst>
              <a:ext uri="{FF2B5EF4-FFF2-40B4-BE49-F238E27FC236}">
                <a16:creationId xmlns:a16="http://schemas.microsoft.com/office/drawing/2014/main" id="{770A148C-82C2-1F13-5146-8540BC14D970}"/>
              </a:ext>
            </a:extLst>
          </p:cNvPr>
          <p:cNvSpPr txBox="1">
            <a:spLocks/>
          </p:cNvSpPr>
          <p:nvPr/>
        </p:nvSpPr>
        <p:spPr bwMode="auto">
          <a:xfrm>
            <a:off x="173039" y="1109844"/>
            <a:ext cx="3923474" cy="3506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285750" indent="-285750">
              <a:buFont typeface="Arial" panose="020B0604020202020204" pitchFamily="34" charset="0"/>
              <a:buChar char="•"/>
            </a:pPr>
            <a:r>
              <a:rPr lang="en-GB" b="1" kern="0" dirty="0"/>
              <a:t>Weds 13</a:t>
            </a:r>
            <a:r>
              <a:rPr lang="en-GB" b="1" kern="0" baseline="30000" dirty="0"/>
              <a:t>th</a:t>
            </a:r>
            <a:r>
              <a:rPr lang="en-GB" b="1" kern="0" dirty="0"/>
              <a:t> May at 10:00</a:t>
            </a:r>
            <a:r>
              <a:rPr lang="en-GB" kern="0" dirty="0"/>
              <a:t>: UCS#3 Changes in LST over rural and urban areas (Panagiotis </a:t>
            </a:r>
            <a:r>
              <a:rPr lang="en-GB" kern="0" dirty="0" err="1"/>
              <a:t>Sismanidis</a:t>
            </a:r>
            <a:r>
              <a:rPr lang="en-GB" kern="0" dirty="0"/>
              <a:t>).</a:t>
            </a:r>
          </a:p>
          <a:p>
            <a:pPr marL="285750" indent="-285750">
              <a:buFont typeface="Arial" panose="020B0604020202020204" pitchFamily="34" charset="0"/>
              <a:buChar char="•"/>
            </a:pPr>
            <a:r>
              <a:rPr lang="en-GB" b="1" kern="0" dirty="0"/>
              <a:t>Thurs 14</a:t>
            </a:r>
            <a:r>
              <a:rPr lang="en-GB" b="1" kern="0" baseline="30000" dirty="0"/>
              <a:t>th</a:t>
            </a:r>
            <a:r>
              <a:rPr lang="en-GB" b="1" kern="0" dirty="0"/>
              <a:t> May at 10:35-12:15</a:t>
            </a:r>
            <a:r>
              <a:rPr lang="en-GB" kern="0" dirty="0"/>
              <a:t>: </a:t>
            </a:r>
            <a:r>
              <a:rPr lang="en-GB" kern="0" dirty="0" err="1"/>
              <a:t>LST_cci</a:t>
            </a:r>
            <a:r>
              <a:rPr lang="en-GB" kern="0" dirty="0"/>
              <a:t> drop in session.</a:t>
            </a:r>
          </a:p>
          <a:p>
            <a:pPr marL="285750" indent="-285750">
              <a:buFont typeface="Arial" panose="020B0604020202020204" pitchFamily="34" charset="0"/>
              <a:buChar char="•"/>
            </a:pPr>
            <a:r>
              <a:rPr lang="en-GB" b="1" kern="0" dirty="0" err="1"/>
              <a:t>LST_cci</a:t>
            </a:r>
            <a:r>
              <a:rPr lang="en-GB" b="1" kern="0" dirty="0"/>
              <a:t> documentation</a:t>
            </a:r>
            <a:r>
              <a:rPr lang="en-GB" kern="0" dirty="0"/>
              <a:t>:</a:t>
            </a:r>
          </a:p>
          <a:p>
            <a:pPr marL="1095375" lvl="1" indent="-285750">
              <a:buFont typeface="Arial" panose="020B0604020202020204" pitchFamily="34" charset="0"/>
              <a:buChar char="•"/>
            </a:pPr>
            <a:r>
              <a:rPr lang="en-GB" kern="0" dirty="0"/>
              <a:t>Product user guide</a:t>
            </a:r>
          </a:p>
          <a:p>
            <a:pPr marL="1095375" lvl="1" indent="-285750">
              <a:buFont typeface="Arial" panose="020B0604020202020204" pitchFamily="34" charset="0"/>
              <a:buChar char="•"/>
            </a:pPr>
            <a:r>
              <a:rPr lang="en-GB" kern="0" dirty="0"/>
              <a:t>End-to-end ECV uncertainty budget</a:t>
            </a:r>
          </a:p>
        </p:txBody>
      </p:sp>
    </p:spTree>
    <p:extLst>
      <p:ext uri="{BB962C8B-B14F-4D97-AF65-F5344CB8AC3E}">
        <p14:creationId xmlns:p14="http://schemas.microsoft.com/office/powerpoint/2010/main" val="4080077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E42C97-CA53-2E4B-AF9F-D07F446AD24A}"/>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32291173-51B2-3E4B-9D24-29B1DFF10CC0}"/>
              </a:ext>
            </a:extLst>
          </p:cNvPr>
          <p:cNvSpPr>
            <a:spLocks noGrp="1"/>
          </p:cNvSpPr>
          <p:nvPr>
            <p:ph idx="1"/>
          </p:nvPr>
        </p:nvSpPr>
        <p:spPr/>
        <p:txBody>
          <a:bodyPr/>
          <a:lstStyle/>
          <a:p>
            <a:pPr indent="0"/>
            <a:r>
              <a:rPr lang="en-GB" dirty="0"/>
              <a:t>Every measurement we make (both in-situ or remotely sensed) deviates from the ‘true’ surface temperature due imperfections in the instrumentation and measurement process.  The uncertainty information helps you to make the best use of the data, particularly in a decision-making context.</a:t>
            </a:r>
          </a:p>
          <a:p>
            <a:endParaRPr lang="en-GB" dirty="0"/>
          </a:p>
          <a:p>
            <a:r>
              <a:rPr lang="en-GB" dirty="0"/>
              <a:t>Error and uncertainty are two different concepts</a:t>
            </a:r>
            <a:r>
              <a:rPr lang="mr-IN" dirty="0"/>
              <a:t>…</a:t>
            </a:r>
            <a:endParaRPr lang="en-GB" dirty="0"/>
          </a:p>
          <a:p>
            <a:pPr marL="342900" indent="-342900">
              <a:buFont typeface="Arial"/>
              <a:buChar char="•"/>
            </a:pPr>
            <a:r>
              <a:rPr lang="en-GB" dirty="0"/>
              <a:t>Error</a:t>
            </a:r>
            <a:r>
              <a:rPr lang="en-GB" i="1" dirty="0"/>
              <a:t>: </a:t>
            </a:r>
            <a:r>
              <a:rPr lang="en-GB" dirty="0"/>
              <a:t>How different is the measured value from the true value?</a:t>
            </a:r>
          </a:p>
          <a:p>
            <a:pPr marL="342900" indent="-342900">
              <a:buFont typeface="Arial"/>
              <a:buChar char="•"/>
            </a:pPr>
            <a:r>
              <a:rPr lang="en-GB" dirty="0"/>
              <a:t>Uncertainty</a:t>
            </a:r>
            <a:r>
              <a:rPr lang="en-GB" i="1" dirty="0"/>
              <a:t>: </a:t>
            </a:r>
            <a:r>
              <a:rPr lang="en-GB" dirty="0"/>
              <a:t>To what degree is the measured value in doubt?</a:t>
            </a:r>
          </a:p>
          <a:p>
            <a:r>
              <a:rPr lang="en-US" dirty="0"/>
              <a:t>Measurement error is typically unknown (if we did know what it was, we would correct for it).  We therefore estimate the distribution of possible measurements around the true value.  The differences between these measurements and the true value gives the error distribution and the width of this is the uncertainty.</a:t>
            </a:r>
          </a:p>
          <a:p>
            <a:endParaRPr lang="en-GB" dirty="0"/>
          </a:p>
          <a:p>
            <a:endParaRPr lang="en-GB" dirty="0"/>
          </a:p>
        </p:txBody>
      </p:sp>
    </p:spTree>
    <p:extLst>
      <p:ext uri="{BB962C8B-B14F-4D97-AF65-F5344CB8AC3E}">
        <p14:creationId xmlns:p14="http://schemas.microsoft.com/office/powerpoint/2010/main" val="3473981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(1)</a:t>
            </a:r>
          </a:p>
        </p:txBody>
      </p:sp>
      <p:sp>
        <p:nvSpPr>
          <p:cNvPr id="6146" name="Content Placeholder 2"/>
          <p:cNvSpPr>
            <a:spLocks noGrp="1"/>
          </p:cNvSpPr>
          <p:nvPr>
            <p:ph idx="1"/>
          </p:nvPr>
        </p:nvSpPr>
        <p:spPr>
          <a:xfrm>
            <a:off x="482086" y="975656"/>
            <a:ext cx="5786625" cy="506284"/>
          </a:xfrm>
        </p:spPr>
        <p:txBody>
          <a:bodyPr/>
          <a:lstStyle/>
          <a:p>
            <a:pPr indent="-342900" eaLnBrk="1" hangingPunct="1"/>
            <a:r>
              <a:rPr lang="en-GB" altLang="fr-FR" dirty="0">
                <a:latin typeface="Verdana" pitchFamily="34" charset="0"/>
              </a:rPr>
              <a:t>Research question: What is the diurnal cycle in LST on a given day over this part of the African continent?</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659227" y="2076827"/>
            <a:ext cx="3955986" cy="2176272"/>
            <a:chOff x="177102" y="1764792"/>
            <a:chExt cx="3184487" cy="1664211"/>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246221"/>
            </a:xfrm>
            <a:prstGeom prst="rect">
              <a:avLst/>
            </a:prstGeom>
            <a:noFill/>
          </p:spPr>
          <p:txBody>
            <a:bodyPr wrap="square" rtlCol="0">
              <a:spAutoFit/>
            </a:bodyPr>
            <a:lstStyle/>
            <a:p>
              <a:r>
                <a:rPr lang="en-US" sz="1000" dirty="0"/>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246221"/>
            </a:xfrm>
            <a:prstGeom prst="rect">
              <a:avLst/>
            </a:prstGeom>
            <a:noFill/>
          </p:spPr>
          <p:txBody>
            <a:bodyPr wrap="square" rtlCol="0">
              <a:spAutoFit/>
            </a:bodyPr>
            <a:lstStyle/>
            <a:p>
              <a:r>
                <a:rPr lang="en-US" sz="1000" dirty="0"/>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246221"/>
            </a:xfrm>
            <a:prstGeom prst="rect">
              <a:avLst/>
            </a:prstGeom>
            <a:noFill/>
          </p:spPr>
          <p:txBody>
            <a:bodyPr wrap="square" rtlCol="0">
              <a:spAutoFit/>
            </a:bodyPr>
            <a:lstStyle/>
            <a:p>
              <a:r>
                <a:rPr lang="en-US" sz="1000" dirty="0"/>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246221"/>
            </a:xfrm>
            <a:prstGeom prst="rect">
              <a:avLst/>
            </a:prstGeom>
            <a:noFill/>
          </p:spPr>
          <p:txBody>
            <a:bodyPr wrap="square" rtlCol="0">
              <a:spAutoFit/>
            </a:bodyPr>
            <a:lstStyle/>
            <a:p>
              <a:r>
                <a:rPr lang="en-US" sz="1000" dirty="0"/>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88287"/>
            </a:xfrm>
            <a:prstGeom prst="rect">
              <a:avLst/>
            </a:prstGeom>
            <a:noFill/>
          </p:spPr>
          <p:txBody>
            <a:bodyPr wrap="square" rtlCol="0">
              <a:spAutoFit/>
            </a:bodyPr>
            <a:lstStyle/>
            <a:p>
              <a:r>
                <a:rPr lang="en-US" sz="1000" dirty="0"/>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009" y="1485424"/>
            <a:ext cx="2252857" cy="2518722"/>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6741265" y="2076827"/>
            <a:ext cx="363037" cy="3219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4051476" y="2087728"/>
            <a:ext cx="2699617" cy="68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4820863" y="2360579"/>
            <a:ext cx="1952075" cy="136271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(2)</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659227" y="2076827"/>
            <a:ext cx="3955986" cy="2176272"/>
            <a:chOff x="177102" y="1764792"/>
            <a:chExt cx="3184487" cy="1664211"/>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246221"/>
            </a:xfrm>
            <a:prstGeom prst="rect">
              <a:avLst/>
            </a:prstGeom>
            <a:noFill/>
          </p:spPr>
          <p:txBody>
            <a:bodyPr wrap="square" rtlCol="0">
              <a:spAutoFit/>
            </a:bodyPr>
            <a:lstStyle/>
            <a:p>
              <a:r>
                <a:rPr lang="en-US" sz="1000" dirty="0"/>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246221"/>
            </a:xfrm>
            <a:prstGeom prst="rect">
              <a:avLst/>
            </a:prstGeom>
            <a:noFill/>
          </p:spPr>
          <p:txBody>
            <a:bodyPr wrap="square" rtlCol="0">
              <a:spAutoFit/>
            </a:bodyPr>
            <a:lstStyle/>
            <a:p>
              <a:r>
                <a:rPr lang="en-US" sz="1000" dirty="0"/>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246221"/>
            </a:xfrm>
            <a:prstGeom prst="rect">
              <a:avLst/>
            </a:prstGeom>
            <a:noFill/>
          </p:spPr>
          <p:txBody>
            <a:bodyPr wrap="square" rtlCol="0">
              <a:spAutoFit/>
            </a:bodyPr>
            <a:lstStyle/>
            <a:p>
              <a:r>
                <a:rPr lang="en-US" sz="1000" dirty="0"/>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246221"/>
            </a:xfrm>
            <a:prstGeom prst="rect">
              <a:avLst/>
            </a:prstGeom>
            <a:noFill/>
          </p:spPr>
          <p:txBody>
            <a:bodyPr wrap="square" rtlCol="0">
              <a:spAutoFit/>
            </a:bodyPr>
            <a:lstStyle/>
            <a:p>
              <a:r>
                <a:rPr lang="en-US" sz="1000" dirty="0"/>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88287"/>
            </a:xfrm>
            <a:prstGeom prst="rect">
              <a:avLst/>
            </a:prstGeom>
            <a:noFill/>
          </p:spPr>
          <p:txBody>
            <a:bodyPr wrap="square" rtlCol="0">
              <a:spAutoFit/>
            </a:bodyPr>
            <a:lstStyle/>
            <a:p>
              <a:r>
                <a:rPr lang="en-US" sz="1000" dirty="0"/>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009" y="1485424"/>
            <a:ext cx="2252857" cy="2518722"/>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6741265" y="2076827"/>
            <a:ext cx="363037" cy="3219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4051476" y="2087728"/>
            <a:ext cx="2699617" cy="68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4797189" y="2383869"/>
            <a:ext cx="1952075" cy="1362718"/>
          </a:xfrm>
          <a:prstGeom prst="line">
            <a:avLst/>
          </a:prstGeom>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85A21269-809E-AD4A-B072-5C2A59E704B9}"/>
              </a:ext>
            </a:extLst>
          </p:cNvPr>
          <p:cNvCxnSpPr/>
          <p:nvPr/>
        </p:nvCxnSpPr>
        <p:spPr>
          <a:xfrm>
            <a:off x="817065" y="2668197"/>
            <a:ext cx="4278533" cy="0"/>
          </a:xfrm>
          <a:prstGeom prst="line">
            <a:avLst/>
          </a:prstGeom>
          <a:ln w="158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6F623DC-E66B-F941-89B3-BC0D3ACF5844}"/>
              </a:ext>
            </a:extLst>
          </p:cNvPr>
          <p:cNvCxnSpPr/>
          <p:nvPr/>
        </p:nvCxnSpPr>
        <p:spPr>
          <a:xfrm>
            <a:off x="817065" y="3555010"/>
            <a:ext cx="4278533" cy="0"/>
          </a:xfrm>
          <a:prstGeom prst="line">
            <a:avLst/>
          </a:prstGeom>
          <a:ln w="158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D179730-EF44-1141-9423-84B7BF747570}"/>
              </a:ext>
            </a:extLst>
          </p:cNvPr>
          <p:cNvSpPr txBox="1"/>
          <p:nvPr/>
        </p:nvSpPr>
        <p:spPr>
          <a:xfrm>
            <a:off x="720574" y="2679491"/>
            <a:ext cx="500458" cy="276999"/>
          </a:xfrm>
          <a:prstGeom prst="rect">
            <a:avLst/>
          </a:prstGeom>
          <a:noFill/>
        </p:spPr>
        <p:txBody>
          <a:bodyPr wrap="none" rtlCol="0">
            <a:spAutoFit/>
          </a:bodyPr>
          <a:lstStyle/>
          <a:p>
            <a:r>
              <a:rPr lang="en-GB" sz="1200" dirty="0" err="1">
                <a:solidFill>
                  <a:srgbClr val="FF0000"/>
                </a:solidFill>
              </a:rPr>
              <a:t>T</a:t>
            </a:r>
            <a:r>
              <a:rPr lang="en-GB" sz="1200" baseline="-25000" dirty="0" err="1">
                <a:solidFill>
                  <a:srgbClr val="FF0000"/>
                </a:solidFill>
              </a:rPr>
              <a:t>max</a:t>
            </a:r>
            <a:endParaRPr lang="en-GB" sz="1200" baseline="-25000" dirty="0">
              <a:solidFill>
                <a:srgbClr val="FF0000"/>
              </a:solidFill>
            </a:endParaRPr>
          </a:p>
        </p:txBody>
      </p:sp>
      <p:sp>
        <p:nvSpPr>
          <p:cNvPr id="34" name="TextBox 33">
            <a:extLst>
              <a:ext uri="{FF2B5EF4-FFF2-40B4-BE49-F238E27FC236}">
                <a16:creationId xmlns:a16="http://schemas.microsoft.com/office/drawing/2014/main" id="{C82B084E-5783-6B49-A7E3-B8E0F10AF064}"/>
              </a:ext>
            </a:extLst>
          </p:cNvPr>
          <p:cNvSpPr txBox="1"/>
          <p:nvPr/>
        </p:nvSpPr>
        <p:spPr>
          <a:xfrm>
            <a:off x="718221" y="3237151"/>
            <a:ext cx="473206" cy="276999"/>
          </a:xfrm>
          <a:prstGeom prst="rect">
            <a:avLst/>
          </a:prstGeom>
          <a:noFill/>
        </p:spPr>
        <p:txBody>
          <a:bodyPr wrap="none" rtlCol="0">
            <a:spAutoFit/>
          </a:bodyPr>
          <a:lstStyle/>
          <a:p>
            <a:r>
              <a:rPr lang="en-GB" sz="1200" dirty="0" err="1">
                <a:solidFill>
                  <a:srgbClr val="FF0000"/>
                </a:solidFill>
              </a:rPr>
              <a:t>T</a:t>
            </a:r>
            <a:r>
              <a:rPr lang="en-GB" sz="1200" baseline="-25000" dirty="0" err="1">
                <a:solidFill>
                  <a:srgbClr val="FF0000"/>
                </a:solidFill>
              </a:rPr>
              <a:t>min</a:t>
            </a:r>
            <a:endParaRPr lang="en-GB" sz="1200" baseline="-25000" dirty="0">
              <a:solidFill>
                <a:srgbClr val="FF0000"/>
              </a:solidFill>
            </a:endParaRPr>
          </a:p>
        </p:txBody>
      </p:sp>
      <p:cxnSp>
        <p:nvCxnSpPr>
          <p:cNvPr id="6" name="Straight Arrow Connector 5">
            <a:extLst>
              <a:ext uri="{FF2B5EF4-FFF2-40B4-BE49-F238E27FC236}">
                <a16:creationId xmlns:a16="http://schemas.microsoft.com/office/drawing/2014/main" id="{D9FDE049-1EF6-3441-9304-AA12E4C7C0FE}"/>
              </a:ext>
            </a:extLst>
          </p:cNvPr>
          <p:cNvCxnSpPr/>
          <p:nvPr/>
        </p:nvCxnSpPr>
        <p:spPr>
          <a:xfrm>
            <a:off x="4910328" y="2716553"/>
            <a:ext cx="0" cy="761295"/>
          </a:xfrm>
          <a:prstGeom prst="straightConnector1">
            <a:avLst/>
          </a:prstGeom>
          <a:ln w="158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2A28776-5660-094A-AA25-06E9E7D71B0D}"/>
              </a:ext>
            </a:extLst>
          </p:cNvPr>
          <p:cNvSpPr txBox="1"/>
          <p:nvPr/>
        </p:nvSpPr>
        <p:spPr>
          <a:xfrm>
            <a:off x="4910328" y="2703706"/>
            <a:ext cx="740908" cy="461665"/>
          </a:xfrm>
          <a:prstGeom prst="rect">
            <a:avLst/>
          </a:prstGeom>
          <a:noFill/>
        </p:spPr>
        <p:txBody>
          <a:bodyPr wrap="none" rtlCol="0">
            <a:spAutoFit/>
          </a:bodyPr>
          <a:lstStyle/>
          <a:p>
            <a:r>
              <a:rPr lang="en-GB" sz="1200" dirty="0">
                <a:solidFill>
                  <a:srgbClr val="FF0000"/>
                </a:solidFill>
              </a:rPr>
              <a:t>Diurnal</a:t>
            </a:r>
          </a:p>
          <a:p>
            <a:r>
              <a:rPr lang="en-GB" sz="1200" dirty="0">
                <a:solidFill>
                  <a:srgbClr val="FF0000"/>
                </a:solidFill>
              </a:rPr>
              <a:t>Range</a:t>
            </a:r>
          </a:p>
        </p:txBody>
      </p:sp>
      <p:sp>
        <p:nvSpPr>
          <p:cNvPr id="36" name="Content Placeholder 2">
            <a:extLst>
              <a:ext uri="{FF2B5EF4-FFF2-40B4-BE49-F238E27FC236}">
                <a16:creationId xmlns:a16="http://schemas.microsoft.com/office/drawing/2014/main" id="{0BC60929-5D1B-3940-87EE-06D0725953C5}"/>
              </a:ext>
            </a:extLst>
          </p:cNvPr>
          <p:cNvSpPr txBox="1">
            <a:spLocks/>
          </p:cNvSpPr>
          <p:nvPr/>
        </p:nvSpPr>
        <p:spPr bwMode="auto">
          <a:xfrm>
            <a:off x="482086" y="975656"/>
            <a:ext cx="5786625" cy="5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342900"/>
            <a:r>
              <a:rPr lang="en-GB" altLang="fr-FR" kern="0">
                <a:latin typeface="Verdana" pitchFamily="34" charset="0"/>
              </a:rPr>
              <a:t>Research question: What is the diurnal cycle in LST on a given day over this part of the African continent?</a:t>
            </a:r>
            <a:endParaRPr lang="en-GB" altLang="fr-FR" kern="0" dirty="0">
              <a:latin typeface="Verdana" pitchFamily="34" charset="0"/>
            </a:endParaRPr>
          </a:p>
        </p:txBody>
      </p:sp>
    </p:spTree>
    <p:extLst>
      <p:ext uri="{BB962C8B-B14F-4D97-AF65-F5344CB8AC3E}">
        <p14:creationId xmlns:p14="http://schemas.microsoft.com/office/powerpoint/2010/main" val="2663807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(3)</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659227" y="2076827"/>
            <a:ext cx="3955986" cy="2176272"/>
            <a:chOff x="177102" y="1764792"/>
            <a:chExt cx="3184487" cy="1664211"/>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246221"/>
            </a:xfrm>
            <a:prstGeom prst="rect">
              <a:avLst/>
            </a:prstGeom>
            <a:noFill/>
          </p:spPr>
          <p:txBody>
            <a:bodyPr wrap="square" rtlCol="0">
              <a:spAutoFit/>
            </a:bodyPr>
            <a:lstStyle/>
            <a:p>
              <a:r>
                <a:rPr lang="en-US" sz="1000" dirty="0"/>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246221"/>
            </a:xfrm>
            <a:prstGeom prst="rect">
              <a:avLst/>
            </a:prstGeom>
            <a:noFill/>
          </p:spPr>
          <p:txBody>
            <a:bodyPr wrap="square" rtlCol="0">
              <a:spAutoFit/>
            </a:bodyPr>
            <a:lstStyle/>
            <a:p>
              <a:r>
                <a:rPr lang="en-US" sz="1000" dirty="0"/>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246221"/>
            </a:xfrm>
            <a:prstGeom prst="rect">
              <a:avLst/>
            </a:prstGeom>
            <a:noFill/>
          </p:spPr>
          <p:txBody>
            <a:bodyPr wrap="square" rtlCol="0">
              <a:spAutoFit/>
            </a:bodyPr>
            <a:lstStyle/>
            <a:p>
              <a:r>
                <a:rPr lang="en-US" sz="1000" dirty="0"/>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246221"/>
            </a:xfrm>
            <a:prstGeom prst="rect">
              <a:avLst/>
            </a:prstGeom>
            <a:noFill/>
          </p:spPr>
          <p:txBody>
            <a:bodyPr wrap="square" rtlCol="0">
              <a:spAutoFit/>
            </a:bodyPr>
            <a:lstStyle/>
            <a:p>
              <a:r>
                <a:rPr lang="en-US" sz="1000" dirty="0"/>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88287"/>
            </a:xfrm>
            <a:prstGeom prst="rect">
              <a:avLst/>
            </a:prstGeom>
            <a:noFill/>
          </p:spPr>
          <p:txBody>
            <a:bodyPr wrap="square" rtlCol="0">
              <a:spAutoFit/>
            </a:bodyPr>
            <a:lstStyle/>
            <a:p>
              <a:r>
                <a:rPr lang="en-US" sz="1000" dirty="0"/>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009" y="1485424"/>
            <a:ext cx="2252857" cy="2518722"/>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6741265" y="2076827"/>
            <a:ext cx="363037" cy="3219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4051476" y="2087728"/>
            <a:ext cx="2699617" cy="68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4779137" y="2398808"/>
            <a:ext cx="1952075" cy="1362718"/>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B8DD154-D946-C348-A9EB-99F35548274E}"/>
              </a:ext>
            </a:extLst>
          </p:cNvPr>
          <p:cNvCxnSpPr>
            <a:cxnSpLocks/>
            <a:stCxn id="13" idx="0"/>
          </p:cNvCxnSpPr>
          <p:nvPr/>
        </p:nvCxnSpPr>
        <p:spPr>
          <a:xfrm flipV="1">
            <a:off x="1620554" y="3358274"/>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EE93436-CCB0-9A48-AA4D-8C929FBBE5E4}"/>
              </a:ext>
            </a:extLst>
          </p:cNvPr>
          <p:cNvCxnSpPr>
            <a:cxnSpLocks/>
          </p:cNvCxnSpPr>
          <p:nvPr/>
        </p:nvCxnSpPr>
        <p:spPr>
          <a:xfrm flipV="1">
            <a:off x="1620554" y="3541621"/>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C2EAC29-2078-134B-9991-BA6A982DF0D5}"/>
              </a:ext>
            </a:extLst>
          </p:cNvPr>
          <p:cNvCxnSpPr>
            <a:cxnSpLocks/>
            <a:stCxn id="17" idx="0"/>
          </p:cNvCxnSpPr>
          <p:nvPr/>
        </p:nvCxnSpPr>
        <p:spPr>
          <a:xfrm flipV="1">
            <a:off x="2214961" y="3358274"/>
            <a:ext cx="0" cy="15345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DC0D76A-BFD5-4247-B622-80DF2C3A2F6D}"/>
              </a:ext>
            </a:extLst>
          </p:cNvPr>
          <p:cNvCxnSpPr>
            <a:cxnSpLocks/>
          </p:cNvCxnSpPr>
          <p:nvPr/>
        </p:nvCxnSpPr>
        <p:spPr>
          <a:xfrm flipV="1">
            <a:off x="2214961" y="3571514"/>
            <a:ext cx="0" cy="15345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0E216DD-6273-E249-9001-73BAA0969CBB}"/>
              </a:ext>
            </a:extLst>
          </p:cNvPr>
          <p:cNvCxnSpPr>
            <a:cxnSpLocks/>
            <a:endCxn id="16" idx="4"/>
          </p:cNvCxnSpPr>
          <p:nvPr/>
        </p:nvCxnSpPr>
        <p:spPr>
          <a:xfrm flipV="1">
            <a:off x="1949942" y="3477848"/>
            <a:ext cx="0" cy="9366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84CC5FC-519A-8E47-A8B2-49001A3C43FE}"/>
              </a:ext>
            </a:extLst>
          </p:cNvPr>
          <p:cNvCxnSpPr>
            <a:cxnSpLocks/>
          </p:cNvCxnSpPr>
          <p:nvPr/>
        </p:nvCxnSpPr>
        <p:spPr>
          <a:xfrm flipV="1">
            <a:off x="1949942" y="3324394"/>
            <a:ext cx="0" cy="9366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736D85C-1EE6-EE4F-BDF2-FC660E62F515}"/>
              </a:ext>
            </a:extLst>
          </p:cNvPr>
          <p:cNvCxnSpPr>
            <a:cxnSpLocks/>
            <a:endCxn id="18" idx="4"/>
          </p:cNvCxnSpPr>
          <p:nvPr/>
        </p:nvCxnSpPr>
        <p:spPr>
          <a:xfrm flipV="1">
            <a:off x="2400543" y="3150013"/>
            <a:ext cx="0" cy="17438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1E6A17AD-E903-1940-A06B-BE040E780230}"/>
              </a:ext>
            </a:extLst>
          </p:cNvPr>
          <p:cNvCxnSpPr>
            <a:cxnSpLocks/>
          </p:cNvCxnSpPr>
          <p:nvPr/>
        </p:nvCxnSpPr>
        <p:spPr>
          <a:xfrm flipV="1">
            <a:off x="2400543" y="2945324"/>
            <a:ext cx="0" cy="17438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45AAED8-DB3C-8342-9BB4-6B386BE7C9E4}"/>
              </a:ext>
            </a:extLst>
          </p:cNvPr>
          <p:cNvCxnSpPr>
            <a:cxnSpLocks/>
            <a:endCxn id="20" idx="4"/>
          </p:cNvCxnSpPr>
          <p:nvPr/>
        </p:nvCxnSpPr>
        <p:spPr>
          <a:xfrm flipV="1">
            <a:off x="2874985" y="2716553"/>
            <a:ext cx="0" cy="52042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1220C88-A25F-7C40-AA43-DB7889633BF2}"/>
              </a:ext>
            </a:extLst>
          </p:cNvPr>
          <p:cNvCxnSpPr>
            <a:cxnSpLocks/>
          </p:cNvCxnSpPr>
          <p:nvPr/>
        </p:nvCxnSpPr>
        <p:spPr>
          <a:xfrm flipV="1">
            <a:off x="2874985" y="2136344"/>
            <a:ext cx="0" cy="52042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BCA5A6F-FAB7-8E4B-856B-78526741C54D}"/>
              </a:ext>
            </a:extLst>
          </p:cNvPr>
          <p:cNvCxnSpPr>
            <a:cxnSpLocks/>
            <a:endCxn id="19" idx="4"/>
          </p:cNvCxnSpPr>
          <p:nvPr/>
        </p:nvCxnSpPr>
        <p:spPr>
          <a:xfrm flipV="1">
            <a:off x="2668196" y="3038327"/>
            <a:ext cx="0" cy="11168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5E272D9-73DA-0343-9480-1710F99882CF}"/>
              </a:ext>
            </a:extLst>
          </p:cNvPr>
          <p:cNvCxnSpPr>
            <a:cxnSpLocks/>
          </p:cNvCxnSpPr>
          <p:nvPr/>
        </p:nvCxnSpPr>
        <p:spPr>
          <a:xfrm flipV="1">
            <a:off x="2668196" y="2866855"/>
            <a:ext cx="0" cy="11168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C2627FCD-EBE1-1E4A-864C-F5A2C3747BE2}"/>
              </a:ext>
            </a:extLst>
          </p:cNvPr>
          <p:cNvCxnSpPr>
            <a:cxnSpLocks/>
            <a:endCxn id="21" idx="4"/>
          </p:cNvCxnSpPr>
          <p:nvPr/>
        </p:nvCxnSpPr>
        <p:spPr>
          <a:xfrm flipV="1">
            <a:off x="3235980" y="3095121"/>
            <a:ext cx="0" cy="22927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61814CD-E7DF-B845-A26A-76563E825948}"/>
              </a:ext>
            </a:extLst>
          </p:cNvPr>
          <p:cNvCxnSpPr>
            <a:cxnSpLocks/>
          </p:cNvCxnSpPr>
          <p:nvPr/>
        </p:nvCxnSpPr>
        <p:spPr>
          <a:xfrm flipV="1">
            <a:off x="3231936" y="2806062"/>
            <a:ext cx="0" cy="22927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48F7EA0-ED6B-D44B-89DB-C8F64A316E63}"/>
              </a:ext>
            </a:extLst>
          </p:cNvPr>
          <p:cNvCxnSpPr>
            <a:cxnSpLocks/>
            <a:endCxn id="24" idx="4"/>
          </p:cNvCxnSpPr>
          <p:nvPr/>
        </p:nvCxnSpPr>
        <p:spPr>
          <a:xfrm flipV="1">
            <a:off x="4096883" y="3575998"/>
            <a:ext cx="0" cy="18552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9205FE7-CF42-D345-A84E-3B127330E630}"/>
              </a:ext>
            </a:extLst>
          </p:cNvPr>
          <p:cNvCxnSpPr>
            <a:cxnSpLocks/>
          </p:cNvCxnSpPr>
          <p:nvPr/>
        </p:nvCxnSpPr>
        <p:spPr>
          <a:xfrm flipV="1">
            <a:off x="4096883" y="3326200"/>
            <a:ext cx="0" cy="18552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FD60836-A955-E347-86E1-98742F5BF527}"/>
              </a:ext>
            </a:extLst>
          </p:cNvPr>
          <p:cNvCxnSpPr>
            <a:cxnSpLocks/>
            <a:endCxn id="22" idx="4"/>
          </p:cNvCxnSpPr>
          <p:nvPr/>
        </p:nvCxnSpPr>
        <p:spPr>
          <a:xfrm flipV="1">
            <a:off x="3470762" y="3418062"/>
            <a:ext cx="0" cy="16628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A04EB68-2BCF-6047-A3CE-0ABBD4B3FB52}"/>
              </a:ext>
            </a:extLst>
          </p:cNvPr>
          <p:cNvCxnSpPr>
            <a:cxnSpLocks/>
          </p:cNvCxnSpPr>
          <p:nvPr/>
        </p:nvCxnSpPr>
        <p:spPr>
          <a:xfrm flipV="1">
            <a:off x="3470762" y="3191990"/>
            <a:ext cx="0" cy="16628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64688D1-CBDB-F049-9A55-F3522902D0B3}"/>
              </a:ext>
            </a:extLst>
          </p:cNvPr>
          <p:cNvCxnSpPr>
            <a:cxnSpLocks/>
            <a:endCxn id="23" idx="4"/>
          </p:cNvCxnSpPr>
          <p:nvPr/>
        </p:nvCxnSpPr>
        <p:spPr>
          <a:xfrm flipV="1">
            <a:off x="3790870" y="3418060"/>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CB43116-1294-4B4C-B2E6-603CBBBF79B8}"/>
              </a:ext>
            </a:extLst>
          </p:cNvPr>
          <p:cNvCxnSpPr>
            <a:cxnSpLocks/>
          </p:cNvCxnSpPr>
          <p:nvPr/>
        </p:nvCxnSpPr>
        <p:spPr>
          <a:xfrm flipV="1">
            <a:off x="3790870" y="3234713"/>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47" name="Content Placeholder 2">
            <a:extLst>
              <a:ext uri="{FF2B5EF4-FFF2-40B4-BE49-F238E27FC236}">
                <a16:creationId xmlns:a16="http://schemas.microsoft.com/office/drawing/2014/main" id="{75BE205F-AC64-B747-AC0F-227EEF6A14D5}"/>
              </a:ext>
            </a:extLst>
          </p:cNvPr>
          <p:cNvSpPr txBox="1">
            <a:spLocks/>
          </p:cNvSpPr>
          <p:nvPr/>
        </p:nvSpPr>
        <p:spPr bwMode="auto">
          <a:xfrm>
            <a:off x="482086" y="975656"/>
            <a:ext cx="5786625" cy="5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342900"/>
            <a:r>
              <a:rPr lang="en-GB" altLang="fr-FR" kern="0">
                <a:latin typeface="Verdana" pitchFamily="34" charset="0"/>
              </a:rPr>
              <a:t>Research question: What is the diurnal cycle in LST on a given day over this part of the African continent?</a:t>
            </a:r>
            <a:endParaRPr lang="en-GB" altLang="fr-FR" kern="0" dirty="0">
              <a:latin typeface="Verdana" pitchFamily="34" charset="0"/>
            </a:endParaRPr>
          </a:p>
        </p:txBody>
      </p:sp>
    </p:spTree>
    <p:extLst>
      <p:ext uri="{BB962C8B-B14F-4D97-AF65-F5344CB8AC3E}">
        <p14:creationId xmlns:p14="http://schemas.microsoft.com/office/powerpoint/2010/main" val="3572536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p:txBody>
          <a:bodyPr/>
          <a:lstStyle/>
          <a:p>
            <a:pPr eaLnBrk="1" hangingPunct="1"/>
            <a:r>
              <a:rPr lang="fr-FR" altLang="fr-FR" dirty="0">
                <a:latin typeface="Verdana" pitchFamily="34" charset="0"/>
              </a:rPr>
              <a:t>Diurnal cycle in LST (4)</a:t>
            </a:r>
          </a:p>
        </p:txBody>
      </p:sp>
      <p:grpSp>
        <p:nvGrpSpPr>
          <p:cNvPr id="26" name="Group 25">
            <a:extLst>
              <a:ext uri="{FF2B5EF4-FFF2-40B4-BE49-F238E27FC236}">
                <a16:creationId xmlns:a16="http://schemas.microsoft.com/office/drawing/2014/main" id="{E77F24ED-8071-C34D-A26B-25B3B957C1DF}"/>
              </a:ext>
            </a:extLst>
          </p:cNvPr>
          <p:cNvGrpSpPr/>
          <p:nvPr/>
        </p:nvGrpSpPr>
        <p:grpSpPr>
          <a:xfrm>
            <a:off x="659227" y="2076827"/>
            <a:ext cx="3955986" cy="2176272"/>
            <a:chOff x="177102" y="1764792"/>
            <a:chExt cx="3184487" cy="1664211"/>
          </a:xfrm>
        </p:grpSpPr>
        <p:cxnSp>
          <p:nvCxnSpPr>
            <p:cNvPr id="7" name="Straight Arrow Connector 6">
              <a:extLst>
                <a:ext uri="{FF2B5EF4-FFF2-40B4-BE49-F238E27FC236}">
                  <a16:creationId xmlns:a16="http://schemas.microsoft.com/office/drawing/2014/main" id="{65A7AA29-45EF-304E-BEF2-695BBD5D9FE2}"/>
                </a:ext>
              </a:extLst>
            </p:cNvPr>
            <p:cNvCxnSpPr/>
            <p:nvPr/>
          </p:nvCxnSpPr>
          <p:spPr>
            <a:xfrm flipV="1">
              <a:off x="753872" y="1764792"/>
              <a:ext cx="0" cy="1399032"/>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B9FC968-4244-EC4A-8668-5567BB4549DA}"/>
                </a:ext>
              </a:extLst>
            </p:cNvPr>
            <p:cNvCxnSpPr>
              <a:cxnSpLocks/>
            </p:cNvCxnSpPr>
            <p:nvPr/>
          </p:nvCxnSpPr>
          <p:spPr>
            <a:xfrm>
              <a:off x="753872" y="3163824"/>
              <a:ext cx="2492248" cy="0"/>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DF00E3B0-3807-5E49-AC2F-B87247EADD57}"/>
                </a:ext>
              </a:extLst>
            </p:cNvPr>
            <p:cNvSpPr/>
            <p:nvPr/>
          </p:nvSpPr>
          <p:spPr>
            <a:xfrm>
              <a:off x="914399" y="2839212"/>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E54179BC-B784-6943-BF13-2C8BC13D07E5}"/>
                </a:ext>
              </a:extLst>
            </p:cNvPr>
            <p:cNvSpPr/>
            <p:nvPr/>
          </p:nvSpPr>
          <p:spPr>
            <a:xfrm>
              <a:off x="1179549" y="279044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C990C03B-EF36-1F4C-BA65-032AAC3FF083}"/>
                </a:ext>
              </a:extLst>
            </p:cNvPr>
            <p:cNvSpPr/>
            <p:nvPr/>
          </p:nvSpPr>
          <p:spPr>
            <a:xfrm>
              <a:off x="1392884" y="2862071"/>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3C255F1F-07C7-B04D-B630-B848749B9A25}"/>
                </a:ext>
              </a:extLst>
            </p:cNvPr>
            <p:cNvSpPr/>
            <p:nvPr/>
          </p:nvSpPr>
          <p:spPr>
            <a:xfrm>
              <a:off x="1542274" y="253974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59FCFA12-51BE-8F4E-8445-66C8040D9371}"/>
                </a:ext>
              </a:extLst>
            </p:cNvPr>
            <p:cNvSpPr/>
            <p:nvPr/>
          </p:nvSpPr>
          <p:spPr>
            <a:xfrm>
              <a:off x="1757729" y="2454339"/>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81BB6668-2C4F-C547-B579-AB364AAC6123}"/>
                </a:ext>
              </a:extLst>
            </p:cNvPr>
            <p:cNvSpPr/>
            <p:nvPr/>
          </p:nvSpPr>
          <p:spPr>
            <a:xfrm>
              <a:off x="1924190" y="2208276"/>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CCE64237-5D5C-914E-94DB-6DBB3D2AD213}"/>
                </a:ext>
              </a:extLst>
            </p:cNvPr>
            <p:cNvSpPr/>
            <p:nvPr/>
          </p:nvSpPr>
          <p:spPr>
            <a:xfrm>
              <a:off x="2214783" y="249777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6736B00A-1BBE-0A4A-883E-58FB64925BAD}"/>
                </a:ext>
              </a:extLst>
            </p:cNvPr>
            <p:cNvSpPr/>
            <p:nvPr/>
          </p:nvSpPr>
          <p:spPr>
            <a:xfrm>
              <a:off x="2403778" y="2744725"/>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17B0B641-F091-E341-84C1-7E2A08255994}"/>
                </a:ext>
              </a:extLst>
            </p:cNvPr>
            <p:cNvSpPr/>
            <p:nvPr/>
          </p:nvSpPr>
          <p:spPr>
            <a:xfrm>
              <a:off x="2661458" y="2744724"/>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E9CA6A9D-5DD3-CE43-B8B0-4773912E1827}"/>
                </a:ext>
              </a:extLst>
            </p:cNvPr>
            <p:cNvSpPr/>
            <p:nvPr/>
          </p:nvSpPr>
          <p:spPr>
            <a:xfrm>
              <a:off x="2907792" y="2865500"/>
              <a:ext cx="73103" cy="45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47FC7180-DE8C-EE42-A7BD-54657B351CEA}"/>
                </a:ext>
              </a:extLst>
            </p:cNvPr>
            <p:cNvSpPr txBox="1"/>
            <p:nvPr/>
          </p:nvSpPr>
          <p:spPr>
            <a:xfrm>
              <a:off x="525295" y="3180160"/>
              <a:ext cx="581130" cy="246221"/>
            </a:xfrm>
            <a:prstGeom prst="rect">
              <a:avLst/>
            </a:prstGeom>
            <a:noFill/>
          </p:spPr>
          <p:txBody>
            <a:bodyPr wrap="square" rtlCol="0">
              <a:spAutoFit/>
            </a:bodyPr>
            <a:lstStyle/>
            <a:p>
              <a:r>
                <a:rPr lang="en-US" sz="1000" dirty="0"/>
                <a:t>0000</a:t>
              </a:r>
            </a:p>
          </p:txBody>
        </p:sp>
        <p:sp>
          <p:nvSpPr>
            <p:cNvPr id="28" name="TextBox 27">
              <a:extLst>
                <a:ext uri="{FF2B5EF4-FFF2-40B4-BE49-F238E27FC236}">
                  <a16:creationId xmlns:a16="http://schemas.microsoft.com/office/drawing/2014/main" id="{DC5CDCF8-9CD2-4042-A73C-DF99E4038B52}"/>
                </a:ext>
              </a:extLst>
            </p:cNvPr>
            <p:cNvSpPr txBox="1"/>
            <p:nvPr/>
          </p:nvSpPr>
          <p:spPr>
            <a:xfrm>
              <a:off x="2780459" y="3180159"/>
              <a:ext cx="581130" cy="246221"/>
            </a:xfrm>
            <a:prstGeom prst="rect">
              <a:avLst/>
            </a:prstGeom>
            <a:noFill/>
          </p:spPr>
          <p:txBody>
            <a:bodyPr wrap="square" rtlCol="0">
              <a:spAutoFit/>
            </a:bodyPr>
            <a:lstStyle/>
            <a:p>
              <a:r>
                <a:rPr lang="en-US" sz="1000" dirty="0"/>
                <a:t>2400</a:t>
              </a:r>
            </a:p>
          </p:txBody>
        </p:sp>
        <p:sp>
          <p:nvSpPr>
            <p:cNvPr id="29" name="TextBox 28">
              <a:extLst>
                <a:ext uri="{FF2B5EF4-FFF2-40B4-BE49-F238E27FC236}">
                  <a16:creationId xmlns:a16="http://schemas.microsoft.com/office/drawing/2014/main" id="{DDD6747A-FCD5-BC40-B59D-A63D3325361D}"/>
                </a:ext>
              </a:extLst>
            </p:cNvPr>
            <p:cNvSpPr txBox="1"/>
            <p:nvPr/>
          </p:nvSpPr>
          <p:spPr>
            <a:xfrm>
              <a:off x="1633653" y="3182782"/>
              <a:ext cx="581130" cy="246221"/>
            </a:xfrm>
            <a:prstGeom prst="rect">
              <a:avLst/>
            </a:prstGeom>
            <a:noFill/>
          </p:spPr>
          <p:txBody>
            <a:bodyPr wrap="square" rtlCol="0">
              <a:spAutoFit/>
            </a:bodyPr>
            <a:lstStyle/>
            <a:p>
              <a:r>
                <a:rPr lang="en-US" sz="1000" dirty="0"/>
                <a:t>1200</a:t>
              </a:r>
            </a:p>
          </p:txBody>
        </p:sp>
        <p:sp>
          <p:nvSpPr>
            <p:cNvPr id="30" name="TextBox 29">
              <a:extLst>
                <a:ext uri="{FF2B5EF4-FFF2-40B4-BE49-F238E27FC236}">
                  <a16:creationId xmlns:a16="http://schemas.microsoft.com/office/drawing/2014/main" id="{2483626A-83B2-8547-91B2-50FE66B45634}"/>
                </a:ext>
              </a:extLst>
            </p:cNvPr>
            <p:cNvSpPr txBox="1"/>
            <p:nvPr/>
          </p:nvSpPr>
          <p:spPr>
            <a:xfrm>
              <a:off x="200444" y="2917603"/>
              <a:ext cx="581130" cy="246221"/>
            </a:xfrm>
            <a:prstGeom prst="rect">
              <a:avLst/>
            </a:prstGeom>
            <a:noFill/>
          </p:spPr>
          <p:txBody>
            <a:bodyPr wrap="square" rtlCol="0">
              <a:spAutoFit/>
            </a:bodyPr>
            <a:lstStyle/>
            <a:p>
              <a:r>
                <a:rPr lang="en-US" sz="1000" dirty="0"/>
                <a:t>280 K</a:t>
              </a:r>
            </a:p>
          </p:txBody>
        </p:sp>
        <p:sp>
          <p:nvSpPr>
            <p:cNvPr id="31" name="TextBox 30">
              <a:extLst>
                <a:ext uri="{FF2B5EF4-FFF2-40B4-BE49-F238E27FC236}">
                  <a16:creationId xmlns:a16="http://schemas.microsoft.com/office/drawing/2014/main" id="{FE4769A3-9615-704E-A40E-418ECAABFF51}"/>
                </a:ext>
              </a:extLst>
            </p:cNvPr>
            <p:cNvSpPr txBox="1"/>
            <p:nvPr/>
          </p:nvSpPr>
          <p:spPr>
            <a:xfrm>
              <a:off x="177102" y="1856565"/>
              <a:ext cx="581130" cy="188287"/>
            </a:xfrm>
            <a:prstGeom prst="rect">
              <a:avLst/>
            </a:prstGeom>
            <a:noFill/>
          </p:spPr>
          <p:txBody>
            <a:bodyPr wrap="square" rtlCol="0">
              <a:spAutoFit/>
            </a:bodyPr>
            <a:lstStyle/>
            <a:p>
              <a:r>
                <a:rPr lang="en-US" sz="1000" dirty="0"/>
                <a:t>330 K</a:t>
              </a:r>
            </a:p>
          </p:txBody>
        </p:sp>
      </p:grpSp>
      <p:pic>
        <p:nvPicPr>
          <p:cNvPr id="1026" name="Picture 2" descr="upload.wikimedia.org/wikipedia/commons/2/21/Afr...">
            <a:extLst>
              <a:ext uri="{FF2B5EF4-FFF2-40B4-BE49-F238E27FC236}">
                <a16:creationId xmlns:a16="http://schemas.microsoft.com/office/drawing/2014/main" id="{8F1DFDAF-A199-AB40-A3D6-E7484CB2CD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7009" y="1485424"/>
            <a:ext cx="2252857" cy="2518722"/>
          </a:xfrm>
          <a:prstGeom prst="rect">
            <a:avLst/>
          </a:prstGeom>
          <a:noFill/>
          <a:extLst>
            <a:ext uri="{909E8E84-426E-40DD-AFC4-6F175D3DCCD1}">
              <a14:hiddenFill xmlns:a14="http://schemas.microsoft.com/office/drawing/2010/main">
                <a:solidFill>
                  <a:srgbClr val="FFFFFF"/>
                </a:solidFill>
              </a14:hiddenFill>
            </a:ext>
          </a:extLst>
        </p:spPr>
      </p:pic>
      <p:sp>
        <p:nvSpPr>
          <p:cNvPr id="27" name="Rounded Rectangle 26">
            <a:extLst>
              <a:ext uri="{FF2B5EF4-FFF2-40B4-BE49-F238E27FC236}">
                <a16:creationId xmlns:a16="http://schemas.microsoft.com/office/drawing/2014/main" id="{413BCACE-BF71-2A44-AFFD-30FD074E4F9B}"/>
              </a:ext>
            </a:extLst>
          </p:cNvPr>
          <p:cNvSpPr/>
          <p:nvPr/>
        </p:nvSpPr>
        <p:spPr>
          <a:xfrm>
            <a:off x="6741265" y="2076827"/>
            <a:ext cx="363037" cy="32198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a:extLst>
              <a:ext uri="{FF2B5EF4-FFF2-40B4-BE49-F238E27FC236}">
                <a16:creationId xmlns:a16="http://schemas.microsoft.com/office/drawing/2014/main" id="{A1646947-2A6F-F940-8BFD-F3665E14FD9F}"/>
              </a:ext>
            </a:extLst>
          </p:cNvPr>
          <p:cNvCxnSpPr>
            <a:cxnSpLocks/>
          </p:cNvCxnSpPr>
          <p:nvPr/>
        </p:nvCxnSpPr>
        <p:spPr>
          <a:xfrm flipH="1">
            <a:off x="4051476" y="2087728"/>
            <a:ext cx="2699617" cy="6846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53A4915-D8F0-0D4E-BC24-497CC96CCE7F}"/>
              </a:ext>
            </a:extLst>
          </p:cNvPr>
          <p:cNvCxnSpPr>
            <a:cxnSpLocks/>
          </p:cNvCxnSpPr>
          <p:nvPr/>
        </p:nvCxnSpPr>
        <p:spPr>
          <a:xfrm flipH="1">
            <a:off x="4825384" y="2371290"/>
            <a:ext cx="1952075" cy="1362718"/>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1B8DD154-D946-C348-A9EB-99F35548274E}"/>
              </a:ext>
            </a:extLst>
          </p:cNvPr>
          <p:cNvCxnSpPr>
            <a:cxnSpLocks/>
            <a:stCxn id="13" idx="0"/>
          </p:cNvCxnSpPr>
          <p:nvPr/>
        </p:nvCxnSpPr>
        <p:spPr>
          <a:xfrm flipV="1">
            <a:off x="1620554" y="3358274"/>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7EE93436-CCB0-9A48-AA4D-8C929FBBE5E4}"/>
              </a:ext>
            </a:extLst>
          </p:cNvPr>
          <p:cNvCxnSpPr>
            <a:cxnSpLocks/>
          </p:cNvCxnSpPr>
          <p:nvPr/>
        </p:nvCxnSpPr>
        <p:spPr>
          <a:xfrm flipV="1">
            <a:off x="1620554" y="3541621"/>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C2EAC29-2078-134B-9991-BA6A982DF0D5}"/>
              </a:ext>
            </a:extLst>
          </p:cNvPr>
          <p:cNvCxnSpPr>
            <a:cxnSpLocks/>
            <a:stCxn id="17" idx="0"/>
          </p:cNvCxnSpPr>
          <p:nvPr/>
        </p:nvCxnSpPr>
        <p:spPr>
          <a:xfrm flipV="1">
            <a:off x="2214961" y="3358274"/>
            <a:ext cx="0" cy="15345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DC0D76A-BFD5-4247-B622-80DF2C3A2F6D}"/>
              </a:ext>
            </a:extLst>
          </p:cNvPr>
          <p:cNvCxnSpPr>
            <a:cxnSpLocks/>
          </p:cNvCxnSpPr>
          <p:nvPr/>
        </p:nvCxnSpPr>
        <p:spPr>
          <a:xfrm flipV="1">
            <a:off x="2214961" y="3571514"/>
            <a:ext cx="0" cy="15345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0E216DD-6273-E249-9001-73BAA0969CBB}"/>
              </a:ext>
            </a:extLst>
          </p:cNvPr>
          <p:cNvCxnSpPr>
            <a:cxnSpLocks/>
            <a:endCxn id="16" idx="4"/>
          </p:cNvCxnSpPr>
          <p:nvPr/>
        </p:nvCxnSpPr>
        <p:spPr>
          <a:xfrm flipV="1">
            <a:off x="1949942" y="3477848"/>
            <a:ext cx="0" cy="9366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984CC5FC-519A-8E47-A8B2-49001A3C43FE}"/>
              </a:ext>
            </a:extLst>
          </p:cNvPr>
          <p:cNvCxnSpPr>
            <a:cxnSpLocks/>
          </p:cNvCxnSpPr>
          <p:nvPr/>
        </p:nvCxnSpPr>
        <p:spPr>
          <a:xfrm flipV="1">
            <a:off x="1949942" y="3324394"/>
            <a:ext cx="0" cy="9366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736D85C-1EE6-EE4F-BDF2-FC660E62F515}"/>
              </a:ext>
            </a:extLst>
          </p:cNvPr>
          <p:cNvCxnSpPr>
            <a:cxnSpLocks/>
            <a:endCxn id="18" idx="4"/>
          </p:cNvCxnSpPr>
          <p:nvPr/>
        </p:nvCxnSpPr>
        <p:spPr>
          <a:xfrm flipV="1">
            <a:off x="2400543" y="3150013"/>
            <a:ext cx="0" cy="17438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1E6A17AD-E903-1940-A06B-BE040E780230}"/>
              </a:ext>
            </a:extLst>
          </p:cNvPr>
          <p:cNvCxnSpPr>
            <a:cxnSpLocks/>
          </p:cNvCxnSpPr>
          <p:nvPr/>
        </p:nvCxnSpPr>
        <p:spPr>
          <a:xfrm flipV="1">
            <a:off x="2400543" y="2945324"/>
            <a:ext cx="0" cy="17438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45AAED8-DB3C-8342-9BB4-6B386BE7C9E4}"/>
              </a:ext>
            </a:extLst>
          </p:cNvPr>
          <p:cNvCxnSpPr>
            <a:cxnSpLocks/>
            <a:endCxn id="20" idx="4"/>
          </p:cNvCxnSpPr>
          <p:nvPr/>
        </p:nvCxnSpPr>
        <p:spPr>
          <a:xfrm flipV="1">
            <a:off x="2874985" y="2716553"/>
            <a:ext cx="0" cy="52042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1220C88-A25F-7C40-AA43-DB7889633BF2}"/>
              </a:ext>
            </a:extLst>
          </p:cNvPr>
          <p:cNvCxnSpPr>
            <a:cxnSpLocks/>
          </p:cNvCxnSpPr>
          <p:nvPr/>
        </p:nvCxnSpPr>
        <p:spPr>
          <a:xfrm flipV="1">
            <a:off x="2874985" y="2136344"/>
            <a:ext cx="0" cy="52042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BCA5A6F-FAB7-8E4B-856B-78526741C54D}"/>
              </a:ext>
            </a:extLst>
          </p:cNvPr>
          <p:cNvCxnSpPr>
            <a:cxnSpLocks/>
            <a:endCxn id="19" idx="4"/>
          </p:cNvCxnSpPr>
          <p:nvPr/>
        </p:nvCxnSpPr>
        <p:spPr>
          <a:xfrm flipV="1">
            <a:off x="2668196" y="3038327"/>
            <a:ext cx="0" cy="11168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5E272D9-73DA-0343-9480-1710F99882CF}"/>
              </a:ext>
            </a:extLst>
          </p:cNvPr>
          <p:cNvCxnSpPr>
            <a:cxnSpLocks/>
          </p:cNvCxnSpPr>
          <p:nvPr/>
        </p:nvCxnSpPr>
        <p:spPr>
          <a:xfrm flipV="1">
            <a:off x="2668196" y="2866855"/>
            <a:ext cx="0" cy="11168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C2627FCD-EBE1-1E4A-864C-F5A2C3747BE2}"/>
              </a:ext>
            </a:extLst>
          </p:cNvPr>
          <p:cNvCxnSpPr>
            <a:cxnSpLocks/>
            <a:endCxn id="21" idx="4"/>
          </p:cNvCxnSpPr>
          <p:nvPr/>
        </p:nvCxnSpPr>
        <p:spPr>
          <a:xfrm flipV="1">
            <a:off x="3235980" y="3095121"/>
            <a:ext cx="0" cy="22927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61814CD-E7DF-B845-A26A-76563E825948}"/>
              </a:ext>
            </a:extLst>
          </p:cNvPr>
          <p:cNvCxnSpPr>
            <a:cxnSpLocks/>
          </p:cNvCxnSpPr>
          <p:nvPr/>
        </p:nvCxnSpPr>
        <p:spPr>
          <a:xfrm flipV="1">
            <a:off x="3231936" y="2806062"/>
            <a:ext cx="0" cy="22927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48F7EA0-ED6B-D44B-89DB-C8F64A316E63}"/>
              </a:ext>
            </a:extLst>
          </p:cNvPr>
          <p:cNvCxnSpPr>
            <a:cxnSpLocks/>
            <a:endCxn id="24" idx="4"/>
          </p:cNvCxnSpPr>
          <p:nvPr/>
        </p:nvCxnSpPr>
        <p:spPr>
          <a:xfrm flipV="1">
            <a:off x="4096883" y="3575998"/>
            <a:ext cx="0" cy="18552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9205FE7-CF42-D345-A84E-3B127330E630}"/>
              </a:ext>
            </a:extLst>
          </p:cNvPr>
          <p:cNvCxnSpPr>
            <a:cxnSpLocks/>
          </p:cNvCxnSpPr>
          <p:nvPr/>
        </p:nvCxnSpPr>
        <p:spPr>
          <a:xfrm flipV="1">
            <a:off x="4096883" y="3326200"/>
            <a:ext cx="0" cy="185528"/>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CFD60836-A955-E347-86E1-98742F5BF527}"/>
              </a:ext>
            </a:extLst>
          </p:cNvPr>
          <p:cNvCxnSpPr>
            <a:cxnSpLocks/>
            <a:endCxn id="22" idx="4"/>
          </p:cNvCxnSpPr>
          <p:nvPr/>
        </p:nvCxnSpPr>
        <p:spPr>
          <a:xfrm flipV="1">
            <a:off x="3470762" y="3418062"/>
            <a:ext cx="0" cy="16628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2A04EB68-2BCF-6047-A3CE-0ABBD4B3FB52}"/>
              </a:ext>
            </a:extLst>
          </p:cNvPr>
          <p:cNvCxnSpPr>
            <a:cxnSpLocks/>
          </p:cNvCxnSpPr>
          <p:nvPr/>
        </p:nvCxnSpPr>
        <p:spPr>
          <a:xfrm flipV="1">
            <a:off x="3470762" y="3191990"/>
            <a:ext cx="0" cy="16628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064688D1-CBDB-F049-9A55-F3522902D0B3}"/>
              </a:ext>
            </a:extLst>
          </p:cNvPr>
          <p:cNvCxnSpPr>
            <a:cxnSpLocks/>
            <a:endCxn id="23" idx="4"/>
          </p:cNvCxnSpPr>
          <p:nvPr/>
        </p:nvCxnSpPr>
        <p:spPr>
          <a:xfrm flipV="1">
            <a:off x="3790870" y="3418060"/>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3CB43116-1294-4B4C-B2E6-603CBBBF79B8}"/>
              </a:ext>
            </a:extLst>
          </p:cNvPr>
          <p:cNvCxnSpPr>
            <a:cxnSpLocks/>
          </p:cNvCxnSpPr>
          <p:nvPr/>
        </p:nvCxnSpPr>
        <p:spPr>
          <a:xfrm flipV="1">
            <a:off x="3790870" y="3234713"/>
            <a:ext cx="0" cy="123561"/>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2CD7681-EE51-1C49-8068-5DCCA367557F}"/>
              </a:ext>
            </a:extLst>
          </p:cNvPr>
          <p:cNvCxnSpPr/>
          <p:nvPr/>
        </p:nvCxnSpPr>
        <p:spPr>
          <a:xfrm>
            <a:off x="817065" y="2668197"/>
            <a:ext cx="4278533" cy="0"/>
          </a:xfrm>
          <a:prstGeom prst="line">
            <a:avLst/>
          </a:prstGeom>
          <a:ln w="15875">
            <a:solidFill>
              <a:srgbClr val="C00000">
                <a:alpha val="50294"/>
              </a:srgbClr>
            </a:solidFill>
            <a:prstDash val="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4F999F7-52EB-F143-90FA-AF6BC3F0C998}"/>
              </a:ext>
            </a:extLst>
          </p:cNvPr>
          <p:cNvCxnSpPr/>
          <p:nvPr/>
        </p:nvCxnSpPr>
        <p:spPr>
          <a:xfrm>
            <a:off x="826857" y="3571514"/>
            <a:ext cx="4278533" cy="0"/>
          </a:xfrm>
          <a:prstGeom prst="line">
            <a:avLst/>
          </a:prstGeom>
          <a:ln w="15875">
            <a:solidFill>
              <a:srgbClr val="C00000">
                <a:alpha val="50000"/>
              </a:srgbClr>
            </a:solidFill>
            <a:prstDash val="dash"/>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00E55940-C15B-6D40-8C72-0F5FFFC460E1}"/>
              </a:ext>
            </a:extLst>
          </p:cNvPr>
          <p:cNvSpPr txBox="1"/>
          <p:nvPr/>
        </p:nvSpPr>
        <p:spPr>
          <a:xfrm>
            <a:off x="720574" y="2679491"/>
            <a:ext cx="500458" cy="276999"/>
          </a:xfrm>
          <a:prstGeom prst="rect">
            <a:avLst/>
          </a:prstGeom>
          <a:noFill/>
        </p:spPr>
        <p:txBody>
          <a:bodyPr wrap="none" rtlCol="0">
            <a:spAutoFit/>
          </a:bodyPr>
          <a:lstStyle/>
          <a:p>
            <a:r>
              <a:rPr lang="en-GB" sz="1200" dirty="0" err="1">
                <a:solidFill>
                  <a:srgbClr val="FF0000"/>
                </a:solidFill>
              </a:rPr>
              <a:t>T</a:t>
            </a:r>
            <a:r>
              <a:rPr lang="en-GB" sz="1200" baseline="-25000" dirty="0" err="1">
                <a:solidFill>
                  <a:srgbClr val="FF0000"/>
                </a:solidFill>
              </a:rPr>
              <a:t>max</a:t>
            </a:r>
            <a:endParaRPr lang="en-GB" sz="1200" baseline="-25000" dirty="0">
              <a:solidFill>
                <a:srgbClr val="FF0000"/>
              </a:solidFill>
            </a:endParaRPr>
          </a:p>
        </p:txBody>
      </p:sp>
      <p:sp>
        <p:nvSpPr>
          <p:cNvPr id="49" name="TextBox 48">
            <a:extLst>
              <a:ext uri="{FF2B5EF4-FFF2-40B4-BE49-F238E27FC236}">
                <a16:creationId xmlns:a16="http://schemas.microsoft.com/office/drawing/2014/main" id="{B8659910-C976-DE4D-8AA1-2A6816AAA462}"/>
              </a:ext>
            </a:extLst>
          </p:cNvPr>
          <p:cNvSpPr txBox="1"/>
          <p:nvPr/>
        </p:nvSpPr>
        <p:spPr>
          <a:xfrm>
            <a:off x="718221" y="3237151"/>
            <a:ext cx="473206" cy="276999"/>
          </a:xfrm>
          <a:prstGeom prst="rect">
            <a:avLst/>
          </a:prstGeom>
          <a:noFill/>
        </p:spPr>
        <p:txBody>
          <a:bodyPr wrap="none" rtlCol="0">
            <a:spAutoFit/>
          </a:bodyPr>
          <a:lstStyle/>
          <a:p>
            <a:r>
              <a:rPr lang="en-GB" sz="1200" dirty="0" err="1">
                <a:solidFill>
                  <a:srgbClr val="FF0000"/>
                </a:solidFill>
              </a:rPr>
              <a:t>T</a:t>
            </a:r>
            <a:r>
              <a:rPr lang="en-GB" sz="1200" baseline="-25000" dirty="0" err="1">
                <a:solidFill>
                  <a:srgbClr val="FF0000"/>
                </a:solidFill>
              </a:rPr>
              <a:t>min</a:t>
            </a:r>
            <a:endParaRPr lang="en-GB" sz="1200" baseline="-25000" dirty="0">
              <a:solidFill>
                <a:srgbClr val="FF0000"/>
              </a:solidFill>
            </a:endParaRPr>
          </a:p>
        </p:txBody>
      </p:sp>
      <p:cxnSp>
        <p:nvCxnSpPr>
          <p:cNvPr id="50" name="Straight Arrow Connector 49">
            <a:extLst>
              <a:ext uri="{FF2B5EF4-FFF2-40B4-BE49-F238E27FC236}">
                <a16:creationId xmlns:a16="http://schemas.microsoft.com/office/drawing/2014/main" id="{BF4F15FA-E93F-AE43-BB8F-9898EF94DB2C}"/>
              </a:ext>
            </a:extLst>
          </p:cNvPr>
          <p:cNvCxnSpPr/>
          <p:nvPr/>
        </p:nvCxnSpPr>
        <p:spPr>
          <a:xfrm>
            <a:off x="4910328" y="2716553"/>
            <a:ext cx="0" cy="761295"/>
          </a:xfrm>
          <a:prstGeom prst="straightConnector1">
            <a:avLst/>
          </a:prstGeom>
          <a:ln w="15875">
            <a:solidFill>
              <a:srgbClr val="FF0000">
                <a:alpha val="50000"/>
              </a:srgb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6A5554B1-8C45-F34B-B97B-19CFE373BF97}"/>
              </a:ext>
            </a:extLst>
          </p:cNvPr>
          <p:cNvSpPr txBox="1"/>
          <p:nvPr/>
        </p:nvSpPr>
        <p:spPr>
          <a:xfrm>
            <a:off x="4910328" y="2703706"/>
            <a:ext cx="740908" cy="461665"/>
          </a:xfrm>
          <a:prstGeom prst="rect">
            <a:avLst/>
          </a:prstGeom>
          <a:noFill/>
        </p:spPr>
        <p:txBody>
          <a:bodyPr wrap="none" rtlCol="0">
            <a:spAutoFit/>
          </a:bodyPr>
          <a:lstStyle/>
          <a:p>
            <a:r>
              <a:rPr lang="en-GB" sz="1200" dirty="0">
                <a:solidFill>
                  <a:srgbClr val="FF0000"/>
                </a:solidFill>
              </a:rPr>
              <a:t>Diurnal</a:t>
            </a:r>
          </a:p>
          <a:p>
            <a:r>
              <a:rPr lang="en-GB" sz="1200" dirty="0">
                <a:solidFill>
                  <a:srgbClr val="FF0000"/>
                </a:solidFill>
              </a:rPr>
              <a:t>Range</a:t>
            </a:r>
          </a:p>
        </p:txBody>
      </p:sp>
      <p:sp>
        <p:nvSpPr>
          <p:cNvPr id="2" name="Oval 1">
            <a:extLst>
              <a:ext uri="{FF2B5EF4-FFF2-40B4-BE49-F238E27FC236}">
                <a16:creationId xmlns:a16="http://schemas.microsoft.com/office/drawing/2014/main" id="{2A6B6AE6-2B94-C943-8E70-006FB781E7BD}"/>
              </a:ext>
            </a:extLst>
          </p:cNvPr>
          <p:cNvSpPr/>
          <p:nvPr/>
        </p:nvSpPr>
        <p:spPr>
          <a:xfrm>
            <a:off x="2696191" y="2062876"/>
            <a:ext cx="367925" cy="12475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Content Placeholder 2">
            <a:extLst>
              <a:ext uri="{FF2B5EF4-FFF2-40B4-BE49-F238E27FC236}">
                <a16:creationId xmlns:a16="http://schemas.microsoft.com/office/drawing/2014/main" id="{9C901869-2F5B-A34A-BD05-1DCE9E4B5418}"/>
              </a:ext>
            </a:extLst>
          </p:cNvPr>
          <p:cNvSpPr txBox="1">
            <a:spLocks/>
          </p:cNvSpPr>
          <p:nvPr/>
        </p:nvSpPr>
        <p:spPr bwMode="auto">
          <a:xfrm>
            <a:off x="482086" y="975656"/>
            <a:ext cx="5786625" cy="506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685800" algn="l" rtl="0" eaLnBrk="1" fontAlgn="base" hangingPunct="1">
              <a:lnSpc>
                <a:spcPct val="119000"/>
              </a:lnSpc>
              <a:spcBef>
                <a:spcPct val="20000"/>
              </a:spcBef>
              <a:spcAft>
                <a:spcPct val="0"/>
              </a:spcAft>
              <a:buClr>
                <a:schemeClr val="accent1"/>
              </a:buClr>
              <a:defRPr lang="en-GB" sz="1600" baseline="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indent="-342900"/>
            <a:r>
              <a:rPr lang="en-GB" altLang="fr-FR" kern="0" dirty="0">
                <a:latin typeface="Verdana" pitchFamily="34" charset="0"/>
              </a:rPr>
              <a:t>Research question: What is the diurnal cycle in LST on a given day over this part of the African continent?</a:t>
            </a:r>
          </a:p>
        </p:txBody>
      </p:sp>
    </p:spTree>
    <p:extLst>
      <p:ext uri="{BB962C8B-B14F-4D97-AF65-F5344CB8AC3E}">
        <p14:creationId xmlns:p14="http://schemas.microsoft.com/office/powerpoint/2010/main" val="24618528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13592-0B12-6918-DA7F-BA514ED126AF}"/>
              </a:ext>
            </a:extLst>
          </p:cNvPr>
          <p:cNvSpPr>
            <a:spLocks noGrp="1"/>
          </p:cNvSpPr>
          <p:nvPr>
            <p:ph type="body" idx="1"/>
          </p:nvPr>
        </p:nvSpPr>
        <p:spPr/>
        <p:txBody>
          <a:bodyPr/>
          <a:lstStyle/>
          <a:p>
            <a:r>
              <a:rPr lang="en-GB" dirty="0"/>
              <a:t>Quality level</a:t>
            </a:r>
          </a:p>
        </p:txBody>
      </p:sp>
      <p:sp>
        <p:nvSpPr>
          <p:cNvPr id="3" name="Text Placeholder 2">
            <a:extLst>
              <a:ext uri="{FF2B5EF4-FFF2-40B4-BE49-F238E27FC236}">
                <a16:creationId xmlns:a16="http://schemas.microsoft.com/office/drawing/2014/main" id="{8BF244FA-AF22-E5D2-D136-4279531D4F93}"/>
              </a:ext>
            </a:extLst>
          </p:cNvPr>
          <p:cNvSpPr>
            <a:spLocks noGrp="1"/>
          </p:cNvSpPr>
          <p:nvPr>
            <p:ph type="body" sz="quarter" idx="3"/>
          </p:nvPr>
        </p:nvSpPr>
        <p:spPr/>
        <p:txBody>
          <a:bodyPr/>
          <a:lstStyle/>
          <a:p>
            <a:r>
              <a:rPr lang="en-GB" dirty="0"/>
              <a:t>Uncertainty</a:t>
            </a:r>
          </a:p>
        </p:txBody>
      </p:sp>
      <p:sp>
        <p:nvSpPr>
          <p:cNvPr id="5" name="Content Placeholder 4">
            <a:extLst>
              <a:ext uri="{FF2B5EF4-FFF2-40B4-BE49-F238E27FC236}">
                <a16:creationId xmlns:a16="http://schemas.microsoft.com/office/drawing/2014/main" id="{75046217-0B1F-A31E-D77D-AD56111B59EF}"/>
              </a:ext>
            </a:extLst>
          </p:cNvPr>
          <p:cNvSpPr>
            <a:spLocks noGrp="1"/>
          </p:cNvSpPr>
          <p:nvPr>
            <p:ph sz="quarter" idx="10"/>
          </p:nvPr>
        </p:nvSpPr>
        <p:spPr/>
        <p:txBody>
          <a:bodyPr/>
          <a:lstStyle/>
          <a:p>
            <a:pPr marL="0" indent="0"/>
            <a:r>
              <a:rPr lang="en-GB" dirty="0"/>
              <a:t>Typically tells you about failure or success or one or more aspects of the measurement process e.g.</a:t>
            </a:r>
          </a:p>
          <a:p>
            <a:pPr marL="171450" indent="-171450">
              <a:buFont typeface="Arial" panose="020B0604020202020204" pitchFamily="34" charset="0"/>
              <a:buChar char="•"/>
            </a:pPr>
            <a:r>
              <a:rPr lang="en-GB" dirty="0"/>
              <a:t>Was the data provided from the instrument good quality or complete?</a:t>
            </a:r>
          </a:p>
          <a:p>
            <a:pPr marL="171450" indent="-171450">
              <a:buFont typeface="Arial" panose="020B0604020202020204" pitchFamily="34" charset="0"/>
              <a:buChar char="•"/>
            </a:pPr>
            <a:r>
              <a:rPr lang="en-GB" dirty="0"/>
              <a:t>Did the retrieval process run without error?</a:t>
            </a:r>
          </a:p>
          <a:p>
            <a:pPr marL="171450" indent="-171450">
              <a:buFont typeface="Arial" panose="020B0604020202020204" pitchFamily="34" charset="0"/>
              <a:buChar char="•"/>
            </a:pPr>
            <a:r>
              <a:rPr lang="en-GB" dirty="0"/>
              <a:t>Was the retrieval done under optimal conditions?</a:t>
            </a:r>
          </a:p>
          <a:p>
            <a:pPr marL="171450" indent="-171450">
              <a:buFont typeface="Arial" panose="020B0604020202020204" pitchFamily="34" charset="0"/>
              <a:buChar char="•"/>
            </a:pPr>
            <a:r>
              <a:rPr lang="en-GB" dirty="0"/>
              <a:t>Was all the required auxiliary data available?</a:t>
            </a:r>
          </a:p>
          <a:p>
            <a:pPr marL="0" indent="0"/>
            <a:r>
              <a:rPr lang="en-GB" dirty="0"/>
              <a:t>Quality levels might be calculated as some aggregation of all of the above information.</a:t>
            </a:r>
          </a:p>
        </p:txBody>
      </p:sp>
      <p:sp>
        <p:nvSpPr>
          <p:cNvPr id="6" name="Title 5">
            <a:extLst>
              <a:ext uri="{FF2B5EF4-FFF2-40B4-BE49-F238E27FC236}">
                <a16:creationId xmlns:a16="http://schemas.microsoft.com/office/drawing/2014/main" id="{6DB2FF37-FE2C-F022-78E1-FEB31F9DBB42}"/>
              </a:ext>
            </a:extLst>
          </p:cNvPr>
          <p:cNvSpPr>
            <a:spLocks noGrp="1"/>
          </p:cNvSpPr>
          <p:nvPr>
            <p:ph type="title"/>
          </p:nvPr>
        </p:nvSpPr>
        <p:spPr>
          <a:xfrm>
            <a:off x="819636" y="159721"/>
            <a:ext cx="4518769" cy="430887"/>
          </a:xfrm>
        </p:spPr>
        <p:txBody>
          <a:bodyPr/>
          <a:lstStyle/>
          <a:p>
            <a:r>
              <a:rPr lang="en-GB" dirty="0"/>
              <a:t>Quality level ‘</a:t>
            </a:r>
            <a:r>
              <a:rPr lang="en-GB" dirty="0" err="1"/>
              <a:t>vs’</a:t>
            </a:r>
            <a:r>
              <a:rPr lang="en-GB" dirty="0"/>
              <a:t> uncertainty</a:t>
            </a:r>
          </a:p>
        </p:txBody>
      </p:sp>
      <p:sp>
        <p:nvSpPr>
          <p:cNvPr id="7" name="Content Placeholder 4">
            <a:extLst>
              <a:ext uri="{FF2B5EF4-FFF2-40B4-BE49-F238E27FC236}">
                <a16:creationId xmlns:a16="http://schemas.microsoft.com/office/drawing/2014/main" id="{F98C33D2-5F5F-F3BF-704C-F1DD8407E5AF}"/>
              </a:ext>
            </a:extLst>
          </p:cNvPr>
          <p:cNvSpPr txBox="1">
            <a:spLocks/>
          </p:cNvSpPr>
          <p:nvPr/>
        </p:nvSpPr>
        <p:spPr bwMode="auto">
          <a:xfrm>
            <a:off x="4642541" y="1621649"/>
            <a:ext cx="38989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685800" algn="l" rtl="0" eaLnBrk="1" fontAlgn="base" hangingPunct="1">
              <a:lnSpc>
                <a:spcPct val="119000"/>
              </a:lnSpc>
              <a:spcBef>
                <a:spcPct val="20000"/>
              </a:spcBef>
              <a:spcAft>
                <a:spcPct val="0"/>
              </a:spcAft>
              <a:buClr>
                <a:schemeClr val="accent1"/>
              </a:buClr>
              <a:defRPr lang="en-GB" sz="120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0" indent="0"/>
            <a:r>
              <a:rPr lang="en-GB" kern="0" dirty="0"/>
              <a:t>Tells you about the degree of doubt in the measurement provided e.g.</a:t>
            </a:r>
          </a:p>
          <a:p>
            <a:pPr marL="171450" indent="-171450">
              <a:buFont typeface="Arial" panose="020B0604020202020204" pitchFamily="34" charset="0"/>
              <a:buChar char="•"/>
            </a:pPr>
            <a:r>
              <a:rPr lang="en-GB" kern="0" dirty="0"/>
              <a:t>Keeps track of the uncertainties from different error sources throughout the retrieval process (not just the outcome of a single decision point).</a:t>
            </a:r>
          </a:p>
          <a:p>
            <a:pPr marL="171450" indent="-171450">
              <a:buFont typeface="Arial" panose="020B0604020202020204" pitchFamily="34" charset="0"/>
              <a:buChar char="•"/>
            </a:pPr>
            <a:r>
              <a:rPr lang="en-GB" kern="0" dirty="0"/>
              <a:t>Provides some indication of the weight you should place on a given measurement in a decision weighting process – it’s not a ‘yes/no’ flag.</a:t>
            </a:r>
          </a:p>
          <a:p>
            <a:pPr marL="171450" indent="-171450">
              <a:buFont typeface="Arial" panose="020B0604020202020204" pitchFamily="34" charset="0"/>
              <a:buChar char="•"/>
            </a:pPr>
            <a:r>
              <a:rPr lang="en-GB" kern="0" dirty="0"/>
              <a:t>Properties of uncertainties mean that it can evolve if you derive new products.</a:t>
            </a:r>
          </a:p>
          <a:p>
            <a:pPr marL="171450" indent="-171450">
              <a:buFont typeface="Arial" panose="020B0604020202020204" pitchFamily="34" charset="0"/>
              <a:buChar char="•"/>
            </a:pPr>
            <a:endParaRPr lang="en-GB" kern="0" dirty="0"/>
          </a:p>
        </p:txBody>
      </p:sp>
      <p:sp>
        <p:nvSpPr>
          <p:cNvPr id="8" name="Content Placeholder 7">
            <a:extLst>
              <a:ext uri="{FF2B5EF4-FFF2-40B4-BE49-F238E27FC236}">
                <a16:creationId xmlns:a16="http://schemas.microsoft.com/office/drawing/2014/main" id="{F4765926-7715-3318-A4DD-0F1B8EB5E6F9}"/>
              </a:ext>
            </a:extLst>
          </p:cNvPr>
          <p:cNvSpPr>
            <a:spLocks noGrp="1"/>
          </p:cNvSpPr>
          <p:nvPr>
            <p:ph sz="quarter" idx="4"/>
          </p:nvPr>
        </p:nvSpPr>
        <p:spPr>
          <a:xfrm>
            <a:off x="2377526" y="5214759"/>
            <a:ext cx="3898900" cy="2862263"/>
          </a:xfrm>
        </p:spPr>
        <p:txBody>
          <a:bodyPr/>
          <a:lstStyle/>
          <a:p>
            <a:endParaRPr lang="en-GB" dirty="0"/>
          </a:p>
        </p:txBody>
      </p:sp>
    </p:spTree>
    <p:extLst>
      <p:ext uri="{BB962C8B-B14F-4D97-AF65-F5344CB8AC3E}">
        <p14:creationId xmlns:p14="http://schemas.microsoft.com/office/powerpoint/2010/main" val="1989012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0A67C-9B92-93E5-DDE7-A2135C5D91F8}"/>
              </a:ext>
            </a:extLst>
          </p:cNvPr>
          <p:cNvSpPr>
            <a:spLocks noGrp="1"/>
          </p:cNvSpPr>
          <p:nvPr>
            <p:ph type="title"/>
          </p:nvPr>
        </p:nvSpPr>
        <p:spPr/>
        <p:txBody>
          <a:bodyPr/>
          <a:lstStyle/>
          <a:p>
            <a:r>
              <a:rPr lang="en-GB" dirty="0"/>
              <a:t>Why using uncertainty correctly is important</a:t>
            </a:r>
          </a:p>
        </p:txBody>
      </p:sp>
      <p:sp>
        <p:nvSpPr>
          <p:cNvPr id="3" name="Content Placeholder 2">
            <a:extLst>
              <a:ext uri="{FF2B5EF4-FFF2-40B4-BE49-F238E27FC236}">
                <a16:creationId xmlns:a16="http://schemas.microsoft.com/office/drawing/2014/main" id="{9D46480D-F05D-5BB1-2ED7-2842850BE3A9}"/>
              </a:ext>
            </a:extLst>
          </p:cNvPr>
          <p:cNvSpPr>
            <a:spLocks noGrp="1"/>
          </p:cNvSpPr>
          <p:nvPr>
            <p:ph idx="1"/>
          </p:nvPr>
        </p:nvSpPr>
        <p:spPr>
          <a:xfrm>
            <a:off x="173038" y="792163"/>
            <a:ext cx="8747125" cy="640221"/>
          </a:xfrm>
        </p:spPr>
        <p:txBody>
          <a:bodyPr/>
          <a:lstStyle/>
          <a:p>
            <a:r>
              <a:rPr lang="en-GB" dirty="0"/>
              <a:t>Imagine that you wanted to take a monthly LST product and re-grid this from 0.05 to 0.25 degree resolution:</a:t>
            </a:r>
          </a:p>
        </p:txBody>
      </p:sp>
      <p:sp>
        <p:nvSpPr>
          <p:cNvPr id="19" name="Rectangle 18">
            <a:extLst>
              <a:ext uri="{FF2B5EF4-FFF2-40B4-BE49-F238E27FC236}">
                <a16:creationId xmlns:a16="http://schemas.microsoft.com/office/drawing/2014/main" id="{10E1313A-7B00-C988-28A2-1BABA50F122E}"/>
              </a:ext>
            </a:extLst>
          </p:cNvPr>
          <p:cNvSpPr/>
          <p:nvPr/>
        </p:nvSpPr>
        <p:spPr>
          <a:xfrm>
            <a:off x="607838" y="1580393"/>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28C42A6-C96A-3CDF-8E1A-C73C8D18E54E}"/>
              </a:ext>
            </a:extLst>
          </p:cNvPr>
          <p:cNvSpPr/>
          <p:nvPr/>
        </p:nvSpPr>
        <p:spPr>
          <a:xfrm>
            <a:off x="873476" y="1580393"/>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h</a:t>
            </a:r>
          </a:p>
        </p:txBody>
      </p:sp>
      <p:sp>
        <p:nvSpPr>
          <p:cNvPr id="21" name="Rectangle 20">
            <a:extLst>
              <a:ext uri="{FF2B5EF4-FFF2-40B4-BE49-F238E27FC236}">
                <a16:creationId xmlns:a16="http://schemas.microsoft.com/office/drawing/2014/main" id="{8C4D9DD3-EBFE-0E1F-E44B-002D6B668CAE}"/>
              </a:ext>
            </a:extLst>
          </p:cNvPr>
          <p:cNvSpPr/>
          <p:nvPr/>
        </p:nvSpPr>
        <p:spPr>
          <a:xfrm>
            <a:off x="873476" y="2061261"/>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241A3F06-CFE3-3061-AD2A-7B25B560DC6E}"/>
              </a:ext>
            </a:extLst>
          </p:cNvPr>
          <p:cNvSpPr/>
          <p:nvPr/>
        </p:nvSpPr>
        <p:spPr>
          <a:xfrm>
            <a:off x="873476"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B324F78D-3EAC-8504-A0B7-137D542056E2}"/>
              </a:ext>
            </a:extLst>
          </p:cNvPr>
          <p:cNvSpPr/>
          <p:nvPr/>
        </p:nvSpPr>
        <p:spPr>
          <a:xfrm>
            <a:off x="873476" y="230688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6E8FE8D1-F05E-D11E-6B67-73B7A1419D2D}"/>
              </a:ext>
            </a:extLst>
          </p:cNvPr>
          <p:cNvSpPr/>
          <p:nvPr/>
        </p:nvSpPr>
        <p:spPr>
          <a:xfrm>
            <a:off x="1139115"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1153DAB3-0918-3664-57C9-077B67BE1C1B}"/>
              </a:ext>
            </a:extLst>
          </p:cNvPr>
          <p:cNvSpPr/>
          <p:nvPr/>
        </p:nvSpPr>
        <p:spPr>
          <a:xfrm>
            <a:off x="1404753" y="230906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90829242-EEF8-2E97-71CE-ED748C449D6C}"/>
              </a:ext>
            </a:extLst>
          </p:cNvPr>
          <p:cNvSpPr/>
          <p:nvPr/>
        </p:nvSpPr>
        <p:spPr>
          <a:xfrm>
            <a:off x="607838" y="1820827"/>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DFC93345-E025-BA83-955C-4899DE0E9D6D}"/>
              </a:ext>
            </a:extLst>
          </p:cNvPr>
          <p:cNvSpPr/>
          <p:nvPr/>
        </p:nvSpPr>
        <p:spPr>
          <a:xfrm>
            <a:off x="1139115" y="2063180"/>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BA67C003-6BFB-51A3-135F-180930F55F28}"/>
              </a:ext>
            </a:extLst>
          </p:cNvPr>
          <p:cNvSpPr/>
          <p:nvPr/>
        </p:nvSpPr>
        <p:spPr>
          <a:xfrm>
            <a:off x="1670392" y="1821914"/>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2783572F-8968-0F2F-8AB1-DD6BC3633605}"/>
              </a:ext>
            </a:extLst>
          </p:cNvPr>
          <p:cNvSpPr/>
          <p:nvPr/>
        </p:nvSpPr>
        <p:spPr>
          <a:xfrm>
            <a:off x="607838" y="2306883"/>
            <a:ext cx="258834" cy="238267"/>
          </a:xfrm>
          <a:prstGeom prst="rect">
            <a:avLst/>
          </a:prstGeom>
          <a:solidFill>
            <a:srgbClr val="DB612D"/>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ectangle 30">
            <a:extLst>
              <a:ext uri="{FF2B5EF4-FFF2-40B4-BE49-F238E27FC236}">
                <a16:creationId xmlns:a16="http://schemas.microsoft.com/office/drawing/2014/main" id="{BC32AA70-E0FD-A0A2-5E18-0DE826D8D5F1}"/>
              </a:ext>
            </a:extLst>
          </p:cNvPr>
          <p:cNvSpPr/>
          <p:nvPr/>
        </p:nvSpPr>
        <p:spPr>
          <a:xfrm>
            <a:off x="1670392" y="2065359"/>
            <a:ext cx="258834" cy="238267"/>
          </a:xfrm>
          <a:prstGeom prst="rect">
            <a:avLst/>
          </a:prstGeom>
          <a:solidFill>
            <a:srgbClr val="FDC82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12E8CA8F-DC6D-BC7A-6DDF-F708BE0E72E2}"/>
              </a:ext>
            </a:extLst>
          </p:cNvPr>
          <p:cNvSpPr/>
          <p:nvPr/>
        </p:nvSpPr>
        <p:spPr>
          <a:xfrm>
            <a:off x="1404753" y="1580392"/>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32">
            <a:extLst>
              <a:ext uri="{FF2B5EF4-FFF2-40B4-BE49-F238E27FC236}">
                <a16:creationId xmlns:a16="http://schemas.microsoft.com/office/drawing/2014/main" id="{3CD49C0B-3982-A78E-ECAB-4368F116AFF0}"/>
              </a:ext>
            </a:extLst>
          </p:cNvPr>
          <p:cNvSpPr/>
          <p:nvPr/>
        </p:nvSpPr>
        <p:spPr>
          <a:xfrm>
            <a:off x="1139115" y="2307971"/>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2C767571-60F4-2936-1D63-B3DEED6BAC63}"/>
              </a:ext>
            </a:extLst>
          </p:cNvPr>
          <p:cNvSpPr/>
          <p:nvPr/>
        </p:nvSpPr>
        <p:spPr>
          <a:xfrm>
            <a:off x="607838" y="206535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D3A146EB-4725-59B1-6F6D-9CD4B8FA7D7B}"/>
              </a:ext>
            </a:extLst>
          </p:cNvPr>
          <p:cNvSpPr/>
          <p:nvPr/>
        </p:nvSpPr>
        <p:spPr>
          <a:xfrm>
            <a:off x="1670392" y="1580391"/>
            <a:ext cx="258834" cy="238267"/>
          </a:xfrm>
          <a:prstGeom prst="rect">
            <a:avLst/>
          </a:prstGeom>
          <a:solidFill>
            <a:srgbClr val="FFFF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9E168B62-6435-805D-3EAF-9CC1F99A83BA}"/>
              </a:ext>
            </a:extLst>
          </p:cNvPr>
          <p:cNvSpPr/>
          <p:nvPr/>
        </p:nvSpPr>
        <p:spPr>
          <a:xfrm>
            <a:off x="1139115" y="1822746"/>
            <a:ext cx="258834" cy="238267"/>
          </a:xfrm>
          <a:prstGeom prst="rect">
            <a:avLst/>
          </a:prstGeom>
          <a:solidFill>
            <a:srgbClr val="E37222"/>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AC3260D6-63BC-DBF5-67A2-96B6BDBD19F2}"/>
              </a:ext>
            </a:extLst>
          </p:cNvPr>
          <p:cNvSpPr/>
          <p:nvPr/>
        </p:nvSpPr>
        <p:spPr>
          <a:xfrm>
            <a:off x="1404753" y="2064269"/>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4C45BD46-FA66-7C84-3919-FF421757447C}"/>
              </a:ext>
            </a:extLst>
          </p:cNvPr>
          <p:cNvSpPr/>
          <p:nvPr/>
        </p:nvSpPr>
        <p:spPr>
          <a:xfrm>
            <a:off x="1670392" y="2309061"/>
            <a:ext cx="258834" cy="238267"/>
          </a:xfrm>
          <a:prstGeom prst="rect">
            <a:avLst/>
          </a:prstGeom>
          <a:solidFill>
            <a:srgbClr val="FDC82F"/>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38">
            <a:extLst>
              <a:ext uri="{FF2B5EF4-FFF2-40B4-BE49-F238E27FC236}">
                <a16:creationId xmlns:a16="http://schemas.microsoft.com/office/drawing/2014/main" id="{CFB0C8BE-DCD6-E21C-3B04-2451BAB75BE6}"/>
              </a:ext>
            </a:extLst>
          </p:cNvPr>
          <p:cNvSpPr/>
          <p:nvPr/>
        </p:nvSpPr>
        <p:spPr>
          <a:xfrm>
            <a:off x="1404753" y="1820826"/>
            <a:ext cx="258834" cy="238267"/>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a:extLst>
              <a:ext uri="{FF2B5EF4-FFF2-40B4-BE49-F238E27FC236}">
                <a16:creationId xmlns:a16="http://schemas.microsoft.com/office/drawing/2014/main" id="{3E98AC91-B564-EE43-95B0-0C4C7A9F29E3}"/>
              </a:ext>
            </a:extLst>
          </p:cNvPr>
          <p:cNvSpPr/>
          <p:nvPr/>
        </p:nvSpPr>
        <p:spPr>
          <a:xfrm>
            <a:off x="607838" y="2552503"/>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a:extLst>
              <a:ext uri="{FF2B5EF4-FFF2-40B4-BE49-F238E27FC236}">
                <a16:creationId xmlns:a16="http://schemas.microsoft.com/office/drawing/2014/main" id="{A1D26C6A-8535-9FF2-E8C2-7CA35A1F6196}"/>
              </a:ext>
            </a:extLst>
          </p:cNvPr>
          <p:cNvSpPr/>
          <p:nvPr/>
        </p:nvSpPr>
        <p:spPr>
          <a:xfrm>
            <a:off x="1139115" y="2552093"/>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a:extLst>
              <a:ext uri="{FF2B5EF4-FFF2-40B4-BE49-F238E27FC236}">
                <a16:creationId xmlns:a16="http://schemas.microsoft.com/office/drawing/2014/main" id="{23C9D31A-3DA1-3C44-7249-0A0A899C7884}"/>
              </a:ext>
            </a:extLst>
          </p:cNvPr>
          <p:cNvSpPr/>
          <p:nvPr/>
        </p:nvSpPr>
        <p:spPr>
          <a:xfrm>
            <a:off x="873476" y="2552093"/>
            <a:ext cx="258834" cy="238267"/>
          </a:xfrm>
          <a:prstGeom prst="rect">
            <a:avLst/>
          </a:prstGeom>
          <a:solidFill>
            <a:srgbClr val="FF0000"/>
          </a:solidFill>
          <a:ln>
            <a:solidFill>
              <a:schemeClr val="accent1">
                <a:shade val="15000"/>
                <a:alpha val="97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a:extLst>
              <a:ext uri="{FF2B5EF4-FFF2-40B4-BE49-F238E27FC236}">
                <a16:creationId xmlns:a16="http://schemas.microsoft.com/office/drawing/2014/main" id="{6FB42455-C95C-6945-90E2-4D07BA4474AC}"/>
              </a:ext>
            </a:extLst>
          </p:cNvPr>
          <p:cNvSpPr/>
          <p:nvPr/>
        </p:nvSpPr>
        <p:spPr>
          <a:xfrm>
            <a:off x="1404753" y="2551004"/>
            <a:ext cx="258834" cy="238267"/>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ectangle 63">
            <a:extLst>
              <a:ext uri="{FF2B5EF4-FFF2-40B4-BE49-F238E27FC236}">
                <a16:creationId xmlns:a16="http://schemas.microsoft.com/office/drawing/2014/main" id="{71CEAC8A-6B25-132D-8862-C5AE67ACB058}"/>
              </a:ext>
            </a:extLst>
          </p:cNvPr>
          <p:cNvSpPr/>
          <p:nvPr/>
        </p:nvSpPr>
        <p:spPr>
          <a:xfrm>
            <a:off x="1670392" y="2551004"/>
            <a:ext cx="258834" cy="238267"/>
          </a:xfrm>
          <a:prstGeom prst="rect">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4" name="Rectangle 143">
            <a:extLst>
              <a:ext uri="{FF2B5EF4-FFF2-40B4-BE49-F238E27FC236}">
                <a16:creationId xmlns:a16="http://schemas.microsoft.com/office/drawing/2014/main" id="{C74B44D5-3F61-939B-591B-324DEE81CE3D}"/>
              </a:ext>
            </a:extLst>
          </p:cNvPr>
          <p:cNvSpPr/>
          <p:nvPr/>
        </p:nvSpPr>
        <p:spPr>
          <a:xfrm>
            <a:off x="2145211" y="2400586"/>
            <a:ext cx="258834" cy="238267"/>
          </a:xfrm>
          <a:prstGeom prst="rect">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5" name="Rectangle 144">
            <a:extLst>
              <a:ext uri="{FF2B5EF4-FFF2-40B4-BE49-F238E27FC236}">
                <a16:creationId xmlns:a16="http://schemas.microsoft.com/office/drawing/2014/main" id="{46BE2E97-D67C-6294-0F8C-117A37574693}"/>
              </a:ext>
            </a:extLst>
          </p:cNvPr>
          <p:cNvSpPr/>
          <p:nvPr/>
        </p:nvSpPr>
        <p:spPr>
          <a:xfrm>
            <a:off x="2143286" y="2162319"/>
            <a:ext cx="258834" cy="238267"/>
          </a:xfrm>
          <a:prstGeom prst="rect">
            <a:avLst/>
          </a:prstGeom>
          <a:solidFill>
            <a:srgbClr val="FDC82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6" name="Rectangle 145">
            <a:extLst>
              <a:ext uri="{FF2B5EF4-FFF2-40B4-BE49-F238E27FC236}">
                <a16:creationId xmlns:a16="http://schemas.microsoft.com/office/drawing/2014/main" id="{33397670-C3EF-A583-003F-AB34325B5A6E}"/>
              </a:ext>
            </a:extLst>
          </p:cNvPr>
          <p:cNvSpPr/>
          <p:nvPr/>
        </p:nvSpPr>
        <p:spPr>
          <a:xfrm>
            <a:off x="2141361" y="1939959"/>
            <a:ext cx="258834" cy="238267"/>
          </a:xfrm>
          <a:prstGeom prst="rect">
            <a:avLst/>
          </a:prstGeom>
          <a:solidFill>
            <a:srgbClr val="E372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a:extLst>
              <a:ext uri="{FF2B5EF4-FFF2-40B4-BE49-F238E27FC236}">
                <a16:creationId xmlns:a16="http://schemas.microsoft.com/office/drawing/2014/main" id="{3422CBE3-EB58-628A-D9BB-31462F01C51F}"/>
              </a:ext>
            </a:extLst>
          </p:cNvPr>
          <p:cNvSpPr/>
          <p:nvPr/>
        </p:nvSpPr>
        <p:spPr>
          <a:xfrm>
            <a:off x="2141361" y="1699524"/>
            <a:ext cx="258834" cy="238267"/>
          </a:xfrm>
          <a:prstGeom prst="rect">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8" name="TextBox 147">
            <a:extLst>
              <a:ext uri="{FF2B5EF4-FFF2-40B4-BE49-F238E27FC236}">
                <a16:creationId xmlns:a16="http://schemas.microsoft.com/office/drawing/2014/main" id="{18B6A177-83FC-D233-718F-D53A7B16F040}"/>
              </a:ext>
            </a:extLst>
          </p:cNvPr>
          <p:cNvSpPr txBox="1"/>
          <p:nvPr/>
        </p:nvSpPr>
        <p:spPr>
          <a:xfrm>
            <a:off x="2386413" y="1647991"/>
            <a:ext cx="983112" cy="276999"/>
          </a:xfrm>
          <a:prstGeom prst="rect">
            <a:avLst/>
          </a:prstGeom>
          <a:noFill/>
        </p:spPr>
        <p:txBody>
          <a:bodyPr wrap="square" rtlCol="0">
            <a:spAutoFit/>
          </a:bodyPr>
          <a:lstStyle/>
          <a:p>
            <a:r>
              <a:rPr lang="en-GB" sz="1200" dirty="0"/>
              <a:t>Warmer</a:t>
            </a:r>
          </a:p>
        </p:txBody>
      </p:sp>
      <p:sp>
        <p:nvSpPr>
          <p:cNvPr id="149" name="TextBox 148">
            <a:extLst>
              <a:ext uri="{FF2B5EF4-FFF2-40B4-BE49-F238E27FC236}">
                <a16:creationId xmlns:a16="http://schemas.microsoft.com/office/drawing/2014/main" id="{7174F8D2-7178-F871-6424-5293565F963C}"/>
              </a:ext>
            </a:extLst>
          </p:cNvPr>
          <p:cNvSpPr txBox="1"/>
          <p:nvPr/>
        </p:nvSpPr>
        <p:spPr>
          <a:xfrm>
            <a:off x="2386413" y="2399673"/>
            <a:ext cx="983112" cy="276999"/>
          </a:xfrm>
          <a:prstGeom prst="rect">
            <a:avLst/>
          </a:prstGeom>
          <a:noFill/>
        </p:spPr>
        <p:txBody>
          <a:bodyPr wrap="square" rtlCol="0">
            <a:spAutoFit/>
          </a:bodyPr>
          <a:lstStyle/>
          <a:p>
            <a:r>
              <a:rPr lang="en-GB" sz="1200" dirty="0"/>
              <a:t>Cooler</a:t>
            </a:r>
          </a:p>
        </p:txBody>
      </p:sp>
      <p:sp>
        <p:nvSpPr>
          <p:cNvPr id="150" name="TextBox 149">
            <a:extLst>
              <a:ext uri="{FF2B5EF4-FFF2-40B4-BE49-F238E27FC236}">
                <a16:creationId xmlns:a16="http://schemas.microsoft.com/office/drawing/2014/main" id="{0D805683-52C4-F146-7A3C-B3BCE27AAEE5}"/>
              </a:ext>
            </a:extLst>
          </p:cNvPr>
          <p:cNvSpPr txBox="1"/>
          <p:nvPr/>
        </p:nvSpPr>
        <p:spPr>
          <a:xfrm rot="16200000">
            <a:off x="76048" y="1990408"/>
            <a:ext cx="541530" cy="276999"/>
          </a:xfrm>
          <a:prstGeom prst="rect">
            <a:avLst/>
          </a:prstGeom>
          <a:noFill/>
        </p:spPr>
        <p:txBody>
          <a:bodyPr wrap="square" rtlCol="0">
            <a:spAutoFit/>
          </a:bodyPr>
          <a:lstStyle/>
          <a:p>
            <a:r>
              <a:rPr lang="en-GB" sz="1200" dirty="0"/>
              <a:t>LST</a:t>
            </a:r>
          </a:p>
        </p:txBody>
      </p:sp>
      <p:sp>
        <p:nvSpPr>
          <p:cNvPr id="153" name="Right Arrow 152">
            <a:extLst>
              <a:ext uri="{FF2B5EF4-FFF2-40B4-BE49-F238E27FC236}">
                <a16:creationId xmlns:a16="http://schemas.microsoft.com/office/drawing/2014/main" id="{5D41A542-E8E3-DFE7-E7B3-ECE922730278}"/>
              </a:ext>
            </a:extLst>
          </p:cNvPr>
          <p:cNvSpPr/>
          <p:nvPr/>
        </p:nvSpPr>
        <p:spPr>
          <a:xfrm>
            <a:off x="3277040" y="1947193"/>
            <a:ext cx="1115251" cy="2477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4" name="Rectangle 153">
            <a:extLst>
              <a:ext uri="{FF2B5EF4-FFF2-40B4-BE49-F238E27FC236}">
                <a16:creationId xmlns:a16="http://schemas.microsoft.com/office/drawing/2014/main" id="{2D70A31C-AD2A-D29E-DFD9-EC839EADC1E2}"/>
              </a:ext>
            </a:extLst>
          </p:cNvPr>
          <p:cNvSpPr/>
          <p:nvPr/>
        </p:nvSpPr>
        <p:spPr>
          <a:xfrm>
            <a:off x="4733291" y="1557879"/>
            <a:ext cx="1321388" cy="1208880"/>
          </a:xfrm>
          <a:prstGeom prst="rect">
            <a:avLst/>
          </a:prstGeom>
          <a:solidFill>
            <a:srgbClr val="E372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TextBox 164">
            <a:extLst>
              <a:ext uri="{FF2B5EF4-FFF2-40B4-BE49-F238E27FC236}">
                <a16:creationId xmlns:a16="http://schemas.microsoft.com/office/drawing/2014/main" id="{551FA7ED-28CB-8DAF-F4A2-045DFAB776DC}"/>
              </a:ext>
            </a:extLst>
          </p:cNvPr>
          <p:cNvSpPr txBox="1"/>
          <p:nvPr/>
        </p:nvSpPr>
        <p:spPr>
          <a:xfrm>
            <a:off x="6556950" y="1871576"/>
            <a:ext cx="2178364" cy="523220"/>
          </a:xfrm>
          <a:prstGeom prst="rect">
            <a:avLst/>
          </a:prstGeom>
          <a:noFill/>
        </p:spPr>
        <p:txBody>
          <a:bodyPr wrap="square" rtlCol="0">
            <a:spAutoFit/>
          </a:bodyPr>
          <a:lstStyle/>
          <a:p>
            <a:r>
              <a:rPr lang="en-GB" sz="1400" dirty="0"/>
              <a:t>LST averages over the region of interest.</a:t>
            </a:r>
          </a:p>
        </p:txBody>
      </p:sp>
    </p:spTree>
    <p:extLst>
      <p:ext uri="{BB962C8B-B14F-4D97-AF65-F5344CB8AC3E}">
        <p14:creationId xmlns:p14="http://schemas.microsoft.com/office/powerpoint/2010/main" val="143898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13592-0B12-6918-DA7F-BA514ED126AF}"/>
              </a:ext>
            </a:extLst>
          </p:cNvPr>
          <p:cNvSpPr>
            <a:spLocks noGrp="1"/>
          </p:cNvSpPr>
          <p:nvPr>
            <p:ph type="body" idx="1"/>
          </p:nvPr>
        </p:nvSpPr>
        <p:spPr/>
        <p:txBody>
          <a:bodyPr/>
          <a:lstStyle/>
          <a:p>
            <a:r>
              <a:rPr lang="en-GB" dirty="0"/>
              <a:t>Quality level</a:t>
            </a:r>
          </a:p>
        </p:txBody>
      </p:sp>
      <p:sp>
        <p:nvSpPr>
          <p:cNvPr id="3" name="Text Placeholder 2">
            <a:extLst>
              <a:ext uri="{FF2B5EF4-FFF2-40B4-BE49-F238E27FC236}">
                <a16:creationId xmlns:a16="http://schemas.microsoft.com/office/drawing/2014/main" id="{8BF244FA-AF22-E5D2-D136-4279531D4F93}"/>
              </a:ext>
            </a:extLst>
          </p:cNvPr>
          <p:cNvSpPr>
            <a:spLocks noGrp="1"/>
          </p:cNvSpPr>
          <p:nvPr>
            <p:ph type="body" sz="quarter" idx="3"/>
          </p:nvPr>
        </p:nvSpPr>
        <p:spPr/>
        <p:txBody>
          <a:bodyPr/>
          <a:lstStyle/>
          <a:p>
            <a:r>
              <a:rPr lang="en-GB" dirty="0"/>
              <a:t>Uncertainty</a:t>
            </a:r>
          </a:p>
        </p:txBody>
      </p:sp>
      <p:sp>
        <p:nvSpPr>
          <p:cNvPr id="5" name="Content Placeholder 4">
            <a:extLst>
              <a:ext uri="{FF2B5EF4-FFF2-40B4-BE49-F238E27FC236}">
                <a16:creationId xmlns:a16="http://schemas.microsoft.com/office/drawing/2014/main" id="{75046217-0B1F-A31E-D77D-AD56111B59EF}"/>
              </a:ext>
            </a:extLst>
          </p:cNvPr>
          <p:cNvSpPr>
            <a:spLocks noGrp="1"/>
          </p:cNvSpPr>
          <p:nvPr>
            <p:ph sz="quarter" idx="10"/>
          </p:nvPr>
        </p:nvSpPr>
        <p:spPr/>
        <p:txBody>
          <a:bodyPr/>
          <a:lstStyle/>
          <a:p>
            <a:pPr marL="0" indent="0"/>
            <a:r>
              <a:rPr lang="en-GB" dirty="0"/>
              <a:t>Typically tells you about failure or success or one or more aspects of the measurement process e.g.</a:t>
            </a:r>
          </a:p>
          <a:p>
            <a:pPr marL="171450" indent="-171450">
              <a:buFont typeface="Arial" panose="020B0604020202020204" pitchFamily="34" charset="0"/>
              <a:buChar char="•"/>
            </a:pPr>
            <a:r>
              <a:rPr lang="en-GB" dirty="0"/>
              <a:t>Was the data provided from the instrument good quality or complete?</a:t>
            </a:r>
          </a:p>
          <a:p>
            <a:pPr marL="171450" indent="-171450">
              <a:buFont typeface="Arial" panose="020B0604020202020204" pitchFamily="34" charset="0"/>
              <a:buChar char="•"/>
            </a:pPr>
            <a:r>
              <a:rPr lang="en-GB" dirty="0"/>
              <a:t>Did the retrieval process run without error?</a:t>
            </a:r>
          </a:p>
          <a:p>
            <a:pPr marL="171450" indent="-171450">
              <a:buFont typeface="Arial" panose="020B0604020202020204" pitchFamily="34" charset="0"/>
              <a:buChar char="•"/>
            </a:pPr>
            <a:r>
              <a:rPr lang="en-GB" dirty="0"/>
              <a:t>Was the retrieval done under optimal conditions?</a:t>
            </a:r>
          </a:p>
          <a:p>
            <a:pPr marL="171450" indent="-171450">
              <a:buFont typeface="Arial" panose="020B0604020202020204" pitchFamily="34" charset="0"/>
              <a:buChar char="•"/>
            </a:pPr>
            <a:r>
              <a:rPr lang="en-GB" dirty="0"/>
              <a:t>Was all the required auxiliary data available?</a:t>
            </a:r>
          </a:p>
          <a:p>
            <a:pPr marL="0" indent="0"/>
            <a:r>
              <a:rPr lang="en-GB" dirty="0"/>
              <a:t>Quality levels might be calculated as some aggregation of all of the above information.</a:t>
            </a:r>
          </a:p>
        </p:txBody>
      </p:sp>
      <p:sp>
        <p:nvSpPr>
          <p:cNvPr id="6" name="Title 5">
            <a:extLst>
              <a:ext uri="{FF2B5EF4-FFF2-40B4-BE49-F238E27FC236}">
                <a16:creationId xmlns:a16="http://schemas.microsoft.com/office/drawing/2014/main" id="{6DB2FF37-FE2C-F022-78E1-FEB31F9DBB42}"/>
              </a:ext>
            </a:extLst>
          </p:cNvPr>
          <p:cNvSpPr>
            <a:spLocks noGrp="1"/>
          </p:cNvSpPr>
          <p:nvPr>
            <p:ph type="title"/>
          </p:nvPr>
        </p:nvSpPr>
        <p:spPr>
          <a:xfrm>
            <a:off x="819636" y="159721"/>
            <a:ext cx="4518769" cy="430887"/>
          </a:xfrm>
        </p:spPr>
        <p:txBody>
          <a:bodyPr/>
          <a:lstStyle/>
          <a:p>
            <a:r>
              <a:rPr lang="en-GB" dirty="0"/>
              <a:t>Quality level ‘</a:t>
            </a:r>
            <a:r>
              <a:rPr lang="en-GB" dirty="0" err="1"/>
              <a:t>vs’</a:t>
            </a:r>
            <a:r>
              <a:rPr lang="en-GB" dirty="0"/>
              <a:t> uncertainty</a:t>
            </a:r>
          </a:p>
        </p:txBody>
      </p:sp>
      <p:sp>
        <p:nvSpPr>
          <p:cNvPr id="7" name="Content Placeholder 4">
            <a:extLst>
              <a:ext uri="{FF2B5EF4-FFF2-40B4-BE49-F238E27FC236}">
                <a16:creationId xmlns:a16="http://schemas.microsoft.com/office/drawing/2014/main" id="{F98C33D2-5F5F-F3BF-704C-F1DD8407E5AF}"/>
              </a:ext>
            </a:extLst>
          </p:cNvPr>
          <p:cNvSpPr txBox="1">
            <a:spLocks/>
          </p:cNvSpPr>
          <p:nvPr/>
        </p:nvSpPr>
        <p:spPr bwMode="auto">
          <a:xfrm>
            <a:off x="4642541" y="1621649"/>
            <a:ext cx="38989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685800" algn="l" rtl="0" eaLnBrk="1" fontAlgn="base" hangingPunct="1">
              <a:lnSpc>
                <a:spcPct val="119000"/>
              </a:lnSpc>
              <a:spcBef>
                <a:spcPct val="20000"/>
              </a:spcBef>
              <a:spcAft>
                <a:spcPct val="0"/>
              </a:spcAft>
              <a:buClr>
                <a:schemeClr val="accent1"/>
              </a:buClr>
              <a:defRPr lang="en-GB" sz="120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20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a:lstStyle>
          <a:p>
            <a:pPr marL="0" indent="0"/>
            <a:r>
              <a:rPr lang="en-GB" kern="0" dirty="0"/>
              <a:t>Tells you about the degree of doubt in the measurement provided e.g.</a:t>
            </a:r>
          </a:p>
          <a:p>
            <a:pPr marL="171450" indent="-171450">
              <a:buFont typeface="Arial" panose="020B0604020202020204" pitchFamily="34" charset="0"/>
              <a:buChar char="•"/>
            </a:pPr>
            <a:r>
              <a:rPr lang="en-GB" kern="0" dirty="0"/>
              <a:t>Keeps track of the uncertainties from different error sources throughout the retrieval process (not just the outcome of a single decision point).</a:t>
            </a:r>
          </a:p>
          <a:p>
            <a:pPr marL="171450" indent="-171450">
              <a:buFont typeface="Arial" panose="020B0604020202020204" pitchFamily="34" charset="0"/>
              <a:buChar char="•"/>
            </a:pPr>
            <a:r>
              <a:rPr lang="en-GB" kern="0" dirty="0"/>
              <a:t>Provides some indication of the weight you should place on a given measurement in a decision weighting process – it’s not a ‘yes/no’ flag.</a:t>
            </a:r>
          </a:p>
          <a:p>
            <a:pPr marL="171450" indent="-171450">
              <a:buFont typeface="Arial" panose="020B0604020202020204" pitchFamily="34" charset="0"/>
              <a:buChar char="•"/>
            </a:pPr>
            <a:r>
              <a:rPr lang="en-GB" kern="0" dirty="0"/>
              <a:t>Properties of uncertainties mean that it can evolve if you derive new products.</a:t>
            </a:r>
          </a:p>
          <a:p>
            <a:pPr marL="171450" indent="-171450">
              <a:buFont typeface="Arial" panose="020B0604020202020204" pitchFamily="34" charset="0"/>
              <a:buChar char="•"/>
            </a:pPr>
            <a:endParaRPr lang="en-GB" kern="0" dirty="0"/>
          </a:p>
        </p:txBody>
      </p:sp>
      <p:sp>
        <p:nvSpPr>
          <p:cNvPr id="8" name="Content Placeholder 7">
            <a:extLst>
              <a:ext uri="{FF2B5EF4-FFF2-40B4-BE49-F238E27FC236}">
                <a16:creationId xmlns:a16="http://schemas.microsoft.com/office/drawing/2014/main" id="{F4765926-7715-3318-A4DD-0F1B8EB5E6F9}"/>
              </a:ext>
            </a:extLst>
          </p:cNvPr>
          <p:cNvSpPr>
            <a:spLocks noGrp="1"/>
          </p:cNvSpPr>
          <p:nvPr>
            <p:ph sz="quarter" idx="4"/>
          </p:nvPr>
        </p:nvSpPr>
        <p:spPr>
          <a:xfrm>
            <a:off x="2377526" y="5214759"/>
            <a:ext cx="3898900" cy="2862263"/>
          </a:xfrm>
        </p:spPr>
        <p:txBody>
          <a:bodyPr/>
          <a:lstStyle/>
          <a:p>
            <a:endParaRPr lang="en-GB" dirty="0"/>
          </a:p>
        </p:txBody>
      </p:sp>
    </p:spTree>
    <p:extLst>
      <p:ext uri="{BB962C8B-B14F-4D97-AF65-F5344CB8AC3E}">
        <p14:creationId xmlns:p14="http://schemas.microsoft.com/office/powerpoint/2010/main" val="552693175"/>
      </p:ext>
    </p:extLst>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Met Office Document" ma:contentTypeID="0x01010008EC4BDFB4C3D542892399C37F0B505F00A5E4FF33B30EA542B63537776E4159E2" ma:contentTypeVersion="4" ma:contentTypeDescription="" ma:contentTypeScope="" ma:versionID="afae94b013afc68d3bc79838abe09d6e">
  <xsd:schema xmlns:xsd="http://www.w3.org/2001/XMLSchema" xmlns:xs="http://www.w3.org/2001/XMLSchema" xmlns:p="http://schemas.microsoft.com/office/2006/metadata/properties" xmlns:ns2="95a6d21c-7db0-4b7e-981f-b4f22b02b9d8" targetNamespace="http://schemas.microsoft.com/office/2006/metadata/properties" ma:root="true" ma:fieldsID="00498563706532ae591e9d28b48530d5" ns2:_="">
    <xsd:import namespace="95a6d21c-7db0-4b7e-981f-b4f22b02b9d8"/>
    <xsd:element name="properties">
      <xsd:complexType>
        <xsd:sequence>
          <xsd:element name="documentManagement">
            <xsd:complexType>
              <xsd:all>
                <xsd:element ref="ns2:TNA" minOccurs="0"/>
                <xsd:element ref="ns2:Review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a6d21c-7db0-4b7e-981f-b4f22b02b9d8" elementFormDefault="qualified">
    <xsd:import namespace="http://schemas.microsoft.com/office/2006/documentManagement/types"/>
    <xsd:import namespace="http://schemas.microsoft.com/office/infopath/2007/PartnerControls"/>
    <xsd:element name="TNA" ma:index="1" nillable="true" ma:displayName="TNA" ma:default="Not of potential interest" ma:format="Dropdown" ma:internalName="TNA">
      <xsd:simpleType>
        <xsd:restriction base="dms:Choice">
          <xsd:enumeration value="Not of potential interest"/>
          <xsd:enumeration value="Potential TNA Record"/>
          <xsd:enumeration value="Flagged for TNA"/>
          <xsd:enumeration value="List to TNA"/>
          <xsd:enumeration value="Not listed to TNA"/>
          <xsd:enumeration value="Transferred to TNA"/>
          <xsd:enumeration value="Published by TNA"/>
        </xsd:restriction>
      </xsd:simpleType>
    </xsd:element>
    <xsd:element name="ReviewDate" ma:index="2" nillable="true" ma:displayName="Review Date" ma:format="DateOnly" ma:internalName="Review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712CE2-A2E7-45BB-92B9-E302B72E1A4F}"/>
</file>

<file path=customXml/itemProps2.xml><?xml version="1.0" encoding="utf-8"?>
<ds:datastoreItem xmlns:ds="http://schemas.openxmlformats.org/officeDocument/2006/customXml" ds:itemID="{548D79E0-F545-4A75-B39D-7B8AF1D9BA85}">
  <ds:schemaRefs>
    <ds:schemaRef ds:uri="http://schemas.microsoft.com/sharepoint/v3/contenttype/forms"/>
  </ds:schemaRefs>
</ds:datastoreItem>
</file>

<file path=customXml/itemProps3.xml><?xml version="1.0" encoding="utf-8"?>
<ds:datastoreItem xmlns:ds="http://schemas.openxmlformats.org/officeDocument/2006/customXml" ds:itemID="{8E22279E-2C4C-4C93-8498-455A58D1433E}">
  <ds:schemaRefs>
    <ds:schemaRef ds:uri="http://purl.org/dc/elements/1.1/"/>
    <ds:schemaRef ds:uri="http://purl.org/dc/dcmitype/"/>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34c15f97-4efe-4adb-8bbd-d6a08105d664"/>
    <ds:schemaRef ds:uri="e19819c7-3cbc-4b1a-8ee3-31d373041e80"/>
    <ds:schemaRef ds:uri="http://www.w3.org/XML/1998/namespace"/>
    <ds:schemaRef ds:uri="95a6d21c-7db0-4b7e-981f-b4f22b02b9d8"/>
  </ds:schemaRefs>
</ds:datastoreItem>
</file>

<file path=customXml/itemProps4.xml><?xml version="1.0" encoding="utf-8"?>
<ds:datastoreItem xmlns:ds="http://schemas.openxmlformats.org/officeDocument/2006/customXml" ds:itemID="{BB0BD2B5-4222-4B58-B2C6-3215EC4E34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a6d21c-7db0-4b7e-981f-b4f22b02b9d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17f18161-20d7-4746-87fd-50fe3e3b6619}" enabled="0" method="" siteId="{17f18161-20d7-4746-87fd-50fe3e3b6619}" removed="1"/>
</clbl:labelList>
</file>

<file path=docProps/app.xml><?xml version="1.0" encoding="utf-8"?>
<Properties xmlns="http://schemas.openxmlformats.org/officeDocument/2006/extended-properties" xmlns:vt="http://schemas.openxmlformats.org/officeDocument/2006/docPropsVTypes">
  <Template>CCI_landsurfacetemperature</Template>
  <TotalTime>1969</TotalTime>
  <Words>1038</Words>
  <Application>Microsoft Office PowerPoint</Application>
  <PresentationFormat>On-screen Show (16:9)</PresentationFormat>
  <Paragraphs>157</Paragraphs>
  <Slides>16</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Verdana</vt:lpstr>
      <vt:lpstr>Wingdings</vt:lpstr>
      <vt:lpstr>CCI_landsurfacetemperature</vt:lpstr>
      <vt:lpstr>PowerPoint Presentation</vt:lpstr>
      <vt:lpstr>Background</vt:lpstr>
      <vt:lpstr>Diurnal cycle in LST (1)</vt:lpstr>
      <vt:lpstr>Diurnal cycle in LST (2)</vt:lpstr>
      <vt:lpstr>Diurnal cycle in LST (3)</vt:lpstr>
      <vt:lpstr>Diurnal cycle in LST (4)</vt:lpstr>
      <vt:lpstr>Quality level ‘vs’ uncertainty</vt:lpstr>
      <vt:lpstr>Why using uncertainty correctly is important</vt:lpstr>
      <vt:lpstr>Quality level ‘vs’ uncertainty</vt:lpstr>
      <vt:lpstr>Why using uncertainty correctly is important</vt:lpstr>
      <vt:lpstr>Why using uncertainty correctly is important</vt:lpstr>
      <vt:lpstr>Why using uncertainty correctly is important</vt:lpstr>
      <vt:lpstr>Why using uncertainty correctly is important</vt:lpstr>
      <vt:lpstr>Uncertainties provided for all products</vt:lpstr>
      <vt:lpstr>Breakdown of uncertainty components</vt:lpstr>
      <vt:lpstr>How do I find out more?</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TITLE OF PRESENTATION</dc:subject>
  <dc:creator>Jérôme Bruniquel</dc:creator>
  <cp:lastModifiedBy>Lizzie Good</cp:lastModifiedBy>
  <cp:revision>10</cp:revision>
  <cp:lastPrinted>2008-08-26T16:26:23Z</cp:lastPrinted>
  <dcterms:created xsi:type="dcterms:W3CDTF">2018-08-24T13:21:33Z</dcterms:created>
  <dcterms:modified xsi:type="dcterms:W3CDTF">2026-06-25T02:56:26Z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 </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0x010100E4F9D0DE9BDCC4459CB953BA1A83B265</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Official Use</vt:lpwstr>
  </property>
  <property fmtid="{D5CDD505-2E9C-101B-9397-08002B2CF9AE}" pid="18" name="Classification Caveat">
    <vt:lpwstr/>
  </property>
  <property fmtid="{D5CDD505-2E9C-101B-9397-08002B2CF9AE}" pid="19" name="Status">
    <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ies>
</file>