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1.xml" ContentType="application/vnd.openxmlformats-officedocument.theme+xml"/>
  <Override PartName="/ppt/webextensions/webextension1.xml" ContentType="application/vnd.ms-office.webextension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webextensions/taskpanes.xml" ContentType="application/vnd.ms-office.webextensiontaskpanes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7" r:id="rId1"/>
  </p:sldMasterIdLst>
  <p:notesMasterIdLst>
    <p:notesMasterId r:id="rId18"/>
  </p:notesMasterIdLst>
  <p:sldIdLst>
    <p:sldId id="256" r:id="rId2"/>
    <p:sldId id="257" r:id="rId3"/>
    <p:sldId id="258" r:id="rId4"/>
    <p:sldId id="261" r:id="rId5"/>
    <p:sldId id="267" r:id="rId6"/>
    <p:sldId id="262" r:id="rId7"/>
    <p:sldId id="260" r:id="rId8"/>
    <p:sldId id="263" r:id="rId9"/>
    <p:sldId id="269" r:id="rId10"/>
    <p:sldId id="264" r:id="rId11"/>
    <p:sldId id="274" r:id="rId12"/>
    <p:sldId id="265" r:id="rId13"/>
    <p:sldId id="266" r:id="rId14"/>
    <p:sldId id="270" r:id="rId15"/>
    <p:sldId id="272" r:id="rId16"/>
    <p:sldId id="268" r:id="rId17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A6D887-1185-4EE3-8EFF-A46ADA1B6C68}" v="33" dt="2026-05-12T20:53:00.9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38"/>
  </p:normalViewPr>
  <p:slideViewPr>
    <p:cSldViewPr snapToGrid="0">
      <p:cViewPr varScale="1">
        <p:scale>
          <a:sx n="133" d="100"/>
          <a:sy n="133" d="100"/>
        </p:scale>
        <p:origin x="3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Relationship Id="rId27" Type="http://schemas.openxmlformats.org/officeDocument/2006/relationships/customXml" Target="../customXml/item4.xml"/></Relationships>
</file>

<file path=ppt/charts/_rels/chart1.xml.rels><?xml version="1.0" encoding="UTF-8" standalone="yes"?>
<Relationships xmlns="http://schemas.openxmlformats.org/package/2006/relationships"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'Line chart'!$B$1</c:f>
              <c:strCache>
                <c:ptCount val="1"/>
                <c:pt idx="0">
                  <c:v>LST_06.08.2024</c:v>
                </c:pt>
              </c:strCache>
            </c:strRef>
          </c:tx>
          <c:spPr>
            <a:ln w="127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strRef>
              <c:f>'Line chart'!$A$2:$A$75</c:f>
              <c:strCache>
                <c:ptCount val="74"/>
                <c:pt idx="0">
                  <c:v>Ansermetplatz</c:v>
                </c:pt>
                <c:pt idx="1">
                  <c:v>Ausserholligen ewb</c:v>
                </c:pt>
                <c:pt idx="2">
                  <c:v>Baerenplatz</c:v>
                </c:pt>
                <c:pt idx="3">
                  <c:v>Bollwerk</c:v>
                </c:pt>
                <c:pt idx="4">
                  <c:v>Breitenrainplatz</c:v>
                </c:pt>
                <c:pt idx="5">
                  <c:v>Bremgartenfriedhof</c:v>
                </c:pt>
                <c:pt idx="6">
                  <c:v>Bremgartenwald</c:v>
                </c:pt>
                <c:pt idx="7">
                  <c:v>Brunnhof</c:v>
                </c:pt>
                <c:pt idx="8">
                  <c:v>Bubenbergplatz</c:v>
                </c:pt>
                <c:pt idx="9">
                  <c:v>Buempliz Stockacker</c:v>
                </c:pt>
                <c:pt idx="10">
                  <c:v>Bundesplatz</c:v>
                </c:pt>
                <c:pt idx="11">
                  <c:v>Dahlhoelzliwald</c:v>
                </c:pt>
                <c:pt idx="12">
                  <c:v>Dalmazibruecke</c:v>
                </c:pt>
                <c:pt idx="13">
                  <c:v>Egelsee</c:v>
                </c:pt>
                <c:pt idx="14">
                  <c:v>Eigerplatz</c:v>
                </c:pt>
                <c:pt idx="15">
                  <c:v>Eisenbahnquartier</c:v>
                </c:pt>
                <c:pt idx="16">
                  <c:v>Elfenau</c:v>
                </c:pt>
                <c:pt idx="17">
                  <c:v>Engehalde Stauwehr</c:v>
                </c:pt>
                <c:pt idx="18">
                  <c:v>Europaplatz</c:v>
                </c:pt>
                <c:pt idx="19">
                  <c:v>Felsenhaldenweg</c:v>
                </c:pt>
                <c:pt idx="20">
                  <c:v>Galgenfeld Industrie</c:v>
                </c:pt>
                <c:pt idx="21">
                  <c:v>Galgenfeld Neubausiedlung</c:v>
                </c:pt>
                <c:pt idx="22">
                  <c:v>Gaswerk</c:v>
                </c:pt>
                <c:pt idx="23">
                  <c:v>Gerechtigkeitsgasse</c:v>
                </c:pt>
                <c:pt idx="24">
                  <c:v>Gurten Kulm</c:v>
                </c:pt>
                <c:pt idx="25">
                  <c:v>Helvetiaplatz</c:v>
                </c:pt>
                <c:pt idx="26">
                  <c:v>Hintere Laenggasse</c:v>
                </c:pt>
                <c:pt idx="27">
                  <c:v>Hirschengraben</c:v>
                </c:pt>
                <c:pt idx="28">
                  <c:v>Inselspital</c:v>
                </c:pt>
                <c:pt idx="29">
                  <c:v>Kasernenareal</c:v>
                </c:pt>
                <c:pt idx="30">
                  <c:v>Koeniztal</c:v>
                </c:pt>
                <c:pt idx="31">
                  <c:v>Laupenstrasse</c:v>
                </c:pt>
                <c:pt idx="32">
                  <c:v>Liebefeld</c:v>
                </c:pt>
                <c:pt idx="33">
                  <c:v>Lorraine</c:v>
                </c:pt>
                <c:pt idx="34">
                  <c:v>Matte Muehleplatz</c:v>
                </c:pt>
                <c:pt idx="35">
                  <c:v>Monbijou-Park</c:v>
                </c:pt>
                <c:pt idx="36">
                  <c:v>Murifeld</c:v>
                </c:pt>
                <c:pt idx="37">
                  <c:v>Obstberg</c:v>
                </c:pt>
                <c:pt idx="38">
                  <c:v>Optingenstrasse</c:v>
                </c:pt>
                <c:pt idx="39">
                  <c:v>Optingenstrasse Sued</c:v>
                </c:pt>
                <c:pt idx="40">
                  <c:v>Ostermundigen Ahornstrasse</c:v>
                </c:pt>
                <c:pt idx="41">
                  <c:v>Ostermundigen Loetschenstrasse</c:v>
                </c:pt>
                <c:pt idx="42">
                  <c:v>Ostermundigen Milchstrasse</c:v>
                </c:pt>
                <c:pt idx="43">
                  <c:v>Ostermundigen Moosweg</c:v>
                </c:pt>
                <c:pt idx="44">
                  <c:v>Ostermundigen Oberfeld</c:v>
                </c:pt>
                <c:pt idx="45">
                  <c:v>Ostermundigen Poststrasse</c:v>
                </c:pt>
                <c:pt idx="46">
                  <c:v>Ostermundigen Roerswil</c:v>
                </c:pt>
                <c:pt idx="47">
                  <c:v>Ostermundigen Schermenweg</c:v>
                </c:pt>
                <c:pt idx="48">
                  <c:v>Ostermundigen Tiefenmoesli</c:v>
                </c:pt>
                <c:pt idx="49">
                  <c:v>Ostermundigen Wegmuhlegaessli</c:v>
                </c:pt>
                <c:pt idx="50">
                  <c:v>Paerkli bei Eigerplatz</c:v>
                </c:pt>
                <c:pt idx="51">
                  <c:v>Rosengarten</c:v>
                </c:pt>
                <c:pt idx="52">
                  <c:v>Spiegel</c:v>
                </c:pt>
                <c:pt idx="53">
                  <c:v>Stadtlabor</c:v>
                </c:pt>
                <c:pt idx="54">
                  <c:v>Steinhoelzliwald</c:v>
                </c:pt>
                <c:pt idx="55">
                  <c:v>Tellstrasse</c:v>
                </c:pt>
                <c:pt idx="56">
                  <c:v>Thunplatz</c:v>
                </c:pt>
                <c:pt idx="57">
                  <c:v>Umland Buempliz</c:v>
                </c:pt>
                <c:pt idx="58">
                  <c:v>Viererfeld 1 (Sportplatz)</c:v>
                </c:pt>
                <c:pt idx="59">
                  <c:v>Viererfeld 2 (Schacht)</c:v>
                </c:pt>
                <c:pt idx="60">
                  <c:v>Viererfeld 4 (Strasse Nord)</c:v>
                </c:pt>
                <c:pt idx="61">
                  <c:v>Viererfeld 5 (Mittelfeld)</c:v>
                </c:pt>
                <c:pt idx="62">
                  <c:v>VonRoll</c:v>
                </c:pt>
                <c:pt idx="63">
                  <c:v>Vordere Laenggasse</c:v>
                </c:pt>
                <c:pt idx="64">
                  <c:v>Vorplatz Baerenplatz</c:v>
                </c:pt>
                <c:pt idx="65">
                  <c:v>Wabern Viktoriastrasse</c:v>
                </c:pt>
                <c:pt idx="66">
                  <c:v>Waffenweg</c:v>
                </c:pt>
                <c:pt idx="67">
                  <c:v>Wankdorf ESP</c:v>
                </c:pt>
                <c:pt idx="68">
                  <c:v>Westside Center</c:v>
                </c:pt>
                <c:pt idx="69">
                  <c:v>Weyermannshaus Industrie</c:v>
                </c:pt>
                <c:pt idx="70">
                  <c:v>Wyttenbachstrasse</c:v>
                </c:pt>
                <c:pt idx="71">
                  <c:v>Zollikofen 2m</c:v>
                </c:pt>
                <c:pt idx="72">
                  <c:v>Zollikofen 3m</c:v>
                </c:pt>
                <c:pt idx="73">
                  <c:v>Zytglogge</c:v>
                </c:pt>
              </c:strCache>
            </c:strRef>
          </c:cat>
          <c:val>
            <c:numRef>
              <c:f>'Line chart'!$B$2:$B$75</c:f>
              <c:numCache>
                <c:formatCode>0.00</c:formatCode>
                <c:ptCount val="74"/>
                <c:pt idx="0">
                  <c:v>35.431106567382798</c:v>
                </c:pt>
                <c:pt idx="1">
                  <c:v>36.792770385742202</c:v>
                </c:pt>
                <c:pt idx="2">
                  <c:v>39.068820953369098</c:v>
                </c:pt>
                <c:pt idx="3">
                  <c:v>37.024620056152301</c:v>
                </c:pt>
                <c:pt idx="4">
                  <c:v>36.266136169433601</c:v>
                </c:pt>
                <c:pt idx="5">
                  <c:v>32.722854614257798</c:v>
                </c:pt>
                <c:pt idx="6">
                  <c:v>28.261041641235401</c:v>
                </c:pt>
                <c:pt idx="7">
                  <c:v>37.038753509521499</c:v>
                </c:pt>
                <c:pt idx="8">
                  <c:v>38.271331787109403</c:v>
                </c:pt>
                <c:pt idx="9">
                  <c:v>33.325675964355497</c:v>
                </c:pt>
                <c:pt idx="10">
                  <c:v>37.189506530761697</c:v>
                </c:pt>
                <c:pt idx="11">
                  <c:v>27.8954372406006</c:v>
                </c:pt>
                <c:pt idx="12">
                  <c:v>29.092401504516602</c:v>
                </c:pt>
                <c:pt idx="13">
                  <c:v>31.587638854980501</c:v>
                </c:pt>
                <c:pt idx="14">
                  <c:v>36.7254028320313</c:v>
                </c:pt>
                <c:pt idx="15">
                  <c:v>34.329307556152301</c:v>
                </c:pt>
                <c:pt idx="16">
                  <c:v>33.329010009765597</c:v>
                </c:pt>
                <c:pt idx="17">
                  <c:v>27.907421112060501</c:v>
                </c:pt>
                <c:pt idx="18">
                  <c:v>36.660366058349602</c:v>
                </c:pt>
                <c:pt idx="19">
                  <c:v>31.223859786987301</c:v>
                </c:pt>
                <c:pt idx="20">
                  <c:v>40.424728393554702</c:v>
                </c:pt>
                <c:pt idx="21">
                  <c:v>34.920936584472699</c:v>
                </c:pt>
                <c:pt idx="22">
                  <c:v>37.440322875976598</c:v>
                </c:pt>
                <c:pt idx="23">
                  <c:v>38.751449584960902</c:v>
                </c:pt>
                <c:pt idx="24">
                  <c:v>31.765977859497099</c:v>
                </c:pt>
                <c:pt idx="25">
                  <c:v>35.153957366943402</c:v>
                </c:pt>
                <c:pt idx="26">
                  <c:v>35.330936431884801</c:v>
                </c:pt>
                <c:pt idx="27">
                  <c:v>38.504302978515597</c:v>
                </c:pt>
                <c:pt idx="28">
                  <c:v>36.729049682617202</c:v>
                </c:pt>
                <c:pt idx="29">
                  <c:v>34.676277160644503</c:v>
                </c:pt>
                <c:pt idx="30">
                  <c:v>30.849561691284201</c:v>
                </c:pt>
                <c:pt idx="31">
                  <c:v>37.261833190917997</c:v>
                </c:pt>
                <c:pt idx="32">
                  <c:v>33.862655639648402</c:v>
                </c:pt>
                <c:pt idx="33">
                  <c:v>34.311008453369098</c:v>
                </c:pt>
                <c:pt idx="34">
                  <c:v>35.877323150634801</c:v>
                </c:pt>
                <c:pt idx="35">
                  <c:v>34.008396148681598</c:v>
                </c:pt>
                <c:pt idx="36">
                  <c:v>30.482463836669901</c:v>
                </c:pt>
                <c:pt idx="37">
                  <c:v>35.113735198974602</c:v>
                </c:pt>
                <c:pt idx="38">
                  <c:v>36.206871032714801</c:v>
                </c:pt>
                <c:pt idx="39">
                  <c:v>36.810680389404297</c:v>
                </c:pt>
                <c:pt idx="40">
                  <c:v>33.750968933105497</c:v>
                </c:pt>
                <c:pt idx="41">
                  <c:v>35.613449096679702</c:v>
                </c:pt>
                <c:pt idx="42">
                  <c:v>37.498687744140597</c:v>
                </c:pt>
                <c:pt idx="43">
                  <c:v>35.225803375244098</c:v>
                </c:pt>
                <c:pt idx="44">
                  <c:v>34.087356567382798</c:v>
                </c:pt>
                <c:pt idx="45">
                  <c:v>36.123233795166001</c:v>
                </c:pt>
                <c:pt idx="46">
                  <c:v>32.779808044433601</c:v>
                </c:pt>
                <c:pt idx="47">
                  <c:v>35.232215881347699</c:v>
                </c:pt>
                <c:pt idx="48">
                  <c:v>35.599220275878899</c:v>
                </c:pt>
                <c:pt idx="49">
                  <c:v>34.412082672119098</c:v>
                </c:pt>
                <c:pt idx="50">
                  <c:v>38.368736267089801</c:v>
                </c:pt>
                <c:pt idx="51">
                  <c:v>30.718938827514599</c:v>
                </c:pt>
                <c:pt idx="52">
                  <c:v>32.412364959716797</c:v>
                </c:pt>
                <c:pt idx="53">
                  <c:v>34.099720001220703</c:v>
                </c:pt>
                <c:pt idx="54">
                  <c:v>28.242017745971701</c:v>
                </c:pt>
                <c:pt idx="55">
                  <c:v>35.325454711914098</c:v>
                </c:pt>
                <c:pt idx="56">
                  <c:v>33.859020233154297</c:v>
                </c:pt>
                <c:pt idx="57">
                  <c:v>32.349891662597699</c:v>
                </c:pt>
                <c:pt idx="58">
                  <c:v>31.555454254150401</c:v>
                </c:pt>
                <c:pt idx="59">
                  <c:v>30.810789108276399</c:v>
                </c:pt>
                <c:pt idx="60">
                  <c:v>31.983324050903299</c:v>
                </c:pt>
                <c:pt idx="61">
                  <c:v>31.641902923583999</c:v>
                </c:pt>
                <c:pt idx="62">
                  <c:v>36.893299102783203</c:v>
                </c:pt>
                <c:pt idx="63">
                  <c:v>34.681694030761697</c:v>
                </c:pt>
                <c:pt idx="64">
                  <c:v>31.582992553710898</c:v>
                </c:pt>
                <c:pt idx="65">
                  <c:v>33.090099334716797</c:v>
                </c:pt>
                <c:pt idx="66">
                  <c:v>36.208946228027301</c:v>
                </c:pt>
                <c:pt idx="67">
                  <c:v>35.835254669189503</c:v>
                </c:pt>
                <c:pt idx="68">
                  <c:v>35.795177459716797</c:v>
                </c:pt>
                <c:pt idx="69">
                  <c:v>37.522701263427699</c:v>
                </c:pt>
                <c:pt idx="70">
                  <c:v>35.387729644775398</c:v>
                </c:pt>
                <c:pt idx="71">
                  <c:v>31.433610916137699</c:v>
                </c:pt>
                <c:pt idx="72">
                  <c:v>31.433610916137699</c:v>
                </c:pt>
                <c:pt idx="73">
                  <c:v>39.035144805908203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314-9043-BC28-3556AF064D5E}"/>
            </c:ext>
          </c:extLst>
        </c:ser>
        <c:ser>
          <c:idx val="1"/>
          <c:order val="1"/>
          <c:tx>
            <c:strRef>
              <c:f>'Line chart'!$C$1</c:f>
              <c:strCache>
                <c:ptCount val="1"/>
                <c:pt idx="0">
                  <c:v>UrbanClimate_06.08.2024_median</c:v>
                </c:pt>
              </c:strCache>
            </c:strRef>
          </c:tx>
          <c:spPr>
            <a:ln w="12700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strRef>
              <c:f>'Line chart'!$A$2:$A$75</c:f>
              <c:strCache>
                <c:ptCount val="74"/>
                <c:pt idx="0">
                  <c:v>Ansermetplatz</c:v>
                </c:pt>
                <c:pt idx="1">
                  <c:v>Ausserholligen ewb</c:v>
                </c:pt>
                <c:pt idx="2">
                  <c:v>Baerenplatz</c:v>
                </c:pt>
                <c:pt idx="3">
                  <c:v>Bollwerk</c:v>
                </c:pt>
                <c:pt idx="4">
                  <c:v>Breitenrainplatz</c:v>
                </c:pt>
                <c:pt idx="5">
                  <c:v>Bremgartenfriedhof</c:v>
                </c:pt>
                <c:pt idx="6">
                  <c:v>Bremgartenwald</c:v>
                </c:pt>
                <c:pt idx="7">
                  <c:v>Brunnhof</c:v>
                </c:pt>
                <c:pt idx="8">
                  <c:v>Bubenbergplatz</c:v>
                </c:pt>
                <c:pt idx="9">
                  <c:v>Buempliz Stockacker</c:v>
                </c:pt>
                <c:pt idx="10">
                  <c:v>Bundesplatz</c:v>
                </c:pt>
                <c:pt idx="11">
                  <c:v>Dahlhoelzliwald</c:v>
                </c:pt>
                <c:pt idx="12">
                  <c:v>Dalmazibruecke</c:v>
                </c:pt>
                <c:pt idx="13">
                  <c:v>Egelsee</c:v>
                </c:pt>
                <c:pt idx="14">
                  <c:v>Eigerplatz</c:v>
                </c:pt>
                <c:pt idx="15">
                  <c:v>Eisenbahnquartier</c:v>
                </c:pt>
                <c:pt idx="16">
                  <c:v>Elfenau</c:v>
                </c:pt>
                <c:pt idx="17">
                  <c:v>Engehalde Stauwehr</c:v>
                </c:pt>
                <c:pt idx="18">
                  <c:v>Europaplatz</c:v>
                </c:pt>
                <c:pt idx="19">
                  <c:v>Felsenhaldenweg</c:v>
                </c:pt>
                <c:pt idx="20">
                  <c:v>Galgenfeld Industrie</c:v>
                </c:pt>
                <c:pt idx="21">
                  <c:v>Galgenfeld Neubausiedlung</c:v>
                </c:pt>
                <c:pt idx="22">
                  <c:v>Gaswerk</c:v>
                </c:pt>
                <c:pt idx="23">
                  <c:v>Gerechtigkeitsgasse</c:v>
                </c:pt>
                <c:pt idx="24">
                  <c:v>Gurten Kulm</c:v>
                </c:pt>
                <c:pt idx="25">
                  <c:v>Helvetiaplatz</c:v>
                </c:pt>
                <c:pt idx="26">
                  <c:v>Hintere Laenggasse</c:v>
                </c:pt>
                <c:pt idx="27">
                  <c:v>Hirschengraben</c:v>
                </c:pt>
                <c:pt idx="28">
                  <c:v>Inselspital</c:v>
                </c:pt>
                <c:pt idx="29">
                  <c:v>Kasernenareal</c:v>
                </c:pt>
                <c:pt idx="30">
                  <c:v>Koeniztal</c:v>
                </c:pt>
                <c:pt idx="31">
                  <c:v>Laupenstrasse</c:v>
                </c:pt>
                <c:pt idx="32">
                  <c:v>Liebefeld</c:v>
                </c:pt>
                <c:pt idx="33">
                  <c:v>Lorraine</c:v>
                </c:pt>
                <c:pt idx="34">
                  <c:v>Matte Muehleplatz</c:v>
                </c:pt>
                <c:pt idx="35">
                  <c:v>Monbijou-Park</c:v>
                </c:pt>
                <c:pt idx="36">
                  <c:v>Murifeld</c:v>
                </c:pt>
                <c:pt idx="37">
                  <c:v>Obstberg</c:v>
                </c:pt>
                <c:pt idx="38">
                  <c:v>Optingenstrasse</c:v>
                </c:pt>
                <c:pt idx="39">
                  <c:v>Optingenstrasse Sued</c:v>
                </c:pt>
                <c:pt idx="40">
                  <c:v>Ostermundigen Ahornstrasse</c:v>
                </c:pt>
                <c:pt idx="41">
                  <c:v>Ostermundigen Loetschenstrasse</c:v>
                </c:pt>
                <c:pt idx="42">
                  <c:v>Ostermundigen Milchstrasse</c:v>
                </c:pt>
                <c:pt idx="43">
                  <c:v>Ostermundigen Moosweg</c:v>
                </c:pt>
                <c:pt idx="44">
                  <c:v>Ostermundigen Oberfeld</c:v>
                </c:pt>
                <c:pt idx="45">
                  <c:v>Ostermundigen Poststrasse</c:v>
                </c:pt>
                <c:pt idx="46">
                  <c:v>Ostermundigen Roerswil</c:v>
                </c:pt>
                <c:pt idx="47">
                  <c:v>Ostermundigen Schermenweg</c:v>
                </c:pt>
                <c:pt idx="48">
                  <c:v>Ostermundigen Tiefenmoesli</c:v>
                </c:pt>
                <c:pt idx="49">
                  <c:v>Ostermundigen Wegmuhlegaessli</c:v>
                </c:pt>
                <c:pt idx="50">
                  <c:v>Paerkli bei Eigerplatz</c:v>
                </c:pt>
                <c:pt idx="51">
                  <c:v>Rosengarten</c:v>
                </c:pt>
                <c:pt idx="52">
                  <c:v>Spiegel</c:v>
                </c:pt>
                <c:pt idx="53">
                  <c:v>Stadtlabor</c:v>
                </c:pt>
                <c:pt idx="54">
                  <c:v>Steinhoelzliwald</c:v>
                </c:pt>
                <c:pt idx="55">
                  <c:v>Tellstrasse</c:v>
                </c:pt>
                <c:pt idx="56">
                  <c:v>Thunplatz</c:v>
                </c:pt>
                <c:pt idx="57">
                  <c:v>Umland Buempliz</c:v>
                </c:pt>
                <c:pt idx="58">
                  <c:v>Viererfeld 1 (Sportplatz)</c:v>
                </c:pt>
                <c:pt idx="59">
                  <c:v>Viererfeld 2 (Schacht)</c:v>
                </c:pt>
                <c:pt idx="60">
                  <c:v>Viererfeld 4 (Strasse Nord)</c:v>
                </c:pt>
                <c:pt idx="61">
                  <c:v>Viererfeld 5 (Mittelfeld)</c:v>
                </c:pt>
                <c:pt idx="62">
                  <c:v>VonRoll</c:v>
                </c:pt>
                <c:pt idx="63">
                  <c:v>Vordere Laenggasse</c:v>
                </c:pt>
                <c:pt idx="64">
                  <c:v>Vorplatz Baerenplatz</c:v>
                </c:pt>
                <c:pt idx="65">
                  <c:v>Wabern Viktoriastrasse</c:v>
                </c:pt>
                <c:pt idx="66">
                  <c:v>Waffenweg</c:v>
                </c:pt>
                <c:pt idx="67">
                  <c:v>Wankdorf ESP</c:v>
                </c:pt>
                <c:pt idx="68">
                  <c:v>Westside Center</c:v>
                </c:pt>
                <c:pt idx="69">
                  <c:v>Weyermannshaus Industrie</c:v>
                </c:pt>
                <c:pt idx="70">
                  <c:v>Wyttenbachstrasse</c:v>
                </c:pt>
                <c:pt idx="71">
                  <c:v>Zollikofen 2m</c:v>
                </c:pt>
                <c:pt idx="72">
                  <c:v>Zollikofen 3m</c:v>
                </c:pt>
                <c:pt idx="73">
                  <c:v>Zytglogge</c:v>
                </c:pt>
              </c:strCache>
            </c:strRef>
          </c:cat>
          <c:val>
            <c:numRef>
              <c:f>'Line chart'!$C$2:$C$75</c:f>
              <c:numCache>
                <c:formatCode>0.00</c:formatCode>
                <c:ptCount val="74"/>
                <c:pt idx="0">
                  <c:v>31.312657360000003</c:v>
                </c:pt>
                <c:pt idx="1">
                  <c:v>30.568970780000001</c:v>
                </c:pt>
                <c:pt idx="2">
                  <c:v>31.204509040000001</c:v>
                </c:pt>
                <c:pt idx="3">
                  <c:v>31.388761729999999</c:v>
                </c:pt>
                <c:pt idx="4">
                  <c:v>31.034943159999997</c:v>
                </c:pt>
                <c:pt idx="5">
                  <c:v>30.036240175</c:v>
                </c:pt>
                <c:pt idx="6">
                  <c:v>28.084229799999999</c:v>
                </c:pt>
                <c:pt idx="7">
                  <c:v>32.685206379999997</c:v>
                </c:pt>
                <c:pt idx="8">
                  <c:v>31.697184710000002</c:v>
                </c:pt>
                <c:pt idx="9">
                  <c:v>30.38471809</c:v>
                </c:pt>
                <c:pt idx="10">
                  <c:v>31.507591359999999</c:v>
                </c:pt>
                <c:pt idx="11">
                  <c:v>27.793163960000001</c:v>
                </c:pt>
                <c:pt idx="12">
                  <c:v>30.394064239999999</c:v>
                </c:pt>
                <c:pt idx="13">
                  <c:v>30.223163195000001</c:v>
                </c:pt>
                <c:pt idx="14">
                  <c:v>31.034943160000001</c:v>
                </c:pt>
                <c:pt idx="15">
                  <c:v>32.581063555</c:v>
                </c:pt>
                <c:pt idx="16">
                  <c:v>31.824025329999998</c:v>
                </c:pt>
                <c:pt idx="17">
                  <c:v>29.785229270000002</c:v>
                </c:pt>
                <c:pt idx="18">
                  <c:v>31.283283740000002</c:v>
                </c:pt>
                <c:pt idx="19">
                  <c:v>31.19783322</c:v>
                </c:pt>
                <c:pt idx="20">
                  <c:v>31.762607764999998</c:v>
                </c:pt>
                <c:pt idx="21">
                  <c:v>30.841344320000001</c:v>
                </c:pt>
                <c:pt idx="22">
                  <c:v>30.686465249999998</c:v>
                </c:pt>
                <c:pt idx="23">
                  <c:v>29.913405050000001</c:v>
                </c:pt>
                <c:pt idx="24">
                  <c:v>27.921339744999997</c:v>
                </c:pt>
                <c:pt idx="25">
                  <c:v>31.26459144</c:v>
                </c:pt>
                <c:pt idx="26">
                  <c:v>30.01087205</c:v>
                </c:pt>
                <c:pt idx="27">
                  <c:v>30.428778514999998</c:v>
                </c:pt>
                <c:pt idx="28">
                  <c:v>31.787975889999998</c:v>
                </c:pt>
                <c:pt idx="29">
                  <c:v>29.981498434999999</c:v>
                </c:pt>
                <c:pt idx="30">
                  <c:v>28.690394445000003</c:v>
                </c:pt>
                <c:pt idx="31">
                  <c:v>31.695849545000002</c:v>
                </c:pt>
                <c:pt idx="32">
                  <c:v>29.466124970000003</c:v>
                </c:pt>
                <c:pt idx="33">
                  <c:v>30.831998169999999</c:v>
                </c:pt>
                <c:pt idx="34">
                  <c:v>31.673151750000002</c:v>
                </c:pt>
                <c:pt idx="35">
                  <c:v>30.029564354999998</c:v>
                </c:pt>
                <c:pt idx="36">
                  <c:v>29.662394145</c:v>
                </c:pt>
                <c:pt idx="37">
                  <c:v>30.856031129999998</c:v>
                </c:pt>
                <c:pt idx="38">
                  <c:v>30.519569695000001</c:v>
                </c:pt>
                <c:pt idx="39">
                  <c:v>29.49282826</c:v>
                </c:pt>
                <c:pt idx="40">
                  <c:v>31.068322275</c:v>
                </c:pt>
                <c:pt idx="41">
                  <c:v>31.451514455000002</c:v>
                </c:pt>
                <c:pt idx="42">
                  <c:v>30.494201570000001</c:v>
                </c:pt>
                <c:pt idx="43">
                  <c:v>32.196536205000001</c:v>
                </c:pt>
                <c:pt idx="44">
                  <c:v>30.407415879999999</c:v>
                </c:pt>
                <c:pt idx="45">
                  <c:v>31.836041810000001</c:v>
                </c:pt>
                <c:pt idx="46">
                  <c:v>29.155031659999999</c:v>
                </c:pt>
                <c:pt idx="47">
                  <c:v>30.084306094999999</c:v>
                </c:pt>
                <c:pt idx="48">
                  <c:v>31.476882584999998</c:v>
                </c:pt>
                <c:pt idx="49">
                  <c:v>31.152437625000001</c:v>
                </c:pt>
                <c:pt idx="50">
                  <c:v>32.23125048</c:v>
                </c:pt>
                <c:pt idx="51">
                  <c:v>30.625047684999998</c:v>
                </c:pt>
                <c:pt idx="52">
                  <c:v>30.621042190000001</c:v>
                </c:pt>
                <c:pt idx="53">
                  <c:v>30.687800410000001</c:v>
                </c:pt>
                <c:pt idx="54">
                  <c:v>27.43934539</c:v>
                </c:pt>
                <c:pt idx="55">
                  <c:v>32.338063630000001</c:v>
                </c:pt>
                <c:pt idx="56">
                  <c:v>31.080338749999999</c:v>
                </c:pt>
                <c:pt idx="57">
                  <c:v>31.022926679999998</c:v>
                </c:pt>
                <c:pt idx="58">
                  <c:v>29.916075379999999</c:v>
                </c:pt>
                <c:pt idx="59">
                  <c:v>30.16708629</c:v>
                </c:pt>
                <c:pt idx="60">
                  <c:v>30.19111925</c:v>
                </c:pt>
                <c:pt idx="61">
                  <c:v>30.601014724999999</c:v>
                </c:pt>
                <c:pt idx="62">
                  <c:v>31.812008855000002</c:v>
                </c:pt>
                <c:pt idx="63">
                  <c:v>31.62508583</c:v>
                </c:pt>
                <c:pt idx="64">
                  <c:v>31.597047375000002</c:v>
                </c:pt>
                <c:pt idx="65">
                  <c:v>31.420805674999997</c:v>
                </c:pt>
                <c:pt idx="66">
                  <c:v>31.892118714999999</c:v>
                </c:pt>
                <c:pt idx="67">
                  <c:v>30.745212485</c:v>
                </c:pt>
                <c:pt idx="68">
                  <c:v>30.383382924999999</c:v>
                </c:pt>
                <c:pt idx="69">
                  <c:v>30.535591669999999</c:v>
                </c:pt>
                <c:pt idx="70">
                  <c:v>31.299305714999999</c:v>
                </c:pt>
                <c:pt idx="71">
                  <c:v>29.55958648</c:v>
                </c:pt>
                <c:pt idx="72">
                  <c:v>29.66239414</c:v>
                </c:pt>
                <c:pt idx="73">
                  <c:v>31.996261539999999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314-9043-BC28-3556AF064D5E}"/>
            </c:ext>
          </c:extLst>
        </c:ser>
        <c:ser>
          <c:idx val="2"/>
          <c:order val="2"/>
          <c:tx>
            <c:strRef>
              <c:f>'Line chart'!$D$1</c:f>
              <c:strCache>
                <c:ptCount val="1"/>
                <c:pt idx="0">
                  <c:v>LST_22.08.2024</c:v>
                </c:pt>
              </c:strCache>
            </c:strRef>
          </c:tx>
          <c:spPr>
            <a:ln w="12700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'Line chart'!$A$2:$A$75</c:f>
              <c:strCache>
                <c:ptCount val="74"/>
                <c:pt idx="0">
                  <c:v>Ansermetplatz</c:v>
                </c:pt>
                <c:pt idx="1">
                  <c:v>Ausserholligen ewb</c:v>
                </c:pt>
                <c:pt idx="2">
                  <c:v>Baerenplatz</c:v>
                </c:pt>
                <c:pt idx="3">
                  <c:v>Bollwerk</c:v>
                </c:pt>
                <c:pt idx="4">
                  <c:v>Breitenrainplatz</c:v>
                </c:pt>
                <c:pt idx="5">
                  <c:v>Bremgartenfriedhof</c:v>
                </c:pt>
                <c:pt idx="6">
                  <c:v>Bremgartenwald</c:v>
                </c:pt>
                <c:pt idx="7">
                  <c:v>Brunnhof</c:v>
                </c:pt>
                <c:pt idx="8">
                  <c:v>Bubenbergplatz</c:v>
                </c:pt>
                <c:pt idx="9">
                  <c:v>Buempliz Stockacker</c:v>
                </c:pt>
                <c:pt idx="10">
                  <c:v>Bundesplatz</c:v>
                </c:pt>
                <c:pt idx="11">
                  <c:v>Dahlhoelzliwald</c:v>
                </c:pt>
                <c:pt idx="12">
                  <c:v>Dalmazibruecke</c:v>
                </c:pt>
                <c:pt idx="13">
                  <c:v>Egelsee</c:v>
                </c:pt>
                <c:pt idx="14">
                  <c:v>Eigerplatz</c:v>
                </c:pt>
                <c:pt idx="15">
                  <c:v>Eisenbahnquartier</c:v>
                </c:pt>
                <c:pt idx="16">
                  <c:v>Elfenau</c:v>
                </c:pt>
                <c:pt idx="17">
                  <c:v>Engehalde Stauwehr</c:v>
                </c:pt>
                <c:pt idx="18">
                  <c:v>Europaplatz</c:v>
                </c:pt>
                <c:pt idx="19">
                  <c:v>Felsenhaldenweg</c:v>
                </c:pt>
                <c:pt idx="20">
                  <c:v>Galgenfeld Industrie</c:v>
                </c:pt>
                <c:pt idx="21">
                  <c:v>Galgenfeld Neubausiedlung</c:v>
                </c:pt>
                <c:pt idx="22">
                  <c:v>Gaswerk</c:v>
                </c:pt>
                <c:pt idx="23">
                  <c:v>Gerechtigkeitsgasse</c:v>
                </c:pt>
                <c:pt idx="24">
                  <c:v>Gurten Kulm</c:v>
                </c:pt>
                <c:pt idx="25">
                  <c:v>Helvetiaplatz</c:v>
                </c:pt>
                <c:pt idx="26">
                  <c:v>Hintere Laenggasse</c:v>
                </c:pt>
                <c:pt idx="27">
                  <c:v>Hirschengraben</c:v>
                </c:pt>
                <c:pt idx="28">
                  <c:v>Inselspital</c:v>
                </c:pt>
                <c:pt idx="29">
                  <c:v>Kasernenareal</c:v>
                </c:pt>
                <c:pt idx="30">
                  <c:v>Koeniztal</c:v>
                </c:pt>
                <c:pt idx="31">
                  <c:v>Laupenstrasse</c:v>
                </c:pt>
                <c:pt idx="32">
                  <c:v>Liebefeld</c:v>
                </c:pt>
                <c:pt idx="33">
                  <c:v>Lorraine</c:v>
                </c:pt>
                <c:pt idx="34">
                  <c:v>Matte Muehleplatz</c:v>
                </c:pt>
                <c:pt idx="35">
                  <c:v>Monbijou-Park</c:v>
                </c:pt>
                <c:pt idx="36">
                  <c:v>Murifeld</c:v>
                </c:pt>
                <c:pt idx="37">
                  <c:v>Obstberg</c:v>
                </c:pt>
                <c:pt idx="38">
                  <c:v>Optingenstrasse</c:v>
                </c:pt>
                <c:pt idx="39">
                  <c:v>Optingenstrasse Sued</c:v>
                </c:pt>
                <c:pt idx="40">
                  <c:v>Ostermundigen Ahornstrasse</c:v>
                </c:pt>
                <c:pt idx="41">
                  <c:v>Ostermundigen Loetschenstrasse</c:v>
                </c:pt>
                <c:pt idx="42">
                  <c:v>Ostermundigen Milchstrasse</c:v>
                </c:pt>
                <c:pt idx="43">
                  <c:v>Ostermundigen Moosweg</c:v>
                </c:pt>
                <c:pt idx="44">
                  <c:v>Ostermundigen Oberfeld</c:v>
                </c:pt>
                <c:pt idx="45">
                  <c:v>Ostermundigen Poststrasse</c:v>
                </c:pt>
                <c:pt idx="46">
                  <c:v>Ostermundigen Roerswil</c:v>
                </c:pt>
                <c:pt idx="47">
                  <c:v>Ostermundigen Schermenweg</c:v>
                </c:pt>
                <c:pt idx="48">
                  <c:v>Ostermundigen Tiefenmoesli</c:v>
                </c:pt>
                <c:pt idx="49">
                  <c:v>Ostermundigen Wegmuhlegaessli</c:v>
                </c:pt>
                <c:pt idx="50">
                  <c:v>Paerkli bei Eigerplatz</c:v>
                </c:pt>
                <c:pt idx="51">
                  <c:v>Rosengarten</c:v>
                </c:pt>
                <c:pt idx="52">
                  <c:v>Spiegel</c:v>
                </c:pt>
                <c:pt idx="53">
                  <c:v>Stadtlabor</c:v>
                </c:pt>
                <c:pt idx="54">
                  <c:v>Steinhoelzliwald</c:v>
                </c:pt>
                <c:pt idx="55">
                  <c:v>Tellstrasse</c:v>
                </c:pt>
                <c:pt idx="56">
                  <c:v>Thunplatz</c:v>
                </c:pt>
                <c:pt idx="57">
                  <c:v>Umland Buempliz</c:v>
                </c:pt>
                <c:pt idx="58">
                  <c:v>Viererfeld 1 (Sportplatz)</c:v>
                </c:pt>
                <c:pt idx="59">
                  <c:v>Viererfeld 2 (Schacht)</c:v>
                </c:pt>
                <c:pt idx="60">
                  <c:v>Viererfeld 4 (Strasse Nord)</c:v>
                </c:pt>
                <c:pt idx="61">
                  <c:v>Viererfeld 5 (Mittelfeld)</c:v>
                </c:pt>
                <c:pt idx="62">
                  <c:v>VonRoll</c:v>
                </c:pt>
                <c:pt idx="63">
                  <c:v>Vordere Laenggasse</c:v>
                </c:pt>
                <c:pt idx="64">
                  <c:v>Vorplatz Baerenplatz</c:v>
                </c:pt>
                <c:pt idx="65">
                  <c:v>Wabern Viktoriastrasse</c:v>
                </c:pt>
                <c:pt idx="66">
                  <c:v>Waffenweg</c:v>
                </c:pt>
                <c:pt idx="67">
                  <c:v>Wankdorf ESP</c:v>
                </c:pt>
                <c:pt idx="68">
                  <c:v>Westside Center</c:v>
                </c:pt>
                <c:pt idx="69">
                  <c:v>Weyermannshaus Industrie</c:v>
                </c:pt>
                <c:pt idx="70">
                  <c:v>Wyttenbachstrasse</c:v>
                </c:pt>
                <c:pt idx="71">
                  <c:v>Zollikofen 2m</c:v>
                </c:pt>
                <c:pt idx="72">
                  <c:v>Zollikofen 3m</c:v>
                </c:pt>
                <c:pt idx="73">
                  <c:v>Zytglogge</c:v>
                </c:pt>
              </c:strCache>
            </c:strRef>
          </c:cat>
          <c:val>
            <c:numRef>
              <c:f>'Line chart'!$D$2:$D$75</c:f>
              <c:numCache>
                <c:formatCode>General</c:formatCode>
                <c:ptCount val="74"/>
                <c:pt idx="0">
                  <c:v>28.5682067871094</c:v>
                </c:pt>
                <c:pt idx="1">
                  <c:v>29.960231781005898</c:v>
                </c:pt>
                <c:pt idx="2">
                  <c:v>32.426311492919901</c:v>
                </c:pt>
                <c:pt idx="3">
                  <c:v>30.7451267242432</c:v>
                </c:pt>
                <c:pt idx="4">
                  <c:v>29.979722976684599</c:v>
                </c:pt>
                <c:pt idx="5">
                  <c:v>27.0944633483887</c:v>
                </c:pt>
                <c:pt idx="6">
                  <c:v>22.790319442748999</c:v>
                </c:pt>
                <c:pt idx="7">
                  <c:v>30.488525390625</c:v>
                </c:pt>
                <c:pt idx="8">
                  <c:v>31.4999675750732</c:v>
                </c:pt>
                <c:pt idx="9">
                  <c:v>27.149847030639599</c:v>
                </c:pt>
                <c:pt idx="10">
                  <c:v>31.123165130615199</c:v>
                </c:pt>
                <c:pt idx="11">
                  <c:v>22.353702545166001</c:v>
                </c:pt>
                <c:pt idx="12">
                  <c:v>23.740007400512699</c:v>
                </c:pt>
                <c:pt idx="13">
                  <c:v>25.779247283935501</c:v>
                </c:pt>
                <c:pt idx="14">
                  <c:v>30.012754440307599</c:v>
                </c:pt>
                <c:pt idx="15">
                  <c:v>27.953636169433601</c:v>
                </c:pt>
                <c:pt idx="16">
                  <c:v>27.6579265594482</c:v>
                </c:pt>
                <c:pt idx="17">
                  <c:v>22.945606231689499</c:v>
                </c:pt>
                <c:pt idx="18">
                  <c:v>29.399141311645501</c:v>
                </c:pt>
                <c:pt idx="19">
                  <c:v>25.193037033081101</c:v>
                </c:pt>
                <c:pt idx="20">
                  <c:v>33.057201385497997</c:v>
                </c:pt>
                <c:pt idx="21">
                  <c:v>27.8532409667969</c:v>
                </c:pt>
                <c:pt idx="22">
                  <c:v>30.365129470825199</c:v>
                </c:pt>
                <c:pt idx="23">
                  <c:v>31.511472702026399</c:v>
                </c:pt>
                <c:pt idx="24">
                  <c:v>24.933261871337901</c:v>
                </c:pt>
                <c:pt idx="25">
                  <c:v>28.321102142333999</c:v>
                </c:pt>
                <c:pt idx="26">
                  <c:v>29.0643501281738</c:v>
                </c:pt>
                <c:pt idx="27">
                  <c:v>31.613039016723601</c:v>
                </c:pt>
                <c:pt idx="28">
                  <c:v>30.105714797973601</c:v>
                </c:pt>
                <c:pt idx="29">
                  <c:v>28.0948371887207</c:v>
                </c:pt>
                <c:pt idx="30">
                  <c:v>26.178270339965799</c:v>
                </c:pt>
                <c:pt idx="31">
                  <c:v>30.188127517700199</c:v>
                </c:pt>
                <c:pt idx="32">
                  <c:v>27.1717205047607</c:v>
                </c:pt>
                <c:pt idx="33">
                  <c:v>27.991401672363299</c:v>
                </c:pt>
                <c:pt idx="34">
                  <c:v>29.840461730956999</c:v>
                </c:pt>
                <c:pt idx="35">
                  <c:v>27.4477844238281</c:v>
                </c:pt>
                <c:pt idx="36">
                  <c:v>25.313535690307599</c:v>
                </c:pt>
                <c:pt idx="37">
                  <c:v>29.079034805297901</c:v>
                </c:pt>
                <c:pt idx="38">
                  <c:v>29.581005096435501</c:v>
                </c:pt>
                <c:pt idx="39">
                  <c:v>30.123863220214801</c:v>
                </c:pt>
                <c:pt idx="40">
                  <c:v>29.543292999267599</c:v>
                </c:pt>
                <c:pt idx="41">
                  <c:v>29.102960586547901</c:v>
                </c:pt>
                <c:pt idx="42">
                  <c:v>31.070205688476602</c:v>
                </c:pt>
                <c:pt idx="43">
                  <c:v>29.242527008056602</c:v>
                </c:pt>
                <c:pt idx="44">
                  <c:v>31.098930358886701</c:v>
                </c:pt>
                <c:pt idx="45">
                  <c:v>30.254804611206101</c:v>
                </c:pt>
                <c:pt idx="46">
                  <c:v>24.9982204437256</c:v>
                </c:pt>
                <c:pt idx="47">
                  <c:v>29.2971496582031</c:v>
                </c:pt>
                <c:pt idx="48">
                  <c:v>28.788558959960898</c:v>
                </c:pt>
                <c:pt idx="49">
                  <c:v>29.112047195434599</c:v>
                </c:pt>
                <c:pt idx="50">
                  <c:v>31.28249168396</c:v>
                </c:pt>
                <c:pt idx="51">
                  <c:v>24.7263793945313</c:v>
                </c:pt>
                <c:pt idx="52">
                  <c:v>26.553482055664102</c:v>
                </c:pt>
                <c:pt idx="53">
                  <c:v>28.838737487793001</c:v>
                </c:pt>
                <c:pt idx="54">
                  <c:v>22.832462310791001</c:v>
                </c:pt>
                <c:pt idx="55">
                  <c:v>29.3490390777588</c:v>
                </c:pt>
                <c:pt idx="56">
                  <c:v>27.230007171630898</c:v>
                </c:pt>
                <c:pt idx="57">
                  <c:v>26.901309967041001</c:v>
                </c:pt>
                <c:pt idx="58">
                  <c:v>25.571537017822301</c:v>
                </c:pt>
                <c:pt idx="59">
                  <c:v>25.031034469604499</c:v>
                </c:pt>
                <c:pt idx="60">
                  <c:v>26.0374641418457</c:v>
                </c:pt>
                <c:pt idx="61">
                  <c:v>26.8592433929443</c:v>
                </c:pt>
                <c:pt idx="62">
                  <c:v>30.553754806518601</c:v>
                </c:pt>
                <c:pt idx="63">
                  <c:v>28.4813938140869</c:v>
                </c:pt>
                <c:pt idx="64">
                  <c:v>25.3359184265137</c:v>
                </c:pt>
                <c:pt idx="65">
                  <c:v>26.852903366088899</c:v>
                </c:pt>
                <c:pt idx="66">
                  <c:v>29.804460525512699</c:v>
                </c:pt>
                <c:pt idx="67">
                  <c:v>28.975395202636701</c:v>
                </c:pt>
                <c:pt idx="68">
                  <c:v>28.2626056671143</c:v>
                </c:pt>
                <c:pt idx="69">
                  <c:v>31.147983551025401</c:v>
                </c:pt>
                <c:pt idx="70">
                  <c:v>28.329896926879901</c:v>
                </c:pt>
                <c:pt idx="71">
                  <c:v>26.501968383789102</c:v>
                </c:pt>
                <c:pt idx="72">
                  <c:v>26.501968383789102</c:v>
                </c:pt>
                <c:pt idx="73">
                  <c:v>31.881189346313501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314-9043-BC28-3556AF064D5E}"/>
            </c:ext>
          </c:extLst>
        </c:ser>
        <c:ser>
          <c:idx val="3"/>
          <c:order val="3"/>
          <c:tx>
            <c:strRef>
              <c:f>'Line chart'!$E$1</c:f>
              <c:strCache>
                <c:ptCount val="1"/>
                <c:pt idx="0">
                  <c:v>UrbanClimate_22.08.2024 Median</c:v>
                </c:pt>
              </c:strCache>
            </c:strRef>
          </c:tx>
          <c:spPr>
            <a:ln w="1270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strRef>
              <c:f>'Line chart'!$A$2:$A$75</c:f>
              <c:strCache>
                <c:ptCount val="74"/>
                <c:pt idx="0">
                  <c:v>Ansermetplatz</c:v>
                </c:pt>
                <c:pt idx="1">
                  <c:v>Ausserholligen ewb</c:v>
                </c:pt>
                <c:pt idx="2">
                  <c:v>Baerenplatz</c:v>
                </c:pt>
                <c:pt idx="3">
                  <c:v>Bollwerk</c:v>
                </c:pt>
                <c:pt idx="4">
                  <c:v>Breitenrainplatz</c:v>
                </c:pt>
                <c:pt idx="5">
                  <c:v>Bremgartenfriedhof</c:v>
                </c:pt>
                <c:pt idx="6">
                  <c:v>Bremgartenwald</c:v>
                </c:pt>
                <c:pt idx="7">
                  <c:v>Brunnhof</c:v>
                </c:pt>
                <c:pt idx="8">
                  <c:v>Bubenbergplatz</c:v>
                </c:pt>
                <c:pt idx="9">
                  <c:v>Buempliz Stockacker</c:v>
                </c:pt>
                <c:pt idx="10">
                  <c:v>Bundesplatz</c:v>
                </c:pt>
                <c:pt idx="11">
                  <c:v>Dahlhoelzliwald</c:v>
                </c:pt>
                <c:pt idx="12">
                  <c:v>Dalmazibruecke</c:v>
                </c:pt>
                <c:pt idx="13">
                  <c:v>Egelsee</c:v>
                </c:pt>
                <c:pt idx="14">
                  <c:v>Eigerplatz</c:v>
                </c:pt>
                <c:pt idx="15">
                  <c:v>Eisenbahnquartier</c:v>
                </c:pt>
                <c:pt idx="16">
                  <c:v>Elfenau</c:v>
                </c:pt>
                <c:pt idx="17">
                  <c:v>Engehalde Stauwehr</c:v>
                </c:pt>
                <c:pt idx="18">
                  <c:v>Europaplatz</c:v>
                </c:pt>
                <c:pt idx="19">
                  <c:v>Felsenhaldenweg</c:v>
                </c:pt>
                <c:pt idx="20">
                  <c:v>Galgenfeld Industrie</c:v>
                </c:pt>
                <c:pt idx="21">
                  <c:v>Galgenfeld Neubausiedlung</c:v>
                </c:pt>
                <c:pt idx="22">
                  <c:v>Gaswerk</c:v>
                </c:pt>
                <c:pt idx="23">
                  <c:v>Gerechtigkeitsgasse</c:v>
                </c:pt>
                <c:pt idx="24">
                  <c:v>Gurten Kulm</c:v>
                </c:pt>
                <c:pt idx="25">
                  <c:v>Helvetiaplatz</c:v>
                </c:pt>
                <c:pt idx="26">
                  <c:v>Hintere Laenggasse</c:v>
                </c:pt>
                <c:pt idx="27">
                  <c:v>Hirschengraben</c:v>
                </c:pt>
                <c:pt idx="28">
                  <c:v>Inselspital</c:v>
                </c:pt>
                <c:pt idx="29">
                  <c:v>Kasernenareal</c:v>
                </c:pt>
                <c:pt idx="30">
                  <c:v>Koeniztal</c:v>
                </c:pt>
                <c:pt idx="31">
                  <c:v>Laupenstrasse</c:v>
                </c:pt>
                <c:pt idx="32">
                  <c:v>Liebefeld</c:v>
                </c:pt>
                <c:pt idx="33">
                  <c:v>Lorraine</c:v>
                </c:pt>
                <c:pt idx="34">
                  <c:v>Matte Muehleplatz</c:v>
                </c:pt>
                <c:pt idx="35">
                  <c:v>Monbijou-Park</c:v>
                </c:pt>
                <c:pt idx="36">
                  <c:v>Murifeld</c:v>
                </c:pt>
                <c:pt idx="37">
                  <c:v>Obstberg</c:v>
                </c:pt>
                <c:pt idx="38">
                  <c:v>Optingenstrasse</c:v>
                </c:pt>
                <c:pt idx="39">
                  <c:v>Optingenstrasse Sued</c:v>
                </c:pt>
                <c:pt idx="40">
                  <c:v>Ostermundigen Ahornstrasse</c:v>
                </c:pt>
                <c:pt idx="41">
                  <c:v>Ostermundigen Loetschenstrasse</c:v>
                </c:pt>
                <c:pt idx="42">
                  <c:v>Ostermundigen Milchstrasse</c:v>
                </c:pt>
                <c:pt idx="43">
                  <c:v>Ostermundigen Moosweg</c:v>
                </c:pt>
                <c:pt idx="44">
                  <c:v>Ostermundigen Oberfeld</c:v>
                </c:pt>
                <c:pt idx="45">
                  <c:v>Ostermundigen Poststrasse</c:v>
                </c:pt>
                <c:pt idx="46">
                  <c:v>Ostermundigen Roerswil</c:v>
                </c:pt>
                <c:pt idx="47">
                  <c:v>Ostermundigen Schermenweg</c:v>
                </c:pt>
                <c:pt idx="48">
                  <c:v>Ostermundigen Tiefenmoesli</c:v>
                </c:pt>
                <c:pt idx="49">
                  <c:v>Ostermundigen Wegmuhlegaessli</c:v>
                </c:pt>
                <c:pt idx="50">
                  <c:v>Paerkli bei Eigerplatz</c:v>
                </c:pt>
                <c:pt idx="51">
                  <c:v>Rosengarten</c:v>
                </c:pt>
                <c:pt idx="52">
                  <c:v>Spiegel</c:v>
                </c:pt>
                <c:pt idx="53">
                  <c:v>Stadtlabor</c:v>
                </c:pt>
                <c:pt idx="54">
                  <c:v>Steinhoelzliwald</c:v>
                </c:pt>
                <c:pt idx="55">
                  <c:v>Tellstrasse</c:v>
                </c:pt>
                <c:pt idx="56">
                  <c:v>Thunplatz</c:v>
                </c:pt>
                <c:pt idx="57">
                  <c:v>Umland Buempliz</c:v>
                </c:pt>
                <c:pt idx="58">
                  <c:v>Viererfeld 1 (Sportplatz)</c:v>
                </c:pt>
                <c:pt idx="59">
                  <c:v>Viererfeld 2 (Schacht)</c:v>
                </c:pt>
                <c:pt idx="60">
                  <c:v>Viererfeld 4 (Strasse Nord)</c:v>
                </c:pt>
                <c:pt idx="61">
                  <c:v>Viererfeld 5 (Mittelfeld)</c:v>
                </c:pt>
                <c:pt idx="62">
                  <c:v>VonRoll</c:v>
                </c:pt>
                <c:pt idx="63">
                  <c:v>Vordere Laenggasse</c:v>
                </c:pt>
                <c:pt idx="64">
                  <c:v>Vorplatz Baerenplatz</c:v>
                </c:pt>
                <c:pt idx="65">
                  <c:v>Wabern Viktoriastrasse</c:v>
                </c:pt>
                <c:pt idx="66">
                  <c:v>Waffenweg</c:v>
                </c:pt>
                <c:pt idx="67">
                  <c:v>Wankdorf ESP</c:v>
                </c:pt>
                <c:pt idx="68">
                  <c:v>Westside Center</c:v>
                </c:pt>
                <c:pt idx="69">
                  <c:v>Weyermannshaus Industrie</c:v>
                </c:pt>
                <c:pt idx="70">
                  <c:v>Wyttenbachstrasse</c:v>
                </c:pt>
                <c:pt idx="71">
                  <c:v>Zollikofen 2m</c:v>
                </c:pt>
                <c:pt idx="72">
                  <c:v>Zollikofen 3m</c:v>
                </c:pt>
                <c:pt idx="73">
                  <c:v>Zytglogge</c:v>
                </c:pt>
              </c:strCache>
            </c:strRef>
          </c:cat>
          <c:val>
            <c:numRef>
              <c:f>'Line chart'!$E$2:$E$75</c:f>
              <c:numCache>
                <c:formatCode>General</c:formatCode>
                <c:ptCount val="74"/>
                <c:pt idx="0">
                  <c:v>26.676966505000003</c:v>
                </c:pt>
                <c:pt idx="1">
                  <c:v>26.67696651</c:v>
                </c:pt>
                <c:pt idx="2">
                  <c:v>26.383230335</c:v>
                </c:pt>
                <c:pt idx="3">
                  <c:v>27.220378419999999</c:v>
                </c:pt>
                <c:pt idx="4">
                  <c:v>26.978713665000001</c:v>
                </c:pt>
                <c:pt idx="5">
                  <c:v>25.265697715000002</c:v>
                </c:pt>
                <c:pt idx="6">
                  <c:v>23.25627527</c:v>
                </c:pt>
                <c:pt idx="7">
                  <c:v>28.914702069999997</c:v>
                </c:pt>
                <c:pt idx="8">
                  <c:v>26.946669714999999</c:v>
                </c:pt>
                <c:pt idx="9">
                  <c:v>26.052109559999998</c:v>
                </c:pt>
                <c:pt idx="10">
                  <c:v>27.460708019999998</c:v>
                </c:pt>
                <c:pt idx="11">
                  <c:v>23.41248951</c:v>
                </c:pt>
                <c:pt idx="12">
                  <c:v>25.654230564999999</c:v>
                </c:pt>
                <c:pt idx="13">
                  <c:v>26.344510565</c:v>
                </c:pt>
                <c:pt idx="14">
                  <c:v>25.951972224999999</c:v>
                </c:pt>
                <c:pt idx="15">
                  <c:v>28.759822995</c:v>
                </c:pt>
                <c:pt idx="16">
                  <c:v>27.682345310000002</c:v>
                </c:pt>
                <c:pt idx="17">
                  <c:v>26.831845574999999</c:v>
                </c:pt>
                <c:pt idx="18">
                  <c:v>26.909285114999999</c:v>
                </c:pt>
                <c:pt idx="19">
                  <c:v>27.109559780000001</c:v>
                </c:pt>
                <c:pt idx="20">
                  <c:v>27.392614635000001</c:v>
                </c:pt>
                <c:pt idx="21">
                  <c:v>26.778438999999999</c:v>
                </c:pt>
                <c:pt idx="22">
                  <c:v>25.730334935000002</c:v>
                </c:pt>
                <c:pt idx="23">
                  <c:v>25.317769134999999</c:v>
                </c:pt>
                <c:pt idx="24">
                  <c:v>23.698214695000001</c:v>
                </c:pt>
                <c:pt idx="25">
                  <c:v>27.46738384</c:v>
                </c:pt>
                <c:pt idx="26">
                  <c:v>24.917219805000002</c:v>
                </c:pt>
                <c:pt idx="27">
                  <c:v>26.618219275000001</c:v>
                </c:pt>
                <c:pt idx="28">
                  <c:v>28.132295720000002</c:v>
                </c:pt>
                <c:pt idx="29">
                  <c:v>25.847829404999999</c:v>
                </c:pt>
                <c:pt idx="30">
                  <c:v>25.317769129999999</c:v>
                </c:pt>
                <c:pt idx="31">
                  <c:v>28.235103379999998</c:v>
                </c:pt>
                <c:pt idx="32">
                  <c:v>26.105516139999999</c:v>
                </c:pt>
                <c:pt idx="33">
                  <c:v>26.771763180000001</c:v>
                </c:pt>
                <c:pt idx="34">
                  <c:v>27.475394825000002</c:v>
                </c:pt>
                <c:pt idx="35">
                  <c:v>25.457961394999998</c:v>
                </c:pt>
                <c:pt idx="36">
                  <c:v>25.798428319999999</c:v>
                </c:pt>
                <c:pt idx="37">
                  <c:v>27.158960864999997</c:v>
                </c:pt>
                <c:pt idx="38">
                  <c:v>26.766422519999999</c:v>
                </c:pt>
                <c:pt idx="39">
                  <c:v>25.194934005</c:v>
                </c:pt>
                <c:pt idx="40">
                  <c:v>27.363241015</c:v>
                </c:pt>
                <c:pt idx="41">
                  <c:v>27.691691460000001</c:v>
                </c:pt>
                <c:pt idx="42">
                  <c:v>26.98939498</c:v>
                </c:pt>
                <c:pt idx="43">
                  <c:v>28.479438469999998</c:v>
                </c:pt>
                <c:pt idx="44">
                  <c:v>26.727702755000003</c:v>
                </c:pt>
                <c:pt idx="45">
                  <c:v>28.363279160000001</c:v>
                </c:pt>
                <c:pt idx="46">
                  <c:v>25.472648200000002</c:v>
                </c:pt>
                <c:pt idx="47">
                  <c:v>25.55676356</c:v>
                </c:pt>
                <c:pt idx="48">
                  <c:v>28.100251775</c:v>
                </c:pt>
                <c:pt idx="49">
                  <c:v>27.200350954999998</c:v>
                </c:pt>
                <c:pt idx="50">
                  <c:v>28.209735260000002</c:v>
                </c:pt>
                <c:pt idx="51">
                  <c:v>26.766422519999999</c:v>
                </c:pt>
                <c:pt idx="52">
                  <c:v>27.077515829999999</c:v>
                </c:pt>
                <c:pt idx="53">
                  <c:v>26.495384145000003</c:v>
                </c:pt>
                <c:pt idx="54">
                  <c:v>23.105401690000001</c:v>
                </c:pt>
                <c:pt idx="55">
                  <c:v>27.58220798</c:v>
                </c:pt>
                <c:pt idx="56">
                  <c:v>27.31383993</c:v>
                </c:pt>
                <c:pt idx="57">
                  <c:v>28.089570459999997</c:v>
                </c:pt>
                <c:pt idx="58">
                  <c:v>26.057450214999999</c:v>
                </c:pt>
                <c:pt idx="59">
                  <c:v>26.598191804999999</c:v>
                </c:pt>
                <c:pt idx="60">
                  <c:v>26.209658959999999</c:v>
                </c:pt>
                <c:pt idx="61">
                  <c:v>25.881208514999997</c:v>
                </c:pt>
                <c:pt idx="62">
                  <c:v>26.479362170000002</c:v>
                </c:pt>
                <c:pt idx="63">
                  <c:v>27.822537574999998</c:v>
                </c:pt>
                <c:pt idx="64">
                  <c:v>27.758449679999998</c:v>
                </c:pt>
                <c:pt idx="65">
                  <c:v>27.295147634999999</c:v>
                </c:pt>
                <c:pt idx="66">
                  <c:v>26.719691770000001</c:v>
                </c:pt>
                <c:pt idx="67">
                  <c:v>25.911917295000002</c:v>
                </c:pt>
                <c:pt idx="68">
                  <c:v>25.783741509999999</c:v>
                </c:pt>
                <c:pt idx="69">
                  <c:v>26.913290605</c:v>
                </c:pt>
                <c:pt idx="70">
                  <c:v>27.476729990000003</c:v>
                </c:pt>
                <c:pt idx="71">
                  <c:v>26.002708474999999</c:v>
                </c:pt>
                <c:pt idx="72">
                  <c:v>25.702296480000001</c:v>
                </c:pt>
                <c:pt idx="73">
                  <c:v>26.988059815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314-9043-BC28-3556AF064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1858176"/>
        <c:axId val="491853376"/>
      </c:lineChart>
      <c:catAx>
        <c:axId val="4918581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Ground Monitoring Stations of Urban Climate Network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491853376"/>
        <c:crosses val="autoZero"/>
        <c:auto val="1"/>
        <c:lblAlgn val="ctr"/>
        <c:lblOffset val="100"/>
        <c:noMultiLvlLbl val="0"/>
      </c:catAx>
      <c:valAx>
        <c:axId val="491853376"/>
        <c:scaling>
          <c:orientation val="minMax"/>
          <c:min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en-US"/>
                  <a:t>Temperature (°C)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defRPr>
              </a:pPr>
              <a:endParaRPr lang="en-CH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CH"/>
          </a:p>
        </c:txPr>
        <c:crossAx val="49185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CH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en-CH"/>
    </a:p>
  </c:txPr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A9333-802E-44EC-A3B0-6BC4C55D9FDA}" type="datetimeFigureOut">
              <a:rPr lang="en-CH" smtClean="0"/>
              <a:t>5/12/26</a:t>
            </a:fld>
            <a:endParaRPr lang="en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BFBE9-4052-4E26-97F6-B9EFD3CD6CB1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274854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BFBE9-4052-4E26-97F6-B9EFD3CD6CB1}" type="slidenum">
              <a:rPr lang="en-CH" smtClean="0"/>
              <a:t>1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130888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 LST increased from 21.58 °C (1990), 28.52 °C (2024) to 24.43 °C (2025) , with higher surface temperatures concentrated in densely built-up urban areas.</a:t>
            </a:r>
          </a:p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BFBE9-4052-4E26-97F6-B9EFD3CD6CB1}" type="slidenum">
              <a:rPr lang="en-CH" smtClean="0"/>
              <a:t>4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600431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Air temperature measurement of urban climate network is used as the predictor variable for Model I.</a:t>
            </a:r>
          </a:p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urban/non-urban binary value of 2024 LULC map is added as predictor variable for Model II. </a:t>
            </a:r>
          </a:p>
          <a:p>
            <a:pPr algn="just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derived LST value from Landsat satellite is used as the explanatory variables. </a:t>
            </a:r>
          </a:p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BFBE9-4052-4E26-97F6-B9EFD3CD6CB1}" type="slidenum">
              <a:rPr lang="en-CH" smtClean="0"/>
              <a:t>8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8861822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BFBE9-4052-4E26-97F6-B9EFD3CD6CB1}" type="slidenum">
              <a:rPr lang="en-CH" smtClean="0"/>
              <a:t>9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05095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The table shows the areal extent (km²) of five SUHI intensity classes across the study period.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The High SUHI class expanded steadily from 20.10 km² (1990) to 31.64 km² (2024), while Medium SUHI nearly doubled from 4.03 to 7.29 km².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The Very High SUHI class fluctuated, reflecting the influence of seasonal and meteorological conditions on individual satellite acquisitions.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However, </a:t>
            </a:r>
            <a:r>
              <a:rPr lang="en-US" sz="12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et al. (2025) caution that urban and rural LST trends from MODIS are statistically indistinguishable, suggesting that satellite data artifacts and limited temporal coverage may confound trend attribution.</a:t>
            </a:r>
          </a:p>
          <a:p>
            <a:endParaRPr lang="en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DBFBE9-4052-4E26-97F6-B9EFD3CD6CB1}" type="slidenum">
              <a:rPr lang="en-CH" smtClean="0"/>
              <a:t>16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901605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CCF36-7C08-F0A8-0523-3D9D4455B0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064AB2-EEFE-FE0C-ABA5-9C941F0806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CDE159-C570-B353-CD9B-1AFCC6A0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55953-1FA2-FD34-CE3E-36E194850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48EBCA-B382-8E70-4EEA-47C1D6143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314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F1481-C9A3-BC7C-7DEE-65197BA5B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DAC614-EA17-1515-1BDB-F340B2A695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D28D55-0409-84BA-6F89-970D2E5A4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15E975-F577-BA24-9089-F8F3F549F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195D25-8828-CEF5-33DA-2A91DBAFE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38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F234B6-B03D-DBE1-6213-5C9EABBC46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D82AF0-B1FF-9E95-FD9B-9F248BCBFA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1BDE6-759D-43EC-8059-3FF61658D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C44348-8EDB-A0DC-DA0C-DFB5E7DA4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C1CFB-E0AE-227A-7DFC-1E3A263BA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4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283BD-20B8-EB74-F23B-01DCE6931D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7B1E2A-12EB-1542-B94C-E324C885E0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8A5C5A-150C-9CE3-AB3A-211D79AC2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A62C51-020C-71A1-78DB-27644148EC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2C4D1-E9A4-7645-F5B9-13EE7CC95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830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C13B9-7B13-969C-5C99-C640E7216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48A21D-36A2-53A7-0894-FFFCD86D53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22A678-D85B-33B3-F98A-6DE109949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569AD5-7BFF-44D2-F0A8-96B8585D4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461CB1-A1D5-BE43-F1CD-370BB5AAE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226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38840-CFB0-2479-D099-6C7970DAF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7D2109-C8A0-CFC4-1B00-ABC6E7EAD2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B14B91-92D9-4EC7-65F0-06829440D7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70FE12-870C-273E-0AF3-AEA8132D4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5/12/26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DD28A-5505-F470-5110-EC1D28633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DE7851-F085-F5A4-9456-7FB863979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200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534C6-F7E2-93DB-DD4C-4BFE716A2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326B1B-1150-FD0A-FB39-79A7D44320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535162-BC56-C058-3856-EF507BFE3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2617AE-365E-DDE2-575F-69211AB9E1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76A793-C03C-D874-F8E8-9D5F167601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ACC830-081B-B5A4-F70B-DD46992CC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5/12/26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0A37DF-8EB9-67F8-5820-CBC9269CA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0ED3D8-BF90-48B8-8CA3-660313AAF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12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CA698-F10C-1CD0-215F-73A275012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C4F27A-2FEE-C72D-CDE8-E3960EB35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5/12/26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71242B-809E-5F2E-E003-458676C11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052D47-493F-EEBD-D656-FC6310254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3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B0108A-D96A-62FC-069B-7F4DAE541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5/12/26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16A3FD-DC37-077B-50EE-D5D941151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12FF1-908B-EDC6-8D12-EBDF3C4E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131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0D41F-2120-2799-3D72-59DCB4426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A86F5C-E4DE-2217-3270-388AF89B5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255D46-7DCA-0F5A-5078-4C903E861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A80FC-7FF5-E219-16D7-B79FF0A9D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5/12/26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51FC60-466D-1486-FB1E-C2ADCF711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38658-3745-21C2-1103-028AECF64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421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22305-788E-81F8-1A61-FB1B17261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7B4030-CE1C-3A7D-EB60-A1203C8333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0DF538-6D88-ECC4-8AF8-431380F8DA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CAAFF9-5C35-14E5-DDE4-C29F1A3A4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5/12/26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EB90C2-C819-7B75-2502-49FB1EBF5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AA3206-B9E2-C779-969B-5C963747D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222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C14DB4-05CD-78E7-3D1C-6BD48B8E3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D3450F-AD5A-1C8B-71BD-7370BCDDB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B3C0E6-0992-237F-EBF2-6674567931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DA38F49-B3E2-4BF0-BEC7-C30D34ABBB8D}" type="datetime1">
              <a:rPr lang="en-US" smtClean="0"/>
              <a:t>5/12/26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CC356-C6DC-9DD4-5860-AA64FD3634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4B7B7-4AB2-9C42-2447-DD5030F602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831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doi.org/10.1016/j.uclim.2021.10088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AFC155-429A-6D36-BBF8-8014222BF6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3604" y="1396033"/>
            <a:ext cx="4678072" cy="1230144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sz="30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User Engagement Challenges in LST Mapping for Small Cities:</a:t>
            </a:r>
            <a:br>
              <a:rPr lang="en-US" sz="30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br>
              <a:rPr lang="en-US" sz="30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</a:br>
            <a:r>
              <a:rPr lang="en-US" sz="300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Case of Bern, Switzerland</a:t>
            </a:r>
          </a:p>
        </p:txBody>
      </p:sp>
      <p:sp>
        <p:nvSpPr>
          <p:cNvPr id="4105" name="Rectangle 4104">
            <a:extLst>
              <a:ext uri="{FF2B5EF4-FFF2-40B4-BE49-F238E27FC236}">
                <a16:creationId xmlns:a16="http://schemas.microsoft.com/office/drawing/2014/main" id="{BC05CA36-AD6A-4ABF-9A05-52E5A143D2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4022214"/>
            <a:ext cx="12192000" cy="2835786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7" name="Rectangle 4106">
            <a:extLst>
              <a:ext uri="{FF2B5EF4-FFF2-40B4-BE49-F238E27FC236}">
                <a16:creationId xmlns:a16="http://schemas.microsoft.com/office/drawing/2014/main" id="{D4331EE8-85A4-4588-8D9E-70E534D477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4022220"/>
            <a:ext cx="8153398" cy="2835780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9" name="Rectangle 4108">
            <a:extLst>
              <a:ext uri="{FF2B5EF4-FFF2-40B4-BE49-F238E27FC236}">
                <a16:creationId xmlns:a16="http://schemas.microsoft.com/office/drawing/2014/main" id="{49D6C862-61CC-4B46-8080-96583D653B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022219"/>
            <a:ext cx="12253472" cy="2835781"/>
          </a:xfrm>
          <a:prstGeom prst="rect">
            <a:avLst/>
          </a:prstGeom>
          <a:gradFill>
            <a:gsLst>
              <a:gs pos="3900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72000"/>
                </a:srgb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9A63E7-2DC4-5F81-92AA-A10789781A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23442" y="4541263"/>
            <a:ext cx="4662957" cy="1395022"/>
          </a:xfrm>
        </p:spPr>
        <p:txBody>
          <a:bodyPr anchor="t">
            <a:normAutofit/>
          </a:bodyPr>
          <a:lstStyle/>
          <a:p>
            <a:pPr algn="l"/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Htet Yamin Ko </a:t>
            </a:r>
            <a:r>
              <a:rPr lang="en-US" sz="2000" dirty="0" err="1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Ko</a:t>
            </a:r>
            <a:endParaRPr lang="en-US" sz="2000" dirty="0">
              <a:solidFill>
                <a:srgbClr val="FFFF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ISSI Postdoctoral Fellow</a:t>
            </a:r>
          </a:p>
          <a:p>
            <a:pPr algn="l"/>
            <a:r>
              <a:rPr lang="en-US" sz="2000" dirty="0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13.05.2026</a:t>
            </a:r>
          </a:p>
        </p:txBody>
      </p:sp>
      <p:sp>
        <p:nvSpPr>
          <p:cNvPr id="4111" name="Rectangle 4110">
            <a:extLst>
              <a:ext uri="{FF2B5EF4-FFF2-40B4-BE49-F238E27FC236}">
                <a16:creationId xmlns:a16="http://schemas.microsoft.com/office/drawing/2014/main" id="{E37EECFC-A684-4391-AE85-4CDAF5565F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400797"/>
            <a:ext cx="12191998" cy="457203"/>
          </a:xfrm>
          <a:prstGeom prst="rect">
            <a:avLst/>
          </a:prstGeom>
          <a:gradFill>
            <a:gsLst>
              <a:gs pos="0">
                <a:srgbClr val="000000">
                  <a:alpha val="43000"/>
                </a:srgbClr>
              </a:gs>
              <a:gs pos="79000">
                <a:schemeClr val="accent1">
                  <a:lumMod val="75000"/>
                  <a:alpha val="22000"/>
                </a:schemeClr>
              </a:gs>
            </a:gsLst>
            <a:lin ang="21594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2B3725-DE74-479B-8E2B-3AF322A134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5362" y="680038"/>
            <a:ext cx="6612949" cy="45314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Graphic 15" descr="Marker outline">
            <a:extLst>
              <a:ext uri="{FF2B5EF4-FFF2-40B4-BE49-F238E27FC236}">
                <a16:creationId xmlns:a16="http://schemas.microsoft.com/office/drawing/2014/main" id="{A6E5778E-81F9-2F7B-837D-9B7404F0F98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27840" y="234851"/>
            <a:ext cx="527992" cy="5279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67D882-785C-CDDB-D3A6-65166BD465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65367" y="6398331"/>
            <a:ext cx="926631" cy="45966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6" descr="Lehre im FS21 :: Fachschaft Jus">
            <a:extLst>
              <a:ext uri="{FF2B5EF4-FFF2-40B4-BE49-F238E27FC236}">
                <a16:creationId xmlns:a16="http://schemas.microsoft.com/office/drawing/2014/main" id="{3A8365DA-C9D4-1DC9-5004-963066E02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9" y="6392024"/>
            <a:ext cx="832101" cy="46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12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509C87-59DF-9D9A-4DE3-63D557FB2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598C6-828C-4A53-693E-9721A740D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439" y="525011"/>
            <a:ext cx="5210705" cy="687519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User Concerns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5341E-DC2B-AF2A-7F18-21E9EA2B59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439" y="1280000"/>
            <a:ext cx="7030761" cy="3733520"/>
          </a:xfrm>
        </p:spPr>
        <p:txBody>
          <a:bodyPr>
            <a:normAutofit fontScale="85000" lnSpcReduction="10000"/>
          </a:bodyPr>
          <a:lstStyle/>
          <a:p>
            <a:r>
              <a:rPr lang="en-GB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Coarse Pixel Resolution of S3 SLSTR to capture the urban scale feature: </a:t>
            </a:r>
            <a:r>
              <a:rPr lang="en-GB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single LST pixel can mix buildings, street, and tree canopy, leading to wash out exactly the contrasts urban climate research requires. 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Inability to Capture Peak Temperatures: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Satellite overpass times do not coincide with peak daytime/nighttime surface temperatures [2].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Cloud Contamination: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Persistent cloud cover over City of Bern significantly reduces the number of usable thermal images, particularly in mid-latitude cities like Bern [6].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Restricted Image Availability of Landsat: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a few cloud-free scenes per study period limit the ability to discuss long-term LST trends or SUHI evolution with statistical confidence.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Confidence: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challenges can limit user confidence in the reliability of satellite-derived LST for urban climate decision-making.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Calibri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Calibri"/>
              </a:rPr>
              <a:t>Ko</a:t>
            </a:r>
            <a:r>
              <a:rPr lang="en-US" sz="900">
                <a:solidFill>
                  <a:srgbClr val="D5D8DC"/>
                </a:solidFill>
                <a:latin typeface="Calibri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BE34F0-56D0-E274-EADA-6DBBA056D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182C7B-A740-F0CF-6091-7A41D80369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6" descr="Lehre im FS21 :: Fachschaft Jus">
            <a:extLst>
              <a:ext uri="{FF2B5EF4-FFF2-40B4-BE49-F238E27FC236}">
                <a16:creationId xmlns:a16="http://schemas.microsoft.com/office/drawing/2014/main" id="{470E3CCB-5C2B-1571-2D98-C7BD5A13B7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03F99D-F3FF-3747-A467-B4006A75F1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0890" y="1004410"/>
            <a:ext cx="4009110" cy="400911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86F2EBF-8B34-2CC9-76BF-AB9CF0122289}"/>
              </a:ext>
            </a:extLst>
          </p:cNvPr>
          <p:cNvSpPr txBox="1"/>
          <p:nvPr/>
        </p:nvSpPr>
        <p:spPr>
          <a:xfrm>
            <a:off x="2102304" y="5359400"/>
            <a:ext cx="72936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0" i="1" dirty="0">
                <a:solidFill>
                  <a:srgbClr val="00148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demands attention to usability, context, trust, local knowledge, and new approaches for connecting global information to local realities.</a:t>
            </a:r>
            <a:endParaRPr lang="en-CH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2710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58247B7-288A-34BE-E654-B69E6A441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C2091-8B43-A069-7FF0-4D62487E9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439" y="525011"/>
            <a:ext cx="5210705" cy="687519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Next Step</a:t>
            </a:r>
          </a:p>
        </p:txBody>
      </p:sp>
      <p:sp>
        <p:nvSpPr>
          <p:cNvPr id="900" name="HeaderBar">
            <a:extLst>
              <a:ext uri="{FF2B5EF4-FFF2-40B4-BE49-F238E27FC236}">
                <a16:creationId xmlns:a16="http://schemas.microsoft.com/office/drawing/2014/main" id="{81A10397-2931-5F29-CE39-2482A680048E}"/>
              </a:ext>
            </a:extLst>
          </p:cNvPr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>
            <a:extLst>
              <a:ext uri="{FF2B5EF4-FFF2-40B4-BE49-F238E27FC236}">
                <a16:creationId xmlns:a16="http://schemas.microsoft.com/office/drawing/2014/main" id="{AB94002B-E494-C564-1A72-5BE3D8D8ECF0}"/>
              </a:ext>
            </a:extLst>
          </p:cNvPr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>
            <a:extLst>
              <a:ext uri="{FF2B5EF4-FFF2-40B4-BE49-F238E27FC236}">
                <a16:creationId xmlns:a16="http://schemas.microsoft.com/office/drawing/2014/main" id="{96F1C55B-F326-4AA3-9884-7C9F4E4BE55D}"/>
              </a:ext>
            </a:extLst>
          </p:cNvPr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>
            <a:extLst>
              <a:ext uri="{FF2B5EF4-FFF2-40B4-BE49-F238E27FC236}">
                <a16:creationId xmlns:a16="http://schemas.microsoft.com/office/drawing/2014/main" id="{D736C768-E255-B8C5-D3CF-7DA28D2ADB7C}"/>
              </a:ext>
            </a:extLst>
          </p:cNvPr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>
            <a:extLst>
              <a:ext uri="{FF2B5EF4-FFF2-40B4-BE49-F238E27FC236}">
                <a16:creationId xmlns:a16="http://schemas.microsoft.com/office/drawing/2014/main" id="{C0A8EE1B-89C1-3431-A398-3C84942F439B}"/>
              </a:ext>
            </a:extLst>
          </p:cNvPr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Calibri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Calibri"/>
              </a:rPr>
              <a:t>Ko</a:t>
            </a:r>
            <a:r>
              <a:rPr lang="en-US" sz="900">
                <a:solidFill>
                  <a:srgbClr val="D5D8DC"/>
                </a:solidFill>
                <a:latin typeface="Calibri"/>
              </a:rPr>
              <a:t>  |  ISSI Postdoctoral Fellow</a:t>
            </a:r>
          </a:p>
        </p:txBody>
      </p:sp>
      <p:sp>
        <p:nvSpPr>
          <p:cNvPr id="905" name="SlideNum">
            <a:extLst>
              <a:ext uri="{FF2B5EF4-FFF2-40B4-BE49-F238E27FC236}">
                <a16:creationId xmlns:a16="http://schemas.microsoft.com/office/drawing/2014/main" id="{12C4442F-C5BD-6E3D-FAC7-378D0F934E1D}"/>
              </a:ext>
            </a:extLst>
          </p:cNvPr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4F33AA-0CD8-B1D7-D212-C1C209177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46EF3AD-ABDE-A74B-11FF-121625D143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2381" r="6688" b="26772"/>
          <a:stretch>
            <a:fillRect/>
          </a:stretch>
        </p:blipFill>
        <p:spPr>
          <a:xfrm>
            <a:off x="350635" y="1101866"/>
            <a:ext cx="11547950" cy="52311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9286C2-B4FA-76AC-15F1-2771411F3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0" name="Picture 6" descr="Lehre im FS21 :: Fachschaft Jus">
            <a:extLst>
              <a:ext uri="{FF2B5EF4-FFF2-40B4-BE49-F238E27FC236}">
                <a16:creationId xmlns:a16="http://schemas.microsoft.com/office/drawing/2014/main" id="{359B22BA-2629-8690-AD38-4B3CD73BB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866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5D34B6-83B7-E8E4-5299-647DDFDD2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EE5A12-F4AE-2409-B06B-DC0D8F746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200" y="522980"/>
            <a:ext cx="5293207" cy="811272"/>
          </a:xfrm>
        </p:spPr>
        <p:txBody>
          <a:bodyPr>
            <a:normAutofit fontScale="90000"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Scientific Contributions of our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5CAA7-4199-45A9-204F-78E35CCB1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200" y="1400000"/>
            <a:ext cx="11255600" cy="3452259"/>
          </a:xfrm>
        </p:spPr>
        <p:txBody>
          <a:bodyPr>
            <a:no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Fusion 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Exploit the spatial coverage of different satellite datasets, and combine it with the temporal resolution of ground measurements to obtain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spatio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-temporal high-resolution datasets using data fusion methods.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Multi-Sensor Comparison and Validation: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Collect data during summer at satellite overpass times (Landsat 8/9, Sentinel-3, ECOSTRESS) and compare satellite-based LST with in-situ measurements from the Urban Climate network.</a:t>
            </a:r>
          </a:p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Bridge the gap between satellite LST and air temperature: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Handheld thermal camera surveys and vertical temperature profile measurements will also conduct to fill the gap.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100" b="1">
                <a:solidFill>
                  <a:srgbClr val="FFFFFF"/>
                </a:solidFill>
                <a:latin typeface="Calibri"/>
              </a:rPr>
              <a:t>LST_CCI WORKSHOP 2024</a:t>
            </a:r>
            <a:r>
              <a:rPr lang="en-US" sz="1100">
                <a:solidFill>
                  <a:srgbClr val="D5D8DC"/>
                </a:solidFill>
                <a:latin typeface="Calibri"/>
              </a:rPr>
              <a:t>  |  Land Surface Temperature Climate Change Initiative</a:t>
            </a: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Calibri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Calibri"/>
              </a:rPr>
              <a:t>Ko</a:t>
            </a:r>
            <a:r>
              <a:rPr lang="en-US" sz="900">
                <a:solidFill>
                  <a:srgbClr val="D5D8DC"/>
                </a:solidFill>
                <a:latin typeface="Calibri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43343A-B6B8-67A7-D7B5-0930A188A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927BB4-1A77-5AF6-5AF7-7DA2C80C1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C48F28AD-D5E1-04EC-9A5A-9102D00F1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086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94F404-3127-22CB-14D5-DAB1988C32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3405A7-FA9E-4DD1-84FE-FC51022BC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517" y="1243279"/>
            <a:ext cx="3016775" cy="149651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13FBD67-C42A-DE74-61A6-0055C9C7B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620" y="2869889"/>
            <a:ext cx="6941712" cy="1520807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attention!</a:t>
            </a:r>
          </a:p>
          <a:p>
            <a:pPr algn="ctr"/>
            <a:r>
              <a:rPr lang="en-US" sz="1600" err="1">
                <a:latin typeface="Times New Roman" panose="02020603050405020304" pitchFamily="18" charset="0"/>
                <a:cs typeface="Times New Roman" panose="02020603050405020304" pitchFamily="18" charset="0"/>
              </a:rPr>
              <a:t>LST_cci</a:t>
            </a:r>
            <a:r>
              <a:rPr lang="en-US" sz="1600">
                <a:latin typeface="Times New Roman" panose="02020603050405020304" pitchFamily="18" charset="0"/>
                <a:cs typeface="Times New Roman" panose="02020603050405020304" pitchFamily="18" charset="0"/>
              </a:rPr>
              <a:t> Workshop, United Kingdom</a:t>
            </a:r>
          </a:p>
          <a:p>
            <a:pPr algn="ctr"/>
            <a:b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1400" err="1"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400">
                <a:latin typeface="Times New Roman" panose="02020603050405020304" pitchFamily="18" charset="0"/>
                <a:cs typeface="Times New Roman" panose="02020603050405020304" pitchFamily="18" charset="0"/>
              </a:rPr>
              <a:t>ISSI Fellow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209F02-0389-F780-5585-ED84F524D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000" y="1991535"/>
            <a:ext cx="847725" cy="304800"/>
          </a:xfrm>
          <a:prstGeom prst="rect">
            <a:avLst/>
          </a:prstGeom>
          <a:solidFill>
            <a:srgbClr val="002060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58BE74FB-85B0-9EB4-7436-150ECDDDD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620" y="1664711"/>
            <a:ext cx="1711897" cy="958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653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F0D5FA-9B84-62B8-5518-C83745FEC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3F64F-73E6-70B4-9886-C0AD20B67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321" y="533200"/>
            <a:ext cx="3412998" cy="434115"/>
          </a:xfrm>
        </p:spPr>
        <p:txBody>
          <a:bodyPr>
            <a:normAutofit fontScale="90000"/>
          </a:bodyPr>
          <a:lstStyle/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8D737-7AF0-7D74-8126-313A2F413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260" y="884400"/>
            <a:ext cx="11628740" cy="488913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[1] Burger, M., Gubler, M.,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Heinimann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A., &amp;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Broennimann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S. (2021). 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Modelling the spatial pattern of heatwaves in the city of Bern using a land use regression </a:t>
            </a:r>
            <a:r>
              <a:rPr lang="en-GB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approach,Urban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Climate,Volume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 38,2021,100885,ISSN 2212-0955, 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https://doi.org/10.1016/j.uclim.2021.100885</a:t>
            </a:r>
            <a:r>
              <a:rPr lang="en-GB" sz="11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[2]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Dousset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B., &amp;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Gourmelon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F. (2003). Satellite multi-sensor data analysis of urban surface temperatures and landcover. ISPRS Journal of Photogrammetry and Remote Sensing, 58(1-2), 43-54.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[3] Ghent, D., Veal, K., Trent, T., Dodd, E.,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Sembhi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H., &amp; Remedios, J. (2019). A new approach to defining uncertainties for MODIS land surface temperature. Remote Sensing, 11(9), 1021.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[4] Gubler, M., Christen, A., Remund, J., &amp;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Broennimann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S. (2021). Evaluation and application of a low-cost measurement network to study intra-urban temperature differences during summer 2018 in Bern, Switzerland. Urban Climate, 37, 100817.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[5] Hulley, G. C., Ghent, D., Goettsche, F. M.,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Guillevic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 C.,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Mildrexler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D. J., &amp; Coll, C. (2019). Land surface temperature. In Taking the Temperature of the Earth (pp. 57-127). Elsevier.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[6] Li, Z. L., Tang, B. H., Wu, H., Ren, H., Yan, G., Wan, Z., Trigo, I. F., &amp; Sobrino, J. A. (2013). Satellite-derived land surface temperature: Current status and perspectives. Remote Sensing of Environment, 131, 14-37.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[7] Oke, T. R. (1982). The energetic basis of the urban heat island. Quarterly Journal of the Royal Meteorological Society, 108(455), 1-24.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[8] Voogt, J. A., &amp; Oke, T. R. (2003). Thermal remote sensing of urban climates. Remote Sensing of Environment, 86(3), 370-384.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[9] Bechtel, B.,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Demuzere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M., Mills, G., Zhan, W.,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P., Small, C., &amp; Voogt, J. (2019). SUHI analysis using Local Climate Zones. Urban Climate, 28, 100451.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[10] Good, E. J., Aldred, F. M., Ghent, D. J., Veal, K. L., &amp; Jimenez, C. (2022). An analysis of the stability and trends in the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LST_cci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 LST datasets over Europe. Earth and Space Science, 9(9), e2022EA002317.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[11] Liu, Z., Zhan, W., Bechtel, B., Voogt, J., et al. (2022). Surface warming in global cities is substantially more rapid than in rural background areas. Communications Earth &amp; Environment, 3(1).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[12]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Naserikia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M., Nazarian, N., </a:t>
            </a:r>
            <a:r>
              <a:rPr lang="de-DE" sz="1100">
                <a:latin typeface="Times New Roman" panose="02020603050405020304" pitchFamily="18" charset="0"/>
                <a:cs typeface="Times New Roman" panose="02020603050405020304" pitchFamily="18" charset="0"/>
              </a:rPr>
              <a:t>Kittner</a:t>
            </a:r>
            <a:r>
              <a:rPr lang="de-DE" sz="1100"/>
              <a:t>, 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Hart, M. A.,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P., et al. (2024). Multi-city analysis of satellite surface temperature compared to crowdsourced air temperature. ERL, 19(12), 124063.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[13] Oke, T. R., Mills, G., Christen, A., &amp; Voogt, J. A. (2017). Urban Climates. Cambridge University Press.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[14]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P., Bechtel, B., Perry, M., &amp; Ghent, D. (2022). The seasonality of surface urban heat islands across climates. Remote Sensing, 14(10), 2318.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[15]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Sismanidis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P., Ghent, D., Nazarian, N., </a:t>
            </a:r>
            <a:r>
              <a:rPr lang="en-US" sz="1100" err="1">
                <a:latin typeface="Times New Roman" panose="02020603050405020304" pitchFamily="18" charset="0"/>
                <a:cs typeface="Times New Roman" panose="02020603050405020304" pitchFamily="18" charset="0"/>
              </a:rPr>
              <a:t>Naserikia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M., Hart, M. A., &amp; Bechtel, B. (2025). Urban and rural warming trends from MODIS are statistically indistinguishable. GRL (preprint).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r>
              <a:rPr lang="en-US" sz="12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Land Surface Temperature Climate Change Initiative</a:t>
            </a: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Calibri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Calibri"/>
              </a:rPr>
              <a:t>Ko</a:t>
            </a:r>
            <a:r>
              <a:rPr lang="en-US" sz="900">
                <a:solidFill>
                  <a:srgbClr val="D5D8DC"/>
                </a:solidFill>
                <a:latin typeface="Calibri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C833A4-5929-5BFE-A074-3EC15CB3A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45C8AF-6F82-848C-479A-D56A14346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153C6236-D5AD-56F7-69E3-CBEC4F43D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609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825" y="530000"/>
            <a:ext cx="11300000" cy="500000"/>
          </a:xfrm>
        </p:spPr>
        <p:txBody>
          <a:bodyPr>
            <a:normAutofit/>
          </a:bodyPr>
          <a:lstStyle/>
          <a:p>
            <a:r>
              <a:rPr lang="en-US" sz="2500" b="1">
                <a:solidFill>
                  <a:srgbClr val="1B4F7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Appendix for Preliminary Result: </a:t>
            </a:r>
            <a:r>
              <a:rPr lang="en-US" sz="2500">
                <a:solidFill>
                  <a:srgbClr val="1B4F7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Station-wise LST pixel and Air Temperature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523596647"/>
              </p:ext>
            </p:extLst>
          </p:nvPr>
        </p:nvGraphicFramePr>
        <p:xfrm>
          <a:off x="180000" y="1100000"/>
          <a:ext cx="11620000" cy="52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Calibri"/>
              </a:rPr>
              <a:t>Appendix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03E348-63B1-7318-C814-8DF839E94D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7B214D4-A343-175A-B569-54E96B9C1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7BF70415-C2B6-4DD5-8535-D9EAF2712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D8A3AD-DDC3-BF75-7855-F6D896BFC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25D8F-AEA7-732E-FB62-06FA99B0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572" y="475200"/>
            <a:ext cx="7275579" cy="547453"/>
          </a:xfrm>
        </p:spPr>
        <p:txBody>
          <a:bodyPr>
            <a:normAutofit fontScale="90000"/>
          </a:bodyPr>
          <a:lstStyle/>
          <a:p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Landsat-based SUHI Class Area (km²) in Bern (1990-2025)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C363AA-DEF1-D251-C4CF-5AE48D412E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225153"/>
              </p:ext>
            </p:extLst>
          </p:nvPr>
        </p:nvGraphicFramePr>
        <p:xfrm>
          <a:off x="337572" y="1185605"/>
          <a:ext cx="5891348" cy="39914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107">
                  <a:extLst>
                    <a:ext uri="{9D8B030D-6E8A-4147-A177-3AD203B41FA5}">
                      <a16:colId xmlns:a16="http://schemas.microsoft.com/office/drawing/2014/main" val="743693444"/>
                    </a:ext>
                  </a:extLst>
                </a:gridCol>
                <a:gridCol w="816308">
                  <a:extLst>
                    <a:ext uri="{9D8B030D-6E8A-4147-A177-3AD203B41FA5}">
                      <a16:colId xmlns:a16="http://schemas.microsoft.com/office/drawing/2014/main" val="1062343034"/>
                    </a:ext>
                  </a:extLst>
                </a:gridCol>
                <a:gridCol w="906509">
                  <a:extLst>
                    <a:ext uri="{9D8B030D-6E8A-4147-A177-3AD203B41FA5}">
                      <a16:colId xmlns:a16="http://schemas.microsoft.com/office/drawing/2014/main" val="1204944762"/>
                    </a:ext>
                  </a:extLst>
                </a:gridCol>
                <a:gridCol w="1106930">
                  <a:extLst>
                    <a:ext uri="{9D8B030D-6E8A-4147-A177-3AD203B41FA5}">
                      <a16:colId xmlns:a16="http://schemas.microsoft.com/office/drawing/2014/main" val="3019517545"/>
                    </a:ext>
                  </a:extLst>
                </a:gridCol>
                <a:gridCol w="766532">
                  <a:extLst>
                    <a:ext uri="{9D8B030D-6E8A-4147-A177-3AD203B41FA5}">
                      <a16:colId xmlns:a16="http://schemas.microsoft.com/office/drawing/2014/main" val="148077677"/>
                    </a:ext>
                  </a:extLst>
                </a:gridCol>
                <a:gridCol w="1481962">
                  <a:extLst>
                    <a:ext uri="{9D8B030D-6E8A-4147-A177-3AD203B41FA5}">
                      <a16:colId xmlns:a16="http://schemas.microsoft.com/office/drawing/2014/main" val="3458447150"/>
                    </a:ext>
                  </a:extLst>
                </a:gridCol>
              </a:tblGrid>
              <a:tr h="89741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Study Year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Non-SUHI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Weak 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Medium 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High 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Very High SUHI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9222823"/>
                  </a:ext>
                </a:extLst>
              </a:tr>
              <a:tr h="435473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4.02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19.75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3787315"/>
                  </a:ext>
                </a:extLst>
              </a:tr>
              <a:tr h="6646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4.12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21.821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11.96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6771866"/>
                  </a:ext>
                </a:extLst>
              </a:tr>
              <a:tr h="6646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5.11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23.387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17.57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1225608"/>
                  </a:ext>
                </a:extLst>
              </a:tr>
              <a:tr h="6646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6.46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29.591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10.63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9241390"/>
                  </a:ext>
                </a:extLst>
              </a:tr>
              <a:tr h="664631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7.29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31.636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12.17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5358082"/>
                  </a:ext>
                </a:extLst>
              </a:tr>
            </a:tbl>
          </a:graphicData>
        </a:graphic>
      </p:graphicFrame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University of Bern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1ACC1D-EDC2-2A92-CEB4-625F6C1B8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FC6B5C-0CC8-77B6-333A-1B85D8BEE3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2573"/>
          <a:stretch>
            <a:fillRect/>
          </a:stretch>
        </p:blipFill>
        <p:spPr>
          <a:xfrm>
            <a:off x="6517340" y="1185604"/>
            <a:ext cx="5494099" cy="39914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522D9F-EF11-CC3E-6C07-8DB0A3BF81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3816" t="82712" r="5487"/>
          <a:stretch>
            <a:fillRect/>
          </a:stretch>
        </p:blipFill>
        <p:spPr>
          <a:xfrm>
            <a:off x="9735265" y="5408389"/>
            <a:ext cx="2112041" cy="99241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1DB8A25-92EF-34D7-3A56-C340DE9AF2B8}"/>
              </a:ext>
            </a:extLst>
          </p:cNvPr>
          <p:cNvSpPr/>
          <p:nvPr/>
        </p:nvSpPr>
        <p:spPr>
          <a:xfrm>
            <a:off x="11847306" y="4496373"/>
            <a:ext cx="152694" cy="103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H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8A1584-20C0-4AB8-B746-D2A2DB3BC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 descr="Lehre im FS21 :: Fachschaft Jus">
            <a:extLst>
              <a:ext uri="{FF2B5EF4-FFF2-40B4-BE49-F238E27FC236}">
                <a16:creationId xmlns:a16="http://schemas.microsoft.com/office/drawing/2014/main" id="{6EEA14E6-A04F-2D9C-E417-83C84A6FD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435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17263-1166-6E8D-635F-FF98F0AFB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442" y="523200"/>
            <a:ext cx="10515600" cy="564515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Outline of the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B47A0-3F1A-3B21-17B8-0167904E6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048385"/>
            <a:ext cx="6792141" cy="4351338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 Surface Temperature and Surface Urban Heat Island Analysis of Bern (1990-2025)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Preliminary Study with In-situ Air Temperature Dataset (Urban Climate Network of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UniBern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Concerns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Next Step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482AB0-1AE7-7929-F234-74966CE01A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4407"/>
            <a:ext cx="1023270" cy="50760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7537DA-9BAC-7AED-7593-343596A16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8541" y="475200"/>
            <a:ext cx="3723459" cy="6071788"/>
          </a:xfrm>
          <a:prstGeom prst="rect">
            <a:avLst/>
          </a:prstGeom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96826751-B143-3819-A2DB-AF731EB37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865389" cy="48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551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93BDC-C324-9E36-F8FD-DD9855EC9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999" y="544086"/>
            <a:ext cx="10853761" cy="630964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 Surface Temperature and Surface Urban Heat Island Analysis Methodology (1990-2025)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/ 15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717C61-B784-C67C-045A-D723426A8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6" descr="Lehre im FS21 :: Fachschaft Jus">
            <a:extLst>
              <a:ext uri="{FF2B5EF4-FFF2-40B4-BE49-F238E27FC236}">
                <a16:creationId xmlns:a16="http://schemas.microsoft.com/office/drawing/2014/main" id="{BA4124BF-07D8-2825-8C04-E3443DB73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BCCD06-EEA6-B454-8B65-3C86EB41AB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3379" y="1175050"/>
            <a:ext cx="7406861" cy="507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66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2031EC-D9E5-7D7E-6EE6-04338580F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A9A127A6-6CE5-A859-4544-A5B3B3096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218" y="3542050"/>
            <a:ext cx="3495040" cy="30706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B867EC-D5B3-A947-A77B-1869F3A43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946" y="518807"/>
            <a:ext cx="6551367" cy="770021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 Results: Bern (1990-2025)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482083" y="991751"/>
            <a:ext cx="39874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 maps derived from Landsat imagery across six time periods and S3 SLSTR for three time periods show a warming situation in Bern. 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/ 15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A52426-55BB-0B72-35F5-8834A84DA4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D0DFAB-F2C6-ABB7-5659-DE8DC98E19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4160" y="487200"/>
            <a:ext cx="4489256" cy="300195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865AF77-F752-AB71-D01E-0C1AFFE5D5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294541"/>
              </p:ext>
            </p:extLst>
          </p:nvPr>
        </p:nvGraphicFramePr>
        <p:xfrm>
          <a:off x="249294" y="2108969"/>
          <a:ext cx="4220227" cy="4291832"/>
        </p:xfrm>
        <a:graphic>
          <a:graphicData uri="http://schemas.openxmlformats.org/drawingml/2006/table">
            <a:tbl>
              <a:tblPr firstRow="1" firstCol="1" bandRow="1"/>
              <a:tblGrid>
                <a:gridCol w="1006088">
                  <a:extLst>
                    <a:ext uri="{9D8B030D-6E8A-4147-A177-3AD203B41FA5}">
                      <a16:colId xmlns:a16="http://schemas.microsoft.com/office/drawing/2014/main" val="3264760470"/>
                    </a:ext>
                  </a:extLst>
                </a:gridCol>
                <a:gridCol w="1210867">
                  <a:extLst>
                    <a:ext uri="{9D8B030D-6E8A-4147-A177-3AD203B41FA5}">
                      <a16:colId xmlns:a16="http://schemas.microsoft.com/office/drawing/2014/main" val="4098404213"/>
                    </a:ext>
                  </a:extLst>
                </a:gridCol>
                <a:gridCol w="2003272">
                  <a:extLst>
                    <a:ext uri="{9D8B030D-6E8A-4147-A177-3AD203B41FA5}">
                      <a16:colId xmlns:a16="http://schemas.microsoft.com/office/drawing/2014/main" val="889961071"/>
                    </a:ext>
                  </a:extLst>
                </a:gridCol>
              </a:tblGrid>
              <a:tr h="311626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Year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Satellite Dataset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Available Images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541323"/>
                  </a:ext>
                </a:extLst>
              </a:tr>
              <a:tr h="44311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1990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5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March, 05 May, 09 August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304146"/>
                  </a:ext>
                </a:extLst>
              </a:tr>
              <a:tr h="311626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5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01 June, 08 June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952596"/>
                  </a:ext>
                </a:extLst>
              </a:tr>
              <a:tr h="44311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5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 June, 31 July, 01 September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683563"/>
                  </a:ext>
                </a:extLst>
              </a:tr>
              <a:tr h="44311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8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 June, 11 August, 12 September</a:t>
                      </a:r>
                      <a:endParaRPr lang="en-CH" sz="105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3857103"/>
                  </a:ext>
                </a:extLst>
              </a:tr>
              <a:tr h="407711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Sentinel 3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 Images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1051607"/>
                  </a:ext>
                </a:extLst>
              </a:tr>
              <a:tr h="46915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8</a:t>
                      </a:r>
                      <a:endParaRPr lang="en-CH" sz="1050" dirty="0"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b="1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06 August, 22 August</a:t>
                      </a:r>
                      <a:endParaRPr lang="en-CH" sz="1050" b="1" dirty="0">
                        <a:solidFill>
                          <a:srgbClr val="0070C0"/>
                        </a:solidFill>
                        <a:effectLst/>
                        <a:latin typeface="Aptos" panose="020B00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8930258"/>
                  </a:ext>
                </a:extLst>
              </a:tr>
              <a:tr h="407711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Sentinel3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Images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432329"/>
                  </a:ext>
                </a:extLst>
              </a:tr>
              <a:tr h="44311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en-CH" sz="1050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Landsat 8</a:t>
                      </a:r>
                      <a:endParaRPr lang="en-CH" sz="1050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 March, 03 April, 22 June, 09 August, 25 August</a:t>
                      </a:r>
                      <a:endParaRPr lang="en-CH" sz="1050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7045515"/>
                  </a:ext>
                </a:extLst>
              </a:tr>
              <a:tr h="611563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Sentinel3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GB" sz="1050" b="1" kern="1200" dirty="0">
                          <a:solidFill>
                            <a:srgbClr val="20202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 Images</a:t>
                      </a:r>
                      <a:endParaRPr lang="en-CH" sz="1050" b="1" kern="1200" dirty="0">
                        <a:solidFill>
                          <a:srgbClr val="20202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6886001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646BDA6E-EA7A-AE0B-77AF-933F3A46FAF8}"/>
              </a:ext>
            </a:extLst>
          </p:cNvPr>
          <p:cNvCxnSpPr>
            <a:cxnSpLocks/>
          </p:cNvCxnSpPr>
          <p:nvPr/>
        </p:nvCxnSpPr>
        <p:spPr>
          <a:xfrm flipV="1">
            <a:off x="3840480" y="3123318"/>
            <a:ext cx="1899920" cy="13877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F0E7D40-D86E-AE7C-CA99-F030D72F7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A79CE9B9-D524-65A4-27D1-AD64CE807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3704FCD-667C-58F6-D558-8D18878D451B}"/>
              </a:ext>
            </a:extLst>
          </p:cNvPr>
          <p:cNvSpPr txBox="1"/>
          <p:nvPr/>
        </p:nvSpPr>
        <p:spPr>
          <a:xfrm>
            <a:off x="10604555" y="1288828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Landsat</a:t>
            </a:r>
            <a:endParaRPr lang="en-CH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9068E7E-B325-8C49-6AFD-F8B6F3D3A9A3}"/>
              </a:ext>
            </a:extLst>
          </p:cNvPr>
          <p:cNvSpPr txBox="1"/>
          <p:nvPr/>
        </p:nvSpPr>
        <p:spPr>
          <a:xfrm>
            <a:off x="9270535" y="4978400"/>
            <a:ext cx="1334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S3 SLSTR</a:t>
            </a:r>
            <a:endParaRPr lang="en-CH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506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0132E8-3A00-593C-EA31-01E00A0CC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EB541-5B73-79A2-F8A6-CBFB9E13A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326" y="520762"/>
            <a:ext cx="5396336" cy="558783"/>
          </a:xfrm>
        </p:spPr>
        <p:txBody>
          <a:bodyPr>
            <a:normAutofit/>
          </a:bodyPr>
          <a:lstStyle/>
          <a:p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SUHI Mapping (1990-2025)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16326" y="1185685"/>
            <a:ext cx="36706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SUHI intensity maps show the spatial distribution of the surface urban heat island effect across Bern.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High and Very High SUHI classes are concentrated in densely built-up urban cores, while vegetated and water areas exhibit lower SUHI values. 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C5690-0CBF-FB88-1114-20DD94421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140A37-8E52-1544-DE32-9F4040DB0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423" y="505112"/>
            <a:ext cx="6646093" cy="37384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798293-3B45-EE4E-2B17-81D96274E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540DCD61-DB15-D409-2808-75FDAB937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DBABC5-B04A-B19E-6EB7-326E7F36F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912" y="4357614"/>
            <a:ext cx="3280115" cy="22003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520FD3-6B5C-F35D-ED80-0215E43FE7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06039" y="4355785"/>
            <a:ext cx="3277898" cy="22125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A77023D-57C5-9C31-7708-66B7258306F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76703" y="4355784"/>
            <a:ext cx="3277898" cy="219889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4A92EA9-A6C8-7EC1-3D53-4AD1F447FC97}"/>
              </a:ext>
            </a:extLst>
          </p:cNvPr>
          <p:cNvSpPr txBox="1"/>
          <p:nvPr/>
        </p:nvSpPr>
        <p:spPr>
          <a:xfrm>
            <a:off x="10917652" y="1267175"/>
            <a:ext cx="1082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Landsat</a:t>
            </a:r>
            <a:endParaRPr lang="en-CH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AEB0CB5-B9DB-5159-31B4-24D791E7CAD2}"/>
              </a:ext>
            </a:extLst>
          </p:cNvPr>
          <p:cNvSpPr txBox="1"/>
          <p:nvPr/>
        </p:nvSpPr>
        <p:spPr>
          <a:xfrm>
            <a:off x="10756290" y="5190715"/>
            <a:ext cx="1334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S3 SLSTR</a:t>
            </a:r>
            <a:endParaRPr lang="en-CH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396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0B7910-C492-26D8-67B5-FBAA886DF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0A3B7-5A44-66BD-B12F-4B6EF83BC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000" y="689711"/>
            <a:ext cx="8018385" cy="389377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LST Statistics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93516" y="5911669"/>
            <a:ext cx="11370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Mean LST increased from 21.58 °C (1990) to 28.52-30.37 °C (2024), presenting a warming situation over 35 years. </a:t>
            </a:r>
          </a:p>
          <a:p>
            <a:pPr algn="just"/>
            <a:endParaRPr 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available cloud-free Landsat satellite images varied considerably across study periods (2-5 images per year), limiting the statistical robustness of trend analyses. </a:t>
            </a: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r>
              <a:rPr lang="en-US" sz="12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/ 15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BB4979-13DB-BA7F-6117-C4346A471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233F064-4D4A-2E95-7208-DA78DF4DFE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612739"/>
              </p:ext>
            </p:extLst>
          </p:nvPr>
        </p:nvGraphicFramePr>
        <p:xfrm>
          <a:off x="293516" y="914400"/>
          <a:ext cx="10900001" cy="4764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1284">
                  <a:extLst>
                    <a:ext uri="{9D8B030D-6E8A-4147-A177-3AD203B41FA5}">
                      <a16:colId xmlns:a16="http://schemas.microsoft.com/office/drawing/2014/main" val="3719777956"/>
                    </a:ext>
                  </a:extLst>
                </a:gridCol>
                <a:gridCol w="1660557">
                  <a:extLst>
                    <a:ext uri="{9D8B030D-6E8A-4147-A177-3AD203B41FA5}">
                      <a16:colId xmlns:a16="http://schemas.microsoft.com/office/drawing/2014/main" val="3505233392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630446543"/>
                    </a:ext>
                  </a:extLst>
                </a:gridCol>
                <a:gridCol w="1452880">
                  <a:extLst>
                    <a:ext uri="{9D8B030D-6E8A-4147-A177-3AD203B41FA5}">
                      <a16:colId xmlns:a16="http://schemas.microsoft.com/office/drawing/2014/main" val="769863518"/>
                    </a:ext>
                  </a:extLst>
                </a:gridCol>
                <a:gridCol w="1513840">
                  <a:extLst>
                    <a:ext uri="{9D8B030D-6E8A-4147-A177-3AD203B41FA5}">
                      <a16:colId xmlns:a16="http://schemas.microsoft.com/office/drawing/2014/main" val="572932007"/>
                    </a:ext>
                  </a:extLst>
                </a:gridCol>
                <a:gridCol w="1341120">
                  <a:extLst>
                    <a:ext uri="{9D8B030D-6E8A-4147-A177-3AD203B41FA5}">
                      <a16:colId xmlns:a16="http://schemas.microsoft.com/office/drawing/2014/main" val="702908999"/>
                    </a:ext>
                  </a:extLst>
                </a:gridCol>
                <a:gridCol w="1120480">
                  <a:extLst>
                    <a:ext uri="{9D8B030D-6E8A-4147-A177-3AD203B41FA5}">
                      <a16:colId xmlns:a16="http://schemas.microsoft.com/office/drawing/2014/main" val="3771313499"/>
                    </a:ext>
                  </a:extLst>
                </a:gridCol>
              </a:tblGrid>
              <a:tr h="887900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Year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LST Avg (°C)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Min (°C)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Median (°C)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Max (°C)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SUHI_Mean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SUHI_Std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0063059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1990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21.58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21.06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34.58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9358669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12.95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21.56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35.56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9541575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2010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22.63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15.35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22.56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34.76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CH" sz="20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4286723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</a:t>
                      </a: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(Landsat 8)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25.4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17.45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25.31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36.34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03708473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2020 (S3 SLSTR)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29.61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36.35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12754557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(Landsat 8)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28.52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19.92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28.31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40.34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062607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2024 (S3 SLSTR)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30.37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24.37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30.23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37.03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just" defTabSz="914400" rtl="0" eaLnBrk="1" fontAlgn="b" latinLnBrk="0" hangingPunct="1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CH" sz="20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0.22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393362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(Landsat 8)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24.43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12.27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35.62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35.62</a:t>
                      </a:r>
                      <a:endParaRPr lang="en-CH" sz="200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20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CH" sz="20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7819374"/>
                  </a:ext>
                </a:extLst>
              </a:tr>
              <a:tr h="430722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ea typeface="Yu Gothic" panose="020B0400000000000000" pitchFamily="34" charset="-128"/>
                          <a:cs typeface="Times New Roman" panose="02020603050405020304" pitchFamily="18" charset="0"/>
                        </a:rPr>
                        <a:t>2025 (S3 SLSTR)</a:t>
                      </a:r>
                      <a:endParaRPr lang="en-CH" sz="20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29.07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CH" sz="2000" b="0" i="0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3839587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C5942B5A-DB78-B377-F35B-5A8619901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FEFA313F-96BE-E855-0C8D-FF97F6474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946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C04EFB-56B9-31A7-4D5E-F4C045F59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36EBC-3F6A-0DE0-88F0-60A39A918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90" y="521885"/>
            <a:ext cx="3412998" cy="1839433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Preliminary Study of Satellite LST with In-situ Air Temperature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D8940-EB4F-738D-B2DE-7D01D56238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3883" y="1003777"/>
            <a:ext cx="7961814" cy="5324265"/>
          </a:xfrm>
        </p:spPr>
        <p:txBody>
          <a:bodyPr>
            <a:noAutofit/>
          </a:bodyPr>
          <a:lstStyle/>
          <a:p>
            <a:pPr algn="just"/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Urban Climate is an urban temperature measurement network located in the city of Bern [1].</a:t>
            </a:r>
          </a:p>
          <a:p>
            <a:pPr algn="just"/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network has distributed 78 stations and provides temperature observation throughout Bern city since 2018.</a:t>
            </a:r>
          </a:p>
          <a:p>
            <a:pPr algn="just"/>
            <a:r>
              <a:rPr lang="en-GB" sz="2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Spatial Matching</a:t>
            </a:r>
            <a:r>
              <a:rPr lang="en-GB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The pixel over the in-situ station is used. </a:t>
            </a:r>
          </a:p>
          <a:p>
            <a:pPr algn="just"/>
            <a:r>
              <a:rPr lang="en-US" sz="20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Temporal Matching</a:t>
            </a:r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r>
              <a:rPr lang="en-GB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The closest time to satellite overpass is used. Time difference is limited to 6 minutes.</a:t>
            </a:r>
            <a:endParaRPr lang="en-US" sz="20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Single Landsat LST image from 6</a:t>
            </a:r>
            <a:r>
              <a:rPr lang="en-US" sz="2000" baseline="30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 </a:t>
            </a:r>
            <a:r>
              <a:rPr lang="en-US" sz="2000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August 2024 and 22nd August 2024, are used for this preliminary study.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3F6AE3E6-BB13-EF7F-A362-46A60CAB9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6" y="2231318"/>
            <a:ext cx="3662682" cy="333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/ 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A63EDF-2BA3-C84A-530D-B5098ABB5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3003B96-299C-22CE-036D-CEE5A9C5FC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6" descr="Lehre im FS21 :: Fachschaft Jus">
            <a:extLst>
              <a:ext uri="{FF2B5EF4-FFF2-40B4-BE49-F238E27FC236}">
                <a16:creationId xmlns:a16="http://schemas.microsoft.com/office/drawing/2014/main" id="{8A2A516A-0999-7F5F-5558-AAB7DA013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Lehre im FS21 :: Fachschaft Jus">
            <a:extLst>
              <a:ext uri="{FF2B5EF4-FFF2-40B4-BE49-F238E27FC236}">
                <a16:creationId xmlns:a16="http://schemas.microsoft.com/office/drawing/2014/main" id="{FF90F7C6-4711-C8F5-B13F-E30E50EFB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253" y="3665909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651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E114CB-0A4E-CDC0-6042-D21B611D1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028A2-2D08-857D-90FD-91B4B2461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823" y="515814"/>
            <a:ext cx="7974531" cy="611257"/>
          </a:xfrm>
        </p:spPr>
        <p:txBody>
          <a:bodyPr>
            <a:normAutofit/>
          </a:bodyPr>
          <a:lstStyle/>
          <a:p>
            <a:r>
              <a:rPr lang="en-US" sz="2500">
                <a:latin typeface="Times New Roman" panose="02020603050405020304" pitchFamily="18" charset="0"/>
                <a:cs typeface="Times New Roman" panose="02020603050405020304" pitchFamily="18" charset="0"/>
              </a:rPr>
              <a:t>Preliminary Analysis: LST &amp; Air Temperature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84B13-CD57-CD0F-2CCC-1F304AE61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823" y="3677469"/>
            <a:ext cx="11508379" cy="2613328"/>
          </a:xfrm>
        </p:spPr>
        <p:txBody>
          <a:bodyPr>
            <a:noAutofit/>
          </a:bodyPr>
          <a:lstStyle/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R² improvement (0.697 </a:t>
            </a:r>
            <a:r>
              <a:rPr lang="en-GB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</a:t>
            </a: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0.746) </a:t>
            </a: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RMSE reduction (2.25 </a:t>
            </a:r>
            <a:r>
              <a:rPr lang="en-GB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-&gt; </a:t>
            </a: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0.21) </a:t>
            </a: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MB = 0 for both </a:t>
            </a: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Intercept closer to zero in Model 2 </a:t>
            </a: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Both </a:t>
            </a:r>
            <a:r>
              <a:rPr lang="en-GB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models are </a:t>
            </a:r>
            <a:r>
              <a:rPr lang="en-CH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statistically significant</a:t>
            </a:r>
            <a:r>
              <a:rPr lang="en-GB" altLang="en-CH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altLang="en-CH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altLang="en-CH" sz="20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results are preliminary and subject to further validation.</a:t>
            </a:r>
            <a:endParaRPr lang="en-CH" altLang="en-CH" sz="20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8E9C4A4-8B02-9DF5-BCCF-52F162D55D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835078"/>
              </p:ext>
            </p:extLst>
          </p:nvPr>
        </p:nvGraphicFramePr>
        <p:xfrm>
          <a:off x="1319240" y="1149685"/>
          <a:ext cx="8389319" cy="23117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6144">
                  <a:extLst>
                    <a:ext uri="{9D8B030D-6E8A-4147-A177-3AD203B41FA5}">
                      <a16:colId xmlns:a16="http://schemas.microsoft.com/office/drawing/2014/main" val="1583788634"/>
                    </a:ext>
                  </a:extLst>
                </a:gridCol>
                <a:gridCol w="2796144">
                  <a:extLst>
                    <a:ext uri="{9D8B030D-6E8A-4147-A177-3AD203B41FA5}">
                      <a16:colId xmlns:a16="http://schemas.microsoft.com/office/drawing/2014/main" val="2682550799"/>
                    </a:ext>
                  </a:extLst>
                </a:gridCol>
                <a:gridCol w="2797031">
                  <a:extLst>
                    <a:ext uri="{9D8B030D-6E8A-4147-A177-3AD203B41FA5}">
                      <a16:colId xmlns:a16="http://schemas.microsoft.com/office/drawing/2014/main" val="3154387392"/>
                    </a:ext>
                  </a:extLst>
                </a:gridCol>
              </a:tblGrid>
              <a:tr h="674873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Validation Metric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 1 (Station Data)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 2 (Station Data and Urban/Non-Urban Data)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0932295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Intercept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-10.29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–4.49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2803243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1800" baseline="30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0.746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9727088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RMSE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9289761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 Bias (MB)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b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 b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800" b="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0570270"/>
                  </a:ext>
                </a:extLst>
              </a:tr>
              <a:tr h="327382"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p-value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&lt;0.001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2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&lt;0.001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Yu Gothic" panose="020B04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2041784"/>
                  </a:ext>
                </a:extLst>
              </a:tr>
            </a:tbl>
          </a:graphicData>
        </a:graphic>
      </p:graphicFrame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/ 15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851760E-DD12-24CE-418F-E45770183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ABE313-D9BE-03D6-5788-C72742DCBA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" name="Picture 6" descr="Lehre im FS21 :: Fachschaft Jus">
            <a:extLst>
              <a:ext uri="{FF2B5EF4-FFF2-40B4-BE49-F238E27FC236}">
                <a16:creationId xmlns:a16="http://schemas.microsoft.com/office/drawing/2014/main" id="{06F84B3B-EF03-BC94-22AB-FEB600D1B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693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atter plot - 22 August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999" y="758000"/>
            <a:ext cx="4200000" cy="30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Scatter plot - 6 August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499" y="570000"/>
            <a:ext cx="3400000" cy="34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Station map with overestimated/underestimated temperature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3319" y="570000"/>
            <a:ext cx="3698682" cy="3493200"/>
          </a:xfrm>
          <a:prstGeom prst="rect">
            <a:avLst/>
          </a:prstGeom>
        </p:spPr>
      </p:pic>
      <p:sp>
        <p:nvSpPr>
          <p:cNvPr id="20" name="TextBox 20"/>
          <p:cNvSpPr txBox="1"/>
          <p:nvPr/>
        </p:nvSpPr>
        <p:spPr>
          <a:xfrm>
            <a:off x="299999" y="4253292"/>
            <a:ext cx="11433825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>
                <a:latin typeface="Times New Roman" panose="02020603050405020304" pitchFamily="18" charset="0"/>
                <a:cs typeface="Times New Roman" panose="02020603050405020304" pitchFamily="18" charset="0"/>
              </a:rPr>
              <a:t>LST consistently exceeds air temperature by 4-10 °C, reflecting the fundamental physical difference between radiative skin temperature and canopy-layer air temperature.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LST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discrepancies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follow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land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cover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largest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offsets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occur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at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impervious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urban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sites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(e.g. Galgenfeld Industrie, Zytglogge)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Vegetated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sites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show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smallest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differences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 (e.g. </a:t>
            </a:r>
            <a:r>
              <a:rPr lang="de-DE" sz="2000" err="1">
                <a:latin typeface="Times New Roman" panose="02020603050405020304" pitchFamily="18" charset="0"/>
                <a:cs typeface="Times New Roman" panose="02020603050405020304" pitchFamily="18" charset="0"/>
              </a:rPr>
              <a:t>Bremgartenwald</a:t>
            </a:r>
            <a:r>
              <a:rPr lang="de-DE" sz="20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i="1">
              <a:solidFill>
                <a:srgbClr val="77777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0" name="HeaderBar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1" name="HeaderText"/>
          <p:cNvSpPr txBox="1"/>
          <p:nvPr/>
        </p:nvSpPr>
        <p:spPr>
          <a:xfrm>
            <a:off x="180000" y="50000"/>
            <a:ext cx="8000000" cy="377200"/>
          </a:xfrm>
          <a:prstGeom prst="rect">
            <a:avLst/>
          </a:prstGeom>
          <a:noFill/>
        </p:spPr>
        <p:txBody>
          <a:bodyPr anchor="ctr" anchorCtr="0"/>
          <a:lstStyle/>
          <a:p>
            <a:pPr algn="l"/>
            <a:r>
              <a:rPr lang="en-US" sz="12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LST_CCI WORKSHOP 2026</a:t>
            </a:r>
            <a:endParaRPr lang="en-US" sz="1200">
              <a:solidFill>
                <a:srgbClr val="D5D8D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2" name="AccentLine"/>
          <p:cNvSpPr/>
          <p:nvPr/>
        </p:nvSpPr>
        <p:spPr>
          <a:xfrm>
            <a:off x="0" y="457200"/>
            <a:ext cx="12192000" cy="36000"/>
          </a:xfrm>
          <a:prstGeom prst="rect">
            <a:avLst/>
          </a:prstGeom>
          <a:solidFill>
            <a:srgbClr val="F39C1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3" name="FooterBar"/>
          <p:cNvSpPr/>
          <p:nvPr/>
        </p:nvSpPr>
        <p:spPr>
          <a:xfrm>
            <a:off x="0" y="6538000"/>
            <a:ext cx="12192000" cy="320000"/>
          </a:xfrm>
          <a:prstGeom prst="rect">
            <a:avLst/>
          </a:prstGeom>
          <a:solidFill>
            <a:srgbClr val="1B4F72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04" name="FooterText"/>
          <p:cNvSpPr txBox="1"/>
          <p:nvPr/>
        </p:nvSpPr>
        <p:spPr>
          <a:xfrm>
            <a:off x="180000" y="6578000"/>
            <a:ext cx="100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Htet Yamin Ko </a:t>
            </a:r>
            <a:r>
              <a:rPr lang="en-US" sz="900" err="1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</a:t>
            </a:r>
            <a:r>
              <a:rPr lang="en-US" sz="900">
                <a:solidFill>
                  <a:srgbClr val="D5D8D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|  ISSI Postdoctoral Fellow</a:t>
            </a:r>
          </a:p>
        </p:txBody>
      </p:sp>
      <p:sp>
        <p:nvSpPr>
          <p:cNvPr id="905" name="SlideNum"/>
          <p:cNvSpPr txBox="1"/>
          <p:nvPr/>
        </p:nvSpPr>
        <p:spPr>
          <a:xfrm>
            <a:off x="10500000" y="6578000"/>
            <a:ext cx="1500000" cy="240000"/>
          </a:xfrm>
          <a:prstGeom prst="rect">
            <a:avLst/>
          </a:prstGeom>
          <a:noFill/>
        </p:spPr>
        <p:txBody>
          <a:bodyPr anchor="ctr"/>
          <a:lstStyle/>
          <a:p>
            <a:pPr algn="r"/>
            <a:r>
              <a:rPr lang="en-US" sz="1000" b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/ 15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2E5E4B-BEA6-A53B-149A-0273ACAEF9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93517" y="0"/>
            <a:ext cx="994227" cy="4932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830580-F1E2-58CB-61B1-7EDEE6487CD0}"/>
              </a:ext>
            </a:extLst>
          </p:cNvPr>
          <p:cNvSpPr txBox="1"/>
          <p:nvPr/>
        </p:nvSpPr>
        <p:spPr>
          <a:xfrm>
            <a:off x="5645650" y="3794556"/>
            <a:ext cx="1792478" cy="21544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800"/>
              <a:t>Air Temperature + Urban/Non-Urban</a:t>
            </a:r>
            <a:endParaRPr lang="en-CH" sz="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3DB0AA-5490-D139-BEBC-3E18DE08BF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93517" y="-11912"/>
            <a:ext cx="1018240" cy="50511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6" descr="Lehre im FS21 :: Fachschaft Jus">
            <a:extLst>
              <a:ext uri="{FF2B5EF4-FFF2-40B4-BE49-F238E27FC236}">
                <a16:creationId xmlns:a16="http://schemas.microsoft.com/office/drawing/2014/main" id="{6A1251CA-D84C-9A8F-52DE-14F3F40E5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1246" y="-11912"/>
            <a:ext cx="901987" cy="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64A2F6E0-F7B7-7440-92E7-6916CBED8D1E}">
  <we:reference id="wa200005566" version="3.0.0.7" store="en-US" storeType="OMEX"/>
  <we:alternateReferences>
    <we:reference id="wa200005566" version="3.0.0.7" store="wa200005566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Met Office Document" ma:contentTypeID="0x01010008EC4BDFB4C3D542892399C37F0B505F00A5E4FF33B30EA542B63537776E4159E2" ma:contentTypeVersion="4" ma:contentTypeDescription="" ma:contentTypeScope="" ma:versionID="afae94b013afc68d3bc79838abe09d6e">
  <xsd:schema xmlns:xsd="http://www.w3.org/2001/XMLSchema" xmlns:xs="http://www.w3.org/2001/XMLSchema" xmlns:p="http://schemas.microsoft.com/office/2006/metadata/properties" xmlns:ns2="95a6d21c-7db0-4b7e-981f-b4f22b02b9d8" targetNamespace="http://schemas.microsoft.com/office/2006/metadata/properties" ma:root="true" ma:fieldsID="00498563706532ae591e9d28b48530d5" ns2:_=""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TNA" minOccurs="0"/>
                <xsd:element ref="ns2:Review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NA" ma:index="1" nillable="true" ma:displayName="TNA" ma:default="Not of potential interest" ma:format="Dropdown" ma:internalName="TNA">
      <xsd:simpleType>
        <xsd:restriction base="dms:Choice">
          <xsd:enumeration value="Not of potential interest"/>
          <xsd:enumeration value="Potential TNA Record"/>
          <xsd:enumeration value="Flagged for TNA"/>
          <xsd:enumeration value="List to TNA"/>
          <xsd:enumeration value="Not listed to TNA"/>
          <xsd:enumeration value="Transferred to TNA"/>
          <xsd:enumeration value="Published by TNA"/>
        </xsd:restriction>
      </xsd:simpleType>
    </xsd:element>
    <xsd:element name="ReviewDate" ma:index="2" nillable="true" ma:displayName="Review Date" ma:format="DateOnly" ma:internalName="Review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F4A62D1-D9E5-4F82-AAD6-C210CB615544}"/>
</file>

<file path=customXml/itemProps2.xml><?xml version="1.0" encoding="utf-8"?>
<ds:datastoreItem xmlns:ds="http://schemas.openxmlformats.org/officeDocument/2006/customXml" ds:itemID="{FE4A44DD-2AFA-4D7D-A830-E738DBE21B44}"/>
</file>

<file path=customXml/itemProps3.xml><?xml version="1.0" encoding="utf-8"?>
<ds:datastoreItem xmlns:ds="http://schemas.openxmlformats.org/officeDocument/2006/customXml" ds:itemID="{0D3A45BB-9C11-4687-B768-78D2871E233F}"/>
</file>

<file path=customXml/itemProps4.xml><?xml version="1.0" encoding="utf-8"?>
<ds:datastoreItem xmlns:ds="http://schemas.openxmlformats.org/officeDocument/2006/customXml" ds:itemID="{509DD82F-6DD2-4E96-85AF-FF8A46A0469C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2171</Words>
  <Application>Microsoft Macintosh PowerPoint</Application>
  <PresentationFormat>Widescreen</PresentationFormat>
  <Paragraphs>286</Paragraphs>
  <Slides>16</Slides>
  <Notes>5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Aptos</vt:lpstr>
      <vt:lpstr>Aptos Display</vt:lpstr>
      <vt:lpstr>Arial</vt:lpstr>
      <vt:lpstr>Calibri</vt:lpstr>
      <vt:lpstr>Times New Roman</vt:lpstr>
      <vt:lpstr>Office Theme</vt:lpstr>
      <vt:lpstr>User Engagement Challenges in LST Mapping for Small Cities:  The Case of Bern, Switzerland</vt:lpstr>
      <vt:lpstr>Outline of the presentation</vt:lpstr>
      <vt:lpstr>Land Surface Temperature and Surface Urban Heat Island Analysis Methodology (1990-2025)</vt:lpstr>
      <vt:lpstr>LST Results: Bern (1990-2025) </vt:lpstr>
      <vt:lpstr>SUHI Mapping (1990-2025)</vt:lpstr>
      <vt:lpstr>LST Statistics </vt:lpstr>
      <vt:lpstr>Preliminary Study of Satellite LST with In-situ Air Temperature</vt:lpstr>
      <vt:lpstr>Preliminary Analysis: LST &amp; Air Temperature</vt:lpstr>
      <vt:lpstr>PowerPoint Presentation</vt:lpstr>
      <vt:lpstr>User Concerns</vt:lpstr>
      <vt:lpstr>Next Step</vt:lpstr>
      <vt:lpstr>Scientific Contributions of our Work</vt:lpstr>
      <vt:lpstr>Thank you for your attention! LST_cci Workshop, United Kingdom  Htet Yamin Ko Ko  ISSI Fellow</vt:lpstr>
      <vt:lpstr>References</vt:lpstr>
      <vt:lpstr>Appendix for Preliminary Result: Station-wise LST pixel and Air Temperature</vt:lpstr>
      <vt:lpstr>Landsat-based SUHI Class Area (km²) in Bern (1990-2025)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Htet Yamin Ko Ko</dc:creator>
  <cp:lastModifiedBy>Htet Yamin Ko Ko</cp:lastModifiedBy>
  <cp:revision>1</cp:revision>
  <dcterms:created xsi:type="dcterms:W3CDTF">2026-03-30T15:06:38Z</dcterms:created>
  <dcterms:modified xsi:type="dcterms:W3CDTF">2026-05-12T20:56:21Z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0x010100E4F9D0DE9BDCC4459CB953BA1A83B265</vt:lpwstr>
  </property>
</Properties>
</file>