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  <p:sldMasterId id="2147483687" r:id="rId5"/>
  </p:sldMasterIdLst>
  <p:notesMasterIdLst>
    <p:notesMasterId r:id="rId33"/>
  </p:notesMasterIdLst>
  <p:sldIdLst>
    <p:sldId id="283" r:id="rId6"/>
    <p:sldId id="298" r:id="rId7"/>
    <p:sldId id="1572" r:id="rId8"/>
    <p:sldId id="292" r:id="rId9"/>
    <p:sldId id="1573" r:id="rId10"/>
    <p:sldId id="263" r:id="rId11"/>
    <p:sldId id="268" r:id="rId12"/>
    <p:sldId id="269" r:id="rId13"/>
    <p:sldId id="266" r:id="rId14"/>
    <p:sldId id="267" r:id="rId15"/>
    <p:sldId id="285" r:id="rId16"/>
    <p:sldId id="310" r:id="rId17"/>
    <p:sldId id="284" r:id="rId18"/>
    <p:sldId id="288" r:id="rId19"/>
    <p:sldId id="1567" r:id="rId20"/>
    <p:sldId id="256" r:id="rId21"/>
    <p:sldId id="1568" r:id="rId22"/>
    <p:sldId id="1570" r:id="rId23"/>
    <p:sldId id="1571" r:id="rId24"/>
    <p:sldId id="308" r:id="rId25"/>
    <p:sldId id="286" r:id="rId26"/>
    <p:sldId id="309" r:id="rId27"/>
    <p:sldId id="294" r:id="rId28"/>
    <p:sldId id="295" r:id="rId29"/>
    <p:sldId id="296" r:id="rId30"/>
    <p:sldId id="299" r:id="rId31"/>
    <p:sldId id="300" r:id="rId3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6B4"/>
    <a:srgbClr val="E47452"/>
    <a:srgbClr val="359BC0"/>
    <a:srgbClr val="BBBDBF"/>
    <a:srgbClr val="C4E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F588B1-E1FE-47C6-8D4E-359413633B6B}" v="74" dt="2026-05-13T07:49:56.1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7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microsoft.com/office/2015/10/relationships/revisionInfo" Target="revisionInfo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zie Good" userId="6781c18b-e49e-4918-96ed-f7dc03545375" providerId="ADAL" clId="{1D4DB65B-5FFE-4E77-836B-7B2E6B44468A}"/>
    <pc:docChg chg="undo redo custSel addSld delSld modSld sldOrd delMainMaster">
      <pc:chgData name="Lizzie Good" userId="6781c18b-e49e-4918-96ed-f7dc03545375" providerId="ADAL" clId="{1D4DB65B-5FFE-4E77-836B-7B2E6B44468A}" dt="2026-05-13T10:33:56.671" v="4529" actId="20577"/>
      <pc:docMkLst>
        <pc:docMk/>
      </pc:docMkLst>
      <pc:sldChg chg="delSp modSp add del mod">
        <pc:chgData name="Lizzie Good" userId="6781c18b-e49e-4918-96ed-f7dc03545375" providerId="ADAL" clId="{1D4DB65B-5FFE-4E77-836B-7B2E6B44468A}" dt="2026-05-11T22:13:22.938" v="1865" actId="478"/>
        <pc:sldMkLst>
          <pc:docMk/>
          <pc:sldMk cId="0" sldId="256"/>
        </pc:sldMkLst>
        <pc:spChg chg="mod">
          <ac:chgData name="Lizzie Good" userId="6781c18b-e49e-4918-96ed-f7dc03545375" providerId="ADAL" clId="{1D4DB65B-5FFE-4E77-836B-7B2E6B44468A}" dt="2026-05-11T21:46:57.863" v="1082" actId="20577"/>
          <ac:spMkLst>
            <pc:docMk/>
            <pc:sldMk cId="0" sldId="256"/>
            <ac:spMk id="4" creationId="{00000000-0000-0000-0000-000000000000}"/>
          </ac:spMkLst>
        </pc:spChg>
      </pc:sldChg>
      <pc:sldChg chg="addSp modSp add mod">
        <pc:chgData name="Lizzie Good" userId="6781c18b-e49e-4918-96ed-f7dc03545375" providerId="ADAL" clId="{1D4DB65B-5FFE-4E77-836B-7B2E6B44468A}" dt="2026-05-12T20:19:32.062" v="4503" actId="1076"/>
        <pc:sldMkLst>
          <pc:docMk/>
          <pc:sldMk cId="143898872" sldId="263"/>
        </pc:sldMkLst>
        <pc:spChg chg="add mod">
          <ac:chgData name="Lizzie Good" userId="6781c18b-e49e-4918-96ed-f7dc03545375" providerId="ADAL" clId="{1D4DB65B-5FFE-4E77-836B-7B2E6B44468A}" dt="2026-05-12T20:19:32.062" v="4503" actId="1076"/>
          <ac:spMkLst>
            <pc:docMk/>
            <pc:sldMk cId="143898872" sldId="263"/>
            <ac:spMk id="4" creationId="{08D1C35D-188A-ED95-9C09-CEB8A94CC62F}"/>
          </ac:spMkLst>
        </pc:spChg>
      </pc:sldChg>
      <pc:sldChg chg="add">
        <pc:chgData name="Lizzie Good" userId="6781c18b-e49e-4918-96ed-f7dc03545375" providerId="ADAL" clId="{1D4DB65B-5FFE-4E77-836B-7B2E6B44468A}" dt="2026-05-12T20:18:24.449" v="4474"/>
        <pc:sldMkLst>
          <pc:docMk/>
          <pc:sldMk cId="2955200106" sldId="266"/>
        </pc:sldMkLst>
      </pc:sldChg>
      <pc:sldChg chg="add">
        <pc:chgData name="Lizzie Good" userId="6781c18b-e49e-4918-96ed-f7dc03545375" providerId="ADAL" clId="{1D4DB65B-5FFE-4E77-836B-7B2E6B44468A}" dt="2026-05-12T20:18:24.449" v="4474"/>
        <pc:sldMkLst>
          <pc:docMk/>
          <pc:sldMk cId="3978104395" sldId="267"/>
        </pc:sldMkLst>
      </pc:sldChg>
      <pc:sldChg chg="add">
        <pc:chgData name="Lizzie Good" userId="6781c18b-e49e-4918-96ed-f7dc03545375" providerId="ADAL" clId="{1D4DB65B-5FFE-4E77-836B-7B2E6B44468A}" dt="2026-05-12T20:18:24.449" v="4474"/>
        <pc:sldMkLst>
          <pc:docMk/>
          <pc:sldMk cId="3174180355" sldId="268"/>
        </pc:sldMkLst>
      </pc:sldChg>
      <pc:sldChg chg="add">
        <pc:chgData name="Lizzie Good" userId="6781c18b-e49e-4918-96ed-f7dc03545375" providerId="ADAL" clId="{1D4DB65B-5FFE-4E77-836B-7B2E6B44468A}" dt="2026-05-12T20:18:24.449" v="4474"/>
        <pc:sldMkLst>
          <pc:docMk/>
          <pc:sldMk cId="164750680" sldId="269"/>
        </pc:sldMkLst>
      </pc:sldChg>
      <pc:sldChg chg="addSp modSp add mod">
        <pc:chgData name="Lizzie Good" userId="6781c18b-e49e-4918-96ed-f7dc03545375" providerId="ADAL" clId="{1D4DB65B-5FFE-4E77-836B-7B2E6B44468A}" dt="2026-05-11T21:23:20.040" v="173" actId="20577"/>
        <pc:sldMkLst>
          <pc:docMk/>
          <pc:sldMk cId="2618167754" sldId="283"/>
        </pc:sldMkLst>
        <pc:spChg chg="mod">
          <ac:chgData name="Lizzie Good" userId="6781c18b-e49e-4918-96ed-f7dc03545375" providerId="ADAL" clId="{1D4DB65B-5FFE-4E77-836B-7B2E6B44468A}" dt="2026-05-11T21:04:05.936" v="11"/>
          <ac:spMkLst>
            <pc:docMk/>
            <pc:sldMk cId="2618167754" sldId="283"/>
            <ac:spMk id="4" creationId="{2D75502A-8593-4943-8835-00F4A7FD3BA5}"/>
          </ac:spMkLst>
        </pc:spChg>
        <pc:spChg chg="mod">
          <ac:chgData name="Lizzie Good" userId="6781c18b-e49e-4918-96ed-f7dc03545375" providerId="ADAL" clId="{1D4DB65B-5FFE-4E77-836B-7B2E6B44468A}" dt="2026-05-11T21:23:20.040" v="173" actId="20577"/>
          <ac:spMkLst>
            <pc:docMk/>
            <pc:sldMk cId="2618167754" sldId="283"/>
            <ac:spMk id="5" creationId="{F98568AF-A57B-4853-A22B-7D909BD9EDBD}"/>
          </ac:spMkLst>
        </pc:spChg>
        <pc:picChg chg="add mod">
          <ac:chgData name="Lizzie Good" userId="6781c18b-e49e-4918-96ed-f7dc03545375" providerId="ADAL" clId="{1D4DB65B-5FFE-4E77-836B-7B2E6B44468A}" dt="2026-05-11T21:20:31.055" v="135" actId="1076"/>
          <ac:picMkLst>
            <pc:docMk/>
            <pc:sldMk cId="2618167754" sldId="283"/>
            <ac:picMk id="2" creationId="{B7D801D3-2D22-AA35-CE6A-1394AFB797AC}"/>
          </ac:picMkLst>
        </pc:picChg>
      </pc:sldChg>
      <pc:sldChg chg="modSp add del mod">
        <pc:chgData name="Lizzie Good" userId="6781c18b-e49e-4918-96ed-f7dc03545375" providerId="ADAL" clId="{1D4DB65B-5FFE-4E77-836B-7B2E6B44468A}" dt="2026-05-11T21:31:57.453" v="617" actId="20577"/>
        <pc:sldMkLst>
          <pc:docMk/>
          <pc:sldMk cId="3039757097" sldId="284"/>
        </pc:sldMkLst>
        <pc:spChg chg="mod">
          <ac:chgData name="Lizzie Good" userId="6781c18b-e49e-4918-96ed-f7dc03545375" providerId="ADAL" clId="{1D4DB65B-5FFE-4E77-836B-7B2E6B44468A}" dt="2026-05-11T21:31:57.453" v="617" actId="20577"/>
          <ac:spMkLst>
            <pc:docMk/>
            <pc:sldMk cId="3039757097" sldId="284"/>
            <ac:spMk id="2" creationId="{A0F2CFE8-B589-C4EB-72A2-CB71C9698699}"/>
          </ac:spMkLst>
        </pc:spChg>
        <pc:spChg chg="mod">
          <ac:chgData name="Lizzie Good" userId="6781c18b-e49e-4918-96ed-f7dc03545375" providerId="ADAL" clId="{1D4DB65B-5FFE-4E77-836B-7B2E6B44468A}" dt="2026-05-11T21:07:45.675" v="53" actId="121"/>
          <ac:spMkLst>
            <pc:docMk/>
            <pc:sldMk cId="3039757097" sldId="284"/>
            <ac:spMk id="3" creationId="{C4AE4A62-53CF-8F98-BC1F-A3841496B1E9}"/>
          </ac:spMkLst>
        </pc:spChg>
      </pc:sldChg>
      <pc:sldChg chg="addSp modSp add del mod">
        <pc:chgData name="Lizzie Good" userId="6781c18b-e49e-4918-96ed-f7dc03545375" providerId="ADAL" clId="{1D4DB65B-5FFE-4E77-836B-7B2E6B44468A}" dt="2026-05-11T21:18:51.330" v="132" actId="20577"/>
        <pc:sldMkLst>
          <pc:docMk/>
          <pc:sldMk cId="2270913879" sldId="285"/>
        </pc:sldMkLst>
        <pc:spChg chg="add mod">
          <ac:chgData name="Lizzie Good" userId="6781c18b-e49e-4918-96ed-f7dc03545375" providerId="ADAL" clId="{1D4DB65B-5FFE-4E77-836B-7B2E6B44468A}" dt="2026-05-11T21:18:51.330" v="132" actId="20577"/>
          <ac:spMkLst>
            <pc:docMk/>
            <pc:sldMk cId="2270913879" sldId="285"/>
            <ac:spMk id="5" creationId="{73F4DE76-F19E-561E-340E-CEE62A475847}"/>
          </ac:spMkLst>
        </pc:spChg>
      </pc:sldChg>
      <pc:sldChg chg="modSp add del mod">
        <pc:chgData name="Lizzie Good" userId="6781c18b-e49e-4918-96ed-f7dc03545375" providerId="ADAL" clId="{1D4DB65B-5FFE-4E77-836B-7B2E6B44468A}" dt="2026-05-13T07:49:06.442" v="4509"/>
        <pc:sldMkLst>
          <pc:docMk/>
          <pc:sldMk cId="2865649880" sldId="286"/>
        </pc:sldMkLst>
        <pc:spChg chg="mod">
          <ac:chgData name="Lizzie Good" userId="6781c18b-e49e-4918-96ed-f7dc03545375" providerId="ADAL" clId="{1D4DB65B-5FFE-4E77-836B-7B2E6B44468A}" dt="2026-05-13T07:49:06.442" v="4509"/>
          <ac:spMkLst>
            <pc:docMk/>
            <pc:sldMk cId="2865649880" sldId="286"/>
            <ac:spMk id="2" creationId="{72A06452-EE7F-2750-B93E-BC3C14CE8E33}"/>
          </ac:spMkLst>
        </pc:spChg>
      </pc:sldChg>
      <pc:sldChg chg="modSp add del mod">
        <pc:chgData name="Lizzie Good" userId="6781c18b-e49e-4918-96ed-f7dc03545375" providerId="ADAL" clId="{1D4DB65B-5FFE-4E77-836B-7B2E6B44468A}" dt="2026-05-13T07:48:52.050" v="4504" actId="2696"/>
        <pc:sldMkLst>
          <pc:docMk/>
          <pc:sldMk cId="3442569870" sldId="286"/>
        </pc:sldMkLst>
        <pc:spChg chg="mod">
          <ac:chgData name="Lizzie Good" userId="6781c18b-e49e-4918-96ed-f7dc03545375" providerId="ADAL" clId="{1D4DB65B-5FFE-4E77-836B-7B2E6B44468A}" dt="2026-05-12T19:49:04.915" v="3362" actId="20577"/>
          <ac:spMkLst>
            <pc:docMk/>
            <pc:sldMk cId="3442569870" sldId="286"/>
            <ac:spMk id="3" creationId="{DBBC727B-E06A-4200-0B12-EEEA52F75165}"/>
          </ac:spMkLst>
        </pc:spChg>
      </pc:sldChg>
      <pc:sldChg chg="add">
        <pc:chgData name="Lizzie Good" userId="6781c18b-e49e-4918-96ed-f7dc03545375" providerId="ADAL" clId="{1D4DB65B-5FFE-4E77-836B-7B2E6B44468A}" dt="2026-05-13T07:49:11.725" v="4510"/>
        <pc:sldMkLst>
          <pc:docMk/>
          <pc:sldMk cId="4269013669" sldId="286"/>
        </pc:sldMkLst>
      </pc:sldChg>
      <pc:sldChg chg="addSp modSp add del mod">
        <pc:chgData name="Lizzie Good" userId="6781c18b-e49e-4918-96ed-f7dc03545375" providerId="ADAL" clId="{1D4DB65B-5FFE-4E77-836B-7B2E6B44468A}" dt="2026-05-11T22:16:55.556" v="2003" actId="1035"/>
        <pc:sldMkLst>
          <pc:docMk/>
          <pc:sldMk cId="939894649" sldId="288"/>
        </pc:sldMkLst>
        <pc:spChg chg="add mod">
          <ac:chgData name="Lizzie Good" userId="6781c18b-e49e-4918-96ed-f7dc03545375" providerId="ADAL" clId="{1D4DB65B-5FFE-4E77-836B-7B2E6B44468A}" dt="2026-05-11T22:16:55.556" v="2003" actId="1035"/>
          <ac:spMkLst>
            <pc:docMk/>
            <pc:sldMk cId="939894649" sldId="288"/>
            <ac:spMk id="2" creationId="{EE146DA7-E76F-8758-ACD2-A69625033995}"/>
          </ac:spMkLst>
        </pc:spChg>
        <pc:spChg chg="mod">
          <ac:chgData name="Lizzie Good" userId="6781c18b-e49e-4918-96ed-f7dc03545375" providerId="ADAL" clId="{1D4DB65B-5FFE-4E77-836B-7B2E6B44468A}" dt="2026-05-11T21:40:40.987" v="746" actId="20577"/>
          <ac:spMkLst>
            <pc:docMk/>
            <pc:sldMk cId="939894649" sldId="288"/>
            <ac:spMk id="3" creationId="{BB411E36-A4E1-18F9-BD1E-4654B4D0770F}"/>
          </ac:spMkLst>
        </pc:spChg>
      </pc:sldChg>
      <pc:sldChg chg="modSp add del mod ord">
        <pc:chgData name="Lizzie Good" userId="6781c18b-e49e-4918-96ed-f7dc03545375" providerId="ADAL" clId="{1D4DB65B-5FFE-4E77-836B-7B2E6B44468A}" dt="2026-05-12T20:11:41.393" v="4210" actId="47"/>
        <pc:sldMkLst>
          <pc:docMk/>
          <pc:sldMk cId="1212890255" sldId="290"/>
        </pc:sldMkLst>
      </pc:sldChg>
      <pc:sldChg chg="modSp add del mod ord">
        <pc:chgData name="Lizzie Good" userId="6781c18b-e49e-4918-96ed-f7dc03545375" providerId="ADAL" clId="{1D4DB65B-5FFE-4E77-836B-7B2E6B44468A}" dt="2026-05-12T19:53:32.083" v="3618" actId="20577"/>
        <pc:sldMkLst>
          <pc:docMk/>
          <pc:sldMk cId="908675483" sldId="292"/>
        </pc:sldMkLst>
        <pc:spChg chg="mod">
          <ac:chgData name="Lizzie Good" userId="6781c18b-e49e-4918-96ed-f7dc03545375" providerId="ADAL" clId="{1D4DB65B-5FFE-4E77-836B-7B2E6B44468A}" dt="2026-05-12T19:53:32.083" v="3618" actId="20577"/>
          <ac:spMkLst>
            <pc:docMk/>
            <pc:sldMk cId="908675483" sldId="292"/>
            <ac:spMk id="3" creationId="{30AFCA0D-CE40-BCE3-88FD-9F2629058AC3}"/>
          </ac:spMkLst>
        </pc:spChg>
      </pc:sldChg>
      <pc:sldChg chg="add del">
        <pc:chgData name="Lizzie Good" userId="6781c18b-e49e-4918-96ed-f7dc03545375" providerId="ADAL" clId="{1D4DB65B-5FFE-4E77-836B-7B2E6B44468A}" dt="2026-05-13T07:49:06.442" v="4509"/>
        <pc:sldMkLst>
          <pc:docMk/>
          <pc:sldMk cId="270243243" sldId="294"/>
        </pc:sldMkLst>
      </pc:sldChg>
      <pc:sldChg chg="add">
        <pc:chgData name="Lizzie Good" userId="6781c18b-e49e-4918-96ed-f7dc03545375" providerId="ADAL" clId="{1D4DB65B-5FFE-4E77-836B-7B2E6B44468A}" dt="2026-05-13T07:49:11.725" v="4510"/>
        <pc:sldMkLst>
          <pc:docMk/>
          <pc:sldMk cId="2465991735" sldId="294"/>
        </pc:sldMkLst>
      </pc:sldChg>
      <pc:sldChg chg="addSp delSp modSp add del mod ord">
        <pc:chgData name="Lizzie Good" userId="6781c18b-e49e-4918-96ed-f7dc03545375" providerId="ADAL" clId="{1D4DB65B-5FFE-4E77-836B-7B2E6B44468A}" dt="2026-05-13T07:48:52.050" v="4504" actId="2696"/>
        <pc:sldMkLst>
          <pc:docMk/>
          <pc:sldMk cId="2548443308" sldId="294"/>
        </pc:sldMkLst>
        <pc:picChg chg="add del mod">
          <ac:chgData name="Lizzie Good" userId="6781c18b-e49e-4918-96ed-f7dc03545375" providerId="ADAL" clId="{1D4DB65B-5FFE-4E77-836B-7B2E6B44468A}" dt="2026-05-12T20:07:59.108" v="3920" actId="21"/>
          <ac:picMkLst>
            <pc:docMk/>
            <pc:sldMk cId="2548443308" sldId="294"/>
            <ac:picMk id="2" creationId="{B6687F43-AF46-9123-5205-82B416D6DADB}"/>
          </ac:picMkLst>
        </pc:picChg>
      </pc:sldChg>
      <pc:sldChg chg="modSp add del mod ord">
        <pc:chgData name="Lizzie Good" userId="6781c18b-e49e-4918-96ed-f7dc03545375" providerId="ADAL" clId="{1D4DB65B-5FFE-4E77-836B-7B2E6B44468A}" dt="2026-05-13T07:48:52.050" v="4504" actId="2696"/>
        <pc:sldMkLst>
          <pc:docMk/>
          <pc:sldMk cId="1884554950" sldId="295"/>
        </pc:sldMkLst>
      </pc:sldChg>
      <pc:sldChg chg="add">
        <pc:chgData name="Lizzie Good" userId="6781c18b-e49e-4918-96ed-f7dc03545375" providerId="ADAL" clId="{1D4DB65B-5FFE-4E77-836B-7B2E6B44468A}" dt="2026-05-13T07:49:11.725" v="4510"/>
        <pc:sldMkLst>
          <pc:docMk/>
          <pc:sldMk cId="1931796199" sldId="295"/>
        </pc:sldMkLst>
      </pc:sldChg>
      <pc:sldChg chg="add del">
        <pc:chgData name="Lizzie Good" userId="6781c18b-e49e-4918-96ed-f7dc03545375" providerId="ADAL" clId="{1D4DB65B-5FFE-4E77-836B-7B2E6B44468A}" dt="2026-05-13T07:49:06.442" v="4509"/>
        <pc:sldMkLst>
          <pc:docMk/>
          <pc:sldMk cId="3022329256" sldId="295"/>
        </pc:sldMkLst>
      </pc:sldChg>
      <pc:sldChg chg="addSp modSp add del mod ord">
        <pc:chgData name="Lizzie Good" userId="6781c18b-e49e-4918-96ed-f7dc03545375" providerId="ADAL" clId="{1D4DB65B-5FFE-4E77-836B-7B2E6B44468A}" dt="2026-05-13T07:48:52.050" v="4504" actId="2696"/>
        <pc:sldMkLst>
          <pc:docMk/>
          <pc:sldMk cId="846157841" sldId="296"/>
        </pc:sldMkLst>
      </pc:sldChg>
      <pc:sldChg chg="add del">
        <pc:chgData name="Lizzie Good" userId="6781c18b-e49e-4918-96ed-f7dc03545375" providerId="ADAL" clId="{1D4DB65B-5FFE-4E77-836B-7B2E6B44468A}" dt="2026-05-13T07:49:06.442" v="4509"/>
        <pc:sldMkLst>
          <pc:docMk/>
          <pc:sldMk cId="1160947559" sldId="296"/>
        </pc:sldMkLst>
      </pc:sldChg>
      <pc:sldChg chg="add">
        <pc:chgData name="Lizzie Good" userId="6781c18b-e49e-4918-96ed-f7dc03545375" providerId="ADAL" clId="{1D4DB65B-5FFE-4E77-836B-7B2E6B44468A}" dt="2026-05-13T07:49:11.725" v="4510"/>
        <pc:sldMkLst>
          <pc:docMk/>
          <pc:sldMk cId="2622101393" sldId="296"/>
        </pc:sldMkLst>
      </pc:sldChg>
      <pc:sldChg chg="modSp add del mod">
        <pc:chgData name="Lizzie Good" userId="6781c18b-e49e-4918-96ed-f7dc03545375" providerId="ADAL" clId="{1D4DB65B-5FFE-4E77-836B-7B2E6B44468A}" dt="2026-05-11T21:39:42.814" v="744" actId="5793"/>
        <pc:sldMkLst>
          <pc:docMk/>
          <pc:sldMk cId="1714756124" sldId="298"/>
        </pc:sldMkLst>
        <pc:spChg chg="mod">
          <ac:chgData name="Lizzie Good" userId="6781c18b-e49e-4918-96ed-f7dc03545375" providerId="ADAL" clId="{1D4DB65B-5FFE-4E77-836B-7B2E6B44468A}" dt="2026-05-11T21:39:42.814" v="744" actId="5793"/>
          <ac:spMkLst>
            <pc:docMk/>
            <pc:sldMk cId="1714756124" sldId="298"/>
            <ac:spMk id="2" creationId="{4C4E895E-CA48-F962-1FC0-382BC30485E8}"/>
          </ac:spMkLst>
        </pc:spChg>
        <pc:spChg chg="mod">
          <ac:chgData name="Lizzie Good" userId="6781c18b-e49e-4918-96ed-f7dc03545375" providerId="ADAL" clId="{1D4DB65B-5FFE-4E77-836B-7B2E6B44468A}" dt="2026-05-11T21:39:34.715" v="703" actId="6549"/>
          <ac:spMkLst>
            <pc:docMk/>
            <pc:sldMk cId="1714756124" sldId="298"/>
            <ac:spMk id="3" creationId="{28FE2F87-933A-29C0-F7EF-12C15DB36F36}"/>
          </ac:spMkLst>
        </pc:spChg>
      </pc:sldChg>
      <pc:sldChg chg="modSp add del mod">
        <pc:chgData name="Lizzie Good" userId="6781c18b-e49e-4918-96ed-f7dc03545375" providerId="ADAL" clId="{1D4DB65B-5FFE-4E77-836B-7B2E6B44468A}" dt="2026-05-13T07:48:52.050" v="4504" actId="2696"/>
        <pc:sldMkLst>
          <pc:docMk/>
          <pc:sldMk cId="768716851" sldId="299"/>
        </pc:sldMkLst>
        <pc:spChg chg="mod">
          <ac:chgData name="Lizzie Good" userId="6781c18b-e49e-4918-96ed-f7dc03545375" providerId="ADAL" clId="{1D4DB65B-5FFE-4E77-836B-7B2E6B44468A}" dt="2026-05-12T19:51:38.568" v="3497" actId="114"/>
          <ac:spMkLst>
            <pc:docMk/>
            <pc:sldMk cId="768716851" sldId="299"/>
            <ac:spMk id="9" creationId="{7A2C9AC1-3968-03DA-1E1B-B9137AB954CE}"/>
          </ac:spMkLst>
        </pc:spChg>
      </pc:sldChg>
      <pc:sldChg chg="add del">
        <pc:chgData name="Lizzie Good" userId="6781c18b-e49e-4918-96ed-f7dc03545375" providerId="ADAL" clId="{1D4DB65B-5FFE-4E77-836B-7B2E6B44468A}" dt="2026-05-13T07:49:06.442" v="4509"/>
        <pc:sldMkLst>
          <pc:docMk/>
          <pc:sldMk cId="1709658255" sldId="299"/>
        </pc:sldMkLst>
      </pc:sldChg>
      <pc:sldChg chg="add">
        <pc:chgData name="Lizzie Good" userId="6781c18b-e49e-4918-96ed-f7dc03545375" providerId="ADAL" clId="{1D4DB65B-5FFE-4E77-836B-7B2E6B44468A}" dt="2026-05-13T07:49:11.725" v="4510"/>
        <pc:sldMkLst>
          <pc:docMk/>
          <pc:sldMk cId="3661303536" sldId="299"/>
        </pc:sldMkLst>
      </pc:sldChg>
      <pc:sldChg chg="modSp add del mod">
        <pc:chgData name="Lizzie Good" userId="6781c18b-e49e-4918-96ed-f7dc03545375" providerId="ADAL" clId="{1D4DB65B-5FFE-4E77-836B-7B2E6B44468A}" dt="2026-05-13T07:49:56.213" v="4526" actId="27636"/>
        <pc:sldMkLst>
          <pc:docMk/>
          <pc:sldMk cId="2965424167" sldId="300"/>
        </pc:sldMkLst>
        <pc:spChg chg="mod">
          <ac:chgData name="Lizzie Good" userId="6781c18b-e49e-4918-96ed-f7dc03545375" providerId="ADAL" clId="{1D4DB65B-5FFE-4E77-836B-7B2E6B44468A}" dt="2026-05-13T07:49:56.213" v="4526" actId="27636"/>
          <ac:spMkLst>
            <pc:docMk/>
            <pc:sldMk cId="2965424167" sldId="300"/>
            <ac:spMk id="2" creationId="{C6079642-320D-384E-032E-2A81303738B6}"/>
          </ac:spMkLst>
        </pc:spChg>
        <pc:spChg chg="mod">
          <ac:chgData name="Lizzie Good" userId="6781c18b-e49e-4918-96ed-f7dc03545375" providerId="ADAL" clId="{1D4DB65B-5FFE-4E77-836B-7B2E6B44468A}" dt="2026-05-11T22:13:41.023" v="1868" actId="1076"/>
          <ac:spMkLst>
            <pc:docMk/>
            <pc:sldMk cId="2965424167" sldId="300"/>
            <ac:spMk id="3" creationId="{CA7CE494-8E3C-FB5F-D096-2AE25B4A7505}"/>
          </ac:spMkLst>
        </pc:spChg>
      </pc:sldChg>
      <pc:sldChg chg="add del">
        <pc:chgData name="Lizzie Good" userId="6781c18b-e49e-4918-96ed-f7dc03545375" providerId="ADAL" clId="{1D4DB65B-5FFE-4E77-836B-7B2E6B44468A}" dt="2026-05-13T07:49:06.442" v="4509"/>
        <pc:sldMkLst>
          <pc:docMk/>
          <pc:sldMk cId="748230603" sldId="308"/>
        </pc:sldMkLst>
      </pc:sldChg>
      <pc:sldChg chg="add">
        <pc:chgData name="Lizzie Good" userId="6781c18b-e49e-4918-96ed-f7dc03545375" providerId="ADAL" clId="{1D4DB65B-5FFE-4E77-836B-7B2E6B44468A}" dt="2026-05-13T07:49:11.725" v="4510"/>
        <pc:sldMkLst>
          <pc:docMk/>
          <pc:sldMk cId="1665437628" sldId="308"/>
        </pc:sldMkLst>
      </pc:sldChg>
      <pc:sldChg chg="add del">
        <pc:chgData name="Lizzie Good" userId="6781c18b-e49e-4918-96ed-f7dc03545375" providerId="ADAL" clId="{1D4DB65B-5FFE-4E77-836B-7B2E6B44468A}" dt="2026-05-13T07:48:52.050" v="4504" actId="2696"/>
        <pc:sldMkLst>
          <pc:docMk/>
          <pc:sldMk cId="3393859601" sldId="308"/>
        </pc:sldMkLst>
      </pc:sldChg>
      <pc:sldChg chg="modSp add del mod">
        <pc:chgData name="Lizzie Good" userId="6781c18b-e49e-4918-96ed-f7dc03545375" providerId="ADAL" clId="{1D4DB65B-5FFE-4E77-836B-7B2E6B44468A}" dt="2026-05-13T07:49:06.442" v="4509"/>
        <pc:sldMkLst>
          <pc:docMk/>
          <pc:sldMk cId="1207989787" sldId="309"/>
        </pc:sldMkLst>
        <pc:spChg chg="mod">
          <ac:chgData name="Lizzie Good" userId="6781c18b-e49e-4918-96ed-f7dc03545375" providerId="ADAL" clId="{1D4DB65B-5FFE-4E77-836B-7B2E6B44468A}" dt="2026-05-13T07:49:06.442" v="4509"/>
          <ac:spMkLst>
            <pc:docMk/>
            <pc:sldMk cId="1207989787" sldId="309"/>
            <ac:spMk id="2" creationId="{F1604695-D4EE-3676-82FD-CB69F7689A02}"/>
          </ac:spMkLst>
        </pc:spChg>
      </pc:sldChg>
      <pc:sldChg chg="addSp delSp modSp add del mod ord">
        <pc:chgData name="Lizzie Good" userId="6781c18b-e49e-4918-96ed-f7dc03545375" providerId="ADAL" clId="{1D4DB65B-5FFE-4E77-836B-7B2E6B44468A}" dt="2026-05-13T07:48:52.050" v="4504" actId="2696"/>
        <pc:sldMkLst>
          <pc:docMk/>
          <pc:sldMk cId="1588231066" sldId="309"/>
        </pc:sldMkLst>
        <pc:spChg chg="mod">
          <ac:chgData name="Lizzie Good" userId="6781c18b-e49e-4918-96ed-f7dc03545375" providerId="ADAL" clId="{1D4DB65B-5FFE-4E77-836B-7B2E6B44468A}" dt="2026-05-12T19:49:54.855" v="3421" actId="20577"/>
          <ac:spMkLst>
            <pc:docMk/>
            <pc:sldMk cId="1588231066" sldId="309"/>
            <ac:spMk id="2" creationId="{F1604695-D4EE-3676-82FD-CB69F7689A02}"/>
          </ac:spMkLst>
        </pc:spChg>
      </pc:sldChg>
      <pc:sldChg chg="add">
        <pc:chgData name="Lizzie Good" userId="6781c18b-e49e-4918-96ed-f7dc03545375" providerId="ADAL" clId="{1D4DB65B-5FFE-4E77-836B-7B2E6B44468A}" dt="2026-05-13T07:49:11.725" v="4510"/>
        <pc:sldMkLst>
          <pc:docMk/>
          <pc:sldMk cId="3340666204" sldId="309"/>
        </pc:sldMkLst>
      </pc:sldChg>
      <pc:sldChg chg="modSp add del mod">
        <pc:chgData name="Lizzie Good" userId="6781c18b-e49e-4918-96ed-f7dc03545375" providerId="ADAL" clId="{1D4DB65B-5FFE-4E77-836B-7B2E6B44468A}" dt="2026-05-11T21:17:11.873" v="130" actId="1076"/>
        <pc:sldMkLst>
          <pc:docMk/>
          <pc:sldMk cId="663647793" sldId="310"/>
        </pc:sldMkLst>
        <pc:spChg chg="mod">
          <ac:chgData name="Lizzie Good" userId="6781c18b-e49e-4918-96ed-f7dc03545375" providerId="ADAL" clId="{1D4DB65B-5FFE-4E77-836B-7B2E6B44468A}" dt="2026-05-11T21:17:01.659" v="128" actId="20577"/>
          <ac:spMkLst>
            <pc:docMk/>
            <pc:sldMk cId="663647793" sldId="310"/>
            <ac:spMk id="2" creationId="{A0F2CFE8-B589-C4EB-72A2-CB71C9698699}"/>
          </ac:spMkLst>
        </pc:spChg>
        <pc:spChg chg="mod">
          <ac:chgData name="Lizzie Good" userId="6781c18b-e49e-4918-96ed-f7dc03545375" providerId="ADAL" clId="{1D4DB65B-5FFE-4E77-836B-7B2E6B44468A}" dt="2026-05-11T21:17:11.873" v="130" actId="1076"/>
          <ac:spMkLst>
            <pc:docMk/>
            <pc:sldMk cId="663647793" sldId="310"/>
            <ac:spMk id="3" creationId="{C4AE4A62-53CF-8F98-BC1F-A3841496B1E9}"/>
          </ac:spMkLst>
        </pc:spChg>
      </pc:sldChg>
      <pc:sldChg chg="addSp modSp add mod">
        <pc:chgData name="Lizzie Good" userId="6781c18b-e49e-4918-96ed-f7dc03545375" providerId="ADAL" clId="{1D4DB65B-5FFE-4E77-836B-7B2E6B44468A}" dt="2026-05-13T10:33:56.671" v="4529" actId="20577"/>
        <pc:sldMkLst>
          <pc:docMk/>
          <pc:sldMk cId="2792886936" sldId="1567"/>
        </pc:sldMkLst>
        <pc:spChg chg="mod">
          <ac:chgData name="Lizzie Good" userId="6781c18b-e49e-4918-96ed-f7dc03545375" providerId="ADAL" clId="{1D4DB65B-5FFE-4E77-836B-7B2E6B44468A}" dt="2026-05-11T21:37:50.400" v="687"/>
          <ac:spMkLst>
            <pc:docMk/>
            <pc:sldMk cId="2792886936" sldId="1567"/>
            <ac:spMk id="2" creationId="{2D82BC5E-339D-AD23-FF0D-5246EEB888AC}"/>
          </ac:spMkLst>
        </pc:spChg>
        <pc:spChg chg="add mod">
          <ac:chgData name="Lizzie Good" userId="6781c18b-e49e-4918-96ed-f7dc03545375" providerId="ADAL" clId="{1D4DB65B-5FFE-4E77-836B-7B2E6B44468A}" dt="2026-05-11T21:41:52.337" v="775" actId="113"/>
          <ac:spMkLst>
            <pc:docMk/>
            <pc:sldMk cId="2792886936" sldId="1567"/>
            <ac:spMk id="3" creationId="{2CFB913D-1DDA-30B9-6166-816A805F0434}"/>
          </ac:spMkLst>
        </pc:spChg>
        <pc:spChg chg="mod">
          <ac:chgData name="Lizzie Good" userId="6781c18b-e49e-4918-96ed-f7dc03545375" providerId="ADAL" clId="{1D4DB65B-5FFE-4E77-836B-7B2E6B44468A}" dt="2026-05-11T22:20:20.714" v="2421" actId="113"/>
          <ac:spMkLst>
            <pc:docMk/>
            <pc:sldMk cId="2792886936" sldId="1567"/>
            <ac:spMk id="10" creationId="{A7732466-504B-799F-02EF-7E6465E3F34D}"/>
          </ac:spMkLst>
        </pc:spChg>
        <pc:spChg chg="mod">
          <ac:chgData name="Lizzie Good" userId="6781c18b-e49e-4918-96ed-f7dc03545375" providerId="ADAL" clId="{1D4DB65B-5FFE-4E77-836B-7B2E6B44468A}" dt="2026-05-13T10:33:52.740" v="4528" actId="20577"/>
          <ac:spMkLst>
            <pc:docMk/>
            <pc:sldMk cId="2792886936" sldId="1567"/>
            <ac:spMk id="19" creationId="{2C578CF9-DFEB-1F85-176F-C5BB9BE8BFFE}"/>
          </ac:spMkLst>
        </pc:spChg>
        <pc:spChg chg="mod">
          <ac:chgData name="Lizzie Good" userId="6781c18b-e49e-4918-96ed-f7dc03545375" providerId="ADAL" clId="{1D4DB65B-5FFE-4E77-836B-7B2E6B44468A}" dt="2026-05-13T10:33:56.671" v="4529" actId="20577"/>
          <ac:spMkLst>
            <pc:docMk/>
            <pc:sldMk cId="2792886936" sldId="1567"/>
            <ac:spMk id="20" creationId="{FE3CDD0F-D996-667E-A848-F81014C3BC8E}"/>
          </ac:spMkLst>
        </pc:spChg>
      </pc:sldChg>
      <pc:sldChg chg="addSp delSp modSp new mod">
        <pc:chgData name="Lizzie Good" userId="6781c18b-e49e-4918-96ed-f7dc03545375" providerId="ADAL" clId="{1D4DB65B-5FFE-4E77-836B-7B2E6B44468A}" dt="2026-05-11T21:58:53.075" v="1445" actId="20577"/>
        <pc:sldMkLst>
          <pc:docMk/>
          <pc:sldMk cId="2994830504" sldId="1568"/>
        </pc:sldMkLst>
        <pc:spChg chg="mod">
          <ac:chgData name="Lizzie Good" userId="6781c18b-e49e-4918-96ed-f7dc03545375" providerId="ADAL" clId="{1D4DB65B-5FFE-4E77-836B-7B2E6B44468A}" dt="2026-05-11T21:58:53.075" v="1445" actId="20577"/>
          <ac:spMkLst>
            <pc:docMk/>
            <pc:sldMk cId="2994830504" sldId="1568"/>
            <ac:spMk id="2" creationId="{9AF34022-1C3D-C34A-B2C1-4B27A2D17DDA}"/>
          </ac:spMkLst>
        </pc:spChg>
        <pc:spChg chg="mod">
          <ac:chgData name="Lizzie Good" userId="6781c18b-e49e-4918-96ed-f7dc03545375" providerId="ADAL" clId="{1D4DB65B-5FFE-4E77-836B-7B2E6B44468A}" dt="2026-05-11T21:58:42.984" v="1428" actId="12"/>
          <ac:spMkLst>
            <pc:docMk/>
            <pc:sldMk cId="2994830504" sldId="1568"/>
            <ac:spMk id="3" creationId="{8B8316FA-5A6A-77C6-F7BB-D6CABB2B81C3}"/>
          </ac:spMkLst>
        </pc:spChg>
        <pc:spChg chg="add mod">
          <ac:chgData name="Lizzie Good" userId="6781c18b-e49e-4918-96ed-f7dc03545375" providerId="ADAL" clId="{1D4DB65B-5FFE-4E77-836B-7B2E6B44468A}" dt="2026-05-11T21:57:06.818" v="1244" actId="1076"/>
          <ac:spMkLst>
            <pc:docMk/>
            <pc:sldMk cId="2994830504" sldId="1568"/>
            <ac:spMk id="8" creationId="{90E6DEB7-16E5-2382-0D3C-45E6564585BE}"/>
          </ac:spMkLst>
        </pc:spChg>
        <pc:spChg chg="add mod">
          <ac:chgData name="Lizzie Good" userId="6781c18b-e49e-4918-96ed-f7dc03545375" providerId="ADAL" clId="{1D4DB65B-5FFE-4E77-836B-7B2E6B44468A}" dt="2026-05-11T21:55:08.120" v="1156" actId="1076"/>
          <ac:spMkLst>
            <pc:docMk/>
            <pc:sldMk cId="2994830504" sldId="1568"/>
            <ac:spMk id="13" creationId="{5A3A9D31-CDCA-BDF5-837B-C7CA4AF7E0E0}"/>
          </ac:spMkLst>
        </pc:spChg>
        <pc:picChg chg="add mod">
          <ac:chgData name="Lizzie Good" userId="6781c18b-e49e-4918-96ed-f7dc03545375" providerId="ADAL" clId="{1D4DB65B-5FFE-4E77-836B-7B2E6B44468A}" dt="2026-05-11T21:51:02.878" v="1100" actId="1076"/>
          <ac:picMkLst>
            <pc:docMk/>
            <pc:sldMk cId="2994830504" sldId="1568"/>
            <ac:picMk id="5" creationId="{FDA152E2-A26F-FCFC-B203-4F3B59EDD036}"/>
          </ac:picMkLst>
        </pc:picChg>
        <pc:picChg chg="add mod modCrop">
          <ac:chgData name="Lizzie Good" userId="6781c18b-e49e-4918-96ed-f7dc03545375" providerId="ADAL" clId="{1D4DB65B-5FFE-4E77-836B-7B2E6B44468A}" dt="2026-05-11T21:57:03.946" v="1243" actId="1076"/>
          <ac:picMkLst>
            <pc:docMk/>
            <pc:sldMk cId="2994830504" sldId="1568"/>
            <ac:picMk id="7" creationId="{D0EA702D-D89C-1B0C-A705-C33FBFD581EB}"/>
          </ac:picMkLst>
        </pc:picChg>
        <pc:picChg chg="add mod">
          <ac:chgData name="Lizzie Good" userId="6781c18b-e49e-4918-96ed-f7dc03545375" providerId="ADAL" clId="{1D4DB65B-5FFE-4E77-836B-7B2E6B44468A}" dt="2026-05-11T21:54:55.614" v="1153" actId="1076"/>
          <ac:picMkLst>
            <pc:docMk/>
            <pc:sldMk cId="2994830504" sldId="1568"/>
            <ac:picMk id="12" creationId="{F4F04016-47E4-E5AC-D28D-5A39F392FAF0}"/>
          </ac:picMkLst>
        </pc:picChg>
      </pc:sldChg>
      <pc:sldChg chg="addSp delSp modSp new del mod">
        <pc:chgData name="Lizzie Good" userId="6781c18b-e49e-4918-96ed-f7dc03545375" providerId="ADAL" clId="{1D4DB65B-5FFE-4E77-836B-7B2E6B44468A}" dt="2026-05-12T19:48:49.934" v="3356" actId="47"/>
        <pc:sldMkLst>
          <pc:docMk/>
          <pc:sldMk cId="1583602170" sldId="1569"/>
        </pc:sldMkLst>
        <pc:spChg chg="mod">
          <ac:chgData name="Lizzie Good" userId="6781c18b-e49e-4918-96ed-f7dc03545375" providerId="ADAL" clId="{1D4DB65B-5FFE-4E77-836B-7B2E6B44468A}" dt="2026-05-12T19:48:48.241" v="3355" actId="14100"/>
          <ac:spMkLst>
            <pc:docMk/>
            <pc:sldMk cId="1583602170" sldId="1569"/>
            <ac:spMk id="3" creationId="{5FCF989A-5046-4B57-C874-C6B744DF9B5B}"/>
          </ac:spMkLst>
        </pc:spChg>
      </pc:sldChg>
      <pc:sldChg chg="addSp delSp modSp add mod">
        <pc:chgData name="Lizzie Good" userId="6781c18b-e49e-4918-96ed-f7dc03545375" providerId="ADAL" clId="{1D4DB65B-5FFE-4E77-836B-7B2E6B44468A}" dt="2026-05-11T22:12:23.494" v="1821" actId="5793"/>
        <pc:sldMkLst>
          <pc:docMk/>
          <pc:sldMk cId="3653890529" sldId="1570"/>
        </pc:sldMkLst>
        <pc:spChg chg="mod">
          <ac:chgData name="Lizzie Good" userId="6781c18b-e49e-4918-96ed-f7dc03545375" providerId="ADAL" clId="{1D4DB65B-5FFE-4E77-836B-7B2E6B44468A}" dt="2026-05-11T22:12:23.494" v="1821" actId="5793"/>
          <ac:spMkLst>
            <pc:docMk/>
            <pc:sldMk cId="3653890529" sldId="1570"/>
            <ac:spMk id="2" creationId="{C2696521-4B4E-4628-E76A-E9806F6F4EB8}"/>
          </ac:spMkLst>
        </pc:spChg>
        <pc:spChg chg="mod">
          <ac:chgData name="Lizzie Good" userId="6781c18b-e49e-4918-96ed-f7dc03545375" providerId="ADAL" clId="{1D4DB65B-5FFE-4E77-836B-7B2E6B44468A}" dt="2026-05-11T22:05:52.150" v="1783" actId="313"/>
          <ac:spMkLst>
            <pc:docMk/>
            <pc:sldMk cId="3653890529" sldId="1570"/>
            <ac:spMk id="3" creationId="{2B7482EC-A9F6-C40E-E7B1-0C45F36F72F0}"/>
          </ac:spMkLst>
        </pc:spChg>
        <pc:spChg chg="add mod">
          <ac:chgData name="Lizzie Good" userId="6781c18b-e49e-4918-96ed-f7dc03545375" providerId="ADAL" clId="{1D4DB65B-5FFE-4E77-836B-7B2E6B44468A}" dt="2026-05-11T21:59:39.222" v="1568" actId="1076"/>
          <ac:spMkLst>
            <pc:docMk/>
            <pc:sldMk cId="3653890529" sldId="1570"/>
            <ac:spMk id="4" creationId="{C149A658-8276-0F93-D7A2-509FAD8823A0}"/>
          </ac:spMkLst>
        </pc:spChg>
        <pc:spChg chg="mod">
          <ac:chgData name="Lizzie Good" userId="6781c18b-e49e-4918-96ed-f7dc03545375" providerId="ADAL" clId="{1D4DB65B-5FFE-4E77-836B-7B2E6B44468A}" dt="2026-05-11T21:59:34.518" v="1566" actId="1037"/>
          <ac:spMkLst>
            <pc:docMk/>
            <pc:sldMk cId="3653890529" sldId="1570"/>
            <ac:spMk id="8" creationId="{B64CBA58-44BD-E10B-6FE9-87AECF38F31C}"/>
          </ac:spMkLst>
        </pc:spChg>
        <pc:spChg chg="add mod">
          <ac:chgData name="Lizzie Good" userId="6781c18b-e49e-4918-96ed-f7dc03545375" providerId="ADAL" clId="{1D4DB65B-5FFE-4E77-836B-7B2E6B44468A}" dt="2026-05-11T22:05:36.693" v="1771" actId="114"/>
          <ac:spMkLst>
            <pc:docMk/>
            <pc:sldMk cId="3653890529" sldId="1570"/>
            <ac:spMk id="10" creationId="{030E6697-7DBB-9BFE-C35D-74E20E061776}"/>
          </ac:spMkLst>
        </pc:spChg>
        <pc:spChg chg="add mod">
          <ac:chgData name="Lizzie Good" userId="6781c18b-e49e-4918-96ed-f7dc03545375" providerId="ADAL" clId="{1D4DB65B-5FFE-4E77-836B-7B2E6B44468A}" dt="2026-05-11T22:04:54.725" v="1712" actId="1076"/>
          <ac:spMkLst>
            <pc:docMk/>
            <pc:sldMk cId="3653890529" sldId="1570"/>
            <ac:spMk id="11" creationId="{81DA0200-8D75-AA8E-6504-E4F43684897F}"/>
          </ac:spMkLst>
        </pc:spChg>
        <pc:picChg chg="mod">
          <ac:chgData name="Lizzie Good" userId="6781c18b-e49e-4918-96ed-f7dc03545375" providerId="ADAL" clId="{1D4DB65B-5FFE-4E77-836B-7B2E6B44468A}" dt="2026-05-11T21:59:18.310" v="1458" actId="1076"/>
          <ac:picMkLst>
            <pc:docMk/>
            <pc:sldMk cId="3653890529" sldId="1570"/>
            <ac:picMk id="7" creationId="{CA484B63-BF34-CDB8-9133-EA9C156B99D6}"/>
          </ac:picMkLst>
        </pc:picChg>
        <pc:picChg chg="add mod modCrop">
          <ac:chgData name="Lizzie Good" userId="6781c18b-e49e-4918-96ed-f7dc03545375" providerId="ADAL" clId="{1D4DB65B-5FFE-4E77-836B-7B2E6B44468A}" dt="2026-05-11T22:02:13.446" v="1651" actId="732"/>
          <ac:picMkLst>
            <pc:docMk/>
            <pc:sldMk cId="3653890529" sldId="1570"/>
            <ac:picMk id="9" creationId="{750DC98D-4B35-399B-782F-DF65331BBC0B}"/>
          </ac:picMkLst>
        </pc:picChg>
      </pc:sldChg>
      <pc:sldChg chg="addSp delSp modSp new mod">
        <pc:chgData name="Lizzie Good" userId="6781c18b-e49e-4918-96ed-f7dc03545375" providerId="ADAL" clId="{1D4DB65B-5FFE-4E77-836B-7B2E6B44468A}" dt="2026-05-11T22:13:11.156" v="1864" actId="20577"/>
        <pc:sldMkLst>
          <pc:docMk/>
          <pc:sldMk cId="122920234" sldId="1571"/>
        </pc:sldMkLst>
        <pc:spChg chg="mod">
          <ac:chgData name="Lizzie Good" userId="6781c18b-e49e-4918-96ed-f7dc03545375" providerId="ADAL" clId="{1D4DB65B-5FFE-4E77-836B-7B2E6B44468A}" dt="2026-05-11T22:13:11.156" v="1864" actId="20577"/>
          <ac:spMkLst>
            <pc:docMk/>
            <pc:sldMk cId="122920234" sldId="1571"/>
            <ac:spMk id="2" creationId="{4849C128-B5D6-F298-695A-83F85F5AC388}"/>
          </ac:spMkLst>
        </pc:spChg>
        <pc:picChg chg="add mod">
          <ac:chgData name="Lizzie Good" userId="6781c18b-e49e-4918-96ed-f7dc03545375" providerId="ADAL" clId="{1D4DB65B-5FFE-4E77-836B-7B2E6B44468A}" dt="2026-05-11T22:12:05.879" v="1815" actId="26606"/>
          <ac:picMkLst>
            <pc:docMk/>
            <pc:sldMk cId="122920234" sldId="1571"/>
            <ac:picMk id="5" creationId="{369EAED4-0C53-E2EF-135E-EC0EFBA59855}"/>
          </ac:picMkLst>
        </pc:picChg>
      </pc:sldChg>
      <pc:sldChg chg="modSp new mod">
        <pc:chgData name="Lizzie Good" userId="6781c18b-e49e-4918-96ed-f7dc03545375" providerId="ADAL" clId="{1D4DB65B-5FFE-4E77-836B-7B2E6B44468A}" dt="2026-05-12T19:54:14.715" v="3652" actId="20577"/>
        <pc:sldMkLst>
          <pc:docMk/>
          <pc:sldMk cId="771257855" sldId="1572"/>
        </pc:sldMkLst>
        <pc:spChg chg="mod">
          <ac:chgData name="Lizzie Good" userId="6781c18b-e49e-4918-96ed-f7dc03545375" providerId="ADAL" clId="{1D4DB65B-5FFE-4E77-836B-7B2E6B44468A}" dt="2026-05-12T19:54:14.715" v="3652" actId="20577"/>
          <ac:spMkLst>
            <pc:docMk/>
            <pc:sldMk cId="771257855" sldId="1572"/>
            <ac:spMk id="2" creationId="{94234A0C-77F9-766E-AA07-FE16571EFE0D}"/>
          </ac:spMkLst>
        </pc:spChg>
        <pc:spChg chg="mod">
          <ac:chgData name="Lizzie Good" userId="6781c18b-e49e-4918-96ed-f7dc03545375" providerId="ADAL" clId="{1D4DB65B-5FFE-4E77-836B-7B2E6B44468A}" dt="2026-05-11T22:17:43.163" v="2063" actId="20577"/>
          <ac:spMkLst>
            <pc:docMk/>
            <pc:sldMk cId="771257855" sldId="1572"/>
            <ac:spMk id="3" creationId="{C2B24796-D93D-4961-76C3-923CFC651EE5}"/>
          </ac:spMkLst>
        </pc:spChg>
      </pc:sldChg>
      <pc:sldChg chg="addSp delSp modSp add mod">
        <pc:chgData name="Lizzie Good" userId="6781c18b-e49e-4918-96ed-f7dc03545375" providerId="ADAL" clId="{1D4DB65B-5FFE-4E77-836B-7B2E6B44468A}" dt="2026-05-12T20:11:22.316" v="4209" actId="20577"/>
        <pc:sldMkLst>
          <pc:docMk/>
          <pc:sldMk cId="2266967395" sldId="1573"/>
        </pc:sldMkLst>
        <pc:spChg chg="del mod">
          <ac:chgData name="Lizzie Good" userId="6781c18b-e49e-4918-96ed-f7dc03545375" providerId="ADAL" clId="{1D4DB65B-5FFE-4E77-836B-7B2E6B44468A}" dt="2026-05-12T19:53:46.330" v="3623" actId="478"/>
          <ac:spMkLst>
            <pc:docMk/>
            <pc:sldMk cId="2266967395" sldId="1573"/>
            <ac:spMk id="3" creationId="{5B1C3C4A-0E39-20C7-234C-0AD7E959F1D7}"/>
          </ac:spMkLst>
        </pc:spChg>
        <pc:spChg chg="mod">
          <ac:chgData name="Lizzie Good" userId="6781c18b-e49e-4918-96ed-f7dc03545375" providerId="ADAL" clId="{1D4DB65B-5FFE-4E77-836B-7B2E6B44468A}" dt="2026-05-12T19:54:25.927" v="3670" actId="20577"/>
          <ac:spMkLst>
            <pc:docMk/>
            <pc:sldMk cId="2266967395" sldId="1573"/>
            <ac:spMk id="4" creationId="{F2966963-E907-1EDF-4033-C4609681EA70}"/>
          </ac:spMkLst>
        </pc:spChg>
        <pc:spChg chg="del">
          <ac:chgData name="Lizzie Good" userId="6781c18b-e49e-4918-96ed-f7dc03545375" providerId="ADAL" clId="{1D4DB65B-5FFE-4E77-836B-7B2E6B44468A}" dt="2026-05-12T19:53:51.954" v="3625" actId="478"/>
          <ac:spMkLst>
            <pc:docMk/>
            <pc:sldMk cId="2266967395" sldId="1573"/>
            <ac:spMk id="7" creationId="{18C9FD37-EC14-B514-48FA-0CBC04CE6CE0}"/>
          </ac:spMkLst>
        </pc:spChg>
        <pc:spChg chg="add del mod">
          <ac:chgData name="Lizzie Good" userId="6781c18b-e49e-4918-96ed-f7dc03545375" providerId="ADAL" clId="{1D4DB65B-5FFE-4E77-836B-7B2E6B44468A}" dt="2026-05-12T19:57:29.707" v="3675"/>
          <ac:spMkLst>
            <pc:docMk/>
            <pc:sldMk cId="2266967395" sldId="1573"/>
            <ac:spMk id="8" creationId="{0ACFD162-3C24-0CFB-87A8-B09689354EE5}"/>
          </ac:spMkLst>
        </pc:spChg>
        <pc:spChg chg="del">
          <ac:chgData name="Lizzie Good" userId="6781c18b-e49e-4918-96ed-f7dc03545375" providerId="ADAL" clId="{1D4DB65B-5FFE-4E77-836B-7B2E6B44468A}" dt="2026-05-12T20:06:26.360" v="3872" actId="478"/>
          <ac:spMkLst>
            <pc:docMk/>
            <pc:sldMk cId="2266967395" sldId="1573"/>
            <ac:spMk id="10" creationId="{5DE87751-8528-DEC1-D00A-C3909FD8E02C}"/>
          </ac:spMkLst>
        </pc:spChg>
        <pc:spChg chg="add del mod">
          <ac:chgData name="Lizzie Good" userId="6781c18b-e49e-4918-96ed-f7dc03545375" providerId="ADAL" clId="{1D4DB65B-5FFE-4E77-836B-7B2E6B44468A}" dt="2026-05-12T19:53:48.119" v="3624" actId="478"/>
          <ac:spMkLst>
            <pc:docMk/>
            <pc:sldMk cId="2266967395" sldId="1573"/>
            <ac:spMk id="11" creationId="{D48E9668-C87E-DCFF-7C19-FCB14EFF91FD}"/>
          </ac:spMkLst>
        </pc:spChg>
        <pc:spChg chg="add del mod">
          <ac:chgData name="Lizzie Good" userId="6781c18b-e49e-4918-96ed-f7dc03545375" providerId="ADAL" clId="{1D4DB65B-5FFE-4E77-836B-7B2E6B44468A}" dt="2026-05-12T19:58:25.874" v="3678"/>
          <ac:spMkLst>
            <pc:docMk/>
            <pc:sldMk cId="2266967395" sldId="1573"/>
            <ac:spMk id="17" creationId="{8D356127-0A9A-372B-9BEF-C26323BB6D34}"/>
          </ac:spMkLst>
        </pc:spChg>
        <pc:spChg chg="add mod">
          <ac:chgData name="Lizzie Good" userId="6781c18b-e49e-4918-96ed-f7dc03545375" providerId="ADAL" clId="{1D4DB65B-5FFE-4E77-836B-7B2E6B44468A}" dt="2026-05-12T20:07:21.455" v="3891" actId="1035"/>
          <ac:spMkLst>
            <pc:docMk/>
            <pc:sldMk cId="2266967395" sldId="1573"/>
            <ac:spMk id="19" creationId="{C3366AE1-367D-659E-53D9-8E8F6853F096}"/>
          </ac:spMkLst>
        </pc:spChg>
        <pc:spChg chg="add mod">
          <ac:chgData name="Lizzie Good" userId="6781c18b-e49e-4918-96ed-f7dc03545375" providerId="ADAL" clId="{1D4DB65B-5FFE-4E77-836B-7B2E6B44468A}" dt="2026-05-12T20:07:27.865" v="3900" actId="1036"/>
          <ac:spMkLst>
            <pc:docMk/>
            <pc:sldMk cId="2266967395" sldId="1573"/>
            <ac:spMk id="20" creationId="{B001EA63-5E97-3687-23C1-3BA5C8BBEBC5}"/>
          </ac:spMkLst>
        </pc:spChg>
        <pc:spChg chg="add mod">
          <ac:chgData name="Lizzie Good" userId="6781c18b-e49e-4918-96ed-f7dc03545375" providerId="ADAL" clId="{1D4DB65B-5FFE-4E77-836B-7B2E6B44468A}" dt="2026-05-12T20:11:22.316" v="4209" actId="20577"/>
          <ac:spMkLst>
            <pc:docMk/>
            <pc:sldMk cId="2266967395" sldId="1573"/>
            <ac:spMk id="21" creationId="{A91BC683-6278-3F0A-DF28-71EBC1C135B0}"/>
          </ac:spMkLst>
        </pc:spChg>
        <pc:spChg chg="add del mod">
          <ac:chgData name="Lizzie Good" userId="6781c18b-e49e-4918-96ed-f7dc03545375" providerId="ADAL" clId="{1D4DB65B-5FFE-4E77-836B-7B2E6B44468A}" dt="2026-05-12T20:06:43.752" v="3876" actId="478"/>
          <ac:spMkLst>
            <pc:docMk/>
            <pc:sldMk cId="2266967395" sldId="1573"/>
            <ac:spMk id="25" creationId="{656DE1AA-E7A8-9553-5763-DCB0D1FFC395}"/>
          </ac:spMkLst>
        </pc:spChg>
        <pc:spChg chg="add mod">
          <ac:chgData name="Lizzie Good" userId="6781c18b-e49e-4918-96ed-f7dc03545375" providerId="ADAL" clId="{1D4DB65B-5FFE-4E77-836B-7B2E6B44468A}" dt="2026-05-12T20:07:34.870" v="3912" actId="1035"/>
          <ac:spMkLst>
            <pc:docMk/>
            <pc:sldMk cId="2266967395" sldId="1573"/>
            <ac:spMk id="26" creationId="{0D1620CF-71D3-714E-20B0-E6688175BAF1}"/>
          </ac:spMkLst>
        </pc:spChg>
        <pc:spChg chg="add mod">
          <ac:chgData name="Lizzie Good" userId="6781c18b-e49e-4918-96ed-f7dc03545375" providerId="ADAL" clId="{1D4DB65B-5FFE-4E77-836B-7B2E6B44468A}" dt="2026-05-12T20:07:42.519" v="3918" actId="1038"/>
          <ac:spMkLst>
            <pc:docMk/>
            <pc:sldMk cId="2266967395" sldId="1573"/>
            <ac:spMk id="27" creationId="{4A06FAF0-DB87-2233-A64A-B0BC6485A05D}"/>
          </ac:spMkLst>
        </pc:spChg>
        <pc:spChg chg="add mod">
          <ac:chgData name="Lizzie Good" userId="6781c18b-e49e-4918-96ed-f7dc03545375" providerId="ADAL" clId="{1D4DB65B-5FFE-4E77-836B-7B2E6B44468A}" dt="2026-05-12T20:09:23.133" v="4034" actId="1035"/>
          <ac:spMkLst>
            <pc:docMk/>
            <pc:sldMk cId="2266967395" sldId="1573"/>
            <ac:spMk id="29" creationId="{AC75A6C8-420B-C0EB-9156-AED70993B695}"/>
          </ac:spMkLst>
        </pc:spChg>
        <pc:spChg chg="add mod">
          <ac:chgData name="Lizzie Good" userId="6781c18b-e49e-4918-96ed-f7dc03545375" providerId="ADAL" clId="{1D4DB65B-5FFE-4E77-836B-7B2E6B44468A}" dt="2026-05-12T20:09:40.648" v="4036" actId="1076"/>
          <ac:spMkLst>
            <pc:docMk/>
            <pc:sldMk cId="2266967395" sldId="1573"/>
            <ac:spMk id="30" creationId="{BE165A71-C15B-459C-8077-F41EF92E040A}"/>
          </ac:spMkLst>
        </pc:spChg>
        <pc:spChg chg="add mod">
          <ac:chgData name="Lizzie Good" userId="6781c18b-e49e-4918-96ed-f7dc03545375" providerId="ADAL" clId="{1D4DB65B-5FFE-4E77-836B-7B2E6B44468A}" dt="2026-05-12T20:10:13.819" v="4078" actId="14100"/>
          <ac:spMkLst>
            <pc:docMk/>
            <pc:sldMk cId="2266967395" sldId="1573"/>
            <ac:spMk id="31" creationId="{20200DD3-149C-DBB3-4BBC-7FD0976ECA8B}"/>
          </ac:spMkLst>
        </pc:spChg>
        <pc:graphicFrameChg chg="add mod">
          <ac:chgData name="Lizzie Good" userId="6781c18b-e49e-4918-96ed-f7dc03545375" providerId="ADAL" clId="{1D4DB65B-5FFE-4E77-836B-7B2E6B44468A}" dt="2026-05-12T19:57:28.050" v="3674"/>
          <ac:graphicFrameMkLst>
            <pc:docMk/>
            <pc:sldMk cId="2266967395" sldId="1573"/>
            <ac:graphicFrameMk id="14" creationId="{30FC28FD-6B21-C9CA-7EA6-0C423EA91CEA}"/>
          </ac:graphicFrameMkLst>
        </pc:graphicFrameChg>
        <pc:graphicFrameChg chg="add del mod">
          <ac:chgData name="Lizzie Good" userId="6781c18b-e49e-4918-96ed-f7dc03545375" providerId="ADAL" clId="{1D4DB65B-5FFE-4E77-836B-7B2E6B44468A}" dt="2026-05-12T19:58:24.206" v="3677" actId="478"/>
          <ac:graphicFrameMkLst>
            <pc:docMk/>
            <pc:sldMk cId="2266967395" sldId="1573"/>
            <ac:graphicFrameMk id="15" creationId="{44AE785C-BEC3-3DBE-2578-4B7EED6FEFED}"/>
          </ac:graphicFrameMkLst>
        </pc:graphicFrameChg>
        <pc:graphicFrameChg chg="add del mod">
          <ac:chgData name="Lizzie Good" userId="6781c18b-e49e-4918-96ed-f7dc03545375" providerId="ADAL" clId="{1D4DB65B-5FFE-4E77-836B-7B2E6B44468A}" dt="2026-05-12T20:06:38.772" v="3875" actId="478"/>
          <ac:graphicFrameMkLst>
            <pc:docMk/>
            <pc:sldMk cId="2266967395" sldId="1573"/>
            <ac:graphicFrameMk id="18" creationId="{C3BCA32D-D09F-2F66-44D7-F7393FE2407B}"/>
          </ac:graphicFrameMkLst>
        </pc:graphicFrameChg>
        <pc:picChg chg="del">
          <ac:chgData name="Lizzie Good" userId="6781c18b-e49e-4918-96ed-f7dc03545375" providerId="ADAL" clId="{1D4DB65B-5FFE-4E77-836B-7B2E6B44468A}" dt="2026-05-12T19:53:39.790" v="3620" actId="478"/>
          <ac:picMkLst>
            <pc:docMk/>
            <pc:sldMk cId="2266967395" sldId="1573"/>
            <ac:picMk id="2" creationId="{EB925621-8CE8-8A00-C693-BD2C7D02B217}"/>
          </ac:picMkLst>
        </pc:picChg>
        <pc:picChg chg="del">
          <ac:chgData name="Lizzie Good" userId="6781c18b-e49e-4918-96ed-f7dc03545375" providerId="ADAL" clId="{1D4DB65B-5FFE-4E77-836B-7B2E6B44468A}" dt="2026-05-12T19:53:41.257" v="3621" actId="478"/>
          <ac:picMkLst>
            <pc:docMk/>
            <pc:sldMk cId="2266967395" sldId="1573"/>
            <ac:picMk id="5" creationId="{AA4A7AD8-E0E4-8167-068F-A88B44D882CE}"/>
          </ac:picMkLst>
        </pc:picChg>
        <pc:picChg chg="add mod ord">
          <ac:chgData name="Lizzie Good" userId="6781c18b-e49e-4918-96ed-f7dc03545375" providerId="ADAL" clId="{1D4DB65B-5FFE-4E77-836B-7B2E6B44468A}" dt="2026-05-12T20:07:06.242" v="3882" actId="167"/>
          <ac:picMkLst>
            <pc:docMk/>
            <pc:sldMk cId="2266967395" sldId="1573"/>
            <ac:picMk id="23" creationId="{47DA0652-E13E-AC58-6395-797F8CB68035}"/>
          </ac:picMkLst>
        </pc:picChg>
        <pc:picChg chg="add mod modCrop">
          <ac:chgData name="Lizzie Good" userId="6781c18b-e49e-4918-96ed-f7dc03545375" providerId="ADAL" clId="{1D4DB65B-5FFE-4E77-836B-7B2E6B44468A}" dt="2026-05-12T20:08:26.824" v="3925" actId="1076"/>
          <ac:picMkLst>
            <pc:docMk/>
            <pc:sldMk cId="2266967395" sldId="1573"/>
            <ac:picMk id="28" creationId="{B6687F43-AF46-9123-5205-82B416D6DADB}"/>
          </ac:picMkLst>
        </pc:picChg>
        <pc:cxnChg chg="add del">
          <ac:chgData name="Lizzie Good" userId="6781c18b-e49e-4918-96ed-f7dc03545375" providerId="ADAL" clId="{1D4DB65B-5FFE-4E77-836B-7B2E6B44468A}" dt="2026-05-12T19:57:25.498" v="3672" actId="478"/>
          <ac:cxnSpMkLst>
            <pc:docMk/>
            <pc:sldMk cId="2266967395" sldId="1573"/>
            <ac:cxnSpMk id="13" creationId="{E5811B48-34C2-FE8D-0932-720EC7864459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B4C97-B0AB-415A-87C7-A72C5EB9248F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2B7FA-AB46-4993-BA79-F306F77A20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328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" Type="http://schemas.openxmlformats.org/officeDocument/2006/relationships/image" Target="../media/image38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2" Type="http://schemas.openxmlformats.org/officeDocument/2006/relationships/image" Target="../media/image39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40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25CC4F-BCB7-92DE-BE1E-5A8E4721D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349" b="3545"/>
          <a:stretch>
            <a:fillRect/>
          </a:stretch>
        </p:blipFill>
        <p:spPr>
          <a:xfrm>
            <a:off x="-1" y="-8397"/>
            <a:ext cx="9144001" cy="51518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79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2 columns 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567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481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09351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3"/>
          <p:cNvSpPr>
            <a:spLocks noGrp="1"/>
          </p:cNvSpPr>
          <p:nvPr>
            <p:ph sz="half" idx="10"/>
          </p:nvPr>
        </p:nvSpPr>
        <p:spPr>
          <a:xfrm>
            <a:off x="322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483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764088"/>
            <a:ext cx="4087988" cy="5116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562272" y="1"/>
            <a:ext cx="4572000" cy="471678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971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347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709468"/>
            <a:ext cx="9144000" cy="402238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709468"/>
            <a:ext cx="9143999" cy="402238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2173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017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rea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038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5480"/>
            <a:ext cx="8640000" cy="263252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8874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BBBDBF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37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359BC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883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154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55C6B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333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822593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 sz="2000"/>
          </a:p>
        </p:txBody>
      </p:sp>
      <p:sp>
        <p:nvSpPr>
          <p:cNvPr id="7" name="Rectangle 6"/>
          <p:cNvSpPr/>
          <p:nvPr userDrawn="1"/>
        </p:nvSpPr>
        <p:spPr>
          <a:xfrm>
            <a:off x="0" y="482721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217158" y="482721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246704" y="2004607"/>
            <a:ext cx="86400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1600" dirty="0"/>
              <a:t>For more information </a:t>
            </a:r>
            <a:r>
              <a:rPr lang="fr-BE" sz="1600" dirty="0" err="1"/>
              <a:t>please</a:t>
            </a:r>
            <a:r>
              <a:rPr lang="fr-BE" sz="1600" dirty="0"/>
              <a:t> contact</a:t>
            </a:r>
            <a:endParaRPr lang="en-GB" sz="160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A65DAA60-F452-4BB2-8381-A1AABC7B0FFA}"/>
              </a:ext>
            </a:extLst>
          </p:cNvPr>
          <p:cNvSpPr>
            <a:spLocks noGrp="1"/>
          </p:cNvSpPr>
          <p:nvPr userDrawn="1"/>
        </p:nvSpPr>
        <p:spPr>
          <a:xfrm>
            <a:off x="735353" y="3513515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phone number here</a:t>
            </a:r>
            <a:endParaRPr lang="en-GB" sz="1600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1A70674-0AF3-4543-A11C-A3B5C2B0FA74}"/>
              </a:ext>
            </a:extLst>
          </p:cNvPr>
          <p:cNvSpPr>
            <a:spLocks noGrp="1"/>
          </p:cNvSpPr>
          <p:nvPr userDrawn="1"/>
        </p:nvSpPr>
        <p:spPr>
          <a:xfrm>
            <a:off x="735353" y="3068336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Insert e-mail here</a:t>
            </a:r>
            <a:endParaRPr lang="en-GB" sz="1600" dirty="0"/>
          </a:p>
        </p:txBody>
      </p:sp>
      <p:pic>
        <p:nvPicPr>
          <p:cNvPr id="21" name="web-icon.png">
            <a:extLst>
              <a:ext uri="{FF2B5EF4-FFF2-40B4-BE49-F238E27FC236}">
                <a16:creationId xmlns:a16="http://schemas.microsoft.com/office/drawing/2014/main" id="{897C26A7-E5A9-429C-88CE-6D761AA4B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2609806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DF812764-35C6-4759-8316-7323965CEE11}"/>
              </a:ext>
            </a:extLst>
          </p:cNvPr>
          <p:cNvSpPr>
            <a:spLocks noGrp="1"/>
          </p:cNvSpPr>
          <p:nvPr userDrawn="1"/>
        </p:nvSpPr>
        <p:spPr>
          <a:xfrm>
            <a:off x="735353" y="2620340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www.metoffice.gov.uk</a:t>
            </a:r>
            <a:endParaRPr lang="en-GB" sz="1600" dirty="0"/>
          </a:p>
        </p:txBody>
      </p:sp>
      <p:pic>
        <p:nvPicPr>
          <p:cNvPr id="23" name="web-icon.png">
            <a:extLst>
              <a:ext uri="{FF2B5EF4-FFF2-40B4-BE49-F238E27FC236}">
                <a16:creationId xmlns:a16="http://schemas.microsoft.com/office/drawing/2014/main" id="{B472CB18-3C04-46E9-A4DC-7923E8BEB0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048185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web-icon.png">
            <a:extLst>
              <a:ext uri="{FF2B5EF4-FFF2-40B4-BE49-F238E27FC236}">
                <a16:creationId xmlns:a16="http://schemas.microsoft.com/office/drawing/2014/main" id="{33E1C480-D76C-4A08-A27B-EFA5CDC40A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494141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web-icon.png">
            <a:extLst>
              <a:ext uri="{FF2B5EF4-FFF2-40B4-BE49-F238E27FC236}">
                <a16:creationId xmlns:a16="http://schemas.microsoft.com/office/drawing/2014/main" id="{D4C35C27-B01B-47C2-AAF1-3D38290F18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932520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968136C3-37A7-4311-9705-49E0C1351CA2}"/>
              </a:ext>
            </a:extLst>
          </p:cNvPr>
          <p:cNvSpPr>
            <a:spLocks noGrp="1"/>
          </p:cNvSpPr>
          <p:nvPr userDrawn="1"/>
        </p:nvSpPr>
        <p:spPr>
          <a:xfrm>
            <a:off x="735353" y="3956494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social media handle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20251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40472289"/>
      </p:ext>
    </p:extLst>
  </p:cSld>
  <p:clrMapOvr>
    <a:masterClrMapping/>
  </p:clrMapOvr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277805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687136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8334893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8406736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12346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927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ver-backg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8640000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832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0496277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030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58032"/>
            <a:ext cx="8640000" cy="998063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62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89556"/>
            <a:ext cx="8640000" cy="86653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6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95818"/>
            <a:ext cx="8640000" cy="860277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97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pic>
        <p:nvPicPr>
          <p:cNvPr id="16" name="MO_MASTER_for_dark_backg_RB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7307" y="40500"/>
            <a:ext cx="1803780" cy="56565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252000" y="985596"/>
            <a:ext cx="8640000" cy="87049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208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625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2400" y="1548000"/>
            <a:ext cx="40896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6747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1592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12.jpe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theme" Target="../theme/theme2.xml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768633"/>
            <a:ext cx="8640000" cy="57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00" y="1548000"/>
            <a:ext cx="8640000" cy="30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851910" y="4802317"/>
            <a:ext cx="143637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7" y="56368"/>
            <a:ext cx="1783501" cy="77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5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6" r:id="rId2"/>
    <p:sldLayoutId id="2147483659" r:id="rId3"/>
    <p:sldLayoutId id="2147483681" r:id="rId4"/>
    <p:sldLayoutId id="2147483684" r:id="rId5"/>
    <p:sldLayoutId id="2147483682" r:id="rId6"/>
    <p:sldLayoutId id="2147483685" r:id="rId7"/>
    <p:sldLayoutId id="2147483660" r:id="rId8"/>
    <p:sldLayoutId id="2147483662" r:id="rId9"/>
    <p:sldLayoutId id="2147483670" r:id="rId10"/>
    <p:sldLayoutId id="2147483669" r:id="rId11"/>
    <p:sldLayoutId id="2147483668" r:id="rId12"/>
    <p:sldLayoutId id="2147483664" r:id="rId13"/>
    <p:sldLayoutId id="2147483671" r:id="rId14"/>
    <p:sldLayoutId id="2147483665" r:id="rId15"/>
    <p:sldLayoutId id="2147483677" r:id="rId16"/>
    <p:sldLayoutId id="2147483672" r:id="rId17"/>
    <p:sldLayoutId id="2147483676" r:id="rId18"/>
    <p:sldLayoutId id="2147483674" r:id="rId19"/>
    <p:sldLayoutId id="2147483675" r:id="rId20"/>
    <p:sldLayoutId id="2147483673" r:id="rId21"/>
    <p:sldLayoutId id="2147483683" r:id="rId2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0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ffice.gov.uk/hadobs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2/2016JD025318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2/2016JD025318" TargetMode="Externa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2/2016JD025318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29/2022EA002317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mailto:info.lst-cci@acri-st.fr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cid:0505DD22-54DC-402F-842E-06AF3A1B7FE8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D75502A-8593-4943-8835-00F4A7FD3B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289" y="1001535"/>
            <a:ext cx="5016036" cy="1011509"/>
          </a:xfrm>
        </p:spPr>
        <p:txBody>
          <a:bodyPr>
            <a:normAutofit fontScale="90000"/>
          </a:bodyPr>
          <a:lstStyle/>
          <a:p>
            <a:r>
              <a:rPr lang="en-GB" dirty="0"/>
              <a:t>Using satellite LST in climate science applications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98568AF-A57B-4853-A22B-7D909BD9ED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289" y="2142699"/>
            <a:ext cx="4333648" cy="1814299"/>
          </a:xfrm>
        </p:spPr>
        <p:txBody>
          <a:bodyPr/>
          <a:lstStyle/>
          <a:p>
            <a:r>
              <a:rPr lang="en-GB" dirty="0"/>
              <a:t>Lizzie Good (Met Office, LST_cci)</a:t>
            </a:r>
          </a:p>
          <a:p>
            <a:endParaRPr lang="en-GB" dirty="0"/>
          </a:p>
        </p:txBody>
      </p:sp>
      <p:pic>
        <p:nvPicPr>
          <p:cNvPr id="2" name="Picture 1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B7D801D3-2D22-AA35-CE6A-1394AFB797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704" y="99754"/>
            <a:ext cx="1539399" cy="6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167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01792-085C-9A9D-3E7D-00DB70D9F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9324A-C521-1EFC-2563-BADF159A5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using uncertainty correctly is important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F2AAA-89B5-0FA5-3FE3-6757D5CA2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8747125" cy="640221"/>
          </a:xfrm>
        </p:spPr>
        <p:txBody>
          <a:bodyPr/>
          <a:lstStyle/>
          <a:p>
            <a:r>
              <a:rPr lang="en-GB" dirty="0"/>
              <a:t>Imagine that you wanted to take a monthly LST product and re-grid this from 0.05 to 0.25 degree resolution: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0173BC-68D6-06F8-8ACD-6802F4148F1D}"/>
              </a:ext>
            </a:extLst>
          </p:cNvPr>
          <p:cNvSpPr/>
          <p:nvPr/>
        </p:nvSpPr>
        <p:spPr>
          <a:xfrm>
            <a:off x="607838" y="1580393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794B67E-F81A-17C3-0CA6-0430DE19B269}"/>
              </a:ext>
            </a:extLst>
          </p:cNvPr>
          <p:cNvSpPr/>
          <p:nvPr/>
        </p:nvSpPr>
        <p:spPr>
          <a:xfrm>
            <a:off x="873476" y="1580393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FADCC5C-F554-076E-A48A-E30CE5BECF59}"/>
              </a:ext>
            </a:extLst>
          </p:cNvPr>
          <p:cNvSpPr/>
          <p:nvPr/>
        </p:nvSpPr>
        <p:spPr>
          <a:xfrm>
            <a:off x="873476" y="2061261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6F573AC-897E-2D08-808E-4BB6EA2A8E3E}"/>
              </a:ext>
            </a:extLst>
          </p:cNvPr>
          <p:cNvSpPr/>
          <p:nvPr/>
        </p:nvSpPr>
        <p:spPr>
          <a:xfrm>
            <a:off x="873476" y="230688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F9E6539-44C6-4C57-B67B-71EE8B2E6AC1}"/>
              </a:ext>
            </a:extLst>
          </p:cNvPr>
          <p:cNvSpPr/>
          <p:nvPr/>
        </p:nvSpPr>
        <p:spPr>
          <a:xfrm>
            <a:off x="1139115" y="158039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145D39E-CFDF-7F97-9B99-88EB5A8EECB4}"/>
              </a:ext>
            </a:extLst>
          </p:cNvPr>
          <p:cNvSpPr/>
          <p:nvPr/>
        </p:nvSpPr>
        <p:spPr>
          <a:xfrm>
            <a:off x="1404753" y="2309061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333EE32-45E1-8A43-CA47-2BF423A53A0B}"/>
              </a:ext>
            </a:extLst>
          </p:cNvPr>
          <p:cNvSpPr/>
          <p:nvPr/>
        </p:nvSpPr>
        <p:spPr>
          <a:xfrm>
            <a:off x="607838" y="1820827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CC5901B-1777-59F4-7E3A-0C5D0F256EDF}"/>
              </a:ext>
            </a:extLst>
          </p:cNvPr>
          <p:cNvSpPr/>
          <p:nvPr/>
        </p:nvSpPr>
        <p:spPr>
          <a:xfrm>
            <a:off x="1139115" y="2063180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C0CE0A2-8E81-49CD-9786-40D8025C812A}"/>
              </a:ext>
            </a:extLst>
          </p:cNvPr>
          <p:cNvSpPr/>
          <p:nvPr/>
        </p:nvSpPr>
        <p:spPr>
          <a:xfrm>
            <a:off x="1670392" y="1821914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0AE719F-F5EA-12FF-6075-206163FC1B07}"/>
              </a:ext>
            </a:extLst>
          </p:cNvPr>
          <p:cNvSpPr/>
          <p:nvPr/>
        </p:nvSpPr>
        <p:spPr>
          <a:xfrm>
            <a:off x="1404753" y="1820826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0D2C5D30-159C-0BA3-FC3D-63B85C405338}"/>
              </a:ext>
            </a:extLst>
          </p:cNvPr>
          <p:cNvSpPr/>
          <p:nvPr/>
        </p:nvSpPr>
        <p:spPr>
          <a:xfrm>
            <a:off x="607838" y="2552503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09A23D9-83AA-8780-9B78-468216C8D188}"/>
              </a:ext>
            </a:extLst>
          </p:cNvPr>
          <p:cNvSpPr/>
          <p:nvPr/>
        </p:nvSpPr>
        <p:spPr>
          <a:xfrm>
            <a:off x="1139115" y="2552093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EB263FB-268B-9513-64E8-513F3B1944DA}"/>
              </a:ext>
            </a:extLst>
          </p:cNvPr>
          <p:cNvSpPr/>
          <p:nvPr/>
        </p:nvSpPr>
        <p:spPr>
          <a:xfrm>
            <a:off x="1670392" y="2551004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3A8A1A9A-D489-21CB-D7DD-978FA96790D4}"/>
              </a:ext>
            </a:extLst>
          </p:cNvPr>
          <p:cNvSpPr/>
          <p:nvPr/>
        </p:nvSpPr>
        <p:spPr>
          <a:xfrm>
            <a:off x="607838" y="314096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6654745-E883-AD4A-6664-C79823D38A04}"/>
              </a:ext>
            </a:extLst>
          </p:cNvPr>
          <p:cNvSpPr/>
          <p:nvPr/>
        </p:nvSpPr>
        <p:spPr>
          <a:xfrm>
            <a:off x="873476" y="3140960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B3ACD86-68D4-B420-8643-D22324307CB5}"/>
              </a:ext>
            </a:extLst>
          </p:cNvPr>
          <p:cNvSpPr/>
          <p:nvPr/>
        </p:nvSpPr>
        <p:spPr>
          <a:xfrm>
            <a:off x="873476" y="3621828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18ECA1C-E374-3FCA-B24F-09F4C8597CC1}"/>
              </a:ext>
            </a:extLst>
          </p:cNvPr>
          <p:cNvSpPr/>
          <p:nvPr/>
        </p:nvSpPr>
        <p:spPr>
          <a:xfrm>
            <a:off x="873476" y="3867449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2BE1BC35-498C-6A59-FC05-A7AC7D7E61AF}"/>
              </a:ext>
            </a:extLst>
          </p:cNvPr>
          <p:cNvSpPr/>
          <p:nvPr/>
        </p:nvSpPr>
        <p:spPr>
          <a:xfrm>
            <a:off x="1139115" y="3140959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14B4365-EE80-974B-4C9F-954111018983}"/>
              </a:ext>
            </a:extLst>
          </p:cNvPr>
          <p:cNvSpPr/>
          <p:nvPr/>
        </p:nvSpPr>
        <p:spPr>
          <a:xfrm>
            <a:off x="1404753" y="3869628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797C72F8-86E2-6968-9D4F-DEB9A5561B2F}"/>
              </a:ext>
            </a:extLst>
          </p:cNvPr>
          <p:cNvSpPr/>
          <p:nvPr/>
        </p:nvSpPr>
        <p:spPr>
          <a:xfrm>
            <a:off x="607838" y="3381394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1CEAE7E-5215-FD14-8C13-72ADDEBDC6A4}"/>
              </a:ext>
            </a:extLst>
          </p:cNvPr>
          <p:cNvSpPr/>
          <p:nvPr/>
        </p:nvSpPr>
        <p:spPr>
          <a:xfrm>
            <a:off x="1139115" y="3623747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AD20A26-20FE-3937-5A2E-C7F81DA10D01}"/>
              </a:ext>
            </a:extLst>
          </p:cNvPr>
          <p:cNvSpPr/>
          <p:nvPr/>
        </p:nvSpPr>
        <p:spPr>
          <a:xfrm>
            <a:off x="1670392" y="3382481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9B73AFC6-87E1-6F38-EB18-7479AD9D5ED6}"/>
              </a:ext>
            </a:extLst>
          </p:cNvPr>
          <p:cNvSpPr/>
          <p:nvPr/>
        </p:nvSpPr>
        <p:spPr>
          <a:xfrm>
            <a:off x="1404753" y="3381393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8EFBD012-456F-21FF-089E-356E3A2359C8}"/>
              </a:ext>
            </a:extLst>
          </p:cNvPr>
          <p:cNvSpPr/>
          <p:nvPr/>
        </p:nvSpPr>
        <p:spPr>
          <a:xfrm>
            <a:off x="607838" y="411307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D3599AD1-9C6D-4A0D-271C-41E3C0084F23}"/>
              </a:ext>
            </a:extLst>
          </p:cNvPr>
          <p:cNvSpPr/>
          <p:nvPr/>
        </p:nvSpPr>
        <p:spPr>
          <a:xfrm>
            <a:off x="1139115" y="411266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C86AA6B-89E1-10A1-EF52-8623121C183A}"/>
              </a:ext>
            </a:extLst>
          </p:cNvPr>
          <p:cNvSpPr/>
          <p:nvPr/>
        </p:nvSpPr>
        <p:spPr>
          <a:xfrm>
            <a:off x="1670392" y="4111571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5EDCC4E0-411A-87FD-3C66-2ABF4CAA1224}"/>
              </a:ext>
            </a:extLst>
          </p:cNvPr>
          <p:cNvSpPr/>
          <p:nvPr/>
        </p:nvSpPr>
        <p:spPr>
          <a:xfrm>
            <a:off x="2145211" y="2400586"/>
            <a:ext cx="258834" cy="2382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B4FE6CCA-AB36-A93B-F797-18C3818C1D5C}"/>
              </a:ext>
            </a:extLst>
          </p:cNvPr>
          <p:cNvSpPr/>
          <p:nvPr/>
        </p:nvSpPr>
        <p:spPr>
          <a:xfrm>
            <a:off x="2143286" y="2162319"/>
            <a:ext cx="258834" cy="238267"/>
          </a:xfrm>
          <a:prstGeom prst="rect">
            <a:avLst/>
          </a:prstGeom>
          <a:solidFill>
            <a:srgbClr val="FDC8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67F1711C-5F5A-D4F1-7622-E9263D6AA52B}"/>
              </a:ext>
            </a:extLst>
          </p:cNvPr>
          <p:cNvSpPr/>
          <p:nvPr/>
        </p:nvSpPr>
        <p:spPr>
          <a:xfrm>
            <a:off x="2141361" y="1939959"/>
            <a:ext cx="258834" cy="238267"/>
          </a:xfrm>
          <a:prstGeom prst="rect">
            <a:avLst/>
          </a:prstGeom>
          <a:solidFill>
            <a:srgbClr val="E372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8EDE1F40-1828-35F1-7880-C38EDCC3059B}"/>
              </a:ext>
            </a:extLst>
          </p:cNvPr>
          <p:cNvSpPr/>
          <p:nvPr/>
        </p:nvSpPr>
        <p:spPr>
          <a:xfrm>
            <a:off x="2141361" y="1699524"/>
            <a:ext cx="258834" cy="23826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ABD45A56-927B-EFD4-D106-6F1A90D166A4}"/>
              </a:ext>
            </a:extLst>
          </p:cNvPr>
          <p:cNvSpPr txBox="1"/>
          <p:nvPr/>
        </p:nvSpPr>
        <p:spPr>
          <a:xfrm>
            <a:off x="2386413" y="1647991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Warmer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F479108-F37C-1600-B686-94A386329EF6}"/>
              </a:ext>
            </a:extLst>
          </p:cNvPr>
          <p:cNvSpPr txBox="1"/>
          <p:nvPr/>
        </p:nvSpPr>
        <p:spPr>
          <a:xfrm>
            <a:off x="2386413" y="2399673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Cooler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D7A5669E-3C88-301A-F8D7-6F83925FDC56}"/>
              </a:ext>
            </a:extLst>
          </p:cNvPr>
          <p:cNvSpPr txBox="1"/>
          <p:nvPr/>
        </p:nvSpPr>
        <p:spPr>
          <a:xfrm rot="16200000">
            <a:off x="76048" y="1990408"/>
            <a:ext cx="54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LST</a:t>
            </a:r>
          </a:p>
        </p:txBody>
      </p:sp>
      <p:sp>
        <p:nvSpPr>
          <p:cNvPr id="153" name="Right Arrow 152">
            <a:extLst>
              <a:ext uri="{FF2B5EF4-FFF2-40B4-BE49-F238E27FC236}">
                <a16:creationId xmlns:a16="http://schemas.microsoft.com/office/drawing/2014/main" id="{798B0E06-C968-66A7-7B48-B1F4E9404918}"/>
              </a:ext>
            </a:extLst>
          </p:cNvPr>
          <p:cNvSpPr/>
          <p:nvPr/>
        </p:nvSpPr>
        <p:spPr>
          <a:xfrm>
            <a:off x="3277040" y="1947193"/>
            <a:ext cx="1115251" cy="2477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3B7EA817-98D4-C5A9-2C23-DD68CE66D02D}"/>
              </a:ext>
            </a:extLst>
          </p:cNvPr>
          <p:cNvSpPr/>
          <p:nvPr/>
        </p:nvSpPr>
        <p:spPr>
          <a:xfrm>
            <a:off x="4733291" y="1557879"/>
            <a:ext cx="1321388" cy="1208880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4D3C7018-A8D2-D098-9D7F-595DDD220A01}"/>
              </a:ext>
            </a:extLst>
          </p:cNvPr>
          <p:cNvSpPr txBox="1"/>
          <p:nvPr/>
        </p:nvSpPr>
        <p:spPr>
          <a:xfrm rot="16200000">
            <a:off x="-268530" y="3572618"/>
            <a:ext cx="1230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Uncertainties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7FBFC1B1-4AD1-248F-0AF9-C5BD868C70F7}"/>
              </a:ext>
            </a:extLst>
          </p:cNvPr>
          <p:cNvSpPr/>
          <p:nvPr/>
        </p:nvSpPr>
        <p:spPr>
          <a:xfrm>
            <a:off x="2141361" y="3949384"/>
            <a:ext cx="258834" cy="238267"/>
          </a:xfrm>
          <a:prstGeom prst="rect">
            <a:avLst/>
          </a:prstGeom>
          <a:solidFill>
            <a:srgbClr val="DBC0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651456BB-6C20-E370-F8C3-74C0B9CD3FA6}"/>
              </a:ext>
            </a:extLst>
          </p:cNvPr>
          <p:cNvSpPr/>
          <p:nvPr/>
        </p:nvSpPr>
        <p:spPr>
          <a:xfrm>
            <a:off x="2141361" y="3711117"/>
            <a:ext cx="258834" cy="238267"/>
          </a:xfrm>
          <a:prstGeom prst="rect">
            <a:avLst/>
          </a:prstGeom>
          <a:solidFill>
            <a:srgbClr val="DB99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73386214-6273-8284-0B2F-6ADD7C389245}"/>
              </a:ext>
            </a:extLst>
          </p:cNvPr>
          <p:cNvSpPr/>
          <p:nvPr/>
        </p:nvSpPr>
        <p:spPr>
          <a:xfrm>
            <a:off x="2141361" y="3472850"/>
            <a:ext cx="258834" cy="238267"/>
          </a:xfrm>
          <a:prstGeom prst="rect">
            <a:avLst/>
          </a:prstGeom>
          <a:solidFill>
            <a:srgbClr val="DB612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81BE6F9A-5C39-265D-FCEF-E03292AB5188}"/>
              </a:ext>
            </a:extLst>
          </p:cNvPr>
          <p:cNvSpPr/>
          <p:nvPr/>
        </p:nvSpPr>
        <p:spPr>
          <a:xfrm>
            <a:off x="2141361" y="3243242"/>
            <a:ext cx="258834" cy="23826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3D026EB5-D646-F2EA-49C6-7C9C42688BAA}"/>
              </a:ext>
            </a:extLst>
          </p:cNvPr>
          <p:cNvSpPr txBox="1"/>
          <p:nvPr/>
        </p:nvSpPr>
        <p:spPr>
          <a:xfrm>
            <a:off x="2386413" y="3121499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Larger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941E6BE5-6819-742B-7B93-8CC0D8D32AFF}"/>
              </a:ext>
            </a:extLst>
          </p:cNvPr>
          <p:cNvSpPr txBox="1"/>
          <p:nvPr/>
        </p:nvSpPr>
        <p:spPr>
          <a:xfrm>
            <a:off x="2386413" y="3986582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Smaller</a:t>
            </a:r>
          </a:p>
        </p:txBody>
      </p:sp>
      <p:sp>
        <p:nvSpPr>
          <p:cNvPr id="162" name="Right Arrow 161">
            <a:extLst>
              <a:ext uri="{FF2B5EF4-FFF2-40B4-BE49-F238E27FC236}">
                <a16:creationId xmlns:a16="http://schemas.microsoft.com/office/drawing/2014/main" id="{AA9E07E0-86BE-7C22-2ED6-FAA294055B53}"/>
              </a:ext>
            </a:extLst>
          </p:cNvPr>
          <p:cNvSpPr/>
          <p:nvPr/>
        </p:nvSpPr>
        <p:spPr>
          <a:xfrm>
            <a:off x="3277039" y="3619660"/>
            <a:ext cx="1115251" cy="2477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A904F58D-27F6-F694-F77C-0A0645C89607}"/>
              </a:ext>
            </a:extLst>
          </p:cNvPr>
          <p:cNvSpPr/>
          <p:nvPr/>
        </p:nvSpPr>
        <p:spPr>
          <a:xfrm>
            <a:off x="4733291" y="3146558"/>
            <a:ext cx="1321388" cy="12088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6E03E9EA-AA81-7EE3-4FBB-027CC778FA0E}"/>
              </a:ext>
            </a:extLst>
          </p:cNvPr>
          <p:cNvSpPr txBox="1"/>
          <p:nvPr/>
        </p:nvSpPr>
        <p:spPr>
          <a:xfrm>
            <a:off x="6525005" y="3126341"/>
            <a:ext cx="24284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Propagated uncertainty is smaller…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…but you are adding sampling uncertainty by removing data.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DECA846C-C5AF-5546-FF10-3D4B9A6CBA9B}"/>
              </a:ext>
            </a:extLst>
          </p:cNvPr>
          <p:cNvSpPr txBox="1"/>
          <p:nvPr/>
        </p:nvSpPr>
        <p:spPr>
          <a:xfrm>
            <a:off x="6525005" y="1681296"/>
            <a:ext cx="21783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Excluding data changes the mean LST over the region of interest.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96FD4C1-3E53-A00B-CA81-2F908AFBA73D}"/>
              </a:ext>
            </a:extLst>
          </p:cNvPr>
          <p:cNvCxnSpPr/>
          <p:nvPr/>
        </p:nvCxnSpPr>
        <p:spPr>
          <a:xfrm>
            <a:off x="2050793" y="3706493"/>
            <a:ext cx="443986" cy="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9BF77554-00D2-7BCC-CE7B-646EDC132FDA}"/>
              </a:ext>
            </a:extLst>
          </p:cNvPr>
          <p:cNvSpPr txBox="1"/>
          <p:nvPr/>
        </p:nvSpPr>
        <p:spPr>
          <a:xfrm>
            <a:off x="2480466" y="4263581"/>
            <a:ext cx="2072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Thresholding uncertainties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3F4F8A5-F5BC-443F-50E6-E79B600F7766}"/>
              </a:ext>
            </a:extLst>
          </p:cNvPr>
          <p:cNvCxnSpPr>
            <a:endCxn id="157" idx="0"/>
          </p:cNvCxnSpPr>
          <p:nvPr/>
        </p:nvCxnSpPr>
        <p:spPr>
          <a:xfrm flipH="1" flipV="1">
            <a:off x="2270778" y="3711117"/>
            <a:ext cx="266286" cy="837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104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81535-CC8F-D30D-CE74-512564835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Instability: Orbital Drift (1)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992262-FFF5-19AD-689B-A3B7D38954BE}"/>
              </a:ext>
            </a:extLst>
          </p:cNvPr>
          <p:cNvSpPr txBox="1"/>
          <p:nvPr/>
        </p:nvSpPr>
        <p:spPr>
          <a:xfrm>
            <a:off x="4891794" y="4774168"/>
            <a:ext cx="4578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Figures source: https://www.remss.com/</a:t>
            </a:r>
          </a:p>
        </p:txBody>
      </p:sp>
      <p:pic>
        <p:nvPicPr>
          <p:cNvPr id="8" name="Picture 7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48B935BD-642B-1DF7-18B0-0129E7E43A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3" r="6074"/>
          <a:stretch/>
        </p:blipFill>
        <p:spPr>
          <a:xfrm>
            <a:off x="102779" y="650423"/>
            <a:ext cx="4505256" cy="2913188"/>
          </a:xfrm>
          <a:prstGeom prst="rect">
            <a:avLst/>
          </a:prstGeom>
        </p:spPr>
      </p:pic>
      <p:pic>
        <p:nvPicPr>
          <p:cNvPr id="4" name="Picture 3" descr="A graph of different colored lines&#10;&#10;Description automatically generated">
            <a:extLst>
              <a:ext uri="{FF2B5EF4-FFF2-40B4-BE49-F238E27FC236}">
                <a16:creationId xmlns:a16="http://schemas.microsoft.com/office/drawing/2014/main" id="{2C199B5E-8A37-7039-F11B-9A5D0BDC76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35" y="681564"/>
            <a:ext cx="4433186" cy="29131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15DA45B-57BC-331B-2496-93C92DA1F59C}"/>
              </a:ext>
            </a:extLst>
          </p:cNvPr>
          <p:cNvSpPr txBox="1"/>
          <p:nvPr/>
        </p:nvSpPr>
        <p:spPr>
          <a:xfrm>
            <a:off x="166862" y="3520732"/>
            <a:ext cx="856999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Orbits take ~100 minutes -&gt; approximately 14 orbits per day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Some satellite overpasses drift with time – critical for some variables with diurnal variability, e.g. LST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AVHRR – TIROS-N, NOAA-6/8/10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AVHRR/2 – NOAA-7/9/11/12/13/14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AVHRR/3 – NOAA-15/16/17/18/19, </a:t>
            </a:r>
            <a:r>
              <a:rPr lang="en-GB" sz="1400" dirty="0" err="1"/>
              <a:t>Metop</a:t>
            </a:r>
            <a:r>
              <a:rPr lang="en-GB" sz="1400" dirty="0"/>
              <a:t>-A/B/C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5EBFE03-D702-5D96-67CA-B2A9DA8E44D1}"/>
              </a:ext>
            </a:extLst>
          </p:cNvPr>
          <p:cNvSpPr/>
          <p:nvPr/>
        </p:nvSpPr>
        <p:spPr>
          <a:xfrm>
            <a:off x="5806774" y="1913159"/>
            <a:ext cx="2749874" cy="42815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3F4DE76-F19E-561E-340E-CEE62A475847}"/>
              </a:ext>
            </a:extLst>
          </p:cNvPr>
          <p:cNvSpPr txBox="1">
            <a:spLocks/>
          </p:cNvSpPr>
          <p:nvPr/>
        </p:nvSpPr>
        <p:spPr>
          <a:xfrm>
            <a:off x="2209242" y="151279"/>
            <a:ext cx="6821171" cy="57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dirty="0"/>
              <a:t>Instability: Orbital Drift (1)</a:t>
            </a:r>
          </a:p>
        </p:txBody>
      </p:sp>
    </p:spTree>
    <p:extLst>
      <p:ext uri="{BB962C8B-B14F-4D97-AF65-F5344CB8AC3E}">
        <p14:creationId xmlns:p14="http://schemas.microsoft.com/office/powerpoint/2010/main" val="227091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F2CFE8-B589-C4EB-72A2-CB71C9698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889317"/>
            <a:ext cx="8640000" cy="1213898"/>
          </a:xfrm>
        </p:spPr>
        <p:txBody>
          <a:bodyPr>
            <a:normAutofit/>
          </a:bodyPr>
          <a:lstStyle/>
          <a:p>
            <a:r>
              <a:rPr lang="en-GB" dirty="0"/>
              <a:t>LST_cci MW data.  </a:t>
            </a:r>
            <a:r>
              <a:rPr lang="en-GB" sz="2000" dirty="0"/>
              <a:t>Pseudo-global (Antarctica excluded) interannual monthly anomaly, </a:t>
            </a:r>
            <a:r>
              <a:rPr lang="en-GB" sz="2000" u="sng" dirty="0"/>
              <a:t>time correction not applied</a:t>
            </a:r>
            <a:r>
              <a:rPr lang="en-GB" u="sng" dirty="0"/>
              <a:t> (V2.33)</a:t>
            </a:r>
            <a:endParaRPr lang="en-GB" sz="2000" dirty="0"/>
          </a:p>
          <a:p>
            <a:r>
              <a:rPr lang="en-GB" sz="2000" dirty="0"/>
              <a:t>LST has a strong diurnal and seasonal cycle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AE4A62-53CF-8F98-BC1F-A3841496B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242" y="151279"/>
            <a:ext cx="6821171" cy="576000"/>
          </a:xfrm>
        </p:spPr>
        <p:txBody>
          <a:bodyPr/>
          <a:lstStyle/>
          <a:p>
            <a:pPr algn="r"/>
            <a:r>
              <a:rPr lang="en-GB" dirty="0"/>
              <a:t>Instability: Orbital Drift (2)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545529-C44E-A7F0-D82A-9FD1BFB5F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10" r="8454"/>
          <a:stretch/>
        </p:blipFill>
        <p:spPr>
          <a:xfrm>
            <a:off x="390414" y="2103215"/>
            <a:ext cx="8363171" cy="25503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3BD573-892C-284F-75AD-36AB07F05C52}"/>
              </a:ext>
            </a:extLst>
          </p:cNvPr>
          <p:cNvSpPr txBox="1"/>
          <p:nvPr/>
        </p:nvSpPr>
        <p:spPr>
          <a:xfrm>
            <a:off x="1388286" y="3895378"/>
            <a:ext cx="82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6496D9-6E7C-5FDC-9305-A9800C0D81CE}"/>
              </a:ext>
            </a:extLst>
          </p:cNvPr>
          <p:cNvSpPr txBox="1"/>
          <p:nvPr/>
        </p:nvSpPr>
        <p:spPr>
          <a:xfrm>
            <a:off x="5204960" y="3884851"/>
            <a:ext cx="82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F17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64CB2C-5E11-A739-F7FD-B72E87A59023}"/>
              </a:ext>
            </a:extLst>
          </p:cNvPr>
          <p:cNvSpPr txBox="1"/>
          <p:nvPr/>
        </p:nvSpPr>
        <p:spPr>
          <a:xfrm>
            <a:off x="4891794" y="4774168"/>
            <a:ext cx="4578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Figures source: Carlos Jiménez, </a:t>
            </a:r>
            <a:r>
              <a:rPr lang="en-GB" dirty="0" err="1"/>
              <a:t>Estellus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3647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0F2CFE8-B589-C4EB-72A2-CB71C9698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1248122"/>
            <a:ext cx="8640000" cy="700817"/>
          </a:xfrm>
        </p:spPr>
        <p:txBody>
          <a:bodyPr/>
          <a:lstStyle/>
          <a:p>
            <a:r>
              <a:rPr lang="en-GB" sz="2000" dirty="0"/>
              <a:t>Pseudo-global (Antarctica excluded) interannual monthly anomaly, </a:t>
            </a:r>
            <a:r>
              <a:rPr lang="en-GB" sz="2000" u="sng" dirty="0"/>
              <a:t>time correction applied LST_cci MW LST (v2.33)</a:t>
            </a:r>
            <a:r>
              <a:rPr lang="en-GB" sz="2000" dirty="0"/>
              <a:t>. 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4AE4A62-53CF-8F98-BC1F-A3841496B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9243" y="176087"/>
            <a:ext cx="6755703" cy="576000"/>
          </a:xfrm>
        </p:spPr>
        <p:txBody>
          <a:bodyPr/>
          <a:lstStyle/>
          <a:p>
            <a:pPr algn="r"/>
            <a:r>
              <a:rPr lang="en-GB" dirty="0"/>
              <a:t>Instability: Orbital Drift (3)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F44EB2-AAA6-55C4-3EB1-E8CC93BF3D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6" r="8458"/>
          <a:stretch/>
        </p:blipFill>
        <p:spPr>
          <a:xfrm>
            <a:off x="319500" y="2044279"/>
            <a:ext cx="8572500" cy="26351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333326-5BFA-7630-D475-4966C46F2711}"/>
              </a:ext>
            </a:extLst>
          </p:cNvPr>
          <p:cNvSpPr txBox="1"/>
          <p:nvPr/>
        </p:nvSpPr>
        <p:spPr>
          <a:xfrm>
            <a:off x="1388286" y="3895378"/>
            <a:ext cx="82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F13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ADAE60-9B2D-915D-DFF0-4991F501A883}"/>
              </a:ext>
            </a:extLst>
          </p:cNvPr>
          <p:cNvSpPr txBox="1"/>
          <p:nvPr/>
        </p:nvSpPr>
        <p:spPr>
          <a:xfrm>
            <a:off x="5204960" y="3884851"/>
            <a:ext cx="820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F17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004A6F-2397-F9A2-22E4-D908F1EA4551}"/>
              </a:ext>
            </a:extLst>
          </p:cNvPr>
          <p:cNvSpPr txBox="1"/>
          <p:nvPr/>
        </p:nvSpPr>
        <p:spPr>
          <a:xfrm>
            <a:off x="4891794" y="4774168"/>
            <a:ext cx="4578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Figures source: Carlos Jiménez, </a:t>
            </a:r>
            <a:r>
              <a:rPr lang="en-GB" dirty="0" err="1"/>
              <a:t>Estellus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39757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B411E36-A4E1-18F9-BD1E-4654B4D07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3008" y="142887"/>
            <a:ext cx="6909451" cy="576000"/>
          </a:xfrm>
        </p:spPr>
        <p:txBody>
          <a:bodyPr/>
          <a:lstStyle/>
          <a:p>
            <a:pPr algn="r"/>
            <a:r>
              <a:rPr lang="en-GB" dirty="0"/>
              <a:t>Instability: Input Data</a:t>
            </a:r>
          </a:p>
        </p:txBody>
      </p:sp>
      <p:pic>
        <p:nvPicPr>
          <p:cNvPr id="9" name="Picture 8" descr="A graph of a graph with blue and orange dots&#10;&#10;Description automatically generated">
            <a:extLst>
              <a:ext uri="{FF2B5EF4-FFF2-40B4-BE49-F238E27FC236}">
                <a16:creationId xmlns:a16="http://schemas.microsoft.com/office/drawing/2014/main" id="{1F3D909A-C579-86F7-30E8-85636C07C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971" y="733743"/>
            <a:ext cx="4422261" cy="290264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6387806-0B24-16B5-C7EB-7038E792CC05}"/>
              </a:ext>
            </a:extLst>
          </p:cNvPr>
          <p:cNvSpPr txBox="1"/>
          <p:nvPr/>
        </p:nvSpPr>
        <p:spPr>
          <a:xfrm>
            <a:off x="207209" y="3327618"/>
            <a:ext cx="49056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Instability can also result from the input data used in retrievals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/>
              <a:t>C</a:t>
            </a:r>
            <a:r>
              <a:rPr lang="en-GB" sz="1400" dirty="0"/>
              <a:t>ombined </a:t>
            </a:r>
            <a:r>
              <a:rPr lang="en-GB" sz="1400" b="1" dirty="0"/>
              <a:t>A</a:t>
            </a:r>
            <a:r>
              <a:rPr lang="en-GB" sz="1400" dirty="0"/>
              <a:t>STER and </a:t>
            </a:r>
            <a:r>
              <a:rPr lang="en-GB" sz="1400" b="1" dirty="0"/>
              <a:t>M</a:t>
            </a:r>
            <a:r>
              <a:rPr lang="en-GB" sz="1400" dirty="0"/>
              <a:t>ODIS </a:t>
            </a:r>
            <a:r>
              <a:rPr lang="en-GB" sz="1400" b="1" dirty="0"/>
              <a:t>E</a:t>
            </a:r>
            <a:r>
              <a:rPr lang="en-GB" sz="1400" dirty="0"/>
              <a:t>missivity database over </a:t>
            </a:r>
            <a:r>
              <a:rPr lang="en-GB" sz="1400" b="1" dirty="0"/>
              <a:t>L</a:t>
            </a:r>
            <a:r>
              <a:rPr lang="en-GB" sz="1400" dirty="0"/>
              <a:t>and (CAMEL) – widely used!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Produced by U. Wisconsin + NASA JPL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Analysis shows global time series of data are not stable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9DD268-0D70-9843-C39A-FFAB8F3320BE}"/>
              </a:ext>
            </a:extLst>
          </p:cNvPr>
          <p:cNvSpPr txBox="1"/>
          <p:nvPr/>
        </p:nvSpPr>
        <p:spPr>
          <a:xfrm>
            <a:off x="5112811" y="2712362"/>
            <a:ext cx="1440160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CAMEL Version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73685EA-047F-DCC3-7C04-D80F91166F57}"/>
              </a:ext>
            </a:extLst>
          </p:cNvPr>
          <p:cNvSpPr txBox="1"/>
          <p:nvPr/>
        </p:nvSpPr>
        <p:spPr>
          <a:xfrm>
            <a:off x="4891794" y="4774168"/>
            <a:ext cx="45786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Figure source: Sofia Ermida, IPMA </a:t>
            </a:r>
          </a:p>
        </p:txBody>
      </p:sp>
      <p:pic>
        <p:nvPicPr>
          <p:cNvPr id="14" name="Picture 13" descr="A graph of a graph with blue and orange dots&#10;&#10;Description automatically generated">
            <a:extLst>
              <a:ext uri="{FF2B5EF4-FFF2-40B4-BE49-F238E27FC236}">
                <a16:creationId xmlns:a16="http://schemas.microsoft.com/office/drawing/2014/main" id="{967E7506-D52E-09E0-3593-9ABAA7D4A1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739226"/>
            <a:ext cx="3694460" cy="242493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E5B276E-C107-D7E2-AA5F-8747354DF49A}"/>
              </a:ext>
            </a:extLst>
          </p:cNvPr>
          <p:cNvSpPr txBox="1"/>
          <p:nvPr/>
        </p:nvSpPr>
        <p:spPr>
          <a:xfrm>
            <a:off x="2099230" y="1130159"/>
            <a:ext cx="1440160" cy="64633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CAMEL Version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146DA7-E76F-8758-ACD2-A69625033995}"/>
              </a:ext>
            </a:extLst>
          </p:cNvPr>
          <p:cNvSpPr txBox="1"/>
          <p:nvPr/>
        </p:nvSpPr>
        <p:spPr>
          <a:xfrm>
            <a:off x="5493506" y="3727614"/>
            <a:ext cx="3515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Input data includes satellite radiances, emissivity (veg, land cover), water vapour, clouds…..</a:t>
            </a:r>
          </a:p>
        </p:txBody>
      </p:sp>
    </p:spTree>
    <p:extLst>
      <p:ext uri="{BB962C8B-B14F-4D97-AF65-F5344CB8AC3E}">
        <p14:creationId xmlns:p14="http://schemas.microsoft.com/office/powerpoint/2010/main" val="939894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2BC5E-339D-AD23-FF0D-5246EEB88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700" y="-10863"/>
            <a:ext cx="6956425" cy="769441"/>
          </a:xfrm>
        </p:spPr>
        <p:txBody>
          <a:bodyPr/>
          <a:lstStyle/>
          <a:p>
            <a:r>
              <a:rPr lang="en-GB" i="1" dirty="0"/>
              <a:t>From UCS#4: Super Extreme Land Surface Temperature Hotspots (presentation earlier)</a:t>
            </a:r>
            <a:endParaRPr lang="en-GB" dirty="0"/>
          </a:p>
        </p:txBody>
      </p:sp>
      <p:pic>
        <p:nvPicPr>
          <p:cNvPr id="5" name="Picture 4" descr="A graph with blue lines and numbers&#10;&#10;AI-generated content may be incorrect.">
            <a:extLst>
              <a:ext uri="{FF2B5EF4-FFF2-40B4-BE49-F238E27FC236}">
                <a16:creationId xmlns:a16="http://schemas.microsoft.com/office/drawing/2014/main" id="{CB46E5CF-06FC-3359-8CFF-FC9E69980C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6" y="813941"/>
            <a:ext cx="2945987" cy="1842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graph with blue lines&#10;&#10;AI-generated content may be incorrect.">
            <a:extLst>
              <a:ext uri="{FF2B5EF4-FFF2-40B4-BE49-F238E27FC236}">
                <a16:creationId xmlns:a16="http://schemas.microsoft.com/office/drawing/2014/main" id="{E43A371A-9927-42FA-BA27-9AF11F395E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6" y="2712165"/>
            <a:ext cx="2924830" cy="183038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0F60223-84B6-B3E1-7284-0DC8D39563C2}"/>
              </a:ext>
            </a:extLst>
          </p:cNvPr>
          <p:cNvSpPr/>
          <p:nvPr/>
        </p:nvSpPr>
        <p:spPr>
          <a:xfrm>
            <a:off x="413300" y="1421127"/>
            <a:ext cx="309973" cy="275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C18D515-4544-31F5-2D7C-3EE5FD809592}"/>
              </a:ext>
            </a:extLst>
          </p:cNvPr>
          <p:cNvSpPr/>
          <p:nvPr/>
        </p:nvSpPr>
        <p:spPr>
          <a:xfrm>
            <a:off x="2970423" y="1449139"/>
            <a:ext cx="115127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578CF9-DFEB-1F85-176F-C5BB9BE8BFFE}"/>
              </a:ext>
            </a:extLst>
          </p:cNvPr>
          <p:cNvSpPr txBox="1"/>
          <p:nvPr/>
        </p:nvSpPr>
        <p:spPr>
          <a:xfrm>
            <a:off x="1227658" y="2104351"/>
            <a:ext cx="19159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Trend 0.45 K/decade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P-value &gt; 0.05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3CDD0F-D996-667E-A848-F81014C3BC8E}"/>
              </a:ext>
            </a:extLst>
          </p:cNvPr>
          <p:cNvSpPr txBox="1"/>
          <p:nvPr/>
        </p:nvSpPr>
        <p:spPr>
          <a:xfrm>
            <a:off x="1111989" y="3878430"/>
            <a:ext cx="19159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Trend -0.08 K/decade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P-value &lt; 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0.05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4658FFC-F9C4-7D20-0172-464BADD4B3B6}"/>
              </a:ext>
            </a:extLst>
          </p:cNvPr>
          <p:cNvSpPr txBox="1"/>
          <p:nvPr/>
        </p:nvSpPr>
        <p:spPr>
          <a:xfrm>
            <a:off x="2884525" y="3258027"/>
            <a:ext cx="3005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SLSTR/B – CRUTEM5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(limited ±60 lat)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B55534-4A0E-D8CF-C705-32CDADCFB6FF}"/>
              </a:ext>
            </a:extLst>
          </p:cNvPr>
          <p:cNvSpPr txBox="1"/>
          <p:nvPr/>
        </p:nvSpPr>
        <p:spPr>
          <a:xfrm>
            <a:off x="2884526" y="1421127"/>
            <a:ext cx="30050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SLSTR/A – CRUTEM5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(limited ±60 lat)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732466-504B-799F-02EF-7E6465E3F34D}"/>
              </a:ext>
            </a:extLst>
          </p:cNvPr>
          <p:cNvSpPr txBox="1"/>
          <p:nvPr/>
        </p:nvSpPr>
        <p:spPr>
          <a:xfrm>
            <a:off x="5250843" y="959613"/>
            <a:ext cx="384676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03597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Verify temporal stability of the LST data used in the study</a:t>
            </a:r>
          </a:p>
          <a:p>
            <a:pPr marL="460772" marR="0" lvl="1" indent="-257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CRUTEM5 used as stable reference –based on monthly, </a:t>
            </a:r>
            <a:r>
              <a:rPr kumimoji="0" lang="en-GB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homogenised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station data (where non-climatic discontinuities have been removed.</a:t>
            </a:r>
          </a:p>
          <a:p>
            <a:pPr marL="460772" marR="0" lvl="1" indent="-257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SLSTR-A not stable due to input radiances available from ESA.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773A96-7321-5C10-4A81-3352811B45F9}"/>
              </a:ext>
            </a:extLst>
          </p:cNvPr>
          <p:cNvSpPr txBox="1"/>
          <p:nvPr/>
        </p:nvSpPr>
        <p:spPr>
          <a:xfrm>
            <a:off x="4237858" y="3993846"/>
            <a:ext cx="485974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CRUTEM5: Osborn et al. (2020), Land surface air temperature variations across the globe updated to 2019: the CRUTEM5 dataset, J. </a:t>
            </a:r>
            <a:r>
              <a:rPr kumimoji="0" lang="en-GB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Geophys</a:t>
            </a:r>
            <a:r>
              <a:rPr kumimoji="0" lang="en-GB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. Res. </a:t>
            </a:r>
            <a:r>
              <a:rPr kumimoji="0" lang="en-GB" sz="11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doi</a:t>
            </a:r>
            <a:r>
              <a:rPr kumimoji="0" lang="en-GB" sz="11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: 10.1029/2019JD032352</a:t>
            </a: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2CFB913D-1DDA-30B9-6166-816A805F0434}"/>
              </a:ext>
            </a:extLst>
          </p:cNvPr>
          <p:cNvSpPr txBox="1">
            <a:spLocks/>
          </p:cNvSpPr>
          <p:nvPr/>
        </p:nvSpPr>
        <p:spPr bwMode="auto">
          <a:xfrm>
            <a:off x="5889598" y="2897936"/>
            <a:ext cx="300507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dirty="0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algn="ctr" defTabSz="914400"/>
            <a:r>
              <a:rPr lang="en-US" b="1" kern="0">
                <a:solidFill>
                  <a:srgbClr val="FF0000"/>
                </a:solidFill>
              </a:rPr>
              <a:t>Key Message: Check Stability!!!</a:t>
            </a:r>
          </a:p>
        </p:txBody>
      </p:sp>
    </p:spTree>
    <p:extLst>
      <p:ext uri="{BB962C8B-B14F-4D97-AF65-F5344CB8AC3E}">
        <p14:creationId xmlns:p14="http://schemas.microsoft.com/office/powerpoint/2010/main" val="27928869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511800" y="1545770"/>
            <a:ext cx="7972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Where to find information from LST_cci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F34022-1C3D-C34A-B2C1-4B27A2D17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LST_cci webpages – Key Documents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316FA-5A6A-77C6-F7BB-D6CABB2B8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3179" y="792163"/>
            <a:ext cx="3835624" cy="1457559"/>
          </a:xfrm>
        </p:spPr>
        <p:txBody>
          <a:bodyPr/>
          <a:lstStyle/>
          <a:p>
            <a:r>
              <a:rPr lang="en-GB" dirty="0"/>
              <a:t>Product User Guide (PUG)</a:t>
            </a:r>
          </a:p>
          <a:p>
            <a:r>
              <a:rPr lang="en-GB" dirty="0"/>
              <a:t>Many other documents for further info, e.g. Algorithm Theoretical Basis Document, End-to-End Uncertainty Budget, Product Intercomparison and Validation Report, Climate Assessment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A152E2-A26F-FCFC-B203-4F3B59EDD0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97" y="863917"/>
            <a:ext cx="4887589" cy="21368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EA702D-D89C-1B0C-A705-C33FBFD581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4881"/>
          <a:stretch>
            <a:fillRect/>
          </a:stretch>
        </p:blipFill>
        <p:spPr>
          <a:xfrm>
            <a:off x="4054109" y="2968122"/>
            <a:ext cx="4992786" cy="1660572"/>
          </a:xfrm>
          <a:prstGeom prst="rect">
            <a:avLst/>
          </a:prstGeom>
        </p:spPr>
      </p:pic>
      <p:sp>
        <p:nvSpPr>
          <p:cNvPr id="8" name="Arrow: Up 7">
            <a:extLst>
              <a:ext uri="{FF2B5EF4-FFF2-40B4-BE49-F238E27FC236}">
                <a16:creationId xmlns:a16="http://schemas.microsoft.com/office/drawing/2014/main" id="{90E6DEB7-16E5-2382-0D3C-45E6564585BE}"/>
              </a:ext>
            </a:extLst>
          </p:cNvPr>
          <p:cNvSpPr/>
          <p:nvPr/>
        </p:nvSpPr>
        <p:spPr>
          <a:xfrm rot="10800000">
            <a:off x="4954859" y="2780616"/>
            <a:ext cx="286247" cy="64405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4F04016-47E4-E5AC-D28D-5A39F392FA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050" y="3147059"/>
            <a:ext cx="2160573" cy="1302699"/>
          </a:xfrm>
          <a:prstGeom prst="rect">
            <a:avLst/>
          </a:prstGeom>
        </p:spPr>
      </p:pic>
      <p:sp>
        <p:nvSpPr>
          <p:cNvPr id="13" name="Arrow: Up 12">
            <a:extLst>
              <a:ext uri="{FF2B5EF4-FFF2-40B4-BE49-F238E27FC236}">
                <a16:creationId xmlns:a16="http://schemas.microsoft.com/office/drawing/2014/main" id="{5A3A9D31-CDCA-BDF5-837B-C7CA4AF7E0E0}"/>
              </a:ext>
            </a:extLst>
          </p:cNvPr>
          <p:cNvSpPr/>
          <p:nvPr/>
        </p:nvSpPr>
        <p:spPr>
          <a:xfrm rot="5400000">
            <a:off x="1104701" y="3025578"/>
            <a:ext cx="286247" cy="64405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4830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1D25A-C532-6CCA-A82A-B5EFD2E25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696521-4B4E-4628-E76A-E9806F6F4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LST_cci webpages – Data, Tool, 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482EC-A9F6-C40E-E7B1-0C45F36F72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3179" y="792163"/>
            <a:ext cx="3835624" cy="1457559"/>
          </a:xfrm>
        </p:spPr>
        <p:txBody>
          <a:bodyPr/>
          <a:lstStyle/>
          <a:p>
            <a:r>
              <a:rPr lang="en-GB" dirty="0"/>
              <a:t>Links to </a:t>
            </a:r>
          </a:p>
          <a:p>
            <a:r>
              <a:rPr lang="en-GB" dirty="0"/>
              <a:t>‘Tool’ (Regridding and </a:t>
            </a:r>
            <a:r>
              <a:rPr lang="en-GB" dirty="0" err="1"/>
              <a:t>Subsetting</a:t>
            </a:r>
            <a:r>
              <a:rPr lang="en-GB" dirty="0"/>
              <a:t> Tool)</a:t>
            </a:r>
          </a:p>
          <a:p>
            <a:r>
              <a:rPr lang="en-GB" dirty="0"/>
              <a:t>‘Data’ - includes ‘issues &amp; updates log’)</a:t>
            </a:r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484B63-BF34-CDB8-9133-EA9C156B99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4881"/>
          <a:stretch>
            <a:fillRect/>
          </a:stretch>
        </p:blipFill>
        <p:spPr>
          <a:xfrm>
            <a:off x="105197" y="854597"/>
            <a:ext cx="4992786" cy="1660572"/>
          </a:xfrm>
          <a:prstGeom prst="rect">
            <a:avLst/>
          </a:prstGeom>
        </p:spPr>
      </p:pic>
      <p:sp>
        <p:nvSpPr>
          <p:cNvPr id="8" name="Arrow: Up 7">
            <a:extLst>
              <a:ext uri="{FF2B5EF4-FFF2-40B4-BE49-F238E27FC236}">
                <a16:creationId xmlns:a16="http://schemas.microsoft.com/office/drawing/2014/main" id="{B64CBA58-44BD-E10B-6FE9-87AECF38F31C}"/>
              </a:ext>
            </a:extLst>
          </p:cNvPr>
          <p:cNvSpPr/>
          <p:nvPr/>
        </p:nvSpPr>
        <p:spPr>
          <a:xfrm rot="10800000">
            <a:off x="573161" y="759831"/>
            <a:ext cx="286247" cy="64405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Up 3">
            <a:extLst>
              <a:ext uri="{FF2B5EF4-FFF2-40B4-BE49-F238E27FC236}">
                <a16:creationId xmlns:a16="http://schemas.microsoft.com/office/drawing/2014/main" id="{C149A658-8276-0F93-D7A2-509FAD8823A0}"/>
              </a:ext>
            </a:extLst>
          </p:cNvPr>
          <p:cNvSpPr/>
          <p:nvPr/>
        </p:nvSpPr>
        <p:spPr>
          <a:xfrm rot="10800000">
            <a:off x="2692448" y="759831"/>
            <a:ext cx="286247" cy="64405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0DC98D-4B35-399B-782F-DF65331BBC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26"/>
          <a:stretch>
            <a:fillRect/>
          </a:stretch>
        </p:blipFill>
        <p:spPr>
          <a:xfrm>
            <a:off x="105197" y="2628332"/>
            <a:ext cx="7129083" cy="181392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30E6697-7DBB-9BFE-C35D-74E20E061776}"/>
              </a:ext>
            </a:extLst>
          </p:cNvPr>
          <p:cNvSpPr txBox="1">
            <a:spLocks/>
          </p:cNvSpPr>
          <p:nvPr/>
        </p:nvSpPr>
        <p:spPr bwMode="auto">
          <a:xfrm>
            <a:off x="3870086" y="2893779"/>
            <a:ext cx="3250905" cy="47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defTabSz="914400"/>
            <a:r>
              <a:rPr lang="en-GB" i="1" kern="0" dirty="0">
                <a:solidFill>
                  <a:schemeClr val="bg1"/>
                </a:solidFill>
              </a:rPr>
              <a:t>Link to issues &amp; updates log.</a:t>
            </a:r>
          </a:p>
          <a:p>
            <a:pPr defTabSz="914400"/>
            <a:endParaRPr lang="en-GB" i="1" kern="0" dirty="0">
              <a:solidFill>
                <a:schemeClr val="bg1"/>
              </a:solidFill>
            </a:endParaRP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81DA0200-8D75-AA8E-6504-E4F43684897F}"/>
              </a:ext>
            </a:extLst>
          </p:cNvPr>
          <p:cNvSpPr/>
          <p:nvPr/>
        </p:nvSpPr>
        <p:spPr>
          <a:xfrm rot="14327315">
            <a:off x="3084458" y="2838018"/>
            <a:ext cx="321785" cy="153087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8905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9C128-B5D6-F298-695A-83F85F5AC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700" y="158750"/>
            <a:ext cx="6956425" cy="430213"/>
          </a:xfrm>
        </p:spPr>
        <p:txBody>
          <a:bodyPr wrap="square" anchor="ctr">
            <a:normAutofit/>
          </a:bodyPr>
          <a:lstStyle/>
          <a:p>
            <a:r>
              <a:rPr lang="en-GB" dirty="0"/>
              <a:t>Issues and updates log (linked from ‘Data’)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9EAED4-0C53-E2EF-135E-EC0EFBA59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38" y="823674"/>
            <a:ext cx="8747125" cy="3761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920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E895E-CA48-F962-1FC0-382BC3048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/>
              <a:t>Some things to bear in mind using LST…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E2F87-933A-29C0-F7EF-12C15DB36F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47561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8FEA5-78F4-41A2-156C-944B44A393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970F3-067B-B418-AB3A-47C63C085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/>
              <a:t>Relationship Between LST and T2m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5898D26-D2E1-EE8E-B63B-747BC6D77A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54376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DC14A-9485-C489-343E-5DCDE7128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409032A-8745-C81F-44FC-EC9716503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9144" y="835118"/>
            <a:ext cx="4122856" cy="203489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GB" dirty="0"/>
              <a:t>Station air temperature ~2m (T2m) widely used to monitor climate change, quantify extremes, validate climate models, attribution studies, …</a:t>
            </a:r>
          </a:p>
          <a:p>
            <a:pPr>
              <a:lnSpc>
                <a:spcPct val="120000"/>
              </a:lnSpc>
            </a:pPr>
            <a:r>
              <a:rPr lang="en-GB" dirty="0"/>
              <a:t>However, station network is sparse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DF9D47-71D3-88AE-DE11-EA02590E3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3274" y="104669"/>
            <a:ext cx="6949912" cy="576000"/>
          </a:xfrm>
        </p:spPr>
        <p:txBody>
          <a:bodyPr/>
          <a:lstStyle/>
          <a:p>
            <a:pPr algn="r"/>
            <a:r>
              <a:rPr lang="en-GB" dirty="0"/>
              <a:t>LST can Complement T2m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8C0257-2D44-39D1-7E4F-77148EDE3538}"/>
              </a:ext>
            </a:extLst>
          </p:cNvPr>
          <p:cNvSpPr txBox="1">
            <a:spLocks/>
          </p:cNvSpPr>
          <p:nvPr/>
        </p:nvSpPr>
        <p:spPr>
          <a:xfrm>
            <a:off x="5516166" y="789552"/>
            <a:ext cx="2484834" cy="38350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3E33F642-B3AE-F50F-2243-73EB3BF063DD}"/>
              </a:ext>
            </a:extLst>
          </p:cNvPr>
          <p:cNvGrpSpPr/>
          <p:nvPr/>
        </p:nvGrpSpPr>
        <p:grpSpPr>
          <a:xfrm>
            <a:off x="193182" y="722391"/>
            <a:ext cx="4431983" cy="2519759"/>
            <a:chOff x="2123728" y="2204864"/>
            <a:chExt cx="7672153" cy="4064706"/>
          </a:xfrm>
        </p:grpSpPr>
        <p:pic>
          <p:nvPicPr>
            <p:cNvPr id="6" name="Picture 5" descr="anomalies.png">
              <a:extLst>
                <a:ext uri="{FF2B5EF4-FFF2-40B4-BE49-F238E27FC236}">
                  <a16:creationId xmlns:a16="http://schemas.microsoft.com/office/drawing/2014/main" id="{374D76D1-FBBD-4A61-6613-5768013BCA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23728" y="2204864"/>
              <a:ext cx="5711982" cy="4064706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016F9F8-A167-C83A-8EA7-726DCCDCD9C8}"/>
                </a:ext>
              </a:extLst>
            </p:cNvPr>
            <p:cNvSpPr txBox="1"/>
            <p:nvPr/>
          </p:nvSpPr>
          <p:spPr>
            <a:xfrm>
              <a:off x="7769997" y="2559926"/>
              <a:ext cx="2025884" cy="30161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CRUTEM4 (</a:t>
              </a:r>
              <a:r>
                <a: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hlinkClick r:id="rId3"/>
                </a:rPr>
                <a:t>http://www.metoffice.gov.uk/hadobs</a:t>
              </a:r>
              <a:r>
                <a:rPr kumimoji="0" lang="en-GB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)</a:t>
              </a: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35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2A2A2A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NB: CRUTEM4 superseded by CRUTEM5</a:t>
              </a:r>
            </a:p>
          </p:txBody>
        </p:sp>
      </p:grpSp>
      <p:pic>
        <p:nvPicPr>
          <p:cNvPr id="9" name="Picture 8" descr="A graph showing the temperature of a number of people&#10;&#10;Description automatically generated with medium confidence">
            <a:extLst>
              <a:ext uri="{FF2B5EF4-FFF2-40B4-BE49-F238E27FC236}">
                <a16:creationId xmlns:a16="http://schemas.microsoft.com/office/drawing/2014/main" id="{ECF1082E-E3EE-E694-B25B-DC63FED91A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85" y="3128204"/>
            <a:ext cx="3844485" cy="1945076"/>
          </a:xfrm>
          <a:prstGeom prst="rect">
            <a:avLst/>
          </a:prstGeom>
        </p:spPr>
      </p:pic>
      <p:pic>
        <p:nvPicPr>
          <p:cNvPr id="11" name="Picture 10" descr="A map of the world with pink dots&#10;&#10;Description automatically generated">
            <a:extLst>
              <a:ext uri="{FF2B5EF4-FFF2-40B4-BE49-F238E27FC236}">
                <a16:creationId xmlns:a16="http://schemas.microsoft.com/office/drawing/2014/main" id="{D53A71CC-51E9-B3FE-0B80-1D2EFC6777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84"/>
          <a:stretch/>
        </p:blipFill>
        <p:spPr>
          <a:xfrm>
            <a:off x="5048415" y="2811209"/>
            <a:ext cx="3647438" cy="210189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B99D084-13B0-56C7-C3FA-CE70DE0C4F1E}"/>
              </a:ext>
            </a:extLst>
          </p:cNvPr>
          <p:cNvSpPr txBox="1"/>
          <p:nvPr/>
        </p:nvSpPr>
        <p:spPr>
          <a:xfrm>
            <a:off x="4920130" y="4893772"/>
            <a:ext cx="422387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Source: 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National Centers for </a:t>
            </a:r>
            <a:r>
              <a:rPr kumimoji="0" lang="fr-FR" sz="1050" b="0" i="0" u="none" strike="noStrike" kern="1200" cap="none" spc="0" normalizeH="0" baseline="0" noProof="0" dirty="0" err="1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Environmental</a:t>
            </a:r>
            <a:r>
              <a:rPr kumimoji="0" lang="fr-FR" sz="105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Information (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NCEI)</a:t>
            </a:r>
          </a:p>
        </p:txBody>
      </p:sp>
    </p:spTree>
    <p:extLst>
      <p:ext uri="{BB962C8B-B14F-4D97-AF65-F5344CB8AC3E}">
        <p14:creationId xmlns:p14="http://schemas.microsoft.com/office/powerpoint/2010/main" val="42690136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47CE4D-2462-094A-865A-474264A9D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288DBB4-BBCC-0DD2-5A5D-A011DC0B45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483" y="849474"/>
            <a:ext cx="2831065" cy="3444551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LST vs T2m instantaneous correlation is typically very high (often &gt;0.9)</a:t>
            </a:r>
          </a:p>
          <a:p>
            <a:r>
              <a:rPr lang="en-GB" dirty="0"/>
              <a:t>LST vs T2m anomalies* can also be very high (particularly when at low </a:t>
            </a:r>
            <a:r>
              <a:rPr lang="en-GB" dirty="0" err="1"/>
              <a:t>spatio</a:t>
            </a:r>
            <a:r>
              <a:rPr lang="en-GB" dirty="0"/>
              <a:t>-temporal resolution)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Anomalies = </a:t>
            </a:r>
            <a:br>
              <a:rPr lang="en-GB" dirty="0"/>
            </a:br>
            <a:r>
              <a:rPr lang="en-GB" dirty="0"/>
              <a:t>obs - climatology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9005ED8-B805-3D11-4A78-AA3D4083D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007" y="111410"/>
            <a:ext cx="7024060" cy="576000"/>
          </a:xfrm>
        </p:spPr>
        <p:txBody>
          <a:bodyPr>
            <a:normAutofit/>
          </a:bodyPr>
          <a:lstStyle/>
          <a:p>
            <a:pPr algn="r"/>
            <a:r>
              <a:rPr lang="en-GB" dirty="0"/>
              <a:t>LST vs T2m Correlation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AAF607-4D39-CC56-0CB0-9BDCD16B016C}"/>
              </a:ext>
            </a:extLst>
          </p:cNvPr>
          <p:cNvSpPr/>
          <p:nvPr/>
        </p:nvSpPr>
        <p:spPr>
          <a:xfrm>
            <a:off x="91516" y="4679913"/>
            <a:ext cx="464096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Good et al., 2017, A </a:t>
            </a:r>
            <a:r>
              <a:rPr kumimoji="0" lang="en-GB" sz="900" b="0" i="1" u="none" strike="noStrike" kern="1200" cap="none" spc="0" normalizeH="0" baseline="0" noProof="0" dirty="0" err="1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spatio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-temporal analysis of the relationship between near-surface air temperature and satellite land surface temperatures using 17 years of data from the ATSR series, J. </a:t>
            </a:r>
            <a:r>
              <a:rPr kumimoji="0" lang="en-GB" sz="900" b="0" i="1" u="none" strike="noStrike" kern="1200" cap="none" spc="0" normalizeH="0" baseline="0" noProof="0" dirty="0" err="1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Geophys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Res. Atmos., doi:10.1002/2017JD026880)</a:t>
            </a:r>
          </a:p>
        </p:txBody>
      </p:sp>
      <p:pic>
        <p:nvPicPr>
          <p:cNvPr id="4" name="Main graphic">
            <a:extLst>
              <a:ext uri="{FF2B5EF4-FFF2-40B4-BE49-F238E27FC236}">
                <a16:creationId xmlns:a16="http://schemas.microsoft.com/office/drawing/2014/main" id="{9DACCF00-7D54-8EB4-92BB-F3F3294BEF96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3323343" y="833792"/>
            <a:ext cx="5782680" cy="3809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06662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4643A-16DF-F20D-3C9B-F9C4DE50E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group of graphs showing different types of data&#10;&#10;Description automatically generated">
            <a:extLst>
              <a:ext uri="{FF2B5EF4-FFF2-40B4-BE49-F238E27FC236}">
                <a16:creationId xmlns:a16="http://schemas.microsoft.com/office/drawing/2014/main" id="{17375BFB-B77C-9429-F0B7-9013FAE26D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399" y="56724"/>
            <a:ext cx="3895325" cy="464376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690B822-6DA8-FBE0-9E61-46635D7BE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4266" y="172031"/>
            <a:ext cx="3206371" cy="576000"/>
          </a:xfrm>
        </p:spPr>
        <p:txBody>
          <a:bodyPr/>
          <a:lstStyle/>
          <a:p>
            <a:pPr algn="ctr"/>
            <a:r>
              <a:rPr lang="en-GB" dirty="0"/>
              <a:t>T2m vs LST (1)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00B6B2-E5A5-61AC-5E10-3B7951C76E17}"/>
              </a:ext>
            </a:extLst>
          </p:cNvPr>
          <p:cNvSpPr txBox="1"/>
          <p:nvPr/>
        </p:nvSpPr>
        <p:spPr>
          <a:xfrm>
            <a:off x="252001" y="4774168"/>
            <a:ext cx="564821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 i="1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Good, E. J. (2016), An in situ-based analysis of the relationship between land surface “skin” </a:t>
            </a:r>
            <a:b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and screen-level air temperatures, J. </a:t>
            </a:r>
            <a:r>
              <a:rPr kumimoji="0" lang="en-GB" sz="900" b="0" i="1" u="none" strike="noStrike" kern="1200" cap="none" spc="0" normalizeH="0" baseline="0" noProof="0" dirty="0" err="1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Geophys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Res. Atmos., 121, 8801–8819, doi: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 tooltip="Link to external resource: 10.1002/2016JD025318"/>
              </a:rPr>
              <a:t>10.1002/2016JD025318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7AEAEA-6FDB-896C-8EE3-F1D5CA03A8C5}"/>
              </a:ext>
            </a:extLst>
          </p:cNvPr>
          <p:cNvSpPr txBox="1"/>
          <p:nvPr/>
        </p:nvSpPr>
        <p:spPr>
          <a:xfrm>
            <a:off x="5366260" y="816502"/>
            <a:ext cx="15484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Niamey 02/09/06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E37910-E0DB-D1C0-CA88-EC56953BB076}"/>
              </a:ext>
            </a:extLst>
          </p:cNvPr>
          <p:cNvSpPr txBox="1"/>
          <p:nvPr/>
        </p:nvSpPr>
        <p:spPr>
          <a:xfrm>
            <a:off x="7401969" y="748031"/>
            <a:ext cx="154847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Niamey 09/06/06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EF15D3-5478-89F4-85F5-B5D82B552901}"/>
              </a:ext>
            </a:extLst>
          </p:cNvPr>
          <p:cNvSpPr txBox="1"/>
          <p:nvPr/>
        </p:nvSpPr>
        <p:spPr>
          <a:xfrm>
            <a:off x="5314219" y="2433250"/>
            <a:ext cx="18888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Cape Cod 21/06/13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0DF4CB-03CB-8917-7D4B-7C16BB74F233}"/>
              </a:ext>
            </a:extLst>
          </p:cNvPr>
          <p:cNvSpPr txBox="1"/>
          <p:nvPr/>
        </p:nvSpPr>
        <p:spPr>
          <a:xfrm>
            <a:off x="8002670" y="2479416"/>
            <a:ext cx="1455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Oklahoma 26/03/14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4413BE-9692-2E3D-12AA-3669970A0D34}"/>
              </a:ext>
            </a:extLst>
          </p:cNvPr>
          <p:cNvSpPr txBox="1"/>
          <p:nvPr/>
        </p:nvSpPr>
        <p:spPr>
          <a:xfrm>
            <a:off x="7334112" y="3993404"/>
            <a:ext cx="14550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Oklahoma 30/11/14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8C9508-A4BF-EEBC-2AAB-193A9B378870}"/>
              </a:ext>
            </a:extLst>
          </p:cNvPr>
          <p:cNvSpPr txBox="1"/>
          <p:nvPr/>
        </p:nvSpPr>
        <p:spPr>
          <a:xfrm>
            <a:off x="5314219" y="3865333"/>
            <a:ext cx="8877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Azores 25/06/14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067A2F-115F-FAA2-5E6C-C6311689435E}"/>
              </a:ext>
            </a:extLst>
          </p:cNvPr>
          <p:cNvSpPr txBox="1"/>
          <p:nvPr/>
        </p:nvSpPr>
        <p:spPr>
          <a:xfrm>
            <a:off x="252001" y="1041215"/>
            <a:ext cx="397292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Analysis between colocated </a:t>
            </a: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 situ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LST and T2m at Atmospheric Radiation Measurement (ARM) sites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T2m vs LST relationship varies with many factors: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Windspeed (b, d)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Cloud cover (c, d, e)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Weather systems (f)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Vegetation (also vegetation health and density)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Snow cover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Surface roughness</a:t>
            </a:r>
          </a:p>
        </p:txBody>
      </p:sp>
    </p:spTree>
    <p:extLst>
      <p:ext uri="{BB962C8B-B14F-4D97-AF65-F5344CB8AC3E}">
        <p14:creationId xmlns:p14="http://schemas.microsoft.com/office/powerpoint/2010/main" val="2465991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A8618-A988-B48A-AA8F-38FF10E0F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aph of a graph showing the number of data&#10;&#10;Description automatically generated with medium confidence">
            <a:extLst>
              <a:ext uri="{FF2B5EF4-FFF2-40B4-BE49-F238E27FC236}">
                <a16:creationId xmlns:a16="http://schemas.microsoft.com/office/drawing/2014/main" id="{6D659F83-66F2-8017-9A68-3C9FB00DDC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78" y="867211"/>
            <a:ext cx="4609667" cy="369769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E9D9256-4536-4C1A-DDBF-8E2378666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9653" y="162786"/>
            <a:ext cx="6933727" cy="576000"/>
          </a:xfrm>
        </p:spPr>
        <p:txBody>
          <a:bodyPr/>
          <a:lstStyle/>
          <a:p>
            <a:pPr algn="r"/>
            <a:r>
              <a:rPr lang="en-GB" dirty="0"/>
              <a:t>T2m vs LST (2)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C118C3-BE86-3F12-2954-B8A19C3F5EE2}"/>
              </a:ext>
            </a:extLst>
          </p:cNvPr>
          <p:cNvSpPr txBox="1"/>
          <p:nvPr/>
        </p:nvSpPr>
        <p:spPr>
          <a:xfrm>
            <a:off x="1473941" y="2522604"/>
            <a:ext cx="19433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Max Temperatures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F9F308-78AB-19D6-FAC4-8B73F2A7E1EE}"/>
              </a:ext>
            </a:extLst>
          </p:cNvPr>
          <p:cNvSpPr txBox="1"/>
          <p:nvPr/>
        </p:nvSpPr>
        <p:spPr>
          <a:xfrm>
            <a:off x="865454" y="966344"/>
            <a:ext cx="18110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Min Temperatures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39054C-4984-7FC1-E0D4-1742F7F3E3DA}"/>
              </a:ext>
            </a:extLst>
          </p:cNvPr>
          <p:cNvSpPr txBox="1"/>
          <p:nvPr/>
        </p:nvSpPr>
        <p:spPr>
          <a:xfrm>
            <a:off x="252001" y="4774168"/>
            <a:ext cx="564821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 i="1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Good, E. J. (2016), An in situ-based analysis of the relationship between land surface “skin” </a:t>
            </a:r>
            <a:b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and screen-level air temperatures, J. </a:t>
            </a:r>
            <a:r>
              <a:rPr kumimoji="0" lang="en-GB" sz="900" b="0" i="1" u="none" strike="noStrike" kern="1200" cap="none" spc="0" normalizeH="0" baseline="0" noProof="0" dirty="0" err="1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Geophys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Res. Atmos., 121, 8801–8819, doi: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 tooltip="Link to external resource: 10.1002/2016JD025318"/>
              </a:rPr>
              <a:t>10.1002/2016JD025318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76EC7E-6AAB-13E1-FB35-D18225B5D65E}"/>
              </a:ext>
            </a:extLst>
          </p:cNvPr>
          <p:cNvSpPr txBox="1"/>
          <p:nvPr/>
        </p:nvSpPr>
        <p:spPr>
          <a:xfrm>
            <a:off x="5171073" y="788352"/>
            <a:ext cx="397292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Example here is from 2014 Amazonia ARM site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Red line shows LST-T2m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Green is windspeed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Blue is cloud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‘Saw-tooth’ effect could be due to regular mowing of the site: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Mowing increases soil fraction and reduces vegetation =&gt; Large LST-T2m difference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Grass grows again over time =&gt; LST-T2m converges</a:t>
            </a:r>
          </a:p>
        </p:txBody>
      </p:sp>
    </p:spTree>
    <p:extLst>
      <p:ext uri="{BB962C8B-B14F-4D97-AF65-F5344CB8AC3E}">
        <p14:creationId xmlns:p14="http://schemas.microsoft.com/office/powerpoint/2010/main" val="19317961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E6745-53D4-06E2-F188-20633FDF95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diagram of different colored circles&#10;&#10;Description automatically generated with medium confidence">
            <a:extLst>
              <a:ext uri="{FF2B5EF4-FFF2-40B4-BE49-F238E27FC236}">
                <a16:creationId xmlns:a16="http://schemas.microsoft.com/office/drawing/2014/main" id="{D9021816-DAFC-09E5-074C-9BA7F62BD1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89"/>
          <a:stretch/>
        </p:blipFill>
        <p:spPr>
          <a:xfrm>
            <a:off x="189858" y="2694944"/>
            <a:ext cx="5987671" cy="1813566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DC01C0E-8969-76A2-528F-0CF4C1C4C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T2m vs LST (3)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A1F186-C58D-FBB7-3F32-A3F8208725B5}"/>
              </a:ext>
            </a:extLst>
          </p:cNvPr>
          <p:cNvSpPr txBox="1"/>
          <p:nvPr/>
        </p:nvSpPr>
        <p:spPr>
          <a:xfrm>
            <a:off x="6594359" y="929634"/>
            <a:ext cx="23894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ARM </a:t>
            </a:r>
            <a:r>
              <a:rPr kumimoji="0" lang="en-GB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Shouxian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(HFE) between 11 May 2008 and 29 December 2008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Timing of daily max/min can be different for LST and T2m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Tmin and 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LSTmin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often occur at the same time (just before dawn)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LSTmax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occurs near solar noon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Tmax occurs mid pm.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45ACA-DDDF-4B6A-DC63-57A1D0A43AC6}"/>
              </a:ext>
            </a:extLst>
          </p:cNvPr>
          <p:cNvSpPr txBox="1"/>
          <p:nvPr/>
        </p:nvSpPr>
        <p:spPr>
          <a:xfrm>
            <a:off x="252001" y="4774168"/>
            <a:ext cx="564821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 i="1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Good, E. J. (2016), An in situ-based analysis of the relationship between land surface “skin” </a:t>
            </a:r>
            <a:b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and screen-level air temperatures, J. </a:t>
            </a:r>
            <a:r>
              <a:rPr kumimoji="0" lang="en-GB" sz="900" b="0" i="1" u="none" strike="noStrike" kern="1200" cap="none" spc="0" normalizeH="0" baseline="0" noProof="0" dirty="0" err="1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Geophys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Res. Atmos., 121, 8801–8819, doi: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 tooltip="Link to external resource: 10.1002/2016JD025318"/>
              </a:rPr>
              <a:t>10.1002/2016JD025318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. </a:t>
            </a:r>
          </a:p>
        </p:txBody>
      </p:sp>
      <p:pic>
        <p:nvPicPr>
          <p:cNvPr id="2" name="Content Placeholder 4" descr="A diagram of different colored circles&#10;&#10;Description automatically generated with medium confidence">
            <a:extLst>
              <a:ext uri="{FF2B5EF4-FFF2-40B4-BE49-F238E27FC236}">
                <a16:creationId xmlns:a16="http://schemas.microsoft.com/office/drawing/2014/main" id="{F674F585-AD01-9AF9-42F0-1576C9367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32"/>
          <a:stretch/>
        </p:blipFill>
        <p:spPr>
          <a:xfrm>
            <a:off x="169386" y="660801"/>
            <a:ext cx="5987671" cy="1901314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89DC9E10-1F08-A818-1ED0-214F31D52CF9}"/>
              </a:ext>
            </a:extLst>
          </p:cNvPr>
          <p:cNvSpPr txBox="1">
            <a:spLocks/>
          </p:cNvSpPr>
          <p:nvPr/>
        </p:nvSpPr>
        <p:spPr>
          <a:xfrm>
            <a:off x="2079653" y="162786"/>
            <a:ext cx="6933727" cy="57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T2m vs LST (3)</a:t>
            </a:r>
          </a:p>
        </p:txBody>
      </p:sp>
    </p:spTree>
    <p:extLst>
      <p:ext uri="{BB962C8B-B14F-4D97-AF65-F5344CB8AC3E}">
        <p14:creationId xmlns:p14="http://schemas.microsoft.com/office/powerpoint/2010/main" val="26221013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4A086-692C-71FD-174F-76830A6AE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group of graphs showing different types of normalized values&#10;&#10;Description automatically generated with medium confidence">
            <a:extLst>
              <a:ext uri="{FF2B5EF4-FFF2-40B4-BE49-F238E27FC236}">
                <a16:creationId xmlns:a16="http://schemas.microsoft.com/office/drawing/2014/main" id="{8240936F-312B-F74B-14A7-442884D66D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590" y="949325"/>
            <a:ext cx="4690410" cy="377348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745A9FD-88E9-E261-8C62-C179E0DF9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9192" y="216660"/>
            <a:ext cx="6966096" cy="576000"/>
          </a:xfrm>
        </p:spPr>
        <p:txBody>
          <a:bodyPr/>
          <a:lstStyle/>
          <a:p>
            <a:pPr algn="r"/>
            <a:r>
              <a:rPr lang="en-GB" dirty="0"/>
              <a:t>LST vs T2m Daily Anomalies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B70CF8-EDD8-7562-3B0A-F454E2C78867}"/>
              </a:ext>
            </a:extLst>
          </p:cNvPr>
          <p:cNvSpPr txBox="1"/>
          <p:nvPr/>
        </p:nvSpPr>
        <p:spPr>
          <a:xfrm>
            <a:off x="252000" y="4753729"/>
            <a:ext cx="7550435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900" i="1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Good, E. J., Aldred, F. M., Ghent, D. J., Veal, K. L., &amp; Jimenez, C. (2022). An analysis of the stability and trends in the LST_cci Land Surface Temperature datasets over Europe. Earth and Space Science, 9, e2022EA002317. 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  <a:hlinkClick r:id="rId3"/>
              </a:rPr>
              <a:t>https://doi.org/10.1029/2022EA002317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EE3A94-2415-1F67-AC77-F1D32E2D9A01}"/>
              </a:ext>
            </a:extLst>
          </p:cNvPr>
          <p:cNvSpPr txBox="1"/>
          <p:nvPr/>
        </p:nvSpPr>
        <p:spPr>
          <a:xfrm>
            <a:off x="272928" y="1448283"/>
            <a:ext cx="39286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LST_cci MODIS/Aqua – night &amp; day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2002-2018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7AA9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Station Tmin &amp; Tmax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11258F-2873-766E-A8A2-1710060B6DE8}"/>
              </a:ext>
            </a:extLst>
          </p:cNvPr>
          <p:cNvSpPr txBox="1"/>
          <p:nvPr/>
        </p:nvSpPr>
        <p:spPr>
          <a:xfrm>
            <a:off x="252000" y="2941069"/>
            <a:ext cx="41197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LST_cci Microwave LST – 6am &amp; 6pm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1996-2020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7AA9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Station Tmin &amp; Tmax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7AA9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1" u="none" strike="noStrike" kern="120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Anomalies are well correlated and often show similar distributions</a:t>
            </a:r>
          </a:p>
        </p:txBody>
      </p:sp>
    </p:spTree>
    <p:extLst>
      <p:ext uri="{BB962C8B-B14F-4D97-AF65-F5344CB8AC3E}">
        <p14:creationId xmlns:p14="http://schemas.microsoft.com/office/powerpoint/2010/main" val="36613035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6079642-320D-384E-032E-2A8130373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14399"/>
            <a:ext cx="8640000" cy="4091645"/>
          </a:xfrm>
        </p:spPr>
        <p:txBody>
          <a:bodyPr>
            <a:normAutofit lnSpcReduction="10000"/>
          </a:bodyPr>
          <a:lstStyle/>
          <a:p>
            <a:r>
              <a:rPr lang="en-GB" dirty="0"/>
              <a:t>LST is not the same as T2m, however the two are usually closely related</a:t>
            </a:r>
          </a:p>
          <a:p>
            <a:pPr lvl="1"/>
            <a:r>
              <a:rPr lang="en-GB" dirty="0"/>
              <a:t>Can be large differences that vary temporally but generally well correlated</a:t>
            </a:r>
          </a:p>
          <a:p>
            <a:pPr lvl="1"/>
            <a:r>
              <a:rPr lang="en-GB" dirty="0"/>
              <a:t>Anomalies seem to be well correlated</a:t>
            </a:r>
          </a:p>
          <a:p>
            <a:r>
              <a:rPr lang="en-GB" dirty="0"/>
              <a:t>When using any satellite data for climate applications, you must bear in mind that the dataset is not perfect and free from problems.</a:t>
            </a:r>
          </a:p>
          <a:p>
            <a:pPr lvl="1"/>
            <a:r>
              <a:rPr lang="en-GB" dirty="0"/>
              <a:t>Consider the uncertainty and quality information provided (+ validation results)</a:t>
            </a:r>
          </a:p>
          <a:p>
            <a:pPr lvl="1"/>
            <a:r>
              <a:rPr lang="en-GB" dirty="0"/>
              <a:t>Non-climatic discontinuities may result from merging different instruments, input data, satellite overpass time, calibration drift, retrieval errors, …  </a:t>
            </a:r>
            <a:r>
              <a:rPr lang="en-GB" u="sng" dirty="0"/>
              <a:t>Verifying the stability (and accuracy) of your data should </a:t>
            </a:r>
            <a:r>
              <a:rPr lang="en-GB" b="1" i="1" u="sng" dirty="0"/>
              <a:t>always</a:t>
            </a:r>
            <a:r>
              <a:rPr lang="en-GB" u="sng" dirty="0"/>
              <a:t> be step 1 if using time series!</a:t>
            </a:r>
            <a:r>
              <a:rPr lang="en-GB" dirty="0"/>
              <a:t>  </a:t>
            </a:r>
          </a:p>
          <a:p>
            <a:pPr lvl="1"/>
            <a:r>
              <a:rPr lang="en-GB" dirty="0"/>
              <a:t>Bear in mind there are gaps in all LST data records which may affect your results.</a:t>
            </a:r>
            <a:r>
              <a:rPr lang="en-US" dirty="0"/>
              <a:t> (In LST_cci, work is just starting on calculating coverage uncertainty.)</a:t>
            </a:r>
          </a:p>
          <a:p>
            <a:r>
              <a:rPr lang="en-US" dirty="0"/>
              <a:t>Please look at the LST_cci webpages for further information</a:t>
            </a:r>
          </a:p>
          <a:p>
            <a:pPr lvl="1"/>
            <a:r>
              <a:rPr lang="en-US" dirty="0"/>
              <a:t>Product User Guide (PUG) is essential reading – even if you just look at the ‘Quick Start Guide’</a:t>
            </a:r>
          </a:p>
          <a:p>
            <a:pPr lvl="1"/>
            <a:r>
              <a:rPr lang="en-US" dirty="0"/>
              <a:t>Please contact us on </a:t>
            </a:r>
            <a:r>
              <a:rPr lang="en-US" dirty="0">
                <a:hlinkClick r:id="rId2"/>
              </a:rPr>
              <a:t>info.lst-cci@acri-st.fr</a:t>
            </a:r>
            <a:r>
              <a:rPr lang="en-US" dirty="0"/>
              <a:t> for help with your application!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7CE494-8E3C-FB5F-D096-2AE25B4A7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2940" y="137455"/>
            <a:ext cx="6804255" cy="576000"/>
          </a:xfrm>
        </p:spPr>
        <p:txBody>
          <a:bodyPr/>
          <a:lstStyle/>
          <a:p>
            <a:pPr algn="r"/>
            <a:r>
              <a:rPr lang="en-GB" dirty="0"/>
              <a:t>Concluding Remarks</a:t>
            </a:r>
          </a:p>
        </p:txBody>
      </p:sp>
    </p:spTree>
    <p:extLst>
      <p:ext uri="{BB962C8B-B14F-4D97-AF65-F5344CB8AC3E}">
        <p14:creationId xmlns:p14="http://schemas.microsoft.com/office/powerpoint/2010/main" val="2965424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4234A0C-77F9-766E-AA07-FE16571EF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22492"/>
            <a:ext cx="8640000" cy="3685508"/>
          </a:xfrm>
        </p:spPr>
        <p:txBody>
          <a:bodyPr>
            <a:normAutofit/>
          </a:bodyPr>
          <a:lstStyle/>
          <a:p>
            <a:r>
              <a:rPr lang="en-GB" dirty="0"/>
              <a:t>Different data sources – different datasets are good for different applications.  </a:t>
            </a:r>
          </a:p>
          <a:p>
            <a:r>
              <a:rPr lang="en-GB" dirty="0"/>
              <a:t>Uncertainties in LST data and how to use them</a:t>
            </a:r>
          </a:p>
          <a:p>
            <a:r>
              <a:rPr lang="en-GB" dirty="0"/>
              <a:t>Validation results confirm the accuracy and precision of LST datasets, and the accuracy of uncertainties</a:t>
            </a:r>
          </a:p>
          <a:p>
            <a:r>
              <a:rPr lang="en-GB" dirty="0"/>
              <a:t>Coverage</a:t>
            </a:r>
          </a:p>
          <a:p>
            <a:r>
              <a:rPr lang="en-GB" dirty="0"/>
              <a:t>Temporal stability</a:t>
            </a:r>
          </a:p>
          <a:p>
            <a:r>
              <a:rPr lang="en-GB" dirty="0"/>
              <a:t>Existing user studies can provide good examples of use cases, and how to use the data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B24796-D93D-4961-76C3-923CFC651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8665" y="129362"/>
            <a:ext cx="6723336" cy="576000"/>
          </a:xfrm>
        </p:spPr>
        <p:txBody>
          <a:bodyPr/>
          <a:lstStyle/>
          <a:p>
            <a:pPr algn="r"/>
            <a:r>
              <a:rPr lang="en-GB" dirty="0"/>
              <a:t>What we have already heard about</a:t>
            </a:r>
          </a:p>
        </p:txBody>
      </p:sp>
    </p:spTree>
    <p:extLst>
      <p:ext uri="{BB962C8B-B14F-4D97-AF65-F5344CB8AC3E}">
        <p14:creationId xmlns:p14="http://schemas.microsoft.com/office/powerpoint/2010/main" val="771257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30FA219-30F1-D42A-3E28-0C14EAB963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2680" y="878520"/>
            <a:ext cx="5313500" cy="1358020"/>
          </a:xfrm>
        </p:spPr>
        <p:txBody>
          <a:bodyPr>
            <a:normAutofit lnSpcReduction="10000"/>
          </a:bodyPr>
          <a:lstStyle/>
          <a:p>
            <a:r>
              <a:rPr lang="en-GB" dirty="0"/>
              <a:t>Be aware that coverage is not 100%</a:t>
            </a:r>
          </a:p>
          <a:p>
            <a:r>
              <a:rPr lang="en-GB" dirty="0"/>
              <a:t>Gaps between swaths for all sensors (especially at lower latitudes)</a:t>
            </a:r>
          </a:p>
          <a:p>
            <a:r>
              <a:rPr lang="en-GB" dirty="0"/>
              <a:t>Gaps for applications that require clear sky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0AFCA0D-CE40-BCE3-88FD-9F2629058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8281" y="129468"/>
            <a:ext cx="6877083" cy="576000"/>
          </a:xfrm>
        </p:spPr>
        <p:txBody>
          <a:bodyPr>
            <a:normAutofit/>
          </a:bodyPr>
          <a:lstStyle/>
          <a:p>
            <a:pPr algn="r"/>
            <a:r>
              <a:rPr lang="en-GB" dirty="0"/>
              <a:t>Consider the spatial coverage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9C8901BF-A695-ED9C-D956-8A9759613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04" y="2193138"/>
            <a:ext cx="4367046" cy="2910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A598CC5-93B7-A538-744E-F28788CB46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839" y="-21123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9FF4AB-2E60-3959-F0FE-F5C86884F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839" y="837079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01FA67-48D1-738F-05C0-A1E8C05685E6}"/>
              </a:ext>
            </a:extLst>
          </p:cNvPr>
          <p:cNvSpPr txBox="1"/>
          <p:nvPr/>
        </p:nvSpPr>
        <p:spPr>
          <a:xfrm>
            <a:off x="6735170" y="4866467"/>
            <a:ext cx="28499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Figures source: LST_cci PUG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64D251-487D-39AA-EC75-BE26832891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310" y="2782287"/>
            <a:ext cx="3395003" cy="21192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2D722B-F397-68DD-ECFA-4B21E55C414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80" t="10091" r="-1"/>
          <a:stretch/>
        </p:blipFill>
        <p:spPr>
          <a:xfrm>
            <a:off x="5557283" y="733743"/>
            <a:ext cx="3343030" cy="20649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A2CB9D-AA6B-D258-6DF5-C1CC4C5A8678}"/>
              </a:ext>
            </a:extLst>
          </p:cNvPr>
          <p:cNvSpPr txBox="1"/>
          <p:nvPr/>
        </p:nvSpPr>
        <p:spPr>
          <a:xfrm>
            <a:off x="123238" y="4847257"/>
            <a:ext cx="33023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Figures source: </a:t>
            </a:r>
            <a:r>
              <a:rPr lang="es-ES" sz="1200" dirty="0"/>
              <a:t>Carlos Jiménez, </a:t>
            </a:r>
            <a:r>
              <a:rPr lang="es-ES" sz="1200" dirty="0" err="1"/>
              <a:t>Estellus</a:t>
            </a:r>
            <a:r>
              <a:rPr lang="es-ES" sz="1200" dirty="0"/>
              <a:t>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908675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1A1A1-8F47-F80D-CBAE-140CB6B12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47DA0652-E13E-AC58-6395-797F8CB68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436" y="1683143"/>
            <a:ext cx="4715563" cy="2892780"/>
          </a:xfrm>
          <a:prstGeom prst="rect">
            <a:avLst/>
          </a:pr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F2966963-E907-1EDF-4033-C4609681EA70}"/>
              </a:ext>
            </a:extLst>
          </p:cNvPr>
          <p:cNvSpPr txBox="1">
            <a:spLocks/>
          </p:cNvSpPr>
          <p:nvPr/>
        </p:nvSpPr>
        <p:spPr>
          <a:xfrm>
            <a:off x="2079653" y="162786"/>
            <a:ext cx="6933727" cy="57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dirty="0"/>
              <a:t>Also consider temporal coverage</a:t>
            </a:r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C3366AE1-367D-659E-53D9-8E8F6853F096}"/>
              </a:ext>
            </a:extLst>
          </p:cNvPr>
          <p:cNvSpPr/>
          <p:nvPr/>
        </p:nvSpPr>
        <p:spPr>
          <a:xfrm>
            <a:off x="5786016" y="2183989"/>
            <a:ext cx="290212" cy="45362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B001EA63-5E97-3687-23C1-3BA5C8BBEBC5}"/>
              </a:ext>
            </a:extLst>
          </p:cNvPr>
          <p:cNvSpPr/>
          <p:nvPr/>
        </p:nvSpPr>
        <p:spPr>
          <a:xfrm>
            <a:off x="7856228" y="2182757"/>
            <a:ext cx="290212" cy="45362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1BC683-6278-3F0A-DF28-71EBC1C135B0}"/>
              </a:ext>
            </a:extLst>
          </p:cNvPr>
          <p:cNvSpPr txBox="1"/>
          <p:nvPr/>
        </p:nvSpPr>
        <p:spPr>
          <a:xfrm>
            <a:off x="555289" y="755376"/>
            <a:ext cx="83783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Daily/monthly/annual means may comprise either one or more observations period – not all times are observable (particularly for IR observations).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Temporal means biased to certain weather conditions =&gt; clear-sky bias</a:t>
            </a:r>
          </a:p>
        </p:txBody>
      </p:sp>
      <p:sp>
        <p:nvSpPr>
          <p:cNvPr id="26" name="Arrow: Down 25">
            <a:extLst>
              <a:ext uri="{FF2B5EF4-FFF2-40B4-BE49-F238E27FC236}">
                <a16:creationId xmlns:a16="http://schemas.microsoft.com/office/drawing/2014/main" id="{0D1620CF-71D3-714E-20B0-E6688175BAF1}"/>
              </a:ext>
            </a:extLst>
          </p:cNvPr>
          <p:cNvSpPr/>
          <p:nvPr/>
        </p:nvSpPr>
        <p:spPr>
          <a:xfrm>
            <a:off x="8556757" y="2093852"/>
            <a:ext cx="290212" cy="45362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Down 26">
            <a:extLst>
              <a:ext uri="{FF2B5EF4-FFF2-40B4-BE49-F238E27FC236}">
                <a16:creationId xmlns:a16="http://schemas.microsoft.com/office/drawing/2014/main" id="{4A06FAF0-DB87-2233-A64A-B0BC6485A05D}"/>
              </a:ext>
            </a:extLst>
          </p:cNvPr>
          <p:cNvSpPr/>
          <p:nvPr/>
        </p:nvSpPr>
        <p:spPr>
          <a:xfrm>
            <a:off x="6721655" y="2475536"/>
            <a:ext cx="290212" cy="45362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8" name="Content Placeholder 6" descr="A group of graphs showing different types of data&#10;&#10;Description automatically generated">
            <a:extLst>
              <a:ext uri="{FF2B5EF4-FFF2-40B4-BE49-F238E27FC236}">
                <a16:creationId xmlns:a16="http://schemas.microsoft.com/office/drawing/2014/main" id="{B6687F43-AF46-9123-5205-82B416D6D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73" b="66864"/>
          <a:stretch>
            <a:fillRect/>
          </a:stretch>
        </p:blipFill>
        <p:spPr>
          <a:xfrm>
            <a:off x="314673" y="1851807"/>
            <a:ext cx="3963261" cy="3068150"/>
          </a:xfrm>
          <a:prstGeom prst="rect">
            <a:avLst/>
          </a:prstGeom>
        </p:spPr>
      </p:pic>
      <p:sp>
        <p:nvSpPr>
          <p:cNvPr id="29" name="Arrow: Down 28">
            <a:extLst>
              <a:ext uri="{FF2B5EF4-FFF2-40B4-BE49-F238E27FC236}">
                <a16:creationId xmlns:a16="http://schemas.microsoft.com/office/drawing/2014/main" id="{AC75A6C8-420B-C0EB-9156-AED70993B695}"/>
              </a:ext>
            </a:extLst>
          </p:cNvPr>
          <p:cNvSpPr/>
          <p:nvPr/>
        </p:nvSpPr>
        <p:spPr>
          <a:xfrm rot="10800000">
            <a:off x="2424328" y="2320556"/>
            <a:ext cx="290212" cy="45362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Arrow: Down 29">
            <a:extLst>
              <a:ext uri="{FF2B5EF4-FFF2-40B4-BE49-F238E27FC236}">
                <a16:creationId xmlns:a16="http://schemas.microsoft.com/office/drawing/2014/main" id="{BE165A71-C15B-459C-8077-F41EF92E040A}"/>
              </a:ext>
            </a:extLst>
          </p:cNvPr>
          <p:cNvSpPr/>
          <p:nvPr/>
        </p:nvSpPr>
        <p:spPr>
          <a:xfrm rot="10800000">
            <a:off x="804572" y="3159071"/>
            <a:ext cx="290212" cy="453622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200DD3-149C-DBB3-4BBC-7FD0976ECA8B}"/>
              </a:ext>
            </a:extLst>
          </p:cNvPr>
          <p:cNvSpPr txBox="1"/>
          <p:nvPr/>
        </p:nvSpPr>
        <p:spPr>
          <a:xfrm>
            <a:off x="1341935" y="3385882"/>
            <a:ext cx="2234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10am/pm observation time</a:t>
            </a:r>
          </a:p>
        </p:txBody>
      </p:sp>
    </p:spTree>
    <p:extLst>
      <p:ext uri="{BB962C8B-B14F-4D97-AF65-F5344CB8AC3E}">
        <p14:creationId xmlns:p14="http://schemas.microsoft.com/office/powerpoint/2010/main" val="2266967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F0A67C-9B92-93E5-DDE7-A2135C5D9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using uncertainty correctly is important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46480D-F05D-5BB1-2ED7-2842850B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8747125" cy="640221"/>
          </a:xfrm>
        </p:spPr>
        <p:txBody>
          <a:bodyPr/>
          <a:lstStyle/>
          <a:p>
            <a:r>
              <a:rPr lang="en-GB" dirty="0"/>
              <a:t>Imagine that you wanted to take a monthly LST product and re-grid this from 0.05 to 0.25 degree resolution: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E1313A-7B00-C988-28A2-1BABA50F122E}"/>
              </a:ext>
            </a:extLst>
          </p:cNvPr>
          <p:cNvSpPr/>
          <p:nvPr/>
        </p:nvSpPr>
        <p:spPr>
          <a:xfrm>
            <a:off x="607838" y="1580393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28C42A6-C96A-3CDF-8E1A-C73C8D18E54E}"/>
              </a:ext>
            </a:extLst>
          </p:cNvPr>
          <p:cNvSpPr/>
          <p:nvPr/>
        </p:nvSpPr>
        <p:spPr>
          <a:xfrm>
            <a:off x="873476" y="1580393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4D9DD3-EBFE-0E1F-E44B-002D6B668CAE}"/>
              </a:ext>
            </a:extLst>
          </p:cNvPr>
          <p:cNvSpPr/>
          <p:nvPr/>
        </p:nvSpPr>
        <p:spPr>
          <a:xfrm>
            <a:off x="873476" y="2061261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1A3F06-CFE3-3061-AD2A-7B25B560DC6E}"/>
              </a:ext>
            </a:extLst>
          </p:cNvPr>
          <p:cNvSpPr/>
          <p:nvPr/>
        </p:nvSpPr>
        <p:spPr>
          <a:xfrm>
            <a:off x="873476" y="1820827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24F78D-3EAC-8504-A0B7-137D542056E2}"/>
              </a:ext>
            </a:extLst>
          </p:cNvPr>
          <p:cNvSpPr/>
          <p:nvPr/>
        </p:nvSpPr>
        <p:spPr>
          <a:xfrm>
            <a:off x="873476" y="230688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E8FE8D1-F05E-D11E-6B67-73B7A1419D2D}"/>
              </a:ext>
            </a:extLst>
          </p:cNvPr>
          <p:cNvSpPr/>
          <p:nvPr/>
        </p:nvSpPr>
        <p:spPr>
          <a:xfrm>
            <a:off x="1139115" y="158039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153DAB3-0918-3664-57C9-077B67BE1C1B}"/>
              </a:ext>
            </a:extLst>
          </p:cNvPr>
          <p:cNvSpPr/>
          <p:nvPr/>
        </p:nvSpPr>
        <p:spPr>
          <a:xfrm>
            <a:off x="1404753" y="2309061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0829242-EEF8-2E97-71CE-ED748C449D6C}"/>
              </a:ext>
            </a:extLst>
          </p:cNvPr>
          <p:cNvSpPr/>
          <p:nvPr/>
        </p:nvSpPr>
        <p:spPr>
          <a:xfrm>
            <a:off x="607838" y="1820827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FC93345-E025-BA83-955C-4899DE0E9D6D}"/>
              </a:ext>
            </a:extLst>
          </p:cNvPr>
          <p:cNvSpPr/>
          <p:nvPr/>
        </p:nvSpPr>
        <p:spPr>
          <a:xfrm>
            <a:off x="1139115" y="2063180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A67C003-6BFB-51A3-135F-180930F55F28}"/>
              </a:ext>
            </a:extLst>
          </p:cNvPr>
          <p:cNvSpPr/>
          <p:nvPr/>
        </p:nvSpPr>
        <p:spPr>
          <a:xfrm>
            <a:off x="1670392" y="1821914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783572F-8968-0F2F-8AB1-DD6BC3633605}"/>
              </a:ext>
            </a:extLst>
          </p:cNvPr>
          <p:cNvSpPr/>
          <p:nvPr/>
        </p:nvSpPr>
        <p:spPr>
          <a:xfrm>
            <a:off x="607838" y="2306883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C32AA70-E0FD-A0A2-5E18-0DE826D8D5F1}"/>
              </a:ext>
            </a:extLst>
          </p:cNvPr>
          <p:cNvSpPr/>
          <p:nvPr/>
        </p:nvSpPr>
        <p:spPr>
          <a:xfrm>
            <a:off x="1670392" y="2065359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2E8CA8F-DC6D-BC7A-6DDF-F708BE0E72E2}"/>
              </a:ext>
            </a:extLst>
          </p:cNvPr>
          <p:cNvSpPr/>
          <p:nvPr/>
        </p:nvSpPr>
        <p:spPr>
          <a:xfrm>
            <a:off x="1404753" y="158039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CD49C0B-3982-A78E-ECAB-4368F116AFF0}"/>
              </a:ext>
            </a:extLst>
          </p:cNvPr>
          <p:cNvSpPr/>
          <p:nvPr/>
        </p:nvSpPr>
        <p:spPr>
          <a:xfrm>
            <a:off x="1139115" y="2307971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C767571-60F4-2936-1D63-B3DEED6BAC63}"/>
              </a:ext>
            </a:extLst>
          </p:cNvPr>
          <p:cNvSpPr/>
          <p:nvPr/>
        </p:nvSpPr>
        <p:spPr>
          <a:xfrm>
            <a:off x="607838" y="2065359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3A146EB-4725-59B1-6F6D-9CD4B8FA7D7B}"/>
              </a:ext>
            </a:extLst>
          </p:cNvPr>
          <p:cNvSpPr/>
          <p:nvPr/>
        </p:nvSpPr>
        <p:spPr>
          <a:xfrm>
            <a:off x="1670392" y="1580391"/>
            <a:ext cx="258834" cy="238267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E168B62-6435-805D-3EAF-9CC1F99A83BA}"/>
              </a:ext>
            </a:extLst>
          </p:cNvPr>
          <p:cNvSpPr/>
          <p:nvPr/>
        </p:nvSpPr>
        <p:spPr>
          <a:xfrm>
            <a:off x="1139115" y="1822746"/>
            <a:ext cx="258834" cy="238267"/>
          </a:xfrm>
          <a:prstGeom prst="rect">
            <a:avLst/>
          </a:prstGeom>
          <a:solidFill>
            <a:srgbClr val="E37222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C3260D6-63BC-DBF5-67A2-96B6BDBD19F2}"/>
              </a:ext>
            </a:extLst>
          </p:cNvPr>
          <p:cNvSpPr/>
          <p:nvPr/>
        </p:nvSpPr>
        <p:spPr>
          <a:xfrm>
            <a:off x="1404753" y="2064269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C45BD46-FA66-7C84-3919-FF421757447C}"/>
              </a:ext>
            </a:extLst>
          </p:cNvPr>
          <p:cNvSpPr/>
          <p:nvPr/>
        </p:nvSpPr>
        <p:spPr>
          <a:xfrm>
            <a:off x="1670392" y="2309061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FB0C8BE-DCD6-E21C-3B04-2451BAB75BE6}"/>
              </a:ext>
            </a:extLst>
          </p:cNvPr>
          <p:cNvSpPr/>
          <p:nvPr/>
        </p:nvSpPr>
        <p:spPr>
          <a:xfrm>
            <a:off x="1404753" y="1820826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E98AC91-B564-EE43-95B0-0C4C7A9F29E3}"/>
              </a:ext>
            </a:extLst>
          </p:cNvPr>
          <p:cNvSpPr/>
          <p:nvPr/>
        </p:nvSpPr>
        <p:spPr>
          <a:xfrm>
            <a:off x="607838" y="2552503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A1D26C6A-8535-9FF2-E8C2-7CA35A1F6196}"/>
              </a:ext>
            </a:extLst>
          </p:cNvPr>
          <p:cNvSpPr/>
          <p:nvPr/>
        </p:nvSpPr>
        <p:spPr>
          <a:xfrm>
            <a:off x="1139115" y="2552093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23C9D31A-3DA1-3C44-7249-0A0A899C7884}"/>
              </a:ext>
            </a:extLst>
          </p:cNvPr>
          <p:cNvSpPr/>
          <p:nvPr/>
        </p:nvSpPr>
        <p:spPr>
          <a:xfrm>
            <a:off x="873476" y="2552093"/>
            <a:ext cx="258834" cy="238267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FB42455-C95C-6945-90E2-4D07BA4474AC}"/>
              </a:ext>
            </a:extLst>
          </p:cNvPr>
          <p:cNvSpPr/>
          <p:nvPr/>
        </p:nvSpPr>
        <p:spPr>
          <a:xfrm>
            <a:off x="1404753" y="2551004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1CEAC8A-6B25-132D-8862-C5AE67ACB058}"/>
              </a:ext>
            </a:extLst>
          </p:cNvPr>
          <p:cNvSpPr/>
          <p:nvPr/>
        </p:nvSpPr>
        <p:spPr>
          <a:xfrm>
            <a:off x="1670392" y="2551004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C74B44D5-3F61-939B-591B-324DEE81CE3D}"/>
              </a:ext>
            </a:extLst>
          </p:cNvPr>
          <p:cNvSpPr/>
          <p:nvPr/>
        </p:nvSpPr>
        <p:spPr>
          <a:xfrm>
            <a:off x="2145211" y="2400586"/>
            <a:ext cx="258834" cy="2382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46BE2E97-D67C-6294-0F8C-117A37574693}"/>
              </a:ext>
            </a:extLst>
          </p:cNvPr>
          <p:cNvSpPr/>
          <p:nvPr/>
        </p:nvSpPr>
        <p:spPr>
          <a:xfrm>
            <a:off x="2143286" y="2162319"/>
            <a:ext cx="258834" cy="238267"/>
          </a:xfrm>
          <a:prstGeom prst="rect">
            <a:avLst/>
          </a:prstGeom>
          <a:solidFill>
            <a:srgbClr val="FDC8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33397670-C3EF-A583-003F-AB34325B5A6E}"/>
              </a:ext>
            </a:extLst>
          </p:cNvPr>
          <p:cNvSpPr/>
          <p:nvPr/>
        </p:nvSpPr>
        <p:spPr>
          <a:xfrm>
            <a:off x="2141361" y="1939959"/>
            <a:ext cx="258834" cy="238267"/>
          </a:xfrm>
          <a:prstGeom prst="rect">
            <a:avLst/>
          </a:prstGeom>
          <a:solidFill>
            <a:srgbClr val="E372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3422CBE3-EB58-628A-D9BB-31462F01C51F}"/>
              </a:ext>
            </a:extLst>
          </p:cNvPr>
          <p:cNvSpPr/>
          <p:nvPr/>
        </p:nvSpPr>
        <p:spPr>
          <a:xfrm>
            <a:off x="2141361" y="1699524"/>
            <a:ext cx="258834" cy="23826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18B6A177-83FC-D233-718F-D53A7B16F040}"/>
              </a:ext>
            </a:extLst>
          </p:cNvPr>
          <p:cNvSpPr txBox="1"/>
          <p:nvPr/>
        </p:nvSpPr>
        <p:spPr>
          <a:xfrm>
            <a:off x="2386413" y="1647991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Warmer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7174F8D2-7178-F871-6424-5293565F963C}"/>
              </a:ext>
            </a:extLst>
          </p:cNvPr>
          <p:cNvSpPr txBox="1"/>
          <p:nvPr/>
        </p:nvSpPr>
        <p:spPr>
          <a:xfrm>
            <a:off x="2386413" y="2399673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Cooler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0D805683-52C4-F146-7A3C-B3BCE27AAEE5}"/>
              </a:ext>
            </a:extLst>
          </p:cNvPr>
          <p:cNvSpPr txBox="1"/>
          <p:nvPr/>
        </p:nvSpPr>
        <p:spPr>
          <a:xfrm rot="16200000">
            <a:off x="76048" y="1990408"/>
            <a:ext cx="54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LST</a:t>
            </a:r>
          </a:p>
        </p:txBody>
      </p:sp>
      <p:sp>
        <p:nvSpPr>
          <p:cNvPr id="153" name="Right Arrow 152">
            <a:extLst>
              <a:ext uri="{FF2B5EF4-FFF2-40B4-BE49-F238E27FC236}">
                <a16:creationId xmlns:a16="http://schemas.microsoft.com/office/drawing/2014/main" id="{5D41A542-E8E3-DFE7-E7B3-ECE922730278}"/>
              </a:ext>
            </a:extLst>
          </p:cNvPr>
          <p:cNvSpPr/>
          <p:nvPr/>
        </p:nvSpPr>
        <p:spPr>
          <a:xfrm>
            <a:off x="3277040" y="1947193"/>
            <a:ext cx="1115251" cy="2477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2D70A31C-AD2A-D29E-DFD9-EC839EADC1E2}"/>
              </a:ext>
            </a:extLst>
          </p:cNvPr>
          <p:cNvSpPr/>
          <p:nvPr/>
        </p:nvSpPr>
        <p:spPr>
          <a:xfrm>
            <a:off x="4733291" y="1557879"/>
            <a:ext cx="1321388" cy="1208880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551FA7ED-28CB-8DAF-F4A2-045DFAB776DC}"/>
              </a:ext>
            </a:extLst>
          </p:cNvPr>
          <p:cNvSpPr txBox="1"/>
          <p:nvPr/>
        </p:nvSpPr>
        <p:spPr>
          <a:xfrm>
            <a:off x="6556950" y="1871576"/>
            <a:ext cx="2178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LST averages over the region of interest.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D1C35D-188A-ED95-9C09-CEB8A94CC62F}"/>
              </a:ext>
            </a:extLst>
          </p:cNvPr>
          <p:cNvSpPr txBox="1"/>
          <p:nvPr/>
        </p:nvSpPr>
        <p:spPr>
          <a:xfrm>
            <a:off x="4206196" y="4062925"/>
            <a:ext cx="56510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Figures source: Claire Bulgin, U. Reading</a:t>
            </a:r>
          </a:p>
        </p:txBody>
      </p:sp>
    </p:spTree>
    <p:extLst>
      <p:ext uri="{BB962C8B-B14F-4D97-AF65-F5344CB8AC3E}">
        <p14:creationId xmlns:p14="http://schemas.microsoft.com/office/powerpoint/2010/main" val="1438988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5F85D-F098-991D-256F-F175AA940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A75549-2C0C-5515-1093-13DF1FF9A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using uncertainty correctly is important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9D8F6-B0A8-A809-53D8-B5F9C4360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8747125" cy="640221"/>
          </a:xfrm>
        </p:spPr>
        <p:txBody>
          <a:bodyPr/>
          <a:lstStyle/>
          <a:p>
            <a:r>
              <a:rPr lang="en-GB" dirty="0"/>
              <a:t>Imagine that you wanted to take a monthly LST product and re-grid this from 0.05 to 0.25 degree resolution: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A8A5BFC-4686-A2BE-8E4E-5B538DB9540E}"/>
              </a:ext>
            </a:extLst>
          </p:cNvPr>
          <p:cNvSpPr/>
          <p:nvPr/>
        </p:nvSpPr>
        <p:spPr>
          <a:xfrm>
            <a:off x="607838" y="1580393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CD5C7BC-9C19-BD98-B583-C4E05C253804}"/>
              </a:ext>
            </a:extLst>
          </p:cNvPr>
          <p:cNvSpPr/>
          <p:nvPr/>
        </p:nvSpPr>
        <p:spPr>
          <a:xfrm>
            <a:off x="873476" y="1580393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29E7D60-65BC-E709-0AA1-1E054194DF95}"/>
              </a:ext>
            </a:extLst>
          </p:cNvPr>
          <p:cNvSpPr/>
          <p:nvPr/>
        </p:nvSpPr>
        <p:spPr>
          <a:xfrm>
            <a:off x="873476" y="2061261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8B6C62A-B7DF-C4AA-2CD4-B8C87A1FBA2F}"/>
              </a:ext>
            </a:extLst>
          </p:cNvPr>
          <p:cNvSpPr/>
          <p:nvPr/>
        </p:nvSpPr>
        <p:spPr>
          <a:xfrm>
            <a:off x="873476" y="1820827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9A3EB6-144A-C7D0-61CC-25EA87B8EFDE}"/>
              </a:ext>
            </a:extLst>
          </p:cNvPr>
          <p:cNvSpPr/>
          <p:nvPr/>
        </p:nvSpPr>
        <p:spPr>
          <a:xfrm>
            <a:off x="873476" y="230688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82DE3A2-C9A7-8311-5741-04112F2F3B04}"/>
              </a:ext>
            </a:extLst>
          </p:cNvPr>
          <p:cNvSpPr/>
          <p:nvPr/>
        </p:nvSpPr>
        <p:spPr>
          <a:xfrm>
            <a:off x="1139115" y="158039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75F72F7-D1DF-0D8A-73E6-2ECB8B3C0BC7}"/>
              </a:ext>
            </a:extLst>
          </p:cNvPr>
          <p:cNvSpPr/>
          <p:nvPr/>
        </p:nvSpPr>
        <p:spPr>
          <a:xfrm>
            <a:off x="1404753" y="2309061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25414D2-73BE-EE1A-973D-20B359E2D049}"/>
              </a:ext>
            </a:extLst>
          </p:cNvPr>
          <p:cNvSpPr/>
          <p:nvPr/>
        </p:nvSpPr>
        <p:spPr>
          <a:xfrm>
            <a:off x="607838" y="1820827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A8AE77F-1937-7720-573C-907F2542C419}"/>
              </a:ext>
            </a:extLst>
          </p:cNvPr>
          <p:cNvSpPr/>
          <p:nvPr/>
        </p:nvSpPr>
        <p:spPr>
          <a:xfrm>
            <a:off x="1139115" y="2063180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1DC5953-6871-9377-1401-E265F9B7A364}"/>
              </a:ext>
            </a:extLst>
          </p:cNvPr>
          <p:cNvSpPr/>
          <p:nvPr/>
        </p:nvSpPr>
        <p:spPr>
          <a:xfrm>
            <a:off x="1670392" y="1821914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8A60FAF-8678-F693-DF19-390883EBDAFE}"/>
              </a:ext>
            </a:extLst>
          </p:cNvPr>
          <p:cNvSpPr/>
          <p:nvPr/>
        </p:nvSpPr>
        <p:spPr>
          <a:xfrm>
            <a:off x="607838" y="2306883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B130011-26C5-5546-612B-02427A4767ED}"/>
              </a:ext>
            </a:extLst>
          </p:cNvPr>
          <p:cNvSpPr/>
          <p:nvPr/>
        </p:nvSpPr>
        <p:spPr>
          <a:xfrm>
            <a:off x="1670392" y="2065359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99CF50F-A643-F07A-0E1E-A13B37C7077A}"/>
              </a:ext>
            </a:extLst>
          </p:cNvPr>
          <p:cNvSpPr/>
          <p:nvPr/>
        </p:nvSpPr>
        <p:spPr>
          <a:xfrm>
            <a:off x="1404753" y="158039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7DA1309-1CC4-282C-9884-EAE61A46A6DE}"/>
              </a:ext>
            </a:extLst>
          </p:cNvPr>
          <p:cNvSpPr/>
          <p:nvPr/>
        </p:nvSpPr>
        <p:spPr>
          <a:xfrm>
            <a:off x="1139115" y="2307971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CE2E08D-715C-765A-9F60-7E48941CCFCC}"/>
              </a:ext>
            </a:extLst>
          </p:cNvPr>
          <p:cNvSpPr/>
          <p:nvPr/>
        </p:nvSpPr>
        <p:spPr>
          <a:xfrm>
            <a:off x="607838" y="2065359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BB974F0-15A2-665D-D08C-EF2882F1497B}"/>
              </a:ext>
            </a:extLst>
          </p:cNvPr>
          <p:cNvSpPr/>
          <p:nvPr/>
        </p:nvSpPr>
        <p:spPr>
          <a:xfrm>
            <a:off x="1670392" y="1580391"/>
            <a:ext cx="258834" cy="238267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DE809B2-241B-FF47-CCE9-F88C1762A917}"/>
              </a:ext>
            </a:extLst>
          </p:cNvPr>
          <p:cNvSpPr/>
          <p:nvPr/>
        </p:nvSpPr>
        <p:spPr>
          <a:xfrm>
            <a:off x="1139115" y="1822746"/>
            <a:ext cx="258834" cy="238267"/>
          </a:xfrm>
          <a:prstGeom prst="rect">
            <a:avLst/>
          </a:prstGeom>
          <a:solidFill>
            <a:srgbClr val="E37222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D3C6C56-2A2D-7A33-3A41-70DF03CDD153}"/>
              </a:ext>
            </a:extLst>
          </p:cNvPr>
          <p:cNvSpPr/>
          <p:nvPr/>
        </p:nvSpPr>
        <p:spPr>
          <a:xfrm>
            <a:off x="1404753" y="2064269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0251BA1-DF4C-1E2C-FDA8-AE5B8B005600}"/>
              </a:ext>
            </a:extLst>
          </p:cNvPr>
          <p:cNvSpPr/>
          <p:nvPr/>
        </p:nvSpPr>
        <p:spPr>
          <a:xfrm>
            <a:off x="1670392" y="2309061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89A1304-9271-D892-D781-EF9148252282}"/>
              </a:ext>
            </a:extLst>
          </p:cNvPr>
          <p:cNvSpPr/>
          <p:nvPr/>
        </p:nvSpPr>
        <p:spPr>
          <a:xfrm>
            <a:off x="1404753" y="1820826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F269D2F8-C6B0-E751-3AFD-DDBD0AC66E8F}"/>
              </a:ext>
            </a:extLst>
          </p:cNvPr>
          <p:cNvSpPr/>
          <p:nvPr/>
        </p:nvSpPr>
        <p:spPr>
          <a:xfrm>
            <a:off x="607838" y="2552503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632530B-31FD-F2DB-7121-7C9D0448EC52}"/>
              </a:ext>
            </a:extLst>
          </p:cNvPr>
          <p:cNvSpPr/>
          <p:nvPr/>
        </p:nvSpPr>
        <p:spPr>
          <a:xfrm>
            <a:off x="1139115" y="2552093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A8D8CF1-DF71-4B80-F98F-1BA70EB0A611}"/>
              </a:ext>
            </a:extLst>
          </p:cNvPr>
          <p:cNvSpPr/>
          <p:nvPr/>
        </p:nvSpPr>
        <p:spPr>
          <a:xfrm>
            <a:off x="873476" y="2552093"/>
            <a:ext cx="258834" cy="238267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47B64AE-5D87-25E7-731F-D8CF335626A6}"/>
              </a:ext>
            </a:extLst>
          </p:cNvPr>
          <p:cNvSpPr/>
          <p:nvPr/>
        </p:nvSpPr>
        <p:spPr>
          <a:xfrm>
            <a:off x="1404753" y="2551004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0CCE75B-FF45-CDD2-0AFE-2D7012688FBB}"/>
              </a:ext>
            </a:extLst>
          </p:cNvPr>
          <p:cNvSpPr/>
          <p:nvPr/>
        </p:nvSpPr>
        <p:spPr>
          <a:xfrm>
            <a:off x="1670392" y="2551004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A9BD4D7-F023-611B-A114-07786E88B7BF}"/>
              </a:ext>
            </a:extLst>
          </p:cNvPr>
          <p:cNvSpPr/>
          <p:nvPr/>
        </p:nvSpPr>
        <p:spPr>
          <a:xfrm>
            <a:off x="607838" y="314096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0E3396E-FA4B-B398-655E-857AD0C9F194}"/>
              </a:ext>
            </a:extLst>
          </p:cNvPr>
          <p:cNvSpPr/>
          <p:nvPr/>
        </p:nvSpPr>
        <p:spPr>
          <a:xfrm>
            <a:off x="873476" y="3140960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1860ED4-86F9-60FC-03E9-B065714788DD}"/>
              </a:ext>
            </a:extLst>
          </p:cNvPr>
          <p:cNvSpPr/>
          <p:nvPr/>
        </p:nvSpPr>
        <p:spPr>
          <a:xfrm>
            <a:off x="873476" y="3621828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6DF2442-4E06-F246-5FF5-1FBAFFC1DD61}"/>
              </a:ext>
            </a:extLst>
          </p:cNvPr>
          <p:cNvSpPr/>
          <p:nvPr/>
        </p:nvSpPr>
        <p:spPr>
          <a:xfrm>
            <a:off x="873476" y="3381394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C7C80546-63FF-4137-064A-47244CA52346}"/>
              </a:ext>
            </a:extLst>
          </p:cNvPr>
          <p:cNvSpPr/>
          <p:nvPr/>
        </p:nvSpPr>
        <p:spPr>
          <a:xfrm>
            <a:off x="873476" y="3867449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62B2249A-2BB7-87A3-91D2-6B5BF84678C7}"/>
              </a:ext>
            </a:extLst>
          </p:cNvPr>
          <p:cNvSpPr/>
          <p:nvPr/>
        </p:nvSpPr>
        <p:spPr>
          <a:xfrm>
            <a:off x="1139115" y="3140959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9534F4D-0A74-CE1B-9B3A-EEDEAD00287F}"/>
              </a:ext>
            </a:extLst>
          </p:cNvPr>
          <p:cNvSpPr/>
          <p:nvPr/>
        </p:nvSpPr>
        <p:spPr>
          <a:xfrm>
            <a:off x="1404753" y="3869628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832F952-F35C-1A02-8374-AA8853FB8631}"/>
              </a:ext>
            </a:extLst>
          </p:cNvPr>
          <p:cNvSpPr/>
          <p:nvPr/>
        </p:nvSpPr>
        <p:spPr>
          <a:xfrm>
            <a:off x="607838" y="3381394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49B4225-FE74-E2A5-8633-39092587E63D}"/>
              </a:ext>
            </a:extLst>
          </p:cNvPr>
          <p:cNvSpPr/>
          <p:nvPr/>
        </p:nvSpPr>
        <p:spPr>
          <a:xfrm>
            <a:off x="1139115" y="3623747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1CDDAC8-82DE-B804-717D-38555E4BE407}"/>
              </a:ext>
            </a:extLst>
          </p:cNvPr>
          <p:cNvSpPr/>
          <p:nvPr/>
        </p:nvSpPr>
        <p:spPr>
          <a:xfrm>
            <a:off x="1670392" y="3382481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56B21AFB-0574-1F80-49A1-0B872B17F3C9}"/>
              </a:ext>
            </a:extLst>
          </p:cNvPr>
          <p:cNvSpPr/>
          <p:nvPr/>
        </p:nvSpPr>
        <p:spPr>
          <a:xfrm>
            <a:off x="607838" y="3867450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F839732-46BD-FE9F-3CCF-2F6EEE3475A4}"/>
              </a:ext>
            </a:extLst>
          </p:cNvPr>
          <p:cNvSpPr/>
          <p:nvPr/>
        </p:nvSpPr>
        <p:spPr>
          <a:xfrm>
            <a:off x="1670392" y="3625926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877541AB-9D73-37DE-534A-6BBE5FC33C6A}"/>
              </a:ext>
            </a:extLst>
          </p:cNvPr>
          <p:cNvSpPr/>
          <p:nvPr/>
        </p:nvSpPr>
        <p:spPr>
          <a:xfrm>
            <a:off x="1404753" y="3140959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16344C3-E76A-6ACE-CB55-47948EAAF031}"/>
              </a:ext>
            </a:extLst>
          </p:cNvPr>
          <p:cNvSpPr/>
          <p:nvPr/>
        </p:nvSpPr>
        <p:spPr>
          <a:xfrm>
            <a:off x="1139115" y="3868538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DF74B742-6E88-E8AF-4589-DB240E7E1508}"/>
              </a:ext>
            </a:extLst>
          </p:cNvPr>
          <p:cNvSpPr/>
          <p:nvPr/>
        </p:nvSpPr>
        <p:spPr>
          <a:xfrm>
            <a:off x="607838" y="3625926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FDE8380-9F58-8BB9-797B-E61E934C302A}"/>
              </a:ext>
            </a:extLst>
          </p:cNvPr>
          <p:cNvSpPr/>
          <p:nvPr/>
        </p:nvSpPr>
        <p:spPr>
          <a:xfrm>
            <a:off x="1670392" y="3140958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F4290C2-4289-6C6B-5719-19F45A1624CE}"/>
              </a:ext>
            </a:extLst>
          </p:cNvPr>
          <p:cNvSpPr/>
          <p:nvPr/>
        </p:nvSpPr>
        <p:spPr>
          <a:xfrm>
            <a:off x="1139115" y="3383313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1F08303-E211-5D0A-E1E9-409E1789AA48}"/>
              </a:ext>
            </a:extLst>
          </p:cNvPr>
          <p:cNvSpPr/>
          <p:nvPr/>
        </p:nvSpPr>
        <p:spPr>
          <a:xfrm>
            <a:off x="1404753" y="3624836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7DDDDE3-A8C2-5772-A30C-581B772C3D65}"/>
              </a:ext>
            </a:extLst>
          </p:cNvPr>
          <p:cNvSpPr/>
          <p:nvPr/>
        </p:nvSpPr>
        <p:spPr>
          <a:xfrm>
            <a:off x="1670392" y="3869628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4E00A406-E3B9-82BC-89F4-C12904398917}"/>
              </a:ext>
            </a:extLst>
          </p:cNvPr>
          <p:cNvSpPr/>
          <p:nvPr/>
        </p:nvSpPr>
        <p:spPr>
          <a:xfrm>
            <a:off x="1404753" y="3381393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3B45C32-910D-6B4C-4E90-3AC92DD98B6C}"/>
              </a:ext>
            </a:extLst>
          </p:cNvPr>
          <p:cNvSpPr/>
          <p:nvPr/>
        </p:nvSpPr>
        <p:spPr>
          <a:xfrm>
            <a:off x="607838" y="411307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16C85DD-DDB7-785A-455C-404AEC070B37}"/>
              </a:ext>
            </a:extLst>
          </p:cNvPr>
          <p:cNvSpPr/>
          <p:nvPr/>
        </p:nvSpPr>
        <p:spPr>
          <a:xfrm>
            <a:off x="1139115" y="411266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411FFF4-CD67-7E3E-E9EA-DDAA6E6133DB}"/>
              </a:ext>
            </a:extLst>
          </p:cNvPr>
          <p:cNvSpPr/>
          <p:nvPr/>
        </p:nvSpPr>
        <p:spPr>
          <a:xfrm>
            <a:off x="873476" y="4112660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AC375EDA-0B71-8B96-74BA-5118A3472492}"/>
              </a:ext>
            </a:extLst>
          </p:cNvPr>
          <p:cNvSpPr/>
          <p:nvPr/>
        </p:nvSpPr>
        <p:spPr>
          <a:xfrm>
            <a:off x="1404753" y="4111571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1CB76FE8-533A-EBF9-DE3B-A99A676D384E}"/>
              </a:ext>
            </a:extLst>
          </p:cNvPr>
          <p:cNvSpPr/>
          <p:nvPr/>
        </p:nvSpPr>
        <p:spPr>
          <a:xfrm>
            <a:off x="1670392" y="4111571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813E0880-5232-EB4D-2AC6-9F17F9FBC7FA}"/>
              </a:ext>
            </a:extLst>
          </p:cNvPr>
          <p:cNvSpPr/>
          <p:nvPr/>
        </p:nvSpPr>
        <p:spPr>
          <a:xfrm>
            <a:off x="2145211" y="2400586"/>
            <a:ext cx="258834" cy="2382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98368FF7-D0EA-9F9D-C2F9-53CC331DE6CE}"/>
              </a:ext>
            </a:extLst>
          </p:cNvPr>
          <p:cNvSpPr/>
          <p:nvPr/>
        </p:nvSpPr>
        <p:spPr>
          <a:xfrm>
            <a:off x="2143286" y="2162319"/>
            <a:ext cx="258834" cy="238267"/>
          </a:xfrm>
          <a:prstGeom prst="rect">
            <a:avLst/>
          </a:prstGeom>
          <a:solidFill>
            <a:srgbClr val="FDC8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53123040-9A05-76A7-0193-46719EE08C29}"/>
              </a:ext>
            </a:extLst>
          </p:cNvPr>
          <p:cNvSpPr/>
          <p:nvPr/>
        </p:nvSpPr>
        <p:spPr>
          <a:xfrm>
            <a:off x="2141361" y="1939959"/>
            <a:ext cx="258834" cy="238267"/>
          </a:xfrm>
          <a:prstGeom prst="rect">
            <a:avLst/>
          </a:prstGeom>
          <a:solidFill>
            <a:srgbClr val="E372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B52D9C55-A4AF-536E-B9DE-8BBE90D70DCC}"/>
              </a:ext>
            </a:extLst>
          </p:cNvPr>
          <p:cNvSpPr/>
          <p:nvPr/>
        </p:nvSpPr>
        <p:spPr>
          <a:xfrm>
            <a:off x="2141361" y="1699524"/>
            <a:ext cx="258834" cy="23826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2ECF6414-9BD4-99B0-C939-5014A0798893}"/>
              </a:ext>
            </a:extLst>
          </p:cNvPr>
          <p:cNvSpPr txBox="1"/>
          <p:nvPr/>
        </p:nvSpPr>
        <p:spPr>
          <a:xfrm>
            <a:off x="2386413" y="1647991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Warmer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E63497C6-7EC1-B95A-8F66-A39940C97F53}"/>
              </a:ext>
            </a:extLst>
          </p:cNvPr>
          <p:cNvSpPr txBox="1"/>
          <p:nvPr/>
        </p:nvSpPr>
        <p:spPr>
          <a:xfrm>
            <a:off x="2386413" y="2399673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Cooler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AA3B240F-0D63-7D9A-A318-E3744B9F2DC3}"/>
              </a:ext>
            </a:extLst>
          </p:cNvPr>
          <p:cNvSpPr txBox="1"/>
          <p:nvPr/>
        </p:nvSpPr>
        <p:spPr>
          <a:xfrm rot="16200000">
            <a:off x="76048" y="1990408"/>
            <a:ext cx="54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LST</a:t>
            </a:r>
          </a:p>
        </p:txBody>
      </p:sp>
      <p:sp>
        <p:nvSpPr>
          <p:cNvPr id="153" name="Right Arrow 152">
            <a:extLst>
              <a:ext uri="{FF2B5EF4-FFF2-40B4-BE49-F238E27FC236}">
                <a16:creationId xmlns:a16="http://schemas.microsoft.com/office/drawing/2014/main" id="{CF182982-B021-012A-1E94-845EF50C509F}"/>
              </a:ext>
            </a:extLst>
          </p:cNvPr>
          <p:cNvSpPr/>
          <p:nvPr/>
        </p:nvSpPr>
        <p:spPr>
          <a:xfrm>
            <a:off x="3277040" y="1947193"/>
            <a:ext cx="1115251" cy="2477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9AA77EE4-D416-AC51-10D8-D5E7FFC42E35}"/>
              </a:ext>
            </a:extLst>
          </p:cNvPr>
          <p:cNvSpPr/>
          <p:nvPr/>
        </p:nvSpPr>
        <p:spPr>
          <a:xfrm>
            <a:off x="4733291" y="1557879"/>
            <a:ext cx="1321388" cy="1208880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BD5DEE7A-8634-4D38-4F82-F0BBD5E26AB1}"/>
              </a:ext>
            </a:extLst>
          </p:cNvPr>
          <p:cNvSpPr txBox="1"/>
          <p:nvPr/>
        </p:nvSpPr>
        <p:spPr>
          <a:xfrm rot="16200000">
            <a:off x="-268530" y="3572618"/>
            <a:ext cx="1230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Uncertainties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AD35D289-9DA8-B01E-CD48-E8292CEDED14}"/>
              </a:ext>
            </a:extLst>
          </p:cNvPr>
          <p:cNvSpPr/>
          <p:nvPr/>
        </p:nvSpPr>
        <p:spPr>
          <a:xfrm>
            <a:off x="2141361" y="3949384"/>
            <a:ext cx="258834" cy="238267"/>
          </a:xfrm>
          <a:prstGeom prst="rect">
            <a:avLst/>
          </a:prstGeom>
          <a:solidFill>
            <a:srgbClr val="DBC0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B2AC6561-0FCA-9C74-B034-ECEEB0612A9D}"/>
              </a:ext>
            </a:extLst>
          </p:cNvPr>
          <p:cNvSpPr/>
          <p:nvPr/>
        </p:nvSpPr>
        <p:spPr>
          <a:xfrm>
            <a:off x="2141361" y="3711117"/>
            <a:ext cx="258834" cy="238267"/>
          </a:xfrm>
          <a:prstGeom prst="rect">
            <a:avLst/>
          </a:prstGeom>
          <a:solidFill>
            <a:srgbClr val="DB99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CB070D45-F53C-FD69-0069-5A7881DDBFD6}"/>
              </a:ext>
            </a:extLst>
          </p:cNvPr>
          <p:cNvSpPr/>
          <p:nvPr/>
        </p:nvSpPr>
        <p:spPr>
          <a:xfrm>
            <a:off x="2141361" y="3472850"/>
            <a:ext cx="258834" cy="238267"/>
          </a:xfrm>
          <a:prstGeom prst="rect">
            <a:avLst/>
          </a:prstGeom>
          <a:solidFill>
            <a:srgbClr val="DB612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EB60F828-E588-30D0-163C-E8E8F77891CC}"/>
              </a:ext>
            </a:extLst>
          </p:cNvPr>
          <p:cNvSpPr/>
          <p:nvPr/>
        </p:nvSpPr>
        <p:spPr>
          <a:xfrm>
            <a:off x="2141361" y="3243242"/>
            <a:ext cx="258834" cy="23826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1AE6E5B1-5236-3D83-F3D8-7786A8556601}"/>
              </a:ext>
            </a:extLst>
          </p:cNvPr>
          <p:cNvSpPr txBox="1"/>
          <p:nvPr/>
        </p:nvSpPr>
        <p:spPr>
          <a:xfrm>
            <a:off x="2386413" y="3121499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Larger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C1525368-40B8-5678-5D0C-3DFF3F1D031D}"/>
              </a:ext>
            </a:extLst>
          </p:cNvPr>
          <p:cNvSpPr txBox="1"/>
          <p:nvPr/>
        </p:nvSpPr>
        <p:spPr>
          <a:xfrm>
            <a:off x="2386413" y="3986582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Smaller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4CD4CC0E-F7BC-0FE2-2D11-FBAFC5AD03E1}"/>
              </a:ext>
            </a:extLst>
          </p:cNvPr>
          <p:cNvSpPr txBox="1"/>
          <p:nvPr/>
        </p:nvSpPr>
        <p:spPr>
          <a:xfrm>
            <a:off x="6556950" y="1871576"/>
            <a:ext cx="2178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LST averages over the region of interest.</a:t>
            </a:r>
          </a:p>
        </p:txBody>
      </p:sp>
    </p:spTree>
    <p:extLst>
      <p:ext uri="{BB962C8B-B14F-4D97-AF65-F5344CB8AC3E}">
        <p14:creationId xmlns:p14="http://schemas.microsoft.com/office/powerpoint/2010/main" val="3174180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A6AC0-C7A4-CABC-C3B6-5B30D4903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1AA52-D609-EE8D-BFA0-FF6F42863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using uncertainty correctly is important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8ACFF-5B14-3B26-0467-6447D1E0EC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8747125" cy="640221"/>
          </a:xfrm>
        </p:spPr>
        <p:txBody>
          <a:bodyPr/>
          <a:lstStyle/>
          <a:p>
            <a:r>
              <a:rPr lang="en-GB" dirty="0"/>
              <a:t>Imagine that you wanted to take a monthly LST product and re-grid this from 0.05 to 0.25 degree resolution: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E34CE0C-441D-7B25-CE53-0CF6F1E0F177}"/>
              </a:ext>
            </a:extLst>
          </p:cNvPr>
          <p:cNvSpPr/>
          <p:nvPr/>
        </p:nvSpPr>
        <p:spPr>
          <a:xfrm>
            <a:off x="607838" y="1580393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2DA566B-62D1-5E1E-48A1-653B6CEBFCA1}"/>
              </a:ext>
            </a:extLst>
          </p:cNvPr>
          <p:cNvSpPr/>
          <p:nvPr/>
        </p:nvSpPr>
        <p:spPr>
          <a:xfrm>
            <a:off x="873476" y="1580393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3273496-8C62-B27F-D089-996908E52941}"/>
              </a:ext>
            </a:extLst>
          </p:cNvPr>
          <p:cNvSpPr/>
          <p:nvPr/>
        </p:nvSpPr>
        <p:spPr>
          <a:xfrm>
            <a:off x="873476" y="2061261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FA6A524-25D9-1A70-4771-267CC48DD8D2}"/>
              </a:ext>
            </a:extLst>
          </p:cNvPr>
          <p:cNvSpPr/>
          <p:nvPr/>
        </p:nvSpPr>
        <p:spPr>
          <a:xfrm>
            <a:off x="873476" y="1820827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10295D-90BE-2DC5-8186-54B35C023DF3}"/>
              </a:ext>
            </a:extLst>
          </p:cNvPr>
          <p:cNvSpPr/>
          <p:nvPr/>
        </p:nvSpPr>
        <p:spPr>
          <a:xfrm>
            <a:off x="873476" y="230688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92A5F78-D5F1-2842-E1F1-4E2CB033321D}"/>
              </a:ext>
            </a:extLst>
          </p:cNvPr>
          <p:cNvSpPr/>
          <p:nvPr/>
        </p:nvSpPr>
        <p:spPr>
          <a:xfrm>
            <a:off x="1139115" y="158039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97BE927-2406-A060-9F6F-D4E2E9150EB4}"/>
              </a:ext>
            </a:extLst>
          </p:cNvPr>
          <p:cNvSpPr/>
          <p:nvPr/>
        </p:nvSpPr>
        <p:spPr>
          <a:xfrm>
            <a:off x="1404753" y="2309061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FC84055-D2AA-70F7-8A51-485C62095466}"/>
              </a:ext>
            </a:extLst>
          </p:cNvPr>
          <p:cNvSpPr/>
          <p:nvPr/>
        </p:nvSpPr>
        <p:spPr>
          <a:xfrm>
            <a:off x="607838" y="1820827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B4AF454-856C-7F3B-2C18-C74B09FD918B}"/>
              </a:ext>
            </a:extLst>
          </p:cNvPr>
          <p:cNvSpPr/>
          <p:nvPr/>
        </p:nvSpPr>
        <p:spPr>
          <a:xfrm>
            <a:off x="1139115" y="2063180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A35E04F-8044-9182-8DFD-FC0071E0B355}"/>
              </a:ext>
            </a:extLst>
          </p:cNvPr>
          <p:cNvSpPr/>
          <p:nvPr/>
        </p:nvSpPr>
        <p:spPr>
          <a:xfrm>
            <a:off x="1670392" y="1821914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5252A8B-3EDF-530A-9BAC-81C49FB4343E}"/>
              </a:ext>
            </a:extLst>
          </p:cNvPr>
          <p:cNvSpPr/>
          <p:nvPr/>
        </p:nvSpPr>
        <p:spPr>
          <a:xfrm>
            <a:off x="607838" y="2306883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C27D674-06F8-8297-5FC9-D3DEEE1F1D08}"/>
              </a:ext>
            </a:extLst>
          </p:cNvPr>
          <p:cNvSpPr/>
          <p:nvPr/>
        </p:nvSpPr>
        <p:spPr>
          <a:xfrm>
            <a:off x="1670392" y="2065359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7E07287-BEEB-046A-7F3B-C3C6FD287578}"/>
              </a:ext>
            </a:extLst>
          </p:cNvPr>
          <p:cNvSpPr/>
          <p:nvPr/>
        </p:nvSpPr>
        <p:spPr>
          <a:xfrm>
            <a:off x="1404753" y="158039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1D99464-CD0F-F3C1-E331-3F2BA510412C}"/>
              </a:ext>
            </a:extLst>
          </p:cNvPr>
          <p:cNvSpPr/>
          <p:nvPr/>
        </p:nvSpPr>
        <p:spPr>
          <a:xfrm>
            <a:off x="1139115" y="2307971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0684C95-5DC1-4116-1A34-BB6DCA34AAB0}"/>
              </a:ext>
            </a:extLst>
          </p:cNvPr>
          <p:cNvSpPr/>
          <p:nvPr/>
        </p:nvSpPr>
        <p:spPr>
          <a:xfrm>
            <a:off x="607838" y="2065359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B63E7E6-3AF7-81C4-958F-BF42C89712E0}"/>
              </a:ext>
            </a:extLst>
          </p:cNvPr>
          <p:cNvSpPr/>
          <p:nvPr/>
        </p:nvSpPr>
        <p:spPr>
          <a:xfrm>
            <a:off x="1670392" y="1580391"/>
            <a:ext cx="258834" cy="238267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7BFDD10-C053-ED2A-6049-4F30A6F51200}"/>
              </a:ext>
            </a:extLst>
          </p:cNvPr>
          <p:cNvSpPr/>
          <p:nvPr/>
        </p:nvSpPr>
        <p:spPr>
          <a:xfrm>
            <a:off x="1139115" y="1822746"/>
            <a:ext cx="258834" cy="238267"/>
          </a:xfrm>
          <a:prstGeom prst="rect">
            <a:avLst/>
          </a:prstGeom>
          <a:solidFill>
            <a:srgbClr val="E37222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FB54445-7E58-5703-C1B8-CA87F1745EDF}"/>
              </a:ext>
            </a:extLst>
          </p:cNvPr>
          <p:cNvSpPr/>
          <p:nvPr/>
        </p:nvSpPr>
        <p:spPr>
          <a:xfrm>
            <a:off x="1404753" y="2064269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E6DE813-8A59-33EF-2707-BFB0A36EBD5D}"/>
              </a:ext>
            </a:extLst>
          </p:cNvPr>
          <p:cNvSpPr/>
          <p:nvPr/>
        </p:nvSpPr>
        <p:spPr>
          <a:xfrm>
            <a:off x="1670392" y="2309061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B2CFF1C-B89D-7EE7-3771-827794D67513}"/>
              </a:ext>
            </a:extLst>
          </p:cNvPr>
          <p:cNvSpPr/>
          <p:nvPr/>
        </p:nvSpPr>
        <p:spPr>
          <a:xfrm>
            <a:off x="1404753" y="1820826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39DC196-2DBE-E5D4-EDB0-17EDB632D0E4}"/>
              </a:ext>
            </a:extLst>
          </p:cNvPr>
          <p:cNvSpPr/>
          <p:nvPr/>
        </p:nvSpPr>
        <p:spPr>
          <a:xfrm>
            <a:off x="607838" y="2552503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395744D-5FE0-FB06-7273-846E8B99A680}"/>
              </a:ext>
            </a:extLst>
          </p:cNvPr>
          <p:cNvSpPr/>
          <p:nvPr/>
        </p:nvSpPr>
        <p:spPr>
          <a:xfrm>
            <a:off x="1139115" y="2552093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8DDEFBD-099F-0004-144D-7FF663DF9CDF}"/>
              </a:ext>
            </a:extLst>
          </p:cNvPr>
          <p:cNvSpPr/>
          <p:nvPr/>
        </p:nvSpPr>
        <p:spPr>
          <a:xfrm>
            <a:off x="873476" y="2552093"/>
            <a:ext cx="258834" cy="238267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D0B162F-63D5-CB43-7A9F-A6C771D1D2E1}"/>
              </a:ext>
            </a:extLst>
          </p:cNvPr>
          <p:cNvSpPr/>
          <p:nvPr/>
        </p:nvSpPr>
        <p:spPr>
          <a:xfrm>
            <a:off x="1404753" y="2551004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BA61190C-F351-FA9F-E229-446966C6E67A}"/>
              </a:ext>
            </a:extLst>
          </p:cNvPr>
          <p:cNvSpPr/>
          <p:nvPr/>
        </p:nvSpPr>
        <p:spPr>
          <a:xfrm>
            <a:off x="1670392" y="2551004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925B7EB-C465-807D-E3A1-8501375DA253}"/>
              </a:ext>
            </a:extLst>
          </p:cNvPr>
          <p:cNvSpPr/>
          <p:nvPr/>
        </p:nvSpPr>
        <p:spPr>
          <a:xfrm>
            <a:off x="607838" y="314096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4DFF30B8-FB83-C96A-9E70-99CA857D83F8}"/>
              </a:ext>
            </a:extLst>
          </p:cNvPr>
          <p:cNvSpPr/>
          <p:nvPr/>
        </p:nvSpPr>
        <p:spPr>
          <a:xfrm>
            <a:off x="873476" y="3140960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51B2FBE-9231-DDE5-44D6-3517123EBE93}"/>
              </a:ext>
            </a:extLst>
          </p:cNvPr>
          <p:cNvSpPr/>
          <p:nvPr/>
        </p:nvSpPr>
        <p:spPr>
          <a:xfrm>
            <a:off x="873476" y="3621828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3E44F67-0504-AAE8-C774-3D6E9F19B877}"/>
              </a:ext>
            </a:extLst>
          </p:cNvPr>
          <p:cNvSpPr/>
          <p:nvPr/>
        </p:nvSpPr>
        <p:spPr>
          <a:xfrm>
            <a:off x="873476" y="3381394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63920DD-69FF-6313-ECF4-C0658DAE0DBA}"/>
              </a:ext>
            </a:extLst>
          </p:cNvPr>
          <p:cNvSpPr/>
          <p:nvPr/>
        </p:nvSpPr>
        <p:spPr>
          <a:xfrm>
            <a:off x="873476" y="3867449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C30DAB86-6203-7887-3736-42A1393D4A36}"/>
              </a:ext>
            </a:extLst>
          </p:cNvPr>
          <p:cNvSpPr/>
          <p:nvPr/>
        </p:nvSpPr>
        <p:spPr>
          <a:xfrm>
            <a:off x="1139115" y="3140959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4A99325-0034-1EC8-7CD0-F01CFA7FD08C}"/>
              </a:ext>
            </a:extLst>
          </p:cNvPr>
          <p:cNvSpPr/>
          <p:nvPr/>
        </p:nvSpPr>
        <p:spPr>
          <a:xfrm>
            <a:off x="1404753" y="3869628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36573A5-CD16-B955-CA70-599CBA76E77E}"/>
              </a:ext>
            </a:extLst>
          </p:cNvPr>
          <p:cNvSpPr/>
          <p:nvPr/>
        </p:nvSpPr>
        <p:spPr>
          <a:xfrm>
            <a:off x="607838" y="3381394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56D102D-6781-0DA5-4ADE-320FD60EB5FC}"/>
              </a:ext>
            </a:extLst>
          </p:cNvPr>
          <p:cNvSpPr/>
          <p:nvPr/>
        </p:nvSpPr>
        <p:spPr>
          <a:xfrm>
            <a:off x="1139115" y="3623747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5607CBC-E55D-E6F3-A4A3-CD43383B3B79}"/>
              </a:ext>
            </a:extLst>
          </p:cNvPr>
          <p:cNvSpPr/>
          <p:nvPr/>
        </p:nvSpPr>
        <p:spPr>
          <a:xfrm>
            <a:off x="1670392" y="3382481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0A3298F-565D-CD8F-AB7F-C8EB82403438}"/>
              </a:ext>
            </a:extLst>
          </p:cNvPr>
          <p:cNvSpPr/>
          <p:nvPr/>
        </p:nvSpPr>
        <p:spPr>
          <a:xfrm>
            <a:off x="607838" y="3867450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EAC83DE-BCF5-37AE-4ED0-AE62CE099E41}"/>
              </a:ext>
            </a:extLst>
          </p:cNvPr>
          <p:cNvSpPr/>
          <p:nvPr/>
        </p:nvSpPr>
        <p:spPr>
          <a:xfrm>
            <a:off x="1670392" y="3625926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06520CC8-9504-CD20-BD30-4A591601BA3E}"/>
              </a:ext>
            </a:extLst>
          </p:cNvPr>
          <p:cNvSpPr/>
          <p:nvPr/>
        </p:nvSpPr>
        <p:spPr>
          <a:xfrm>
            <a:off x="1404753" y="3140959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91CA93A9-2509-2B39-E097-530EF1AEA05A}"/>
              </a:ext>
            </a:extLst>
          </p:cNvPr>
          <p:cNvSpPr/>
          <p:nvPr/>
        </p:nvSpPr>
        <p:spPr>
          <a:xfrm>
            <a:off x="1139115" y="3868538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A184DB8E-544D-D0B8-50D7-FA0C678C51C1}"/>
              </a:ext>
            </a:extLst>
          </p:cNvPr>
          <p:cNvSpPr/>
          <p:nvPr/>
        </p:nvSpPr>
        <p:spPr>
          <a:xfrm>
            <a:off x="607838" y="3625926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0BC3EC9E-3E7F-05D4-1C27-D78A94D2BFCB}"/>
              </a:ext>
            </a:extLst>
          </p:cNvPr>
          <p:cNvSpPr/>
          <p:nvPr/>
        </p:nvSpPr>
        <p:spPr>
          <a:xfrm>
            <a:off x="1670392" y="3140958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B39604F-DAFC-812C-D510-426D5995C03F}"/>
              </a:ext>
            </a:extLst>
          </p:cNvPr>
          <p:cNvSpPr/>
          <p:nvPr/>
        </p:nvSpPr>
        <p:spPr>
          <a:xfrm>
            <a:off x="1139115" y="3383313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DA2ADD6B-5891-3A23-F9A9-1A2DEC1ED22E}"/>
              </a:ext>
            </a:extLst>
          </p:cNvPr>
          <p:cNvSpPr/>
          <p:nvPr/>
        </p:nvSpPr>
        <p:spPr>
          <a:xfrm>
            <a:off x="1404753" y="3624836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62DD6CC-EE04-E015-4E9F-57F151D798E1}"/>
              </a:ext>
            </a:extLst>
          </p:cNvPr>
          <p:cNvSpPr/>
          <p:nvPr/>
        </p:nvSpPr>
        <p:spPr>
          <a:xfrm>
            <a:off x="1670392" y="3869628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EA0C109B-6972-3559-EA48-790A38F04828}"/>
              </a:ext>
            </a:extLst>
          </p:cNvPr>
          <p:cNvSpPr/>
          <p:nvPr/>
        </p:nvSpPr>
        <p:spPr>
          <a:xfrm>
            <a:off x="1404753" y="3381393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9A4135CA-A0F9-8231-148F-1E358DB2D303}"/>
              </a:ext>
            </a:extLst>
          </p:cNvPr>
          <p:cNvSpPr/>
          <p:nvPr/>
        </p:nvSpPr>
        <p:spPr>
          <a:xfrm>
            <a:off x="607838" y="411307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295BB516-3AF5-EC74-D0F8-DE38D7EF8505}"/>
              </a:ext>
            </a:extLst>
          </p:cNvPr>
          <p:cNvSpPr/>
          <p:nvPr/>
        </p:nvSpPr>
        <p:spPr>
          <a:xfrm>
            <a:off x="1139115" y="411266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66552C34-CC75-84C5-7B9E-1D11A9FA9E9D}"/>
              </a:ext>
            </a:extLst>
          </p:cNvPr>
          <p:cNvSpPr/>
          <p:nvPr/>
        </p:nvSpPr>
        <p:spPr>
          <a:xfrm>
            <a:off x="873476" y="4112660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8BAF7ADB-9C9F-44AD-98B2-91596DC4E9C9}"/>
              </a:ext>
            </a:extLst>
          </p:cNvPr>
          <p:cNvSpPr/>
          <p:nvPr/>
        </p:nvSpPr>
        <p:spPr>
          <a:xfrm>
            <a:off x="1404753" y="4111571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FDBFF52A-214F-1C05-90EB-ABDE7D6B4848}"/>
              </a:ext>
            </a:extLst>
          </p:cNvPr>
          <p:cNvSpPr/>
          <p:nvPr/>
        </p:nvSpPr>
        <p:spPr>
          <a:xfrm>
            <a:off x="1670392" y="4111571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67265704-3CCF-0341-E42E-FB9CEDBFDC59}"/>
              </a:ext>
            </a:extLst>
          </p:cNvPr>
          <p:cNvSpPr/>
          <p:nvPr/>
        </p:nvSpPr>
        <p:spPr>
          <a:xfrm>
            <a:off x="2145211" y="2400586"/>
            <a:ext cx="258834" cy="2382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1D82B3F4-4F14-0CC4-629F-1D5406F13029}"/>
              </a:ext>
            </a:extLst>
          </p:cNvPr>
          <p:cNvSpPr/>
          <p:nvPr/>
        </p:nvSpPr>
        <p:spPr>
          <a:xfrm>
            <a:off x="2143286" y="2162319"/>
            <a:ext cx="258834" cy="238267"/>
          </a:xfrm>
          <a:prstGeom prst="rect">
            <a:avLst/>
          </a:prstGeom>
          <a:solidFill>
            <a:srgbClr val="FDC8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EA9D4E09-AFA5-0BFA-2975-6055F58338F5}"/>
              </a:ext>
            </a:extLst>
          </p:cNvPr>
          <p:cNvSpPr/>
          <p:nvPr/>
        </p:nvSpPr>
        <p:spPr>
          <a:xfrm>
            <a:off x="2141361" y="1939959"/>
            <a:ext cx="258834" cy="238267"/>
          </a:xfrm>
          <a:prstGeom prst="rect">
            <a:avLst/>
          </a:prstGeom>
          <a:solidFill>
            <a:srgbClr val="E372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D4947E39-D925-5A21-C346-495AFCF133E5}"/>
              </a:ext>
            </a:extLst>
          </p:cNvPr>
          <p:cNvSpPr/>
          <p:nvPr/>
        </p:nvSpPr>
        <p:spPr>
          <a:xfrm>
            <a:off x="2141361" y="1699524"/>
            <a:ext cx="258834" cy="23826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C1C679B3-4145-B95B-1CED-B57496CEAC42}"/>
              </a:ext>
            </a:extLst>
          </p:cNvPr>
          <p:cNvSpPr txBox="1"/>
          <p:nvPr/>
        </p:nvSpPr>
        <p:spPr>
          <a:xfrm>
            <a:off x="2386413" y="1647991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Warmer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4405772F-574A-17BE-9B8D-3EE6761AF3F9}"/>
              </a:ext>
            </a:extLst>
          </p:cNvPr>
          <p:cNvSpPr txBox="1"/>
          <p:nvPr/>
        </p:nvSpPr>
        <p:spPr>
          <a:xfrm>
            <a:off x="2386413" y="2399673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Cooler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0CDD1628-1FA4-A348-71E9-D320AB6D7DE9}"/>
              </a:ext>
            </a:extLst>
          </p:cNvPr>
          <p:cNvSpPr txBox="1"/>
          <p:nvPr/>
        </p:nvSpPr>
        <p:spPr>
          <a:xfrm rot="16200000">
            <a:off x="76048" y="1990408"/>
            <a:ext cx="54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LST</a:t>
            </a:r>
          </a:p>
        </p:txBody>
      </p:sp>
      <p:sp>
        <p:nvSpPr>
          <p:cNvPr id="153" name="Right Arrow 152">
            <a:extLst>
              <a:ext uri="{FF2B5EF4-FFF2-40B4-BE49-F238E27FC236}">
                <a16:creationId xmlns:a16="http://schemas.microsoft.com/office/drawing/2014/main" id="{D093F233-12E5-60BC-CC42-A091858992DE}"/>
              </a:ext>
            </a:extLst>
          </p:cNvPr>
          <p:cNvSpPr/>
          <p:nvPr/>
        </p:nvSpPr>
        <p:spPr>
          <a:xfrm>
            <a:off x="3277040" y="1947193"/>
            <a:ext cx="1115251" cy="2477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2055E124-4446-552C-9CAC-A5D4F21003FD}"/>
              </a:ext>
            </a:extLst>
          </p:cNvPr>
          <p:cNvSpPr/>
          <p:nvPr/>
        </p:nvSpPr>
        <p:spPr>
          <a:xfrm>
            <a:off x="4733291" y="1557879"/>
            <a:ext cx="1321388" cy="1208880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D2B2ABCB-CC78-3B0F-D2E3-2A0B3EE2E41A}"/>
              </a:ext>
            </a:extLst>
          </p:cNvPr>
          <p:cNvSpPr txBox="1"/>
          <p:nvPr/>
        </p:nvSpPr>
        <p:spPr>
          <a:xfrm rot="16200000">
            <a:off x="-268530" y="3572618"/>
            <a:ext cx="1230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Uncertainties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2265D23C-B2E1-7C10-7F9F-6F1094E6F31D}"/>
              </a:ext>
            </a:extLst>
          </p:cNvPr>
          <p:cNvSpPr/>
          <p:nvPr/>
        </p:nvSpPr>
        <p:spPr>
          <a:xfrm>
            <a:off x="2141361" y="3949384"/>
            <a:ext cx="258834" cy="238267"/>
          </a:xfrm>
          <a:prstGeom prst="rect">
            <a:avLst/>
          </a:prstGeom>
          <a:solidFill>
            <a:srgbClr val="DBC0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8A8BB3E6-69DE-4158-44B2-038280EAAB77}"/>
              </a:ext>
            </a:extLst>
          </p:cNvPr>
          <p:cNvSpPr/>
          <p:nvPr/>
        </p:nvSpPr>
        <p:spPr>
          <a:xfrm>
            <a:off x="2141361" y="3711117"/>
            <a:ext cx="258834" cy="238267"/>
          </a:xfrm>
          <a:prstGeom prst="rect">
            <a:avLst/>
          </a:prstGeom>
          <a:solidFill>
            <a:srgbClr val="DB99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4D4BBDAA-E314-59FC-D584-8692F9353C4E}"/>
              </a:ext>
            </a:extLst>
          </p:cNvPr>
          <p:cNvSpPr/>
          <p:nvPr/>
        </p:nvSpPr>
        <p:spPr>
          <a:xfrm>
            <a:off x="2141361" y="3472850"/>
            <a:ext cx="258834" cy="238267"/>
          </a:xfrm>
          <a:prstGeom prst="rect">
            <a:avLst/>
          </a:prstGeom>
          <a:solidFill>
            <a:srgbClr val="DB612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C67AFA90-DCFA-770D-5875-D3174132F649}"/>
              </a:ext>
            </a:extLst>
          </p:cNvPr>
          <p:cNvSpPr/>
          <p:nvPr/>
        </p:nvSpPr>
        <p:spPr>
          <a:xfrm>
            <a:off x="2141361" y="3243242"/>
            <a:ext cx="258834" cy="23826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47AF4C7C-73BA-1722-187A-1B9ECB4AC747}"/>
              </a:ext>
            </a:extLst>
          </p:cNvPr>
          <p:cNvSpPr txBox="1"/>
          <p:nvPr/>
        </p:nvSpPr>
        <p:spPr>
          <a:xfrm>
            <a:off x="2386413" y="3121499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Larger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7917115C-B85E-FD41-C7B9-C4BC3FC1E796}"/>
              </a:ext>
            </a:extLst>
          </p:cNvPr>
          <p:cNvSpPr txBox="1"/>
          <p:nvPr/>
        </p:nvSpPr>
        <p:spPr>
          <a:xfrm>
            <a:off x="2386413" y="3986582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Smaller</a:t>
            </a:r>
          </a:p>
        </p:txBody>
      </p:sp>
      <p:sp>
        <p:nvSpPr>
          <p:cNvPr id="162" name="Right Arrow 161">
            <a:extLst>
              <a:ext uri="{FF2B5EF4-FFF2-40B4-BE49-F238E27FC236}">
                <a16:creationId xmlns:a16="http://schemas.microsoft.com/office/drawing/2014/main" id="{DDAA41E1-B371-FAE1-35E0-468D89B74A01}"/>
              </a:ext>
            </a:extLst>
          </p:cNvPr>
          <p:cNvSpPr/>
          <p:nvPr/>
        </p:nvSpPr>
        <p:spPr>
          <a:xfrm>
            <a:off x="3277039" y="3619660"/>
            <a:ext cx="1115251" cy="2477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4148AB6A-F85B-0107-B044-78725DD82FE6}"/>
              </a:ext>
            </a:extLst>
          </p:cNvPr>
          <p:cNvSpPr/>
          <p:nvPr/>
        </p:nvSpPr>
        <p:spPr>
          <a:xfrm>
            <a:off x="4733291" y="3146558"/>
            <a:ext cx="1321388" cy="1208880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D1D2857E-8F56-C849-189F-BD996EB8A6CD}"/>
              </a:ext>
            </a:extLst>
          </p:cNvPr>
          <p:cNvSpPr txBox="1"/>
          <p:nvPr/>
        </p:nvSpPr>
        <p:spPr>
          <a:xfrm>
            <a:off x="6525005" y="3126341"/>
            <a:ext cx="24284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Propagated uncertainty at the target resolution is reduced as many error sources are uncorrelated at this scale.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A1893AB9-31A8-2D4A-A513-2B78A732C3C0}"/>
              </a:ext>
            </a:extLst>
          </p:cNvPr>
          <p:cNvSpPr txBox="1"/>
          <p:nvPr/>
        </p:nvSpPr>
        <p:spPr>
          <a:xfrm>
            <a:off x="6556950" y="1871576"/>
            <a:ext cx="2178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LST averages over the region of interest.</a:t>
            </a:r>
          </a:p>
        </p:txBody>
      </p:sp>
    </p:spTree>
    <p:extLst>
      <p:ext uri="{BB962C8B-B14F-4D97-AF65-F5344CB8AC3E}">
        <p14:creationId xmlns:p14="http://schemas.microsoft.com/office/powerpoint/2010/main" val="164750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9D67D-BBBE-62A8-6DC1-3F68A271C9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D6408-CA98-AE73-CC6D-775E49751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using uncertainty correctly is important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E1DF6F-28D8-1C22-0CA1-B32090C14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8747125" cy="640221"/>
          </a:xfrm>
        </p:spPr>
        <p:txBody>
          <a:bodyPr/>
          <a:lstStyle/>
          <a:p>
            <a:r>
              <a:rPr lang="en-GB" dirty="0"/>
              <a:t>Imagine that you wanted to take a monthly LST product and re-grid this from 0.05 to 0.25 degree resolution: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9AE0B49-EF3A-A103-2DDE-4A9479AB220A}"/>
              </a:ext>
            </a:extLst>
          </p:cNvPr>
          <p:cNvSpPr/>
          <p:nvPr/>
        </p:nvSpPr>
        <p:spPr>
          <a:xfrm>
            <a:off x="607838" y="1580393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F96086C-C9E6-8EAE-197D-F1055F003FD7}"/>
              </a:ext>
            </a:extLst>
          </p:cNvPr>
          <p:cNvSpPr/>
          <p:nvPr/>
        </p:nvSpPr>
        <p:spPr>
          <a:xfrm>
            <a:off x="873476" y="1580393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690A04D-EBC5-C2E5-A688-49FCC67592BB}"/>
              </a:ext>
            </a:extLst>
          </p:cNvPr>
          <p:cNvSpPr/>
          <p:nvPr/>
        </p:nvSpPr>
        <p:spPr>
          <a:xfrm>
            <a:off x="873476" y="2061261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2005D2A-E95F-72F3-49A7-467343E73174}"/>
              </a:ext>
            </a:extLst>
          </p:cNvPr>
          <p:cNvSpPr/>
          <p:nvPr/>
        </p:nvSpPr>
        <p:spPr>
          <a:xfrm>
            <a:off x="873476" y="1820827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553130F-DC5E-A2AD-8AD0-067CFBB7C0C1}"/>
              </a:ext>
            </a:extLst>
          </p:cNvPr>
          <p:cNvSpPr/>
          <p:nvPr/>
        </p:nvSpPr>
        <p:spPr>
          <a:xfrm>
            <a:off x="873476" y="230688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80B154-F1DE-3823-CCDB-A1EB1C685A00}"/>
              </a:ext>
            </a:extLst>
          </p:cNvPr>
          <p:cNvSpPr/>
          <p:nvPr/>
        </p:nvSpPr>
        <p:spPr>
          <a:xfrm>
            <a:off x="1139115" y="158039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E882488-25D6-EF19-05B0-CCDF545A8DDF}"/>
              </a:ext>
            </a:extLst>
          </p:cNvPr>
          <p:cNvSpPr/>
          <p:nvPr/>
        </p:nvSpPr>
        <p:spPr>
          <a:xfrm>
            <a:off x="1404753" y="2309061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79EBF3-C0DF-C1AA-0A8E-45F34816A341}"/>
              </a:ext>
            </a:extLst>
          </p:cNvPr>
          <p:cNvSpPr/>
          <p:nvPr/>
        </p:nvSpPr>
        <p:spPr>
          <a:xfrm>
            <a:off x="607838" y="1820827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E43ED7D-D205-60A2-D83E-2CFF5070F1A5}"/>
              </a:ext>
            </a:extLst>
          </p:cNvPr>
          <p:cNvSpPr/>
          <p:nvPr/>
        </p:nvSpPr>
        <p:spPr>
          <a:xfrm>
            <a:off x="1139115" y="2063180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A7F2FF3-AFB7-D231-B6F4-76078CEE3E1D}"/>
              </a:ext>
            </a:extLst>
          </p:cNvPr>
          <p:cNvSpPr/>
          <p:nvPr/>
        </p:nvSpPr>
        <p:spPr>
          <a:xfrm>
            <a:off x="1670392" y="1821914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A341896-6438-217C-6634-149351A4CB6F}"/>
              </a:ext>
            </a:extLst>
          </p:cNvPr>
          <p:cNvSpPr/>
          <p:nvPr/>
        </p:nvSpPr>
        <p:spPr>
          <a:xfrm>
            <a:off x="607838" y="2306883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E26A59D-CDC4-AE67-6861-11875DA5C1B6}"/>
              </a:ext>
            </a:extLst>
          </p:cNvPr>
          <p:cNvSpPr/>
          <p:nvPr/>
        </p:nvSpPr>
        <p:spPr>
          <a:xfrm>
            <a:off x="1670392" y="2065359"/>
            <a:ext cx="258834" cy="238267"/>
          </a:xfrm>
          <a:prstGeom prst="rect">
            <a:avLst/>
          </a:prstGeom>
          <a:solidFill>
            <a:srgbClr val="FDC82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0C20012-E803-7FE4-1AC9-06CC8BDD651B}"/>
              </a:ext>
            </a:extLst>
          </p:cNvPr>
          <p:cNvSpPr/>
          <p:nvPr/>
        </p:nvSpPr>
        <p:spPr>
          <a:xfrm>
            <a:off x="1404753" y="1580392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ECCEF4C-6431-F112-A73F-F3F55727455C}"/>
              </a:ext>
            </a:extLst>
          </p:cNvPr>
          <p:cNvSpPr/>
          <p:nvPr/>
        </p:nvSpPr>
        <p:spPr>
          <a:xfrm>
            <a:off x="1139115" y="2307971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6CD87A2-129A-E7FB-FC7A-8AC0101B0ABB}"/>
              </a:ext>
            </a:extLst>
          </p:cNvPr>
          <p:cNvSpPr/>
          <p:nvPr/>
        </p:nvSpPr>
        <p:spPr>
          <a:xfrm>
            <a:off x="607838" y="2065359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55D8B5E-12DD-193A-BFCB-FF553C6FE579}"/>
              </a:ext>
            </a:extLst>
          </p:cNvPr>
          <p:cNvSpPr/>
          <p:nvPr/>
        </p:nvSpPr>
        <p:spPr>
          <a:xfrm>
            <a:off x="1670392" y="1580391"/>
            <a:ext cx="258834" cy="238267"/>
          </a:xfrm>
          <a:prstGeom prst="rect">
            <a:avLst/>
          </a:prstGeom>
          <a:solidFill>
            <a:srgbClr val="FFFF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6A3132-5F20-CCC5-E10C-C7996EA790FB}"/>
              </a:ext>
            </a:extLst>
          </p:cNvPr>
          <p:cNvSpPr/>
          <p:nvPr/>
        </p:nvSpPr>
        <p:spPr>
          <a:xfrm>
            <a:off x="1139115" y="1822746"/>
            <a:ext cx="258834" cy="238267"/>
          </a:xfrm>
          <a:prstGeom prst="rect">
            <a:avLst/>
          </a:prstGeom>
          <a:solidFill>
            <a:srgbClr val="E37222"/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9DEECCE-CF67-8A87-6EC0-040AAB867C2F}"/>
              </a:ext>
            </a:extLst>
          </p:cNvPr>
          <p:cNvSpPr/>
          <p:nvPr/>
        </p:nvSpPr>
        <p:spPr>
          <a:xfrm>
            <a:off x="1404753" y="2064269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A568848-C5CF-CA82-A07F-44D24D9B62F2}"/>
              </a:ext>
            </a:extLst>
          </p:cNvPr>
          <p:cNvSpPr/>
          <p:nvPr/>
        </p:nvSpPr>
        <p:spPr>
          <a:xfrm>
            <a:off x="1670392" y="2309061"/>
            <a:ext cx="258834" cy="238267"/>
          </a:xfrm>
          <a:prstGeom prst="rect">
            <a:avLst/>
          </a:prstGeom>
          <a:solidFill>
            <a:srgbClr val="FDC82F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3EBD9FB-00E1-ECEA-9A14-7491B3D4E918}"/>
              </a:ext>
            </a:extLst>
          </p:cNvPr>
          <p:cNvSpPr/>
          <p:nvPr/>
        </p:nvSpPr>
        <p:spPr>
          <a:xfrm>
            <a:off x="1404753" y="1820826"/>
            <a:ext cx="258834" cy="23826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B7E9E11-9D96-B274-68A7-D4D54E069143}"/>
              </a:ext>
            </a:extLst>
          </p:cNvPr>
          <p:cNvSpPr/>
          <p:nvPr/>
        </p:nvSpPr>
        <p:spPr>
          <a:xfrm>
            <a:off x="607838" y="2552503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84CDC49-BA39-6FDC-BF98-73B7F7E15951}"/>
              </a:ext>
            </a:extLst>
          </p:cNvPr>
          <p:cNvSpPr/>
          <p:nvPr/>
        </p:nvSpPr>
        <p:spPr>
          <a:xfrm>
            <a:off x="1139115" y="2552093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0DCB973-C305-A81A-7252-D42B2CB821B5}"/>
              </a:ext>
            </a:extLst>
          </p:cNvPr>
          <p:cNvSpPr/>
          <p:nvPr/>
        </p:nvSpPr>
        <p:spPr>
          <a:xfrm>
            <a:off x="873476" y="2552093"/>
            <a:ext cx="258834" cy="238267"/>
          </a:xfrm>
          <a:prstGeom prst="rect">
            <a:avLst/>
          </a:prstGeom>
          <a:solidFill>
            <a:srgbClr val="FF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7BFFA67-C8C8-903A-C98A-F987B77A5873}"/>
              </a:ext>
            </a:extLst>
          </p:cNvPr>
          <p:cNvSpPr/>
          <p:nvPr/>
        </p:nvSpPr>
        <p:spPr>
          <a:xfrm>
            <a:off x="1404753" y="2551004"/>
            <a:ext cx="258834" cy="238267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B432FD9-D6EE-D8C9-AD01-80DC544CB152}"/>
              </a:ext>
            </a:extLst>
          </p:cNvPr>
          <p:cNvSpPr/>
          <p:nvPr/>
        </p:nvSpPr>
        <p:spPr>
          <a:xfrm>
            <a:off x="1670392" y="2551004"/>
            <a:ext cx="258834" cy="23826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330AB791-F40C-CFDE-F103-10B8CEEC1CAA}"/>
              </a:ext>
            </a:extLst>
          </p:cNvPr>
          <p:cNvSpPr/>
          <p:nvPr/>
        </p:nvSpPr>
        <p:spPr>
          <a:xfrm>
            <a:off x="607838" y="314096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F83B015-BDB6-5F5C-5785-AD219DDDE8E2}"/>
              </a:ext>
            </a:extLst>
          </p:cNvPr>
          <p:cNvSpPr/>
          <p:nvPr/>
        </p:nvSpPr>
        <p:spPr>
          <a:xfrm>
            <a:off x="873476" y="3140960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7908C39-F16A-B2DF-43E7-D1299CAA0FE3}"/>
              </a:ext>
            </a:extLst>
          </p:cNvPr>
          <p:cNvSpPr/>
          <p:nvPr/>
        </p:nvSpPr>
        <p:spPr>
          <a:xfrm>
            <a:off x="873476" y="3621828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CA3EDA51-8BEB-AE04-4AD9-CB7D3A578C02}"/>
              </a:ext>
            </a:extLst>
          </p:cNvPr>
          <p:cNvSpPr/>
          <p:nvPr/>
        </p:nvSpPr>
        <p:spPr>
          <a:xfrm>
            <a:off x="873476" y="3381394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433864C-882E-BD9B-2BA4-D17BD11829B2}"/>
              </a:ext>
            </a:extLst>
          </p:cNvPr>
          <p:cNvSpPr/>
          <p:nvPr/>
        </p:nvSpPr>
        <p:spPr>
          <a:xfrm>
            <a:off x="873476" y="3867449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C27B4D1-00E7-90FB-80C1-91053CBB8E2A}"/>
              </a:ext>
            </a:extLst>
          </p:cNvPr>
          <p:cNvSpPr/>
          <p:nvPr/>
        </p:nvSpPr>
        <p:spPr>
          <a:xfrm>
            <a:off x="1139115" y="3140959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464ADCD-1299-9F33-F9E9-B1AA00F052D9}"/>
              </a:ext>
            </a:extLst>
          </p:cNvPr>
          <p:cNvSpPr/>
          <p:nvPr/>
        </p:nvSpPr>
        <p:spPr>
          <a:xfrm>
            <a:off x="1404753" y="3869628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7EBBA4F-BA9D-D503-4803-6574AD8F6ECC}"/>
              </a:ext>
            </a:extLst>
          </p:cNvPr>
          <p:cNvSpPr/>
          <p:nvPr/>
        </p:nvSpPr>
        <p:spPr>
          <a:xfrm>
            <a:off x="607838" y="3381394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D139C6E-06C6-8E91-4192-B0EC0D39172F}"/>
              </a:ext>
            </a:extLst>
          </p:cNvPr>
          <p:cNvSpPr/>
          <p:nvPr/>
        </p:nvSpPr>
        <p:spPr>
          <a:xfrm>
            <a:off x="1139115" y="3623747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AECECBC-80BF-69A2-DCC3-239FDFD79AB8}"/>
              </a:ext>
            </a:extLst>
          </p:cNvPr>
          <p:cNvSpPr/>
          <p:nvPr/>
        </p:nvSpPr>
        <p:spPr>
          <a:xfrm>
            <a:off x="1670392" y="3382481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ABB406A-96DB-388C-D438-38E3669DF2FF}"/>
              </a:ext>
            </a:extLst>
          </p:cNvPr>
          <p:cNvSpPr/>
          <p:nvPr/>
        </p:nvSpPr>
        <p:spPr>
          <a:xfrm>
            <a:off x="607838" y="3867450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0010260-C234-601B-28A4-3521833D8D11}"/>
              </a:ext>
            </a:extLst>
          </p:cNvPr>
          <p:cNvSpPr/>
          <p:nvPr/>
        </p:nvSpPr>
        <p:spPr>
          <a:xfrm>
            <a:off x="1670392" y="3625926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00884FC-ECA8-7883-F381-E5C862C3EE8F}"/>
              </a:ext>
            </a:extLst>
          </p:cNvPr>
          <p:cNvSpPr/>
          <p:nvPr/>
        </p:nvSpPr>
        <p:spPr>
          <a:xfrm>
            <a:off x="1404753" y="3140959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E96B1B7-6AB7-F67B-BE5A-F09CC845EE88}"/>
              </a:ext>
            </a:extLst>
          </p:cNvPr>
          <p:cNvSpPr/>
          <p:nvPr/>
        </p:nvSpPr>
        <p:spPr>
          <a:xfrm>
            <a:off x="1139115" y="3868538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9FE10F5-FBCA-BAF0-D7B3-6531B5128C0B}"/>
              </a:ext>
            </a:extLst>
          </p:cNvPr>
          <p:cNvSpPr/>
          <p:nvPr/>
        </p:nvSpPr>
        <p:spPr>
          <a:xfrm>
            <a:off x="607838" y="3625926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1BCC53E-2DAC-4F07-AE9A-632583D3E538}"/>
              </a:ext>
            </a:extLst>
          </p:cNvPr>
          <p:cNvSpPr/>
          <p:nvPr/>
        </p:nvSpPr>
        <p:spPr>
          <a:xfrm>
            <a:off x="1670392" y="3140958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A1454236-752A-9543-EC59-6AD2E49E298E}"/>
              </a:ext>
            </a:extLst>
          </p:cNvPr>
          <p:cNvSpPr/>
          <p:nvPr/>
        </p:nvSpPr>
        <p:spPr>
          <a:xfrm>
            <a:off x="1139115" y="3383313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A5DF0C6-487F-1E5B-FC70-7DB29CF3614B}"/>
              </a:ext>
            </a:extLst>
          </p:cNvPr>
          <p:cNvSpPr/>
          <p:nvPr/>
        </p:nvSpPr>
        <p:spPr>
          <a:xfrm>
            <a:off x="1404753" y="3624836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4B4BB9D2-916D-4962-B944-820C25ED7DD0}"/>
              </a:ext>
            </a:extLst>
          </p:cNvPr>
          <p:cNvSpPr/>
          <p:nvPr/>
        </p:nvSpPr>
        <p:spPr>
          <a:xfrm>
            <a:off x="1670392" y="3869628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6CF1F28-6AF5-8228-3CDC-4FB2F2BAE5A0}"/>
              </a:ext>
            </a:extLst>
          </p:cNvPr>
          <p:cNvSpPr/>
          <p:nvPr/>
        </p:nvSpPr>
        <p:spPr>
          <a:xfrm>
            <a:off x="1404753" y="3381393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AA4FEB8-59DC-1B56-A844-AA08352DCDFA}"/>
              </a:ext>
            </a:extLst>
          </p:cNvPr>
          <p:cNvSpPr/>
          <p:nvPr/>
        </p:nvSpPr>
        <p:spPr>
          <a:xfrm>
            <a:off x="607838" y="411307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3F5CBD28-7E0E-4C65-5E7C-A6280338D1A6}"/>
              </a:ext>
            </a:extLst>
          </p:cNvPr>
          <p:cNvSpPr/>
          <p:nvPr/>
        </p:nvSpPr>
        <p:spPr>
          <a:xfrm>
            <a:off x="1139115" y="4112660"/>
            <a:ext cx="258834" cy="238267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B77A67E-B861-9EDD-0989-61FA021F7E84}"/>
              </a:ext>
            </a:extLst>
          </p:cNvPr>
          <p:cNvSpPr/>
          <p:nvPr/>
        </p:nvSpPr>
        <p:spPr>
          <a:xfrm>
            <a:off x="873476" y="4112660"/>
            <a:ext cx="258834" cy="238267"/>
          </a:xfrm>
          <a:prstGeom prst="rect">
            <a:avLst/>
          </a:prstGeom>
          <a:solidFill>
            <a:srgbClr val="C00000"/>
          </a:solidFill>
          <a:ln>
            <a:solidFill>
              <a:schemeClr val="accent1">
                <a:shade val="15000"/>
                <a:alpha val="97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B655738-9844-1B41-88EA-0DE366F41A74}"/>
              </a:ext>
            </a:extLst>
          </p:cNvPr>
          <p:cNvSpPr/>
          <p:nvPr/>
        </p:nvSpPr>
        <p:spPr>
          <a:xfrm>
            <a:off x="1404753" y="4111571"/>
            <a:ext cx="258834" cy="238267"/>
          </a:xfrm>
          <a:prstGeom prst="rect">
            <a:avLst/>
          </a:prstGeom>
          <a:solidFill>
            <a:srgbClr val="DB612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x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2DC8E36-7A8C-74B6-AA87-020BB9958ADA}"/>
              </a:ext>
            </a:extLst>
          </p:cNvPr>
          <p:cNvSpPr/>
          <p:nvPr/>
        </p:nvSpPr>
        <p:spPr>
          <a:xfrm>
            <a:off x="1670392" y="4111571"/>
            <a:ext cx="258834" cy="238267"/>
          </a:xfrm>
          <a:prstGeom prst="rect">
            <a:avLst/>
          </a:prstGeom>
          <a:solidFill>
            <a:srgbClr val="DB997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3CED31ED-086D-CA59-8556-082A197C6A28}"/>
              </a:ext>
            </a:extLst>
          </p:cNvPr>
          <p:cNvSpPr/>
          <p:nvPr/>
        </p:nvSpPr>
        <p:spPr>
          <a:xfrm>
            <a:off x="2145211" y="2400586"/>
            <a:ext cx="258834" cy="23826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0294A6A1-28AB-9698-C6E0-2AB4C95EED1E}"/>
              </a:ext>
            </a:extLst>
          </p:cNvPr>
          <p:cNvSpPr/>
          <p:nvPr/>
        </p:nvSpPr>
        <p:spPr>
          <a:xfrm>
            <a:off x="2143286" y="2162319"/>
            <a:ext cx="258834" cy="238267"/>
          </a:xfrm>
          <a:prstGeom prst="rect">
            <a:avLst/>
          </a:prstGeom>
          <a:solidFill>
            <a:srgbClr val="FDC8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CD01601-BB23-4721-4CFB-3D2BF230D19A}"/>
              </a:ext>
            </a:extLst>
          </p:cNvPr>
          <p:cNvSpPr/>
          <p:nvPr/>
        </p:nvSpPr>
        <p:spPr>
          <a:xfrm>
            <a:off x="2141361" y="1939959"/>
            <a:ext cx="258834" cy="238267"/>
          </a:xfrm>
          <a:prstGeom prst="rect">
            <a:avLst/>
          </a:prstGeom>
          <a:solidFill>
            <a:srgbClr val="E372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F209F2AB-96E3-23B5-93AA-C26DA760FE96}"/>
              </a:ext>
            </a:extLst>
          </p:cNvPr>
          <p:cNvSpPr/>
          <p:nvPr/>
        </p:nvSpPr>
        <p:spPr>
          <a:xfrm>
            <a:off x="2141361" y="1699524"/>
            <a:ext cx="258834" cy="23826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3A9B5755-090D-91A4-DBD9-9667BB817DC0}"/>
              </a:ext>
            </a:extLst>
          </p:cNvPr>
          <p:cNvSpPr txBox="1"/>
          <p:nvPr/>
        </p:nvSpPr>
        <p:spPr>
          <a:xfrm>
            <a:off x="2386413" y="1647991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Warmer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BCBA40E2-E5AF-FC86-07B6-974037F71477}"/>
              </a:ext>
            </a:extLst>
          </p:cNvPr>
          <p:cNvSpPr txBox="1"/>
          <p:nvPr/>
        </p:nvSpPr>
        <p:spPr>
          <a:xfrm>
            <a:off x="2386413" y="2399673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Cooler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CE6104F8-E1FD-C926-092C-6A2241130630}"/>
              </a:ext>
            </a:extLst>
          </p:cNvPr>
          <p:cNvSpPr txBox="1"/>
          <p:nvPr/>
        </p:nvSpPr>
        <p:spPr>
          <a:xfrm rot="16200000">
            <a:off x="76048" y="1990408"/>
            <a:ext cx="541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LST</a:t>
            </a:r>
          </a:p>
        </p:txBody>
      </p:sp>
      <p:sp>
        <p:nvSpPr>
          <p:cNvPr id="153" name="Right Arrow 152">
            <a:extLst>
              <a:ext uri="{FF2B5EF4-FFF2-40B4-BE49-F238E27FC236}">
                <a16:creationId xmlns:a16="http://schemas.microsoft.com/office/drawing/2014/main" id="{83B1EACF-2D29-989D-D8CD-74340155EA3D}"/>
              </a:ext>
            </a:extLst>
          </p:cNvPr>
          <p:cNvSpPr/>
          <p:nvPr/>
        </p:nvSpPr>
        <p:spPr>
          <a:xfrm>
            <a:off x="3277040" y="1947193"/>
            <a:ext cx="1115251" cy="2477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59390692-3C07-4B09-BBB9-A9D271C93E71}"/>
              </a:ext>
            </a:extLst>
          </p:cNvPr>
          <p:cNvSpPr/>
          <p:nvPr/>
        </p:nvSpPr>
        <p:spPr>
          <a:xfrm>
            <a:off x="4733291" y="1557879"/>
            <a:ext cx="1321388" cy="1208880"/>
          </a:xfrm>
          <a:prstGeom prst="rect">
            <a:avLst/>
          </a:prstGeom>
          <a:solidFill>
            <a:srgbClr val="E3722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7BFB212F-ABC0-2924-C500-6D5B74A35B5B}"/>
              </a:ext>
            </a:extLst>
          </p:cNvPr>
          <p:cNvSpPr txBox="1"/>
          <p:nvPr/>
        </p:nvSpPr>
        <p:spPr>
          <a:xfrm rot="16200000">
            <a:off x="-268530" y="3572618"/>
            <a:ext cx="1230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Uncertainties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77474E5A-37BD-E171-D017-7445F13C2AF9}"/>
              </a:ext>
            </a:extLst>
          </p:cNvPr>
          <p:cNvSpPr/>
          <p:nvPr/>
        </p:nvSpPr>
        <p:spPr>
          <a:xfrm>
            <a:off x="2141361" y="3949384"/>
            <a:ext cx="258834" cy="238267"/>
          </a:xfrm>
          <a:prstGeom prst="rect">
            <a:avLst/>
          </a:prstGeom>
          <a:solidFill>
            <a:srgbClr val="DBC0B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63D380EC-EE98-07BF-67EB-D1F0B631CDF4}"/>
              </a:ext>
            </a:extLst>
          </p:cNvPr>
          <p:cNvSpPr/>
          <p:nvPr/>
        </p:nvSpPr>
        <p:spPr>
          <a:xfrm>
            <a:off x="2141361" y="3711117"/>
            <a:ext cx="258834" cy="238267"/>
          </a:xfrm>
          <a:prstGeom prst="rect">
            <a:avLst/>
          </a:prstGeom>
          <a:solidFill>
            <a:srgbClr val="DB997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391B5207-C586-F091-8D92-9720E23585BA}"/>
              </a:ext>
            </a:extLst>
          </p:cNvPr>
          <p:cNvSpPr/>
          <p:nvPr/>
        </p:nvSpPr>
        <p:spPr>
          <a:xfrm>
            <a:off x="2141361" y="3472850"/>
            <a:ext cx="258834" cy="238267"/>
          </a:xfrm>
          <a:prstGeom prst="rect">
            <a:avLst/>
          </a:prstGeom>
          <a:solidFill>
            <a:srgbClr val="DB612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E06E09C8-9127-0286-E177-9A6E484AC458}"/>
              </a:ext>
            </a:extLst>
          </p:cNvPr>
          <p:cNvSpPr/>
          <p:nvPr/>
        </p:nvSpPr>
        <p:spPr>
          <a:xfrm>
            <a:off x="2141361" y="3243242"/>
            <a:ext cx="258834" cy="23826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F1705030-6F02-041F-EBD8-2F648FD2D6DC}"/>
              </a:ext>
            </a:extLst>
          </p:cNvPr>
          <p:cNvSpPr txBox="1"/>
          <p:nvPr/>
        </p:nvSpPr>
        <p:spPr>
          <a:xfrm>
            <a:off x="2386413" y="3121499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Larger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F314BF39-317D-8970-6B67-193446A70A1B}"/>
              </a:ext>
            </a:extLst>
          </p:cNvPr>
          <p:cNvSpPr txBox="1"/>
          <p:nvPr/>
        </p:nvSpPr>
        <p:spPr>
          <a:xfrm>
            <a:off x="2386413" y="3986582"/>
            <a:ext cx="983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Smaller</a:t>
            </a:r>
          </a:p>
        </p:txBody>
      </p:sp>
      <p:sp>
        <p:nvSpPr>
          <p:cNvPr id="162" name="Right Arrow 161">
            <a:extLst>
              <a:ext uri="{FF2B5EF4-FFF2-40B4-BE49-F238E27FC236}">
                <a16:creationId xmlns:a16="http://schemas.microsoft.com/office/drawing/2014/main" id="{35E49319-2477-F19B-7ACA-86E9755AEB83}"/>
              </a:ext>
            </a:extLst>
          </p:cNvPr>
          <p:cNvSpPr/>
          <p:nvPr/>
        </p:nvSpPr>
        <p:spPr>
          <a:xfrm>
            <a:off x="3277039" y="3619660"/>
            <a:ext cx="1115251" cy="2477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8215A87-902B-23B6-EA58-B0A0A11FDBF2}"/>
              </a:ext>
            </a:extLst>
          </p:cNvPr>
          <p:cNvSpPr/>
          <p:nvPr/>
        </p:nvSpPr>
        <p:spPr>
          <a:xfrm>
            <a:off x="4733291" y="3146558"/>
            <a:ext cx="1321388" cy="1208880"/>
          </a:xfrm>
          <a:prstGeom prst="rect">
            <a:avLst/>
          </a:prstGeom>
          <a:solidFill>
            <a:srgbClr val="DBC0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9FD4AB65-9D08-25B7-1311-F3F50A9F6B48}"/>
              </a:ext>
            </a:extLst>
          </p:cNvPr>
          <p:cNvSpPr txBox="1"/>
          <p:nvPr/>
        </p:nvSpPr>
        <p:spPr>
          <a:xfrm>
            <a:off x="6525005" y="3126341"/>
            <a:ext cx="24284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Propagated uncertainty at the target resolution is reduced as many error sources are uncorrelated at this scale.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A2514BBB-A8CD-D4D0-D2CB-097976F38FCA}"/>
              </a:ext>
            </a:extLst>
          </p:cNvPr>
          <p:cNvSpPr txBox="1"/>
          <p:nvPr/>
        </p:nvSpPr>
        <p:spPr>
          <a:xfrm>
            <a:off x="6556950" y="1871576"/>
            <a:ext cx="21783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LST averages over the region of interest.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116F3C5-E4F9-8F99-A5C0-A8A2B99E5A2A}"/>
              </a:ext>
            </a:extLst>
          </p:cNvPr>
          <p:cNvCxnSpPr/>
          <p:nvPr/>
        </p:nvCxnSpPr>
        <p:spPr>
          <a:xfrm>
            <a:off x="2050793" y="3706493"/>
            <a:ext cx="443986" cy="0"/>
          </a:xfrm>
          <a:prstGeom prst="line">
            <a:avLst/>
          </a:prstGeom>
          <a:ln w="412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5B626B5-7E49-7ECC-0937-3825625FDC4F}"/>
              </a:ext>
            </a:extLst>
          </p:cNvPr>
          <p:cNvSpPr txBox="1"/>
          <p:nvPr/>
        </p:nvSpPr>
        <p:spPr>
          <a:xfrm>
            <a:off x="2480466" y="4263581"/>
            <a:ext cx="2072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Thresholding uncertainties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8C5512D-3030-6BA9-9082-B9AA6F994750}"/>
              </a:ext>
            </a:extLst>
          </p:cNvPr>
          <p:cNvCxnSpPr>
            <a:endCxn id="157" idx="0"/>
          </p:cNvCxnSpPr>
          <p:nvPr/>
        </p:nvCxnSpPr>
        <p:spPr>
          <a:xfrm flipH="1" flipV="1">
            <a:off x="2270778" y="3711117"/>
            <a:ext cx="266286" cy="8377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2001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 Office">
      <a:dk1>
        <a:srgbClr val="2A2A2A"/>
      </a:dk1>
      <a:lt1>
        <a:srgbClr val="B9DC0C"/>
      </a:lt1>
      <a:dk2>
        <a:srgbClr val="2A2A2A"/>
      </a:dk2>
      <a:lt2>
        <a:srgbClr val="FFFFFF"/>
      </a:lt2>
      <a:accent1>
        <a:srgbClr val="50B9A4"/>
      </a:accent1>
      <a:accent2>
        <a:srgbClr val="007AA9"/>
      </a:accent2>
      <a:accent3>
        <a:srgbClr val="E47452"/>
      </a:accent3>
      <a:accent4>
        <a:srgbClr val="A1A0AA"/>
      </a:accent4>
      <a:accent5>
        <a:srgbClr val="FFFFFF"/>
      </a:accent5>
      <a:accent6>
        <a:srgbClr val="FFFFFF"/>
      </a:accent6>
      <a:hlink>
        <a:srgbClr val="0673F9"/>
      </a:hlink>
      <a:folHlink>
        <a:srgbClr val="6F2735"/>
      </a:folHlink>
    </a:clrScheme>
    <a:fontScheme name="Met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F946EE4-CC88-4041-B99A-ACA3F6D325C5}" vid="{34D079D9-BA33-49EC-8AC8-A73E1526D250}"/>
    </a:ext>
  </a:extLst>
</a:theme>
</file>

<file path=ppt/theme/theme2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815FA3EA8D93BE4E8FBE6A85CFAAE304" ma:contentTypeVersion="0" ma:contentTypeDescription="Create a new folder." ma:contentTypeScope="" ma:versionID="281ce301caf35b6d8844c4adc4352524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ListForm</Display>
  <Edit>ListForm</Edit>
  <New>ListForm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284C06C-882A-40FA-A4CE-4CEB056927B9}"/>
</file>

<file path=customXml/itemProps2.xml><?xml version="1.0" encoding="utf-8"?>
<ds:datastoreItem xmlns:ds="http://schemas.openxmlformats.org/officeDocument/2006/customXml" ds:itemID="{8E014535-FB8F-41A6-8924-67375ED3D9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58D549-B3F8-43CC-B3FE-B67AA58CE90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2.Met_Office_Hadley_Centre_PowerPoint_Presentation_Template</Template>
  <TotalTime>282</TotalTime>
  <Words>1724</Words>
  <Application>Microsoft Office PowerPoint</Application>
  <PresentationFormat>On-screen Show (16:9)</PresentationFormat>
  <Paragraphs>210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Verdana</vt:lpstr>
      <vt:lpstr>Office Theme</vt:lpstr>
      <vt:lpstr>CCI_landsurfacetemperature</vt:lpstr>
      <vt:lpstr>Using satellite LST in climate science applications</vt:lpstr>
      <vt:lpstr>Some things to bear in mind using LST…</vt:lpstr>
      <vt:lpstr>What we have already heard about</vt:lpstr>
      <vt:lpstr>Consider the spatial coverage</vt:lpstr>
      <vt:lpstr>PowerPoint Presentation</vt:lpstr>
      <vt:lpstr>Why using uncertainty correctly is important</vt:lpstr>
      <vt:lpstr>Why using uncertainty correctly is important</vt:lpstr>
      <vt:lpstr>Why using uncertainty correctly is important</vt:lpstr>
      <vt:lpstr>Why using uncertainty correctly is important</vt:lpstr>
      <vt:lpstr>Why using uncertainty correctly is important</vt:lpstr>
      <vt:lpstr>Instability: Orbital Drift (1)</vt:lpstr>
      <vt:lpstr>Instability: Orbital Drift (2)</vt:lpstr>
      <vt:lpstr>Instability: Orbital Drift (3)</vt:lpstr>
      <vt:lpstr>Instability: Input Data</vt:lpstr>
      <vt:lpstr>From UCS#4: Super Extreme Land Surface Temperature Hotspots (presentation earlier)</vt:lpstr>
      <vt:lpstr>PowerPoint Presentation</vt:lpstr>
      <vt:lpstr>LST_cci webpages – Key Documents</vt:lpstr>
      <vt:lpstr>LST_cci webpages – Data, Tool, …</vt:lpstr>
      <vt:lpstr>Issues and updates log (linked from ‘Data’)</vt:lpstr>
      <vt:lpstr>Relationship Between LST and T2m</vt:lpstr>
      <vt:lpstr>LST can Complement T2m</vt:lpstr>
      <vt:lpstr>LST vs T2m Correlation</vt:lpstr>
      <vt:lpstr>T2m vs LST (1)</vt:lpstr>
      <vt:lpstr>T2m vs LST (2)</vt:lpstr>
      <vt:lpstr>T2m vs LST (3)</vt:lpstr>
      <vt:lpstr>LST vs T2m Daily Anomalies</vt:lpstr>
      <vt:lpstr>Concluding Remarks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Lizzie Good</dc:creator>
  <cp:lastModifiedBy>Lizzie Good</cp:lastModifiedBy>
  <cp:revision>2</cp:revision>
  <dcterms:created xsi:type="dcterms:W3CDTF">2026-05-11T16:36:06Z</dcterms:created>
  <dcterms:modified xsi:type="dcterms:W3CDTF">2026-05-13T10:33:58Z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0x012000815FA3EA8D93BE4E8FBE6A85CFAAE304</vt:lpwstr>
  </property>
  <property fmtid="{D5CDD505-2E9C-101B-9397-08002B2CF9AE}" pid="3" name="Order">
    <vt:r8>4814800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