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8" r:id="rId5"/>
  </p:sldMasterIdLst>
  <p:notesMasterIdLst>
    <p:notesMasterId r:id="rId27"/>
  </p:notesMasterIdLst>
  <p:handoutMasterIdLst>
    <p:handoutMasterId r:id="rId28"/>
  </p:handoutMasterIdLst>
  <p:sldIdLst>
    <p:sldId id="256" r:id="rId6"/>
    <p:sldId id="257" r:id="rId7"/>
    <p:sldId id="258" r:id="rId8"/>
    <p:sldId id="259" r:id="rId9"/>
    <p:sldId id="275" r:id="rId10"/>
    <p:sldId id="264" r:id="rId11"/>
    <p:sldId id="263" r:id="rId12"/>
    <p:sldId id="261" r:id="rId13"/>
    <p:sldId id="262" r:id="rId14"/>
    <p:sldId id="265" r:id="rId15"/>
    <p:sldId id="277" r:id="rId16"/>
    <p:sldId id="266" r:id="rId17"/>
    <p:sldId id="267" r:id="rId18"/>
    <p:sldId id="268" r:id="rId19"/>
    <p:sldId id="276" r:id="rId20"/>
    <p:sldId id="278" r:id="rId21"/>
    <p:sldId id="270" r:id="rId22"/>
    <p:sldId id="271" r:id="rId23"/>
    <p:sldId id="272" r:id="rId24"/>
    <p:sldId id="273" r:id="rId25"/>
    <p:sldId id="274" r:id="rId26"/>
  </p:sldIdLst>
  <p:sldSz cx="9144000" cy="5143500" type="screen16x9"/>
  <p:notesSz cx="7023100" cy="9309100"/>
  <p:defaultTextStyle>
    <a:defPPr>
      <a:defRPr lang="en-US"/>
    </a:defPPr>
    <a:lvl1pPr algn="l" rtl="0" fontAlgn="base">
      <a:spcBef>
        <a:spcPct val="0"/>
      </a:spcBef>
      <a:spcAft>
        <a:spcPct val="0"/>
      </a:spcAft>
      <a:defRPr sz="2400" kern="1200">
        <a:solidFill>
          <a:schemeClr val="tx1"/>
        </a:solidFill>
        <a:latin typeface="Verdana" pitchFamily="34" charset="0"/>
        <a:ea typeface="MS PGothic" pitchFamily="34" charset="-128"/>
        <a:cs typeface="+mn-cs"/>
      </a:defRPr>
    </a:lvl1pPr>
    <a:lvl2pPr marL="457200" algn="l" rtl="0" fontAlgn="base">
      <a:spcBef>
        <a:spcPct val="0"/>
      </a:spcBef>
      <a:spcAft>
        <a:spcPct val="0"/>
      </a:spcAft>
      <a:defRPr sz="2400" kern="1200">
        <a:solidFill>
          <a:schemeClr val="tx1"/>
        </a:solidFill>
        <a:latin typeface="Verdana" pitchFamily="34" charset="0"/>
        <a:ea typeface="MS PGothic" pitchFamily="34" charset="-128"/>
        <a:cs typeface="+mn-cs"/>
      </a:defRPr>
    </a:lvl2pPr>
    <a:lvl3pPr marL="914400" algn="l" rtl="0" fontAlgn="base">
      <a:spcBef>
        <a:spcPct val="0"/>
      </a:spcBef>
      <a:spcAft>
        <a:spcPct val="0"/>
      </a:spcAft>
      <a:defRPr sz="2400" kern="1200">
        <a:solidFill>
          <a:schemeClr val="tx1"/>
        </a:solidFill>
        <a:latin typeface="Verdana" pitchFamily="34" charset="0"/>
        <a:ea typeface="MS PGothic" pitchFamily="34" charset="-128"/>
        <a:cs typeface="+mn-cs"/>
      </a:defRPr>
    </a:lvl3pPr>
    <a:lvl4pPr marL="1371600" algn="l" rtl="0" fontAlgn="base">
      <a:spcBef>
        <a:spcPct val="0"/>
      </a:spcBef>
      <a:spcAft>
        <a:spcPct val="0"/>
      </a:spcAft>
      <a:defRPr sz="2400" kern="1200">
        <a:solidFill>
          <a:schemeClr val="tx1"/>
        </a:solidFill>
        <a:latin typeface="Verdana" pitchFamily="34" charset="0"/>
        <a:ea typeface="MS PGothic" pitchFamily="34" charset="-128"/>
        <a:cs typeface="+mn-cs"/>
      </a:defRPr>
    </a:lvl4pPr>
    <a:lvl5pPr marL="1828800" algn="l" rtl="0" fontAlgn="base">
      <a:spcBef>
        <a:spcPct val="0"/>
      </a:spcBef>
      <a:spcAft>
        <a:spcPct val="0"/>
      </a:spcAft>
      <a:defRPr sz="2400" kern="1200">
        <a:solidFill>
          <a:schemeClr val="tx1"/>
        </a:solidFill>
        <a:latin typeface="Verdana" pitchFamily="34" charset="0"/>
        <a:ea typeface="MS PGothic" pitchFamily="34" charset="-128"/>
        <a:cs typeface="+mn-cs"/>
      </a:defRPr>
    </a:lvl5pPr>
    <a:lvl6pPr marL="2286000" algn="l" defTabSz="914400" rtl="0" eaLnBrk="1" latinLnBrk="0" hangingPunct="1">
      <a:defRPr sz="2400" kern="1200">
        <a:solidFill>
          <a:schemeClr val="tx1"/>
        </a:solidFill>
        <a:latin typeface="Verdana" pitchFamily="34" charset="0"/>
        <a:ea typeface="MS PGothic" pitchFamily="34" charset="-128"/>
        <a:cs typeface="+mn-cs"/>
      </a:defRPr>
    </a:lvl6pPr>
    <a:lvl7pPr marL="2743200" algn="l" defTabSz="914400" rtl="0" eaLnBrk="1" latinLnBrk="0" hangingPunct="1">
      <a:defRPr sz="2400" kern="1200">
        <a:solidFill>
          <a:schemeClr val="tx1"/>
        </a:solidFill>
        <a:latin typeface="Verdana" pitchFamily="34" charset="0"/>
        <a:ea typeface="MS PGothic" pitchFamily="34" charset="-128"/>
        <a:cs typeface="+mn-cs"/>
      </a:defRPr>
    </a:lvl7pPr>
    <a:lvl8pPr marL="3200400" algn="l" defTabSz="914400" rtl="0" eaLnBrk="1" latinLnBrk="0" hangingPunct="1">
      <a:defRPr sz="2400" kern="1200">
        <a:solidFill>
          <a:schemeClr val="tx1"/>
        </a:solidFill>
        <a:latin typeface="Verdana" pitchFamily="34" charset="0"/>
        <a:ea typeface="MS PGothic" pitchFamily="34" charset="-128"/>
        <a:cs typeface="+mn-cs"/>
      </a:defRPr>
    </a:lvl8pPr>
    <a:lvl9pPr marL="3657600" algn="l" defTabSz="914400" rtl="0" eaLnBrk="1" latinLnBrk="0" hangingPunct="1">
      <a:defRPr sz="2400" kern="1200">
        <a:solidFill>
          <a:schemeClr val="tx1"/>
        </a:solidFill>
        <a:latin typeface="Verdana" pitchFamily="34" charset="0"/>
        <a:ea typeface="MS PGothic"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8DB"/>
    <a:srgbClr val="00549F"/>
    <a:srgbClr val="D0103A"/>
    <a:srgbClr val="822433"/>
    <a:srgbClr val="FDC82F"/>
    <a:srgbClr val="00338D"/>
    <a:srgbClr val="008542"/>
    <a:srgbClr val="E372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75"/>
    <p:restoredTop sz="94651"/>
  </p:normalViewPr>
  <p:slideViewPr>
    <p:cSldViewPr snapToGrid="0">
      <p:cViewPr>
        <p:scale>
          <a:sx n="146" d="100"/>
          <a:sy n="146" d="100"/>
        </p:scale>
        <p:origin x="296" y="1000"/>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8" Type="http://schemas.openxmlformats.org/officeDocument/2006/relationships/slide" Target="slides/slide3.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32" Type="http://schemas.openxmlformats.org/officeDocument/2006/relationships/tableStyles" Target="tableStyles.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zie Good" userId="6781c18b-e49e-4918-96ed-f7dc03545375" providerId="ADAL" clId="{1D4DB65B-5FFE-4E77-836B-7B2E6B44468A}"/>
    <pc:docChg chg="modMainMaster">
      <pc:chgData name="Lizzie Good" userId="6781c18b-e49e-4918-96ed-f7dc03545375" providerId="ADAL" clId="{1D4DB65B-5FFE-4E77-836B-7B2E6B44468A}" dt="2026-05-01T13:52:37.401" v="38" actId="20577"/>
      <pc:docMkLst>
        <pc:docMk/>
      </pc:docMkLst>
      <pc:sldMasterChg chg="modSp mod">
        <pc:chgData name="Lizzie Good" userId="6781c18b-e49e-4918-96ed-f7dc03545375" providerId="ADAL" clId="{1D4DB65B-5FFE-4E77-836B-7B2E6B44468A}" dt="2026-05-01T13:52:37.401" v="38" actId="20577"/>
        <pc:sldMasterMkLst>
          <pc:docMk/>
          <pc:sldMasterMk cId="0" sldId="2147483928"/>
        </pc:sldMasterMkLst>
        <pc:spChg chg="mod">
          <ac:chgData name="Lizzie Good" userId="6781c18b-e49e-4918-96ed-f7dc03545375" providerId="ADAL" clId="{1D4DB65B-5FFE-4E77-836B-7B2E6B44468A}" dt="2026-05-01T13:52:37.401" v="38" actId="20577"/>
          <ac:spMkLst>
            <pc:docMk/>
            <pc:sldMasterMk cId="0" sldId="2147483928"/>
            <ac:spMk id="103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8738" name="Rectangle 2"/>
          <p:cNvSpPr>
            <a:spLocks noGrp="1" noChangeArrowheads="1"/>
          </p:cNvSpPr>
          <p:nvPr>
            <p:ph type="hdr" sz="quarter"/>
          </p:nvPr>
        </p:nvSpPr>
        <p:spPr bwMode="auto">
          <a:xfrm>
            <a:off x="0" y="0"/>
            <a:ext cx="3043238" cy="465138"/>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defTabSz="892175">
              <a:defRPr sz="1100">
                <a:latin typeface="Arial" pitchFamily="34" charset="0"/>
                <a:ea typeface="+mn-ea"/>
                <a:cs typeface="+mn-cs"/>
              </a:defRPr>
            </a:lvl1pPr>
          </a:lstStyle>
          <a:p>
            <a:pPr>
              <a:defRPr/>
            </a:pPr>
            <a:endParaRPr lang="it-IT"/>
          </a:p>
        </p:txBody>
      </p:sp>
      <p:sp>
        <p:nvSpPr>
          <p:cNvPr id="628739" name="Rectangle 3"/>
          <p:cNvSpPr>
            <a:spLocks noGrp="1" noChangeArrowheads="1"/>
          </p:cNvSpPr>
          <p:nvPr>
            <p:ph type="dt" sz="quarter" idx="1"/>
          </p:nvPr>
        </p:nvSpPr>
        <p:spPr bwMode="auto">
          <a:xfrm>
            <a:off x="3978275" y="0"/>
            <a:ext cx="3043238" cy="465138"/>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algn="r" defTabSz="892175">
              <a:defRPr sz="1100">
                <a:latin typeface="Arial" pitchFamily="34" charset="0"/>
                <a:ea typeface="+mn-ea"/>
                <a:cs typeface="+mn-cs"/>
              </a:defRPr>
            </a:lvl1pPr>
          </a:lstStyle>
          <a:p>
            <a:pPr>
              <a:defRPr/>
            </a:pPr>
            <a:endParaRPr lang="it-IT"/>
          </a:p>
        </p:txBody>
      </p:sp>
      <p:sp>
        <p:nvSpPr>
          <p:cNvPr id="628740" name="Rectangle 4"/>
          <p:cNvSpPr>
            <a:spLocks noGrp="1" noChangeArrowheads="1"/>
          </p:cNvSpPr>
          <p:nvPr>
            <p:ph type="ftr" sz="quarter" idx="2"/>
          </p:nvPr>
        </p:nvSpPr>
        <p:spPr bwMode="auto">
          <a:xfrm>
            <a:off x="0" y="8842375"/>
            <a:ext cx="3043238" cy="465138"/>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defTabSz="892175">
              <a:defRPr sz="1100">
                <a:latin typeface="Arial" pitchFamily="34" charset="0"/>
                <a:ea typeface="+mn-ea"/>
                <a:cs typeface="+mn-cs"/>
              </a:defRPr>
            </a:lvl1pPr>
          </a:lstStyle>
          <a:p>
            <a:pPr>
              <a:defRPr/>
            </a:pPr>
            <a:endParaRPr lang="it-IT"/>
          </a:p>
        </p:txBody>
      </p:sp>
      <p:sp>
        <p:nvSpPr>
          <p:cNvPr id="628741" name="Rectangle 5"/>
          <p:cNvSpPr>
            <a:spLocks noGrp="1" noChangeArrowheads="1"/>
          </p:cNvSpPr>
          <p:nvPr>
            <p:ph type="sldNum" sz="quarter" idx="3"/>
          </p:nvPr>
        </p:nvSpPr>
        <p:spPr bwMode="auto">
          <a:xfrm>
            <a:off x="3978275" y="8842375"/>
            <a:ext cx="3043238" cy="465138"/>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algn="r" defTabSz="892175">
              <a:defRPr sz="1100">
                <a:latin typeface="Arial" pitchFamily="34" charset="0"/>
              </a:defRPr>
            </a:lvl1pPr>
          </a:lstStyle>
          <a:p>
            <a:fld id="{A1FAB338-4618-4BBB-B3F4-1D86E124D84C}" type="slidenum">
              <a:rPr lang="it-IT" altLang="fr-FR"/>
              <a:pPr/>
              <a:t>‹#›</a:t>
            </a:fld>
            <a:endParaRPr lang="it-IT" altLang="fr-FR"/>
          </a:p>
        </p:txBody>
      </p:sp>
    </p:spTree>
    <p:extLst>
      <p:ext uri="{BB962C8B-B14F-4D97-AF65-F5344CB8AC3E}">
        <p14:creationId xmlns:p14="http://schemas.microsoft.com/office/powerpoint/2010/main" val="18119641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14663" cy="485775"/>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defTabSz="862013">
              <a:defRPr sz="1100">
                <a:latin typeface="Verdana" pitchFamily="34" charset="0"/>
                <a:ea typeface="+mn-ea"/>
                <a:cs typeface="+mn-cs"/>
              </a:defRPr>
            </a:lvl1pPr>
          </a:lstStyle>
          <a:p>
            <a:pPr>
              <a:defRPr/>
            </a:pPr>
            <a:endParaRPr lang="en-US"/>
          </a:p>
        </p:txBody>
      </p:sp>
      <p:sp>
        <p:nvSpPr>
          <p:cNvPr id="58371" name="Rectangle 3"/>
          <p:cNvSpPr>
            <a:spLocks noGrp="1" noChangeArrowheads="1"/>
          </p:cNvSpPr>
          <p:nvPr>
            <p:ph type="dt" idx="1"/>
          </p:nvPr>
        </p:nvSpPr>
        <p:spPr bwMode="auto">
          <a:xfrm>
            <a:off x="3995738" y="0"/>
            <a:ext cx="3014662" cy="485775"/>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algn="r" defTabSz="862013">
              <a:defRPr sz="1100"/>
            </a:lvl1pPr>
          </a:lstStyle>
          <a:p>
            <a:fld id="{CE0A1A16-4297-4754-9F25-E170D41B45E1}" type="datetimeFigureOut">
              <a:rPr lang="en-US" altLang="fr-FR"/>
              <a:pPr/>
              <a:t>5/11/26</a:t>
            </a:fld>
            <a:endParaRPr lang="en-US" altLang="fr-FR"/>
          </a:p>
        </p:txBody>
      </p:sp>
      <p:sp>
        <p:nvSpPr>
          <p:cNvPr id="4100" name="Rectangle 4"/>
          <p:cNvSpPr>
            <a:spLocks noGrp="1" noRot="1" noChangeAspect="1" noChangeArrowheads="1" noTextEdit="1"/>
          </p:cNvSpPr>
          <p:nvPr>
            <p:ph type="sldImg" idx="2"/>
          </p:nvPr>
        </p:nvSpPr>
        <p:spPr bwMode="auto">
          <a:xfrm>
            <a:off x="463550" y="693738"/>
            <a:ext cx="6157913" cy="34655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3" name="Rectangle 5"/>
          <p:cNvSpPr>
            <a:spLocks noGrp="1" noChangeArrowheads="1"/>
          </p:cNvSpPr>
          <p:nvPr>
            <p:ph type="body" sz="quarter" idx="3"/>
          </p:nvPr>
        </p:nvSpPr>
        <p:spPr bwMode="auto">
          <a:xfrm>
            <a:off x="904875" y="4435475"/>
            <a:ext cx="5200650" cy="4159250"/>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8374" name="Rectangle 6"/>
          <p:cNvSpPr>
            <a:spLocks noGrp="1" noChangeArrowheads="1"/>
          </p:cNvSpPr>
          <p:nvPr>
            <p:ph type="ftr" sz="quarter" idx="4"/>
          </p:nvPr>
        </p:nvSpPr>
        <p:spPr bwMode="auto">
          <a:xfrm>
            <a:off x="0" y="8870950"/>
            <a:ext cx="3014663" cy="415925"/>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defTabSz="862013">
              <a:defRPr sz="1100">
                <a:latin typeface="Verdana" pitchFamily="34" charset="0"/>
                <a:ea typeface="+mn-ea"/>
                <a:cs typeface="+mn-cs"/>
              </a:defRPr>
            </a:lvl1pPr>
          </a:lstStyle>
          <a:p>
            <a:pPr>
              <a:defRPr/>
            </a:pPr>
            <a:endParaRPr lang="en-US"/>
          </a:p>
        </p:txBody>
      </p:sp>
      <p:sp>
        <p:nvSpPr>
          <p:cNvPr id="58375" name="Rectangle 7"/>
          <p:cNvSpPr>
            <a:spLocks noGrp="1" noChangeArrowheads="1"/>
          </p:cNvSpPr>
          <p:nvPr>
            <p:ph type="sldNum" sz="quarter" idx="5"/>
          </p:nvPr>
        </p:nvSpPr>
        <p:spPr bwMode="auto">
          <a:xfrm>
            <a:off x="3995738" y="8870950"/>
            <a:ext cx="3014662" cy="415925"/>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algn="r" defTabSz="862013">
              <a:defRPr sz="1100"/>
            </a:lvl1pPr>
          </a:lstStyle>
          <a:p>
            <a:fld id="{D4D0DD51-4268-469F-A172-A4A0DA350D60}" type="slidenum">
              <a:rPr lang="en-US" altLang="fr-FR"/>
              <a:pPr/>
              <a:t>‹#›</a:t>
            </a:fld>
            <a:endParaRPr lang="en-US" altLang="fr-FR"/>
          </a:p>
        </p:txBody>
      </p:sp>
    </p:spTree>
    <p:extLst>
      <p:ext uri="{BB962C8B-B14F-4D97-AF65-F5344CB8AC3E}">
        <p14:creationId xmlns:p14="http://schemas.microsoft.com/office/powerpoint/2010/main" val="15237373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a:t>
            </a:fld>
            <a:endParaRPr lang="en-US" altLang="fr-FR"/>
          </a:p>
        </p:txBody>
      </p:sp>
    </p:spTree>
    <p:extLst>
      <p:ext uri="{BB962C8B-B14F-4D97-AF65-F5344CB8AC3E}">
        <p14:creationId xmlns:p14="http://schemas.microsoft.com/office/powerpoint/2010/main" val="597107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O"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15</a:t>
            </a:fld>
            <a:endParaRPr lang="en-US" altLang="fr-FR"/>
          </a:p>
        </p:txBody>
      </p:sp>
    </p:spTree>
    <p:extLst>
      <p:ext uri="{BB962C8B-B14F-4D97-AF65-F5344CB8AC3E}">
        <p14:creationId xmlns:p14="http://schemas.microsoft.com/office/powerpoint/2010/main" val="3927273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RO"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16</a:t>
            </a:fld>
            <a:endParaRPr lang="en-US" altLang="fr-FR"/>
          </a:p>
        </p:txBody>
      </p:sp>
    </p:spTree>
    <p:extLst>
      <p:ext uri="{BB962C8B-B14F-4D97-AF65-F5344CB8AC3E}">
        <p14:creationId xmlns:p14="http://schemas.microsoft.com/office/powerpoint/2010/main" val="40548571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a:t>Significantly higher SUHII is again observed in southern and southeastern Europe, marking regions where urban heat persists through the night due to mild winters and strong radiative trapping.</a:t>
            </a:r>
            <a:endParaRPr lang="ro-RO" sz="1200"/>
          </a:p>
          <a:p>
            <a:endParaRPr lang="en-RO"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18</a:t>
            </a:fld>
            <a:endParaRPr lang="en-US" altLang="fr-FR"/>
          </a:p>
        </p:txBody>
      </p:sp>
    </p:spTree>
    <p:extLst>
      <p:ext uri="{BB962C8B-B14F-4D97-AF65-F5344CB8AC3E}">
        <p14:creationId xmlns:p14="http://schemas.microsoft.com/office/powerpoint/2010/main" val="3208752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chemeClr val="bg2"/>
                </a:solidFill>
              </a:rPr>
              <a:t>Spatial autocorrelation is weak for the start of the season (Moran’s I = 0.005, p = 0.35) but becomes statistically significant for the remaining variables, indicating moderate spatial structuring.</a:t>
            </a:r>
          </a:p>
          <a:p>
            <a:endParaRPr lang="en-RO"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19</a:t>
            </a:fld>
            <a:endParaRPr lang="en-US" altLang="fr-FR"/>
          </a:p>
        </p:txBody>
      </p:sp>
    </p:spTree>
    <p:extLst>
      <p:ext uri="{BB962C8B-B14F-4D97-AF65-F5344CB8AC3E}">
        <p14:creationId xmlns:p14="http://schemas.microsoft.com/office/powerpoint/2010/main" val="83634122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631825" y="4822825"/>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800"/>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7788275" y="155575"/>
            <a:ext cx="120967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163513" y="4572000"/>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800">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7789863" y="4899025"/>
            <a:ext cx="1195387"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166688" y="4789488"/>
            <a:ext cx="8823325"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173038" y="4908550"/>
            <a:ext cx="6826250" cy="111125"/>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614361" y="2914650"/>
            <a:ext cx="7948800" cy="421975"/>
          </a:xfrm>
        </p:spPr>
        <p:txBody>
          <a:bodyPr>
            <a:spAutoFit/>
          </a:bodyPr>
          <a:lstStyle>
            <a:lvl1pPr marL="0" indent="0">
              <a:buFont typeface="Verdana" pitchFamily="34" charset="0"/>
              <a:buNone/>
              <a:defRPr sz="1800"/>
            </a:lvl1pPr>
          </a:lstStyle>
          <a:p>
            <a:pPr lvl="0"/>
            <a:r>
              <a:rPr lang="fr-FR" noProof="0"/>
              <a:t>Modifiez le style des sous-titres du masque</a:t>
            </a:r>
            <a:endParaRPr lang="en-GB" noProof="0" dirty="0"/>
          </a:p>
        </p:txBody>
      </p:sp>
      <p:sp>
        <p:nvSpPr>
          <p:cNvPr id="56325" name="Rectangle 6"/>
          <p:cNvSpPr>
            <a:spLocks noGrp="1" noChangeArrowheads="1"/>
          </p:cNvSpPr>
          <p:nvPr>
            <p:ph type="ctrTitle"/>
          </p:nvPr>
        </p:nvSpPr>
        <p:spPr>
          <a:xfrm>
            <a:off x="587375" y="1856096"/>
            <a:ext cx="7947025" cy="584775"/>
          </a:xfrm>
          <a:prstGeom prst="rect">
            <a:avLst/>
          </a:prstGeom>
        </p:spPr>
        <p:txBody>
          <a:bodyPr/>
          <a:lstStyle>
            <a:lvl1pPr>
              <a:defRPr sz="3200">
                <a:solidFill>
                  <a:srgbClr val="FFFFFF"/>
                </a:solidFill>
              </a:defRPr>
            </a:lvl1pPr>
          </a:lstStyle>
          <a:p>
            <a:pPr lvl="0"/>
            <a:r>
              <a:rPr lang="fr-FR" noProof="0"/>
              <a:t>Modifiez le style du titre</a:t>
            </a:r>
            <a:endParaRPr lang="en-GB" noProof="0" dirty="0"/>
          </a:p>
        </p:txBody>
      </p:sp>
    </p:spTree>
    <p:extLst>
      <p:ext uri="{BB962C8B-B14F-4D97-AF65-F5344CB8AC3E}">
        <p14:creationId xmlns:p14="http://schemas.microsoft.com/office/powerpoint/2010/main" val="2614310061"/>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idx="1"/>
          </p:nvPr>
        </p:nvSpPr>
        <p:spPr/>
        <p:txBody>
          <a:bodyPr/>
          <a:lstStyle>
            <a:lvl1pPr marL="0">
              <a:defRPr baseline="0"/>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noProof="0" dirty="0"/>
          </a:p>
        </p:txBody>
      </p:sp>
    </p:spTree>
    <p:extLst>
      <p:ext uri="{BB962C8B-B14F-4D97-AF65-F5344CB8AC3E}">
        <p14:creationId xmlns:p14="http://schemas.microsoft.com/office/powerpoint/2010/main" val="1634811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12000" y="2472362"/>
            <a:ext cx="7789050" cy="1323439"/>
          </a:xfrm>
        </p:spPr>
        <p:txBody>
          <a:bodyPr anchor="t"/>
          <a:lstStyle>
            <a:lvl1pPr algn="l">
              <a:defRPr sz="4000" b="0" cap="all">
                <a:solidFill>
                  <a:srgbClr val="0098DB"/>
                </a:solidFill>
              </a:defRPr>
            </a:lvl1pPr>
          </a:lstStyle>
          <a:p>
            <a:r>
              <a:rPr lang="fr-FR" noProof="0"/>
              <a:t>Modifiez le style du titre</a:t>
            </a:r>
            <a:endParaRPr lang="en-GB" noProof="0" dirty="0"/>
          </a:p>
        </p:txBody>
      </p:sp>
      <p:sp>
        <p:nvSpPr>
          <p:cNvPr id="3" name="Text Placeholder 2"/>
          <p:cNvSpPr>
            <a:spLocks noGrp="1"/>
          </p:cNvSpPr>
          <p:nvPr>
            <p:ph type="body" idx="1"/>
          </p:nvPr>
        </p:nvSpPr>
        <p:spPr>
          <a:xfrm>
            <a:off x="612000" y="1347221"/>
            <a:ext cx="778905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noProof="0"/>
              <a:t>Modifiez les styles du texte du masque</a:t>
            </a:r>
          </a:p>
        </p:txBody>
      </p:sp>
    </p:spTree>
    <p:extLst>
      <p:ext uri="{BB962C8B-B14F-4D97-AF65-F5344CB8AC3E}">
        <p14:creationId xmlns:p14="http://schemas.microsoft.com/office/powerpoint/2010/main" val="3705012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615950" y="1254919"/>
            <a:ext cx="3889376" cy="3238500"/>
          </a:xfrm>
        </p:spPr>
        <p:txBody>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4657723" y="1254919"/>
            <a:ext cx="3888000" cy="3238500"/>
          </a:xfrm>
        </p:spPr>
        <p:txBody>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2613787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19123" y="1250100"/>
            <a:ext cx="3895200" cy="372600"/>
          </a:xfrm>
        </p:spPr>
        <p:txBody>
          <a:bodyPr anchor="b"/>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Modifiez les styles du texte du masque</a:t>
            </a:r>
          </a:p>
        </p:txBody>
      </p:sp>
      <p:sp>
        <p:nvSpPr>
          <p:cNvPr id="5" name="Text Placeholder 4"/>
          <p:cNvSpPr>
            <a:spLocks noGrp="1"/>
          </p:cNvSpPr>
          <p:nvPr>
            <p:ph type="body" sz="quarter" idx="3"/>
          </p:nvPr>
        </p:nvSpPr>
        <p:spPr>
          <a:xfrm>
            <a:off x="4645025" y="1250156"/>
            <a:ext cx="3896416" cy="371493"/>
          </a:xfrm>
        </p:spPr>
        <p:txBody>
          <a:bodyPr anchor="b"/>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Modifiez les styles du texte du masque</a:t>
            </a:r>
          </a:p>
        </p:txBody>
      </p:sp>
      <p:sp>
        <p:nvSpPr>
          <p:cNvPr id="6" name="Content Placeholder 5"/>
          <p:cNvSpPr>
            <a:spLocks noGrp="1"/>
          </p:cNvSpPr>
          <p:nvPr>
            <p:ph sz="quarter" idx="4"/>
          </p:nvPr>
        </p:nvSpPr>
        <p:spPr>
          <a:xfrm>
            <a:off x="4645026" y="1631157"/>
            <a:ext cx="3898900" cy="2862263"/>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7" name="Content Placeholder 5"/>
          <p:cNvSpPr>
            <a:spLocks noGrp="1"/>
          </p:cNvSpPr>
          <p:nvPr>
            <p:ph sz="quarter" idx="10"/>
          </p:nvPr>
        </p:nvSpPr>
        <p:spPr>
          <a:xfrm>
            <a:off x="619200" y="1630801"/>
            <a:ext cx="3898900" cy="2862263"/>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9" name="Title 1"/>
          <p:cNvSpPr>
            <a:spLocks noGrp="1"/>
          </p:cNvSpPr>
          <p:nvPr>
            <p:ph type="title"/>
          </p:nvPr>
        </p:nvSpPr>
        <p:spPr>
          <a:xfrm>
            <a:off x="143086" y="149150"/>
            <a:ext cx="7174846" cy="430887"/>
          </a:xfrm>
        </p:spPr>
        <p:txBody>
          <a:bodyPr/>
          <a:lstStyle/>
          <a:p>
            <a:r>
              <a:rPr lang="fr-FR" noProof="0"/>
              <a:t>Modifiez le style du titre</a:t>
            </a:r>
            <a:endParaRPr lang="en-GB" noProof="0"/>
          </a:p>
        </p:txBody>
      </p:sp>
    </p:spTree>
    <p:extLst>
      <p:ext uri="{BB962C8B-B14F-4D97-AF65-F5344CB8AC3E}">
        <p14:creationId xmlns:p14="http://schemas.microsoft.com/office/powerpoint/2010/main" val="2926941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43086" y="149150"/>
            <a:ext cx="7174846" cy="430887"/>
          </a:xfrm>
          <a:prstGeom prst="rect">
            <a:avLst/>
          </a:prstGeom>
          <a:noFill/>
          <a:ln>
            <a:noFill/>
          </a:ln>
        </p:spPr>
        <p:txBody>
          <a:bodyPr/>
          <a:lstStyle>
            <a:lvl1pPr>
              <a:defRPr lang="en-GB" sz="2200" b="0" dirty="0" smtClean="0">
                <a:solidFill>
                  <a:srgbClr val="0070C0"/>
                </a:solidFill>
                <a:latin typeface="Verdana"/>
                <a:ea typeface="+mj-ea"/>
                <a:cs typeface="Verdana"/>
              </a:defRPr>
            </a:lvl1pPr>
          </a:lstStyle>
          <a:p>
            <a:pPr lvl="0"/>
            <a:r>
              <a:rPr lang="fr-FR"/>
              <a:t>Modifiez le style du titre</a:t>
            </a:r>
            <a:endParaRPr lang="en-GB" dirty="0"/>
          </a:p>
        </p:txBody>
      </p:sp>
    </p:spTree>
    <p:extLst>
      <p:ext uri="{BB962C8B-B14F-4D97-AF65-F5344CB8AC3E}">
        <p14:creationId xmlns:p14="http://schemas.microsoft.com/office/powerpoint/2010/main" val="4238614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518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3" y="1250157"/>
            <a:ext cx="4968875" cy="324326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4" name="Text Placeholder 3"/>
          <p:cNvSpPr>
            <a:spLocks noGrp="1"/>
          </p:cNvSpPr>
          <p:nvPr>
            <p:ph type="body" sz="half" idx="2"/>
          </p:nvPr>
        </p:nvSpPr>
        <p:spPr>
          <a:xfrm>
            <a:off x="619125" y="1250101"/>
            <a:ext cx="2846388" cy="32432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noProof="0"/>
              <a:t>Modifiez les styles du texte du masque</a:t>
            </a:r>
          </a:p>
        </p:txBody>
      </p:sp>
      <p:sp>
        <p:nvSpPr>
          <p:cNvPr id="5" name="Title 1"/>
          <p:cNvSpPr>
            <a:spLocks noGrp="1"/>
          </p:cNvSpPr>
          <p:nvPr>
            <p:ph type="title"/>
          </p:nvPr>
        </p:nvSpPr>
        <p:spPr>
          <a:xfrm>
            <a:off x="143086" y="149150"/>
            <a:ext cx="7174846" cy="430887"/>
          </a:xfrm>
        </p:spPr>
        <p:txBody>
          <a:bodyPr/>
          <a:lstStyle/>
          <a:p>
            <a:r>
              <a:rPr lang="fr-FR" noProof="0"/>
              <a:t>Modifiez le style du titre</a:t>
            </a:r>
            <a:endParaRPr lang="en-GB" noProof="0"/>
          </a:p>
        </p:txBody>
      </p:sp>
    </p:spTree>
    <p:extLst>
      <p:ext uri="{BB962C8B-B14F-4D97-AF65-F5344CB8AC3E}">
        <p14:creationId xmlns:p14="http://schemas.microsoft.com/office/powerpoint/2010/main" val="3786258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602000" y="3724872"/>
            <a:ext cx="5932800" cy="307777"/>
          </a:xfrm>
        </p:spPr>
        <p:txBody>
          <a:bodyPr anchor="b"/>
          <a:lstStyle>
            <a:lvl1pPr algn="l">
              <a:defRPr sz="1400" b="1"/>
            </a:lvl1pPr>
          </a:lstStyle>
          <a:p>
            <a:r>
              <a:rPr lang="fr-FR" noProof="0"/>
              <a:t>Modifiez le style du titre</a:t>
            </a:r>
            <a:endParaRPr lang="en-GB" noProof="0"/>
          </a:p>
        </p:txBody>
      </p:sp>
      <p:sp>
        <p:nvSpPr>
          <p:cNvPr id="3" name="Picture Placeholder 2"/>
          <p:cNvSpPr>
            <a:spLocks noGrp="1"/>
          </p:cNvSpPr>
          <p:nvPr>
            <p:ph type="pic" idx="1"/>
          </p:nvPr>
        </p:nvSpPr>
        <p:spPr>
          <a:xfrm>
            <a:off x="1601787" y="1250156"/>
            <a:ext cx="5932488" cy="2543176"/>
          </a:xfrm>
        </p:spPr>
        <p:txBody>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endParaRPr lang="en-GB" noProof="0" dirty="0"/>
          </a:p>
        </p:txBody>
      </p:sp>
      <p:sp>
        <p:nvSpPr>
          <p:cNvPr id="4" name="Text Placeholder 3"/>
          <p:cNvSpPr>
            <a:spLocks noGrp="1"/>
          </p:cNvSpPr>
          <p:nvPr>
            <p:ph type="body" sz="half" idx="2"/>
          </p:nvPr>
        </p:nvSpPr>
        <p:spPr>
          <a:xfrm>
            <a:off x="1602000" y="4029076"/>
            <a:ext cx="5932800" cy="46434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noProof="0"/>
              <a:t>Modifiez les styles du texte du masque</a:t>
            </a:r>
          </a:p>
        </p:txBody>
      </p:sp>
    </p:spTree>
    <p:extLst>
      <p:ext uri="{BB962C8B-B14F-4D97-AF65-F5344CB8AC3E}">
        <p14:creationId xmlns:p14="http://schemas.microsoft.com/office/powerpoint/2010/main" val="385384442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image" Target="../media/image3.png"/><Relationship Id="rId18" Type="http://schemas.openxmlformats.org/officeDocument/2006/relationships/image" Target="../media/image8.png"/><Relationship Id="rId26" Type="http://schemas.openxmlformats.org/officeDocument/2006/relationships/image" Target="../media/image16.png"/><Relationship Id="rId21" Type="http://schemas.openxmlformats.org/officeDocument/2006/relationships/image" Target="../media/image11.png"/><Relationship Id="rId34" Type="http://schemas.openxmlformats.org/officeDocument/2006/relationships/image" Target="../media/image24.png"/><Relationship Id="rId7" Type="http://schemas.openxmlformats.org/officeDocument/2006/relationships/slideLayout" Target="../slideLayouts/slideLayout7.xml"/><Relationship Id="rId12" Type="http://schemas.openxmlformats.org/officeDocument/2006/relationships/image" Target="../media/image2.jpeg"/><Relationship Id="rId17" Type="http://schemas.openxmlformats.org/officeDocument/2006/relationships/image" Target="../media/image7.png"/><Relationship Id="rId25" Type="http://schemas.openxmlformats.org/officeDocument/2006/relationships/image" Target="../media/image15.png"/><Relationship Id="rId33" Type="http://schemas.openxmlformats.org/officeDocument/2006/relationships/image" Target="../media/image23.png"/><Relationship Id="rId2" Type="http://schemas.openxmlformats.org/officeDocument/2006/relationships/slideLayout" Target="../slideLayouts/slideLayout2.xml"/><Relationship Id="rId16" Type="http://schemas.openxmlformats.org/officeDocument/2006/relationships/image" Target="../media/image6.png"/><Relationship Id="rId20" Type="http://schemas.openxmlformats.org/officeDocument/2006/relationships/image" Target="../media/image10.png"/><Relationship Id="rId29"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24" Type="http://schemas.openxmlformats.org/officeDocument/2006/relationships/image" Target="../media/image14.png"/><Relationship Id="rId32" Type="http://schemas.openxmlformats.org/officeDocument/2006/relationships/image" Target="../media/image22.png"/><Relationship Id="rId37" Type="http://schemas.openxmlformats.org/officeDocument/2006/relationships/image" Target="../media/image27.png"/><Relationship Id="rId5" Type="http://schemas.openxmlformats.org/officeDocument/2006/relationships/slideLayout" Target="../slideLayouts/slideLayout5.xml"/><Relationship Id="rId15" Type="http://schemas.openxmlformats.org/officeDocument/2006/relationships/image" Target="../media/image5.png"/><Relationship Id="rId23" Type="http://schemas.openxmlformats.org/officeDocument/2006/relationships/image" Target="../media/image13.png"/><Relationship Id="rId28" Type="http://schemas.openxmlformats.org/officeDocument/2006/relationships/image" Target="../media/image18.png"/><Relationship Id="rId36" Type="http://schemas.openxmlformats.org/officeDocument/2006/relationships/image" Target="../media/image26.png"/><Relationship Id="rId10" Type="http://schemas.openxmlformats.org/officeDocument/2006/relationships/theme" Target="../theme/theme1.xml"/><Relationship Id="rId19" Type="http://schemas.openxmlformats.org/officeDocument/2006/relationships/image" Target="../media/image9.png"/><Relationship Id="rId31" Type="http://schemas.openxmlformats.org/officeDocument/2006/relationships/image" Target="../media/image2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 Id="rId22" Type="http://schemas.openxmlformats.org/officeDocument/2006/relationships/image" Target="../media/image12.png"/><Relationship Id="rId27" Type="http://schemas.openxmlformats.org/officeDocument/2006/relationships/image" Target="../media/image17.png"/><Relationship Id="rId30" Type="http://schemas.openxmlformats.org/officeDocument/2006/relationships/image" Target="../media/image20.png"/><Relationship Id="rId35" Type="http://schemas.openxmlformats.org/officeDocument/2006/relationships/image" Target="../media/image25.png"/><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91440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173038" y="792163"/>
            <a:ext cx="8747125" cy="38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1028" name="Text Box DG"/>
          <p:cNvSpPr txBox="1">
            <a:spLocks noChangeArrowheads="1"/>
          </p:cNvSpPr>
          <p:nvPr/>
        </p:nvSpPr>
        <p:spPr bwMode="auto">
          <a:xfrm>
            <a:off x="577850" y="334963"/>
            <a:ext cx="50165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800"/>
          </a:p>
        </p:txBody>
      </p:sp>
      <p:sp>
        <p:nvSpPr>
          <p:cNvPr id="1029" name="Rectangle 6"/>
          <p:cNvSpPr>
            <a:spLocks noGrp="1" noChangeArrowheads="1"/>
          </p:cNvSpPr>
          <p:nvPr>
            <p:ph type="title"/>
          </p:nvPr>
        </p:nvSpPr>
        <p:spPr bwMode="auto">
          <a:xfrm>
            <a:off x="774700" y="158750"/>
            <a:ext cx="69564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47767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165100" y="4575175"/>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800">
                <a:solidFill>
                  <a:srgbClr val="404040"/>
                </a:solidFill>
              </a:rPr>
              <a:t>ESA UNCLASSIFIED - For Official Use</a:t>
            </a:r>
          </a:p>
        </p:txBody>
      </p:sp>
      <p:sp>
        <p:nvSpPr>
          <p:cNvPr id="1032" name="Text Box 34"/>
          <p:cNvSpPr txBox="1">
            <a:spLocks noChangeAspect="1" noChangeArrowheads="1"/>
          </p:cNvSpPr>
          <p:nvPr/>
        </p:nvSpPr>
        <p:spPr bwMode="auto">
          <a:xfrm>
            <a:off x="4479925" y="4579938"/>
            <a:ext cx="4521200" cy="1476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800" noProof="1">
                <a:solidFill>
                  <a:schemeClr val="bg2"/>
                </a:solidFill>
              </a:rPr>
              <a:t>ESA | LST_cci Workshop 12-14 May 2026 | Slide  </a:t>
            </a:r>
            <a:fld id="{7413FDCA-0F06-4063-887E-9DB05E30A5CA}" type="slidenum">
              <a:rPr altLang="fr-FR" sz="800" noProof="1">
                <a:solidFill>
                  <a:schemeClr val="bg2"/>
                </a:solidFill>
              </a:rPr>
              <a:pPr algn="r" eaLnBrk="1" hangingPunct="1">
                <a:spcBef>
                  <a:spcPct val="50000"/>
                </a:spcBef>
              </a:pPr>
              <a:t>‹#›</a:t>
            </a:fld>
            <a:endParaRPr lang="fr-FR" altLang="fr-FR" sz="800" noProof="1">
              <a:solidFill>
                <a:schemeClr val="bg2"/>
              </a:solidFill>
            </a:endParaRPr>
          </a:p>
        </p:txBody>
      </p:sp>
      <p:grpSp>
        <p:nvGrpSpPr>
          <p:cNvPr id="1033" name="Group 39"/>
          <p:cNvGrpSpPr>
            <a:grpSpLocks/>
          </p:cNvGrpSpPr>
          <p:nvPr/>
        </p:nvGrpSpPr>
        <p:grpSpPr bwMode="auto">
          <a:xfrm>
            <a:off x="173038" y="4908550"/>
            <a:ext cx="6826250" cy="111125"/>
            <a:chOff x="172269" y="6621494"/>
            <a:chExt cx="6826666" cy="111519"/>
          </a:xfrm>
        </p:grpSpPr>
        <p:pic>
          <p:nvPicPr>
            <p:cNvPr id="1035" name="Picture 40" descr="a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7" cstate="print">
            <a:extLst>
              <a:ext uri="{28A0092B-C50C-407E-A947-70E740481C1C}">
                <a14:useLocalDpi xmlns:a14="http://schemas.microsoft.com/office/drawing/2010/main" val="0"/>
              </a:ext>
            </a:extLst>
          </a:blip>
          <a:srcRect t="-2" b="28613"/>
          <a:stretch>
            <a:fillRect/>
          </a:stretch>
        </p:blipFill>
        <p:spPr bwMode="auto">
          <a:xfrm>
            <a:off x="7788275" y="155575"/>
            <a:ext cx="120967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58"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Lst>
  <p:hf sldNum="0" hdr="0" dt="0"/>
  <p:txStyles>
    <p:title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p:titleStyle>
    <p:bodyStyle>
      <a:lvl1pPr marL="342900" indent="-685800" algn="l" rtl="0" eaLnBrk="1" fontAlgn="base" hangingPunct="1">
        <a:lnSpc>
          <a:spcPct val="119000"/>
        </a:lnSpc>
        <a:spcBef>
          <a:spcPct val="20000"/>
        </a:spcBef>
        <a:spcAft>
          <a:spcPct val="0"/>
        </a:spcAft>
        <a:buClr>
          <a:schemeClr val="accent1"/>
        </a:buClr>
        <a:defRPr lang="en-GB" sz="1600" dirty="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gws-access.jasmin.ac.uk/public/esacci_lst/AQUA_MODIS_L3C_0.01/4.00/"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390331" y="1494532"/>
            <a:ext cx="797242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defRPr/>
            </a:pPr>
            <a:r>
              <a:rPr lang="en-US" sz="3200" dirty="0">
                <a:solidFill>
                  <a:schemeClr val="bg1">
                    <a:lumMod val="95000"/>
                  </a:schemeClr>
                </a:solidFill>
                <a:latin typeface="Verdana"/>
                <a:ea typeface="+mj-ea"/>
                <a:cs typeface="Verdana"/>
              </a:rPr>
              <a:t>Seasonal patterns of the Surface Urban Heat Island in European cities</a:t>
            </a:r>
            <a:endParaRPr lang="en-GB" sz="3200" dirty="0">
              <a:solidFill>
                <a:schemeClr val="bg1">
                  <a:lumMod val="95000"/>
                </a:schemeClr>
              </a:solidFill>
              <a:latin typeface="Verdana"/>
              <a:ea typeface="+mj-ea"/>
              <a:cs typeface="Verdana"/>
            </a:endParaRPr>
          </a:p>
        </p:txBody>
      </p:sp>
      <p:sp>
        <p:nvSpPr>
          <p:cNvPr id="5122" name="Text Box 24"/>
          <p:cNvSpPr txBox="1">
            <a:spLocks noChangeArrowheads="1"/>
          </p:cNvSpPr>
          <p:nvPr/>
        </p:nvSpPr>
        <p:spPr bwMode="auto">
          <a:xfrm>
            <a:off x="534793" y="2571750"/>
            <a:ext cx="7683500" cy="646331"/>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en-US" altLang="fr-FR" sz="1800" dirty="0">
                <a:solidFill>
                  <a:schemeClr val="bg1"/>
                </a:solidFill>
              </a:rPr>
              <a:t>Irina </a:t>
            </a:r>
            <a:r>
              <a:rPr lang="en-US" altLang="fr-FR" sz="1800" dirty="0" err="1">
                <a:solidFill>
                  <a:schemeClr val="bg1"/>
                </a:solidFill>
              </a:rPr>
              <a:t>Onțel</a:t>
            </a:r>
            <a:r>
              <a:rPr lang="en-US" altLang="fr-FR" sz="1800" dirty="0">
                <a:solidFill>
                  <a:schemeClr val="bg1"/>
                </a:solidFill>
              </a:rPr>
              <a:t>, Vlad </a:t>
            </a:r>
            <a:r>
              <a:rPr lang="en-US" altLang="fr-FR" sz="1800" dirty="0" err="1">
                <a:solidFill>
                  <a:schemeClr val="bg1"/>
                </a:solidFill>
              </a:rPr>
              <a:t>Amihăesei</a:t>
            </a:r>
            <a:r>
              <a:rPr lang="en-US" altLang="fr-FR" sz="1800" dirty="0">
                <a:solidFill>
                  <a:schemeClr val="bg1"/>
                </a:solidFill>
              </a:rPr>
              <a:t>, Alexandru Dumitrescu, Darren Ghent, Dana Micu, Karen Veal, Sorin Cheval     </a:t>
            </a:r>
          </a:p>
        </p:txBody>
      </p:sp>
      <p:sp>
        <p:nvSpPr>
          <p:cNvPr id="5123" name="Text Box 25"/>
          <p:cNvSpPr txBox="1">
            <a:spLocks noChangeArrowheads="1"/>
          </p:cNvSpPr>
          <p:nvPr/>
        </p:nvSpPr>
        <p:spPr bwMode="auto">
          <a:xfrm>
            <a:off x="591068" y="3279636"/>
            <a:ext cx="4657814" cy="369332"/>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fr-FR" altLang="fr-FR" sz="1800" dirty="0">
                <a:solidFill>
                  <a:schemeClr val="bg1"/>
                </a:solidFill>
              </a:rPr>
              <a:t>National </a:t>
            </a:r>
            <a:r>
              <a:rPr lang="fr-FR" altLang="fr-FR" sz="1800" dirty="0" err="1">
                <a:solidFill>
                  <a:schemeClr val="bg1"/>
                </a:solidFill>
              </a:rPr>
              <a:t>Meteorological</a:t>
            </a:r>
            <a:r>
              <a:rPr lang="fr-FR" altLang="fr-FR" sz="1800" dirty="0">
                <a:solidFill>
                  <a:schemeClr val="bg1"/>
                </a:solidFill>
              </a:rPr>
              <a:t> Administration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21F6505-32A8-F10E-5F15-8A86FD448C86}"/>
              </a:ext>
            </a:extLst>
          </p:cNvPr>
          <p:cNvSpPr>
            <a:spLocks noGrp="1"/>
          </p:cNvSpPr>
          <p:nvPr>
            <p:ph idx="1"/>
          </p:nvPr>
        </p:nvSpPr>
        <p:spPr>
          <a:xfrm>
            <a:off x="173039" y="914400"/>
            <a:ext cx="4019516" cy="3702050"/>
          </a:xfrm>
        </p:spPr>
        <p:txBody>
          <a:bodyPr/>
          <a:lstStyle/>
          <a:p>
            <a:pPr algn="just"/>
            <a:r>
              <a:rPr lang="en-US" sz="1400" dirty="0" err="1"/>
              <a:t>Getis</a:t>
            </a:r>
            <a:r>
              <a:rPr lang="en-US" sz="1400" dirty="0"/>
              <a:t>–Ord Gi* Statistics </a:t>
            </a:r>
          </a:p>
          <a:p>
            <a:pPr algn="just"/>
            <a:endParaRPr lang="en-US" sz="1400" dirty="0"/>
          </a:p>
          <a:p>
            <a:pPr algn="just"/>
            <a:r>
              <a:rPr lang="en-US" sz="1400" dirty="0"/>
              <a:t>- pronounced and statistically significant differences between the warm season and cold season metrics across Europe. </a:t>
            </a:r>
          </a:p>
          <a:p>
            <a:pPr algn="just"/>
            <a:r>
              <a:rPr lang="en-US" sz="1400" dirty="0"/>
              <a:t>- for all four indicators (start, end, peak, and length of the season), coherent earlier and later regions emerge, indicating that seasonal dynamics are not randomly distributed but organized along large-scale climatic and geographic gradients. </a:t>
            </a:r>
          </a:p>
          <a:p>
            <a:pPr algn="just"/>
            <a:endParaRPr lang="en-US" sz="1400" dirty="0"/>
          </a:p>
        </p:txBody>
      </p:sp>
      <p:pic>
        <p:nvPicPr>
          <p:cNvPr id="6146" name="Picture 2">
            <a:extLst>
              <a:ext uri="{FF2B5EF4-FFF2-40B4-BE49-F238E27FC236}">
                <a16:creationId xmlns:a16="http://schemas.microsoft.com/office/drawing/2014/main" id="{BF53AA12-BED3-EB6A-30E8-416D869C139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77175" y="715957"/>
            <a:ext cx="3664209" cy="341150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1F48AAC-D361-4AA4-6CF2-83D733B73224}"/>
              </a:ext>
            </a:extLst>
          </p:cNvPr>
          <p:cNvSpPr txBox="1"/>
          <p:nvPr/>
        </p:nvSpPr>
        <p:spPr>
          <a:xfrm>
            <a:off x="3900003" y="4051255"/>
            <a:ext cx="5243997" cy="600164"/>
          </a:xfrm>
          <a:prstGeom prst="rect">
            <a:avLst/>
          </a:prstGeom>
          <a:noFill/>
        </p:spPr>
        <p:txBody>
          <a:bodyPr wrap="square">
            <a:spAutoFit/>
          </a:bodyPr>
          <a:lstStyle/>
          <a:p>
            <a:pPr algn="ctr"/>
            <a:r>
              <a:rPr lang="en-US" sz="1100" b="0" i="0" u="none" strike="noStrike" dirty="0">
                <a:solidFill>
                  <a:srgbClr val="000000"/>
                </a:solidFill>
                <a:effectLst/>
                <a:latin typeface="Times New Roman" panose="02020603050405020304" pitchFamily="18" charset="0"/>
              </a:rPr>
              <a:t>Geospatial clustering of European cities based on seasonal timing of LST (start, peak, end and length of season) in the warm season across urban zones. For season length, shades of blue represent a short season, and shades of red represent a long season.</a:t>
            </a:r>
            <a:endParaRPr lang="en-US" sz="1100" dirty="0"/>
          </a:p>
        </p:txBody>
      </p:sp>
      <p:sp>
        <p:nvSpPr>
          <p:cNvPr id="5" name="Title 1">
            <a:extLst>
              <a:ext uri="{FF2B5EF4-FFF2-40B4-BE49-F238E27FC236}">
                <a16:creationId xmlns:a16="http://schemas.microsoft.com/office/drawing/2014/main" id="{161FD01E-3222-1F2C-DCB7-9C46349EDE6F}"/>
              </a:ext>
            </a:extLst>
          </p:cNvPr>
          <p:cNvSpPr txBox="1">
            <a:spLocks/>
          </p:cNvSpPr>
          <p:nvPr/>
        </p:nvSpPr>
        <p:spPr bwMode="auto">
          <a:xfrm>
            <a:off x="714342" y="108097"/>
            <a:ext cx="751525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a:lstStyle>
          <a:p>
            <a:r>
              <a:rPr lang="en-US" kern="0" dirty="0"/>
              <a:t>Results </a:t>
            </a:r>
            <a:br>
              <a:rPr lang="en-US" kern="0" dirty="0"/>
            </a:br>
            <a:r>
              <a:rPr lang="en-US" sz="1400" i="1" kern="0" dirty="0"/>
              <a:t>LST seasonality during warm and cold seasons across European urban areas</a:t>
            </a:r>
            <a:br>
              <a:rPr lang="ro-RO" sz="1400" i="1" kern="0" dirty="0"/>
            </a:br>
            <a:endParaRPr lang="en-US" sz="1400" kern="0" dirty="0"/>
          </a:p>
        </p:txBody>
      </p:sp>
    </p:spTree>
    <p:extLst>
      <p:ext uri="{BB962C8B-B14F-4D97-AF65-F5344CB8AC3E}">
        <p14:creationId xmlns:p14="http://schemas.microsoft.com/office/powerpoint/2010/main" val="5735136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21F6505-32A8-F10E-5F15-8A86FD448C86}"/>
              </a:ext>
            </a:extLst>
          </p:cNvPr>
          <p:cNvSpPr>
            <a:spLocks noGrp="1"/>
          </p:cNvSpPr>
          <p:nvPr>
            <p:ph idx="1"/>
          </p:nvPr>
        </p:nvSpPr>
        <p:spPr>
          <a:xfrm>
            <a:off x="173039" y="914400"/>
            <a:ext cx="4019516" cy="3702050"/>
          </a:xfrm>
        </p:spPr>
        <p:txBody>
          <a:bodyPr/>
          <a:lstStyle/>
          <a:p>
            <a:pPr algn="just"/>
            <a:r>
              <a:rPr lang="en-US" sz="1400" dirty="0" err="1"/>
              <a:t>Getis</a:t>
            </a:r>
            <a:r>
              <a:rPr lang="en-US" sz="1400" dirty="0"/>
              <a:t>–Ord Gi* Statistics </a:t>
            </a:r>
          </a:p>
          <a:p>
            <a:pPr algn="just"/>
            <a:endParaRPr lang="en-US" sz="1400" dirty="0"/>
          </a:p>
          <a:p>
            <a:pPr algn="just"/>
            <a:r>
              <a:rPr lang="en-US" sz="1400" dirty="0"/>
              <a:t>- pronounced and statistically significant differences between the warm season and cold season metrics across Europe. </a:t>
            </a:r>
          </a:p>
          <a:p>
            <a:pPr algn="just"/>
            <a:r>
              <a:rPr lang="en-US" sz="1400" dirty="0"/>
              <a:t>- for all four indicators (start, end, peak, and length of the season), coherent earlier and later regions emerge, indicating that seasonal dynamics are not randomly distributed but organized along large-scale climatic and geographic gradients. </a:t>
            </a:r>
          </a:p>
          <a:p>
            <a:pPr algn="just"/>
            <a:endParaRPr lang="en-US" sz="1400" dirty="0"/>
          </a:p>
        </p:txBody>
      </p:sp>
      <p:pic>
        <p:nvPicPr>
          <p:cNvPr id="6146" name="Picture 2">
            <a:extLst>
              <a:ext uri="{FF2B5EF4-FFF2-40B4-BE49-F238E27FC236}">
                <a16:creationId xmlns:a16="http://schemas.microsoft.com/office/drawing/2014/main" id="{BF53AA12-BED3-EB6A-30E8-416D869C139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77175" y="715957"/>
            <a:ext cx="3664209" cy="341150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1F48AAC-D361-4AA4-6CF2-83D733B73224}"/>
              </a:ext>
            </a:extLst>
          </p:cNvPr>
          <p:cNvSpPr txBox="1"/>
          <p:nvPr/>
        </p:nvSpPr>
        <p:spPr>
          <a:xfrm>
            <a:off x="3900003" y="4051255"/>
            <a:ext cx="5243997" cy="600164"/>
          </a:xfrm>
          <a:prstGeom prst="rect">
            <a:avLst/>
          </a:prstGeom>
          <a:noFill/>
        </p:spPr>
        <p:txBody>
          <a:bodyPr wrap="square">
            <a:spAutoFit/>
          </a:bodyPr>
          <a:lstStyle/>
          <a:p>
            <a:pPr algn="ctr"/>
            <a:r>
              <a:rPr lang="en-US" sz="1100" b="0" i="0" u="none" strike="noStrike" dirty="0">
                <a:solidFill>
                  <a:srgbClr val="000000"/>
                </a:solidFill>
                <a:effectLst/>
                <a:latin typeface="Times New Roman" panose="02020603050405020304" pitchFamily="18" charset="0"/>
              </a:rPr>
              <a:t>Geospatial clustering of European cities based on seasonal timing of LST (start, peak, end and length of season) in the </a:t>
            </a:r>
            <a:r>
              <a:rPr lang="en-US" sz="1100" dirty="0">
                <a:solidFill>
                  <a:srgbClr val="000000"/>
                </a:solidFill>
                <a:latin typeface="Times New Roman" panose="02020603050405020304" pitchFamily="18" charset="0"/>
              </a:rPr>
              <a:t>cold</a:t>
            </a:r>
            <a:r>
              <a:rPr lang="en-US" sz="1100" b="0" i="0" u="none" strike="noStrike" dirty="0">
                <a:solidFill>
                  <a:srgbClr val="000000"/>
                </a:solidFill>
                <a:effectLst/>
                <a:latin typeface="Times New Roman" panose="02020603050405020304" pitchFamily="18" charset="0"/>
              </a:rPr>
              <a:t> season across urban zones. For season length, shades of blue represent a short season, and shades of red represent a long season.</a:t>
            </a:r>
            <a:endParaRPr lang="en-US" sz="1100" dirty="0"/>
          </a:p>
        </p:txBody>
      </p:sp>
      <p:sp>
        <p:nvSpPr>
          <p:cNvPr id="5" name="Title 1">
            <a:extLst>
              <a:ext uri="{FF2B5EF4-FFF2-40B4-BE49-F238E27FC236}">
                <a16:creationId xmlns:a16="http://schemas.microsoft.com/office/drawing/2014/main" id="{161FD01E-3222-1F2C-DCB7-9C46349EDE6F}"/>
              </a:ext>
            </a:extLst>
          </p:cNvPr>
          <p:cNvSpPr txBox="1">
            <a:spLocks/>
          </p:cNvSpPr>
          <p:nvPr/>
        </p:nvSpPr>
        <p:spPr bwMode="auto">
          <a:xfrm>
            <a:off x="714342" y="108097"/>
            <a:ext cx="751525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a:lstStyle>
          <a:p>
            <a:r>
              <a:rPr lang="en-US" kern="0" dirty="0"/>
              <a:t>Results </a:t>
            </a:r>
            <a:br>
              <a:rPr lang="en-US" kern="0" dirty="0"/>
            </a:br>
            <a:r>
              <a:rPr lang="en-US" sz="1400" i="1" kern="0" dirty="0"/>
              <a:t>LST seasonality during warm and cold seasons across European urban areas</a:t>
            </a:r>
            <a:br>
              <a:rPr lang="ro-RO" sz="1400" i="1" kern="0" dirty="0"/>
            </a:br>
            <a:endParaRPr lang="en-US" sz="1400" kern="0" dirty="0"/>
          </a:p>
        </p:txBody>
      </p:sp>
      <p:pic>
        <p:nvPicPr>
          <p:cNvPr id="4" name="Picture 3">
            <a:extLst>
              <a:ext uri="{FF2B5EF4-FFF2-40B4-BE49-F238E27FC236}">
                <a16:creationId xmlns:a16="http://schemas.microsoft.com/office/drawing/2014/main" id="{2EB74BFA-FB53-4A32-0F3B-2FD4DC770A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7175" y="715957"/>
            <a:ext cx="3652483" cy="3358770"/>
          </a:xfrm>
          <a:prstGeom prst="rect">
            <a:avLst/>
          </a:prstGeom>
        </p:spPr>
      </p:pic>
    </p:spTree>
    <p:extLst>
      <p:ext uri="{BB962C8B-B14F-4D97-AF65-F5344CB8AC3E}">
        <p14:creationId xmlns:p14="http://schemas.microsoft.com/office/powerpoint/2010/main" val="2193271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981B5B0F-0BAB-7C85-41C4-50CCEAF7211D}"/>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8664" b="7241"/>
          <a:stretch>
            <a:fillRect/>
          </a:stretch>
        </p:blipFill>
        <p:spPr bwMode="auto">
          <a:xfrm>
            <a:off x="5910537" y="792164"/>
            <a:ext cx="3358266" cy="317862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62DD8EF-CC50-ABD0-8C3F-CD9973317D3B}"/>
              </a:ext>
            </a:extLst>
          </p:cNvPr>
          <p:cNvSpPr txBox="1"/>
          <p:nvPr/>
        </p:nvSpPr>
        <p:spPr>
          <a:xfrm>
            <a:off x="5910537" y="4033286"/>
            <a:ext cx="3189570" cy="369332"/>
          </a:xfrm>
          <a:prstGeom prst="rect">
            <a:avLst/>
          </a:prstGeom>
          <a:noFill/>
        </p:spPr>
        <p:txBody>
          <a:bodyPr wrap="square">
            <a:spAutoFit/>
          </a:bodyPr>
          <a:lstStyle/>
          <a:p>
            <a:pPr algn="ctr"/>
            <a:r>
              <a:rPr lang="en-US" sz="900" b="0" i="0" u="none" strike="noStrike" dirty="0">
                <a:solidFill>
                  <a:srgbClr val="000000"/>
                </a:solidFill>
                <a:effectLst/>
                <a:latin typeface="Times New Roman" panose="02020603050405020304" pitchFamily="18" charset="0"/>
              </a:rPr>
              <a:t>Comparative analysis of linear (OLS) and machine-learning (RF) models describing seasonal dynamics during warm. </a:t>
            </a:r>
            <a:endParaRPr lang="en-US" sz="900" dirty="0"/>
          </a:p>
        </p:txBody>
      </p:sp>
      <p:sp>
        <p:nvSpPr>
          <p:cNvPr id="9" name="TextBox 8">
            <a:extLst>
              <a:ext uri="{FF2B5EF4-FFF2-40B4-BE49-F238E27FC236}">
                <a16:creationId xmlns:a16="http://schemas.microsoft.com/office/drawing/2014/main" id="{C94BACE7-3BD7-0620-BA9F-D17A3DFDD415}"/>
              </a:ext>
            </a:extLst>
          </p:cNvPr>
          <p:cNvSpPr txBox="1"/>
          <p:nvPr/>
        </p:nvSpPr>
        <p:spPr>
          <a:xfrm>
            <a:off x="173039" y="1430760"/>
            <a:ext cx="4572000" cy="3016210"/>
          </a:xfrm>
          <a:prstGeom prst="rect">
            <a:avLst/>
          </a:prstGeom>
          <a:noFill/>
        </p:spPr>
        <p:txBody>
          <a:bodyPr wrap="square">
            <a:spAutoFit/>
          </a:bodyPr>
          <a:lstStyle/>
          <a:p>
            <a:pPr algn="just"/>
            <a:r>
              <a:rPr lang="en-US" sz="1000" b="1" dirty="0">
                <a:solidFill>
                  <a:schemeClr val="tx1">
                    <a:lumMod val="95000"/>
                    <a:lumOff val="5000"/>
                  </a:schemeClr>
                </a:solidFill>
              </a:rPr>
              <a:t>Standardized OLS coefficients identify</a:t>
            </a:r>
            <a:r>
              <a:rPr lang="en-US" sz="1000" dirty="0"/>
              <a:t>:</a:t>
            </a:r>
          </a:p>
          <a:p>
            <a:pPr marL="171450" indent="-171450" algn="just">
              <a:buFont typeface="Wingdings" pitchFamily="2" charset="2"/>
              <a:buChar char="Ø"/>
            </a:pPr>
            <a:r>
              <a:rPr lang="en-US" sz="1000" dirty="0"/>
              <a:t> latitude as the dominant large-scale driver, exerting a significant influence particularly on the timing of peak and end of season,</a:t>
            </a:r>
          </a:p>
          <a:p>
            <a:pPr marL="171450" indent="-171450" algn="just">
              <a:buFont typeface="Wingdings" pitchFamily="2" charset="2"/>
              <a:buChar char="Ø"/>
            </a:pPr>
            <a:r>
              <a:rPr lang="en-US" sz="1000" dirty="0"/>
              <a:t>altitude and built-up areas contribute more strongly to season length</a:t>
            </a:r>
            <a:r>
              <a:rPr lang="ro-RO" sz="1000" dirty="0"/>
              <a:t>. </a:t>
            </a:r>
          </a:p>
          <a:p>
            <a:pPr marL="171450" indent="-171450" algn="just">
              <a:buFont typeface="Wingdings" pitchFamily="2" charset="2"/>
              <a:buChar char="Ø"/>
            </a:pPr>
            <a:r>
              <a:rPr lang="en-US" sz="1000" dirty="0"/>
              <a:t>Anthropogenic predictors such as parks and population density show localized but statistically significant effects, mainly affecting the onset and duration of the thermal season.</a:t>
            </a:r>
          </a:p>
          <a:p>
            <a:pPr algn="just"/>
            <a:r>
              <a:rPr lang="en-US" sz="1000" b="1" dirty="0"/>
              <a:t>Random Forest (RF) identify:</a:t>
            </a:r>
            <a:endParaRPr lang="en-US" sz="1000" dirty="0"/>
          </a:p>
          <a:p>
            <a:pPr marL="171450" indent="-171450" algn="just">
              <a:buFont typeface="Wingdings" pitchFamily="2" charset="2"/>
              <a:buChar char="Ø"/>
            </a:pPr>
            <a:r>
              <a:rPr lang="en-US" sz="1000" dirty="0"/>
              <a:t>the primary role of latitude for peak and end of season, </a:t>
            </a:r>
          </a:p>
          <a:p>
            <a:pPr algn="just"/>
            <a:r>
              <a:rPr lang="en-US" sz="1000" dirty="0"/>
              <a:t>highlighting altitude as a key determinant of season length and start of season</a:t>
            </a:r>
          </a:p>
          <a:p>
            <a:pPr marL="171450" indent="-171450" algn="just">
              <a:buFont typeface="Wingdings" pitchFamily="2" charset="2"/>
              <a:buChar char="Ø"/>
            </a:pPr>
            <a:r>
              <a:rPr lang="en-US" sz="1000" dirty="0"/>
              <a:t>water presence exhibits moderate importance for end of season and seasonal duration, suggesting the influence of thermal inertia processes. </a:t>
            </a:r>
          </a:p>
          <a:p>
            <a:pPr algn="just"/>
            <a:endParaRPr lang="en-US" sz="1000" dirty="0"/>
          </a:p>
          <a:p>
            <a:pPr algn="just"/>
            <a:r>
              <a:rPr lang="en-US" sz="1000" dirty="0"/>
              <a:t>Compared to OLS, RF better captures nonlinear relationships and predictor interactions, resulting in improved explanatory performance, particularly for start and length of season</a:t>
            </a:r>
            <a:r>
              <a:rPr lang="ro-RO" sz="1000" dirty="0"/>
              <a:t>.</a:t>
            </a:r>
            <a:endParaRPr lang="en-US" sz="1000" dirty="0"/>
          </a:p>
        </p:txBody>
      </p:sp>
      <p:sp>
        <p:nvSpPr>
          <p:cNvPr id="8" name="Title 1">
            <a:extLst>
              <a:ext uri="{FF2B5EF4-FFF2-40B4-BE49-F238E27FC236}">
                <a16:creationId xmlns:a16="http://schemas.microsoft.com/office/drawing/2014/main" id="{481ADE6B-D76E-54C2-6A66-220CE24CEFE9}"/>
              </a:ext>
            </a:extLst>
          </p:cNvPr>
          <p:cNvSpPr txBox="1">
            <a:spLocks/>
          </p:cNvSpPr>
          <p:nvPr/>
        </p:nvSpPr>
        <p:spPr bwMode="auto">
          <a:xfrm>
            <a:off x="683742" y="76543"/>
            <a:ext cx="7776515"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a:lstStyle>
          <a:p>
            <a:r>
              <a:rPr lang="en-US" kern="0" dirty="0"/>
              <a:t>Results </a:t>
            </a:r>
            <a:br>
              <a:rPr lang="en-US" kern="0" dirty="0"/>
            </a:br>
            <a:r>
              <a:rPr lang="en-US" sz="1400" i="1" dirty="0"/>
              <a:t>Quantitative ranking of factors influencing LST seasonality</a:t>
            </a:r>
          </a:p>
          <a:p>
            <a:br>
              <a:rPr lang="ro-RO" sz="2400" i="1" kern="0" dirty="0"/>
            </a:br>
            <a:endParaRPr lang="en-US" kern="0" dirty="0"/>
          </a:p>
        </p:txBody>
      </p:sp>
      <p:sp>
        <p:nvSpPr>
          <p:cNvPr id="10" name="Content Placeholder 2">
            <a:extLst>
              <a:ext uri="{FF2B5EF4-FFF2-40B4-BE49-F238E27FC236}">
                <a16:creationId xmlns:a16="http://schemas.microsoft.com/office/drawing/2014/main" id="{C4DD3988-8F43-D187-CA02-56D4FB6295F7}"/>
              </a:ext>
            </a:extLst>
          </p:cNvPr>
          <p:cNvSpPr txBox="1">
            <a:spLocks/>
          </p:cNvSpPr>
          <p:nvPr/>
        </p:nvSpPr>
        <p:spPr bwMode="auto">
          <a:xfrm>
            <a:off x="173039" y="792164"/>
            <a:ext cx="1577384" cy="50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algn="just"/>
            <a:r>
              <a:rPr lang="en-US" i="1" kern="0" dirty="0">
                <a:solidFill>
                  <a:srgbClr val="822433"/>
                </a:solidFill>
              </a:rPr>
              <a:t>Warm season</a:t>
            </a:r>
          </a:p>
        </p:txBody>
      </p:sp>
    </p:spTree>
    <p:extLst>
      <p:ext uri="{BB962C8B-B14F-4D97-AF65-F5344CB8AC3E}">
        <p14:creationId xmlns:p14="http://schemas.microsoft.com/office/powerpoint/2010/main" val="982088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D731AA-AE31-4C22-9A8F-91510755959A}"/>
              </a:ext>
            </a:extLst>
          </p:cNvPr>
          <p:cNvSpPr>
            <a:spLocks noGrp="1"/>
          </p:cNvSpPr>
          <p:nvPr>
            <p:ph idx="1"/>
          </p:nvPr>
        </p:nvSpPr>
        <p:spPr>
          <a:xfrm>
            <a:off x="319346" y="911596"/>
            <a:ext cx="4187468" cy="2367804"/>
          </a:xfrm>
        </p:spPr>
        <p:txBody>
          <a:bodyPr/>
          <a:lstStyle/>
          <a:p>
            <a:pPr algn="just"/>
            <a:endParaRPr lang="en-US" sz="1200" dirty="0"/>
          </a:p>
          <a:p>
            <a:pPr algn="just"/>
            <a:endParaRPr lang="en-US" sz="1200" dirty="0"/>
          </a:p>
          <a:p>
            <a:pPr algn="just"/>
            <a:endParaRPr lang="en-US" sz="1200" dirty="0"/>
          </a:p>
          <a:p>
            <a:pPr algn="just">
              <a:buFont typeface="Wingdings" pitchFamily="2" charset="2"/>
              <a:buChar char="Ø"/>
            </a:pPr>
            <a:r>
              <a:rPr lang="en-US" sz="1200" dirty="0"/>
              <a:t>model results reveal a more complex and less predictable structure of LST seasonality compared to the warm period</a:t>
            </a:r>
            <a:r>
              <a:rPr lang="ro-RO" sz="1200" dirty="0"/>
              <a:t>. </a:t>
            </a:r>
          </a:p>
          <a:p>
            <a:pPr algn="just">
              <a:buFont typeface="Wingdings" pitchFamily="2" charset="2"/>
              <a:buChar char="Ø"/>
            </a:pPr>
            <a:r>
              <a:rPr lang="en-US" sz="1200" b="1" dirty="0"/>
              <a:t>Both OLS and RF </a:t>
            </a:r>
            <a:r>
              <a:rPr lang="en-US" sz="1200" dirty="0"/>
              <a:t>analyses identify latitude as the dominant large-scale control, particularly for the start and end of the season. </a:t>
            </a:r>
          </a:p>
          <a:p>
            <a:pPr algn="just">
              <a:buFont typeface="Wingdings" pitchFamily="2" charset="2"/>
              <a:buChar char="Ø"/>
            </a:pPr>
            <a:r>
              <a:rPr lang="en-US" sz="1200" dirty="0"/>
              <a:t>Altitude plays a key role in determining seasonal duration, while water bodies gain relative importance for peak timing, suggesting enhanced thermal inertia effects under colder conditions. </a:t>
            </a:r>
          </a:p>
        </p:txBody>
      </p:sp>
      <p:pic>
        <p:nvPicPr>
          <p:cNvPr id="8194" name="Picture 2">
            <a:extLst>
              <a:ext uri="{FF2B5EF4-FFF2-40B4-BE49-F238E27FC236}">
                <a16:creationId xmlns:a16="http://schemas.microsoft.com/office/drawing/2014/main" id="{A17BFCFE-F030-9205-A2AC-3F2B0345DDF2}"/>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8587" b="6878"/>
          <a:stretch>
            <a:fillRect/>
          </a:stretch>
        </p:blipFill>
        <p:spPr bwMode="auto">
          <a:xfrm>
            <a:off x="5910537" y="792164"/>
            <a:ext cx="3356039" cy="31828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FC72E62-1315-62E8-E105-472121990C8B}"/>
              </a:ext>
            </a:extLst>
          </p:cNvPr>
          <p:cNvSpPr txBox="1"/>
          <p:nvPr/>
        </p:nvSpPr>
        <p:spPr>
          <a:xfrm>
            <a:off x="5986521" y="4151281"/>
            <a:ext cx="3157479" cy="400110"/>
          </a:xfrm>
          <a:prstGeom prst="rect">
            <a:avLst/>
          </a:prstGeom>
          <a:noFill/>
        </p:spPr>
        <p:txBody>
          <a:bodyPr wrap="square">
            <a:spAutoFit/>
          </a:bodyPr>
          <a:lstStyle/>
          <a:p>
            <a:pPr algn="ctr"/>
            <a:r>
              <a:rPr lang="en-US" sz="1000" dirty="0"/>
              <a:t>Comparative analysis of OLS and RF models describing seasonal dynamics during cold. </a:t>
            </a:r>
          </a:p>
        </p:txBody>
      </p:sp>
      <p:sp>
        <p:nvSpPr>
          <p:cNvPr id="7" name="Content Placeholder 2">
            <a:extLst>
              <a:ext uri="{FF2B5EF4-FFF2-40B4-BE49-F238E27FC236}">
                <a16:creationId xmlns:a16="http://schemas.microsoft.com/office/drawing/2014/main" id="{12CBD7DE-4CD5-1A37-BD06-1463C4CD3418}"/>
              </a:ext>
            </a:extLst>
          </p:cNvPr>
          <p:cNvSpPr txBox="1">
            <a:spLocks/>
          </p:cNvSpPr>
          <p:nvPr/>
        </p:nvSpPr>
        <p:spPr bwMode="auto">
          <a:xfrm>
            <a:off x="173039" y="792164"/>
            <a:ext cx="1464172" cy="50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algn="just"/>
            <a:r>
              <a:rPr lang="en-US" i="1" kern="0" dirty="0">
                <a:solidFill>
                  <a:srgbClr val="0098DB"/>
                </a:solidFill>
              </a:rPr>
              <a:t>Cold season</a:t>
            </a:r>
          </a:p>
        </p:txBody>
      </p:sp>
      <p:sp>
        <p:nvSpPr>
          <p:cNvPr id="10" name="Title 1">
            <a:extLst>
              <a:ext uri="{FF2B5EF4-FFF2-40B4-BE49-F238E27FC236}">
                <a16:creationId xmlns:a16="http://schemas.microsoft.com/office/drawing/2014/main" id="{1597B030-D9EE-FF90-266C-F1618DE76C7A}"/>
              </a:ext>
            </a:extLst>
          </p:cNvPr>
          <p:cNvSpPr txBox="1">
            <a:spLocks/>
          </p:cNvSpPr>
          <p:nvPr/>
        </p:nvSpPr>
        <p:spPr bwMode="auto">
          <a:xfrm>
            <a:off x="683742" y="57685"/>
            <a:ext cx="77765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a:lstStyle>
          <a:p>
            <a:r>
              <a:rPr lang="en-US" kern="0" dirty="0"/>
              <a:t>Results </a:t>
            </a:r>
            <a:br>
              <a:rPr lang="en-US" kern="0" dirty="0"/>
            </a:br>
            <a:r>
              <a:rPr lang="en-US" sz="1400" i="1" dirty="0"/>
              <a:t>Quantitative ranking of factors influencing LST seasonality</a:t>
            </a:r>
          </a:p>
        </p:txBody>
      </p:sp>
    </p:spTree>
    <p:extLst>
      <p:ext uri="{BB962C8B-B14F-4D97-AF65-F5344CB8AC3E}">
        <p14:creationId xmlns:p14="http://schemas.microsoft.com/office/powerpoint/2010/main" val="14765737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05E56-A893-8EE6-63EF-97616A665D22}"/>
              </a:ext>
            </a:extLst>
          </p:cNvPr>
          <p:cNvSpPr>
            <a:spLocks noGrp="1"/>
          </p:cNvSpPr>
          <p:nvPr>
            <p:ph type="title"/>
          </p:nvPr>
        </p:nvSpPr>
        <p:spPr>
          <a:xfrm>
            <a:off x="761818" y="0"/>
            <a:ext cx="7620363" cy="1200329"/>
          </a:xfrm>
        </p:spPr>
        <p:txBody>
          <a:bodyPr/>
          <a:lstStyle/>
          <a:p>
            <a:r>
              <a:rPr lang="en-US" dirty="0"/>
              <a:t>Results</a:t>
            </a:r>
            <a:br>
              <a:rPr lang="en-US" dirty="0"/>
            </a:br>
            <a:r>
              <a:rPr lang="en-US" sz="1400" i="1" dirty="0"/>
              <a:t>SUHII seasonality during warm and cold seasons across European urban areas</a:t>
            </a:r>
            <a:br>
              <a:rPr lang="en-US" i="1" dirty="0"/>
            </a:br>
            <a:endParaRPr lang="en-US" dirty="0"/>
          </a:p>
        </p:txBody>
      </p:sp>
      <p:pic>
        <p:nvPicPr>
          <p:cNvPr id="9218" name="Picture 2">
            <a:extLst>
              <a:ext uri="{FF2B5EF4-FFF2-40B4-BE49-F238E27FC236}">
                <a16:creationId xmlns:a16="http://schemas.microsoft.com/office/drawing/2014/main" id="{9407529C-18BB-C675-A510-17AFA0430B6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07670" y="760011"/>
            <a:ext cx="5236330" cy="332603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E76C785-5B56-B254-FDD6-46767D58776A}"/>
              </a:ext>
            </a:extLst>
          </p:cNvPr>
          <p:cNvSpPr txBox="1"/>
          <p:nvPr/>
        </p:nvSpPr>
        <p:spPr>
          <a:xfrm>
            <a:off x="4252912" y="4035834"/>
            <a:ext cx="4572000" cy="600164"/>
          </a:xfrm>
          <a:prstGeom prst="rect">
            <a:avLst/>
          </a:prstGeom>
          <a:noFill/>
        </p:spPr>
        <p:txBody>
          <a:bodyPr wrap="square">
            <a:spAutoFit/>
          </a:bodyPr>
          <a:lstStyle/>
          <a:p>
            <a:pPr algn="ctr"/>
            <a:r>
              <a:rPr lang="en-US" sz="1100" dirty="0"/>
              <a:t>Distribution of SUHII values across seasonal moments (start, peak, end, and seasonal mean) for both SUHII definitions (SUHII 1 and SUHII 2) and diurnal conditions</a:t>
            </a:r>
          </a:p>
        </p:txBody>
      </p:sp>
      <p:sp>
        <p:nvSpPr>
          <p:cNvPr id="7" name="TextBox 6">
            <a:extLst>
              <a:ext uri="{FF2B5EF4-FFF2-40B4-BE49-F238E27FC236}">
                <a16:creationId xmlns:a16="http://schemas.microsoft.com/office/drawing/2014/main" id="{39B04318-B66E-2DA3-68A5-2E3BA4739034}"/>
              </a:ext>
            </a:extLst>
          </p:cNvPr>
          <p:cNvSpPr txBox="1"/>
          <p:nvPr/>
        </p:nvSpPr>
        <p:spPr>
          <a:xfrm>
            <a:off x="65936" y="1116006"/>
            <a:ext cx="3983549" cy="2916183"/>
          </a:xfrm>
          <a:prstGeom prst="rect">
            <a:avLst/>
          </a:prstGeom>
          <a:noFill/>
        </p:spPr>
        <p:txBody>
          <a:bodyPr wrap="square">
            <a:spAutoFit/>
          </a:bodyPr>
          <a:lstStyle/>
          <a:p>
            <a:r>
              <a:rPr lang="en-GB" sz="1200" b="1" dirty="0">
                <a:solidFill>
                  <a:srgbClr val="D0103A"/>
                </a:solidFill>
              </a:rPr>
              <a:t>Daytime</a:t>
            </a:r>
          </a:p>
          <a:p>
            <a:endParaRPr lang="en-GB" sz="800" b="1" dirty="0"/>
          </a:p>
          <a:p>
            <a:pPr marL="171450" indent="-171450">
              <a:buFont typeface="Wingdings" pitchFamily="2" charset="2"/>
              <a:buChar char="Ø"/>
            </a:pPr>
            <a:r>
              <a:rPr lang="en-GB" sz="1050" dirty="0">
                <a:solidFill>
                  <a:schemeClr val="bg2"/>
                </a:solidFill>
              </a:rPr>
              <a:t>SUHII values remain consistently positive throughout all seasonal stages </a:t>
            </a:r>
          </a:p>
          <a:p>
            <a:pPr marL="171450" indent="-171450">
              <a:buFont typeface="Wingdings" pitchFamily="2" charset="2"/>
              <a:buChar char="Ø"/>
            </a:pPr>
            <a:r>
              <a:rPr lang="en-GB" sz="1050" dirty="0">
                <a:solidFill>
                  <a:schemeClr val="bg2"/>
                </a:solidFill>
              </a:rPr>
              <a:t>Highest median values and largest variability occur during the seasonal peak </a:t>
            </a:r>
          </a:p>
          <a:p>
            <a:pPr marL="171450" indent="-171450">
              <a:buFont typeface="Wingdings" pitchFamily="2" charset="2"/>
              <a:buChar char="Ø"/>
            </a:pPr>
            <a:r>
              <a:rPr lang="en-GB" sz="1050" dirty="0">
                <a:solidFill>
                  <a:schemeClr val="bg2"/>
                </a:solidFill>
              </a:rPr>
              <a:t>Strongest intensities observed for daytime SUHII 2 </a:t>
            </a:r>
          </a:p>
          <a:p>
            <a:pPr marL="171450" indent="-171450">
              <a:buFont typeface="Wingdings" pitchFamily="2" charset="2"/>
              <a:buChar char="Ø"/>
            </a:pPr>
            <a:r>
              <a:rPr lang="en-GB" sz="1050" dirty="0">
                <a:solidFill>
                  <a:schemeClr val="bg2"/>
                </a:solidFill>
              </a:rPr>
              <a:t> Extreme events exceed 7–9°C, indicating intense surface heating under maximum radiative forcing </a:t>
            </a:r>
          </a:p>
          <a:p>
            <a:endParaRPr lang="en-GB" sz="800" dirty="0"/>
          </a:p>
          <a:p>
            <a:endParaRPr lang="en-GB" sz="800" dirty="0"/>
          </a:p>
          <a:p>
            <a:r>
              <a:rPr lang="en-GB" sz="1200" b="1" dirty="0" err="1">
                <a:solidFill>
                  <a:srgbClr val="0098DB"/>
                </a:solidFill>
              </a:rPr>
              <a:t>Nighttime</a:t>
            </a:r>
            <a:endParaRPr lang="en-GB" sz="1200" b="1" dirty="0">
              <a:solidFill>
                <a:srgbClr val="0098DB"/>
              </a:solidFill>
            </a:endParaRPr>
          </a:p>
          <a:p>
            <a:endParaRPr lang="en-GB" sz="800" b="1" dirty="0">
              <a:solidFill>
                <a:srgbClr val="0098DB"/>
              </a:solidFill>
            </a:endParaRPr>
          </a:p>
          <a:p>
            <a:pPr marL="171450" indent="-171450">
              <a:buFont typeface="Wingdings" pitchFamily="2" charset="2"/>
              <a:buChar char="Ø"/>
            </a:pPr>
            <a:r>
              <a:rPr lang="en-GB" sz="1100" dirty="0">
                <a:solidFill>
                  <a:schemeClr val="bg2"/>
                </a:solidFill>
              </a:rPr>
              <a:t>Lower variability and narrower interquartile ranges </a:t>
            </a:r>
          </a:p>
          <a:p>
            <a:pPr marL="171450" indent="-171450">
              <a:buFont typeface="Wingdings" pitchFamily="2" charset="2"/>
              <a:buChar char="Ø"/>
            </a:pPr>
            <a:r>
              <a:rPr lang="en-GB" sz="1100" dirty="0">
                <a:solidFill>
                  <a:schemeClr val="bg2"/>
                </a:solidFill>
              </a:rPr>
              <a:t>Median SUHII values remain positive </a:t>
            </a:r>
          </a:p>
          <a:p>
            <a:pPr marL="171450" indent="-171450">
              <a:buFont typeface="Wingdings" pitchFamily="2" charset="2"/>
              <a:buChar char="Ø"/>
            </a:pPr>
            <a:r>
              <a:rPr lang="en-GB" sz="1100" dirty="0">
                <a:solidFill>
                  <a:schemeClr val="bg2"/>
                </a:solidFill>
              </a:rPr>
              <a:t>Results confirm persistent nocturnal heat retention in urban areas</a:t>
            </a:r>
          </a:p>
          <a:p>
            <a:pPr marL="171450" indent="-171450" algn="just">
              <a:buFontTx/>
              <a:buChar char="-"/>
            </a:pPr>
            <a:endParaRPr lang="en-US" sz="1000" dirty="0"/>
          </a:p>
        </p:txBody>
      </p:sp>
    </p:spTree>
    <p:extLst>
      <p:ext uri="{BB962C8B-B14F-4D97-AF65-F5344CB8AC3E}">
        <p14:creationId xmlns:p14="http://schemas.microsoft.com/office/powerpoint/2010/main" val="7827913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8AF046-F0F0-A6AB-2148-34BC501EBB3F}"/>
              </a:ext>
            </a:extLst>
          </p:cNvPr>
          <p:cNvSpPr>
            <a:spLocks noGrp="1"/>
          </p:cNvSpPr>
          <p:nvPr>
            <p:ph idx="1"/>
          </p:nvPr>
        </p:nvSpPr>
        <p:spPr>
          <a:xfrm>
            <a:off x="173038" y="792163"/>
            <a:ext cx="5374321" cy="3824287"/>
          </a:xfrm>
        </p:spPr>
        <p:txBody>
          <a:bodyPr/>
          <a:lstStyle/>
          <a:p>
            <a:pPr indent="0" algn="just"/>
            <a:r>
              <a:rPr lang="en-US" sz="1100" i="1" dirty="0"/>
              <a:t>Spatial clusters of SUHII seasonality during the warm season</a:t>
            </a:r>
          </a:p>
          <a:p>
            <a:pPr indent="0" algn="just"/>
            <a:r>
              <a:rPr lang="en-US" sz="1100" i="1" dirty="0"/>
              <a:t>(Start and end)</a:t>
            </a:r>
          </a:p>
          <a:p>
            <a:pPr indent="0" algn="just"/>
            <a:r>
              <a:rPr lang="en-US" sz="1100" dirty="0">
                <a:solidFill>
                  <a:srgbClr val="D0103A"/>
                </a:solidFill>
              </a:rPr>
              <a:t>Daytime</a:t>
            </a:r>
          </a:p>
          <a:p>
            <a:pPr algn="just">
              <a:buFont typeface="Wingdings" pitchFamily="2" charset="2"/>
              <a:buChar char="Ø"/>
            </a:pPr>
            <a:r>
              <a:rPr lang="en-US" sz="1100" dirty="0"/>
              <a:t>Moderate and significantly higher SUHII values appear primarily in southern and southeastern Europe (e.g., parts of Italy, Greece, and Turkey) </a:t>
            </a:r>
          </a:p>
          <a:p>
            <a:pPr algn="just">
              <a:buFont typeface="Wingdings" pitchFamily="2" charset="2"/>
              <a:buChar char="Ø"/>
            </a:pPr>
            <a:r>
              <a:rPr lang="en-US" sz="1100" dirty="0"/>
              <a:t>Lower SUHII clusters are evident in northern and northwestern Europe (e.g., the UK, Scandinavia, and parts of France)</a:t>
            </a:r>
          </a:p>
          <a:p>
            <a:pPr indent="0" algn="just"/>
            <a:r>
              <a:rPr lang="en-US" sz="1100" dirty="0" err="1">
                <a:solidFill>
                  <a:srgbClr val="0098DB"/>
                </a:solidFill>
              </a:rPr>
              <a:t>Nightime</a:t>
            </a:r>
            <a:endParaRPr lang="en-US" sz="1100" dirty="0">
              <a:solidFill>
                <a:srgbClr val="0098DB"/>
              </a:solidFill>
            </a:endParaRPr>
          </a:p>
          <a:p>
            <a:pPr algn="just">
              <a:buFont typeface="Wingdings" pitchFamily="2" charset="2"/>
              <a:buChar char="Ø"/>
            </a:pPr>
            <a:r>
              <a:rPr lang="en-US" sz="1100" dirty="0"/>
              <a:t>At nighttime, a clear spatial inversion occurs compared to daytime. </a:t>
            </a:r>
            <a:endParaRPr lang="ro-RO" sz="1100" dirty="0"/>
          </a:p>
          <a:p>
            <a:pPr algn="just">
              <a:buFont typeface="Wingdings" pitchFamily="2" charset="2"/>
              <a:buChar char="Ø"/>
            </a:pPr>
            <a:r>
              <a:rPr lang="en-US" sz="1100" dirty="0"/>
              <a:t>By the end of the season, a pronounced intensification of SUHII 1 occurs across central and western Europe, with large contiguous clusters of significantly higher SUHII</a:t>
            </a:r>
            <a:r>
              <a:rPr lang="ro-RO" sz="1100" dirty="0"/>
              <a:t>. </a:t>
            </a:r>
            <a:endParaRPr lang="en-US" sz="1100" dirty="0"/>
          </a:p>
          <a:p>
            <a:endParaRPr lang="en-US" dirty="0"/>
          </a:p>
        </p:txBody>
      </p:sp>
      <p:pic>
        <p:nvPicPr>
          <p:cNvPr id="10242" name="Picture 2">
            <a:extLst>
              <a:ext uri="{FF2B5EF4-FFF2-40B4-BE49-F238E27FC236}">
                <a16:creationId xmlns:a16="http://schemas.microsoft.com/office/drawing/2014/main" id="{7F14D9C6-20B2-3996-4D3D-5858865AB7B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0181" y="792163"/>
            <a:ext cx="3350660" cy="308763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F038127-177D-1177-A9B9-06F2C5417C93}"/>
              </a:ext>
            </a:extLst>
          </p:cNvPr>
          <p:cNvSpPr txBox="1"/>
          <p:nvPr/>
        </p:nvSpPr>
        <p:spPr>
          <a:xfrm>
            <a:off x="5386872" y="4003720"/>
            <a:ext cx="3635829" cy="553998"/>
          </a:xfrm>
          <a:prstGeom prst="rect">
            <a:avLst/>
          </a:prstGeom>
          <a:noFill/>
        </p:spPr>
        <p:txBody>
          <a:bodyPr wrap="square">
            <a:spAutoFit/>
          </a:bodyPr>
          <a:lstStyle/>
          <a:p>
            <a:pPr algn="ctr"/>
            <a:r>
              <a:rPr lang="en-US" sz="1000" dirty="0"/>
              <a:t>Spatial distribution of SUHII 1 clusters at the start and end of the warm season (daytime and nighttime) across Europe</a:t>
            </a:r>
          </a:p>
        </p:txBody>
      </p:sp>
      <p:sp>
        <p:nvSpPr>
          <p:cNvPr id="6" name="Title 1">
            <a:extLst>
              <a:ext uri="{FF2B5EF4-FFF2-40B4-BE49-F238E27FC236}">
                <a16:creationId xmlns:a16="http://schemas.microsoft.com/office/drawing/2014/main" id="{3AE9D9BA-83C6-219B-CDF4-D91D60C244C0}"/>
              </a:ext>
            </a:extLst>
          </p:cNvPr>
          <p:cNvSpPr>
            <a:spLocks noGrp="1"/>
          </p:cNvSpPr>
          <p:nvPr>
            <p:ph type="title"/>
          </p:nvPr>
        </p:nvSpPr>
        <p:spPr>
          <a:xfrm>
            <a:off x="761818" y="145832"/>
            <a:ext cx="7620363" cy="646331"/>
          </a:xfrm>
        </p:spPr>
        <p:txBody>
          <a:bodyPr/>
          <a:lstStyle/>
          <a:p>
            <a:r>
              <a:rPr lang="en-US" dirty="0"/>
              <a:t>Results</a:t>
            </a:r>
            <a:br>
              <a:rPr lang="en-US" dirty="0"/>
            </a:br>
            <a:r>
              <a:rPr lang="en-US" sz="1400" i="1" dirty="0"/>
              <a:t>SUHII seasonality during warm and cold seasons across European urban areas</a:t>
            </a:r>
            <a:endParaRPr lang="en-US" dirty="0"/>
          </a:p>
        </p:txBody>
      </p:sp>
    </p:spTree>
    <p:extLst>
      <p:ext uri="{BB962C8B-B14F-4D97-AF65-F5344CB8AC3E}">
        <p14:creationId xmlns:p14="http://schemas.microsoft.com/office/powerpoint/2010/main" val="13307561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8AF046-F0F0-A6AB-2148-34BC501EBB3F}"/>
              </a:ext>
            </a:extLst>
          </p:cNvPr>
          <p:cNvSpPr>
            <a:spLocks noGrp="1"/>
          </p:cNvSpPr>
          <p:nvPr>
            <p:ph idx="1"/>
          </p:nvPr>
        </p:nvSpPr>
        <p:spPr>
          <a:xfrm>
            <a:off x="173038" y="792163"/>
            <a:ext cx="5374321" cy="3824287"/>
          </a:xfrm>
        </p:spPr>
        <p:txBody>
          <a:bodyPr/>
          <a:lstStyle/>
          <a:p>
            <a:pPr indent="0" algn="just"/>
            <a:r>
              <a:rPr lang="en-US" sz="1100" i="1" dirty="0"/>
              <a:t>Spatial clusters of SUHII seasonality during the cold season</a:t>
            </a:r>
          </a:p>
          <a:p>
            <a:pPr indent="0" algn="just"/>
            <a:r>
              <a:rPr lang="en-US" sz="1100" i="1" dirty="0"/>
              <a:t>(Start and end)</a:t>
            </a:r>
          </a:p>
          <a:p>
            <a:pPr indent="0" algn="just"/>
            <a:r>
              <a:rPr lang="en-US" sz="1100" dirty="0">
                <a:solidFill>
                  <a:srgbClr val="D0103A"/>
                </a:solidFill>
              </a:rPr>
              <a:t>Daytime</a:t>
            </a:r>
          </a:p>
          <a:p>
            <a:pPr algn="just">
              <a:buFont typeface="Wingdings" pitchFamily="2" charset="2"/>
              <a:buChar char="Ø"/>
            </a:pPr>
            <a:r>
              <a:rPr lang="en-US" sz="1100" dirty="0"/>
              <a:t>Moderate and significantly higher SUHII values appear primarily in southern and southeastern Europe (e.g., parts of Italy, Greece, and Turkey) </a:t>
            </a:r>
          </a:p>
          <a:p>
            <a:pPr algn="just">
              <a:buFont typeface="Wingdings" pitchFamily="2" charset="2"/>
              <a:buChar char="Ø"/>
            </a:pPr>
            <a:r>
              <a:rPr lang="en-US" sz="1100" dirty="0"/>
              <a:t>Lower SUHII clusters are evident in northern and northwestern Europe (e.g., the UK, Scandinavia, and parts of France)</a:t>
            </a:r>
          </a:p>
          <a:p>
            <a:pPr indent="0" algn="just"/>
            <a:r>
              <a:rPr lang="en-US" sz="1100" dirty="0" err="1">
                <a:solidFill>
                  <a:srgbClr val="0098DB"/>
                </a:solidFill>
              </a:rPr>
              <a:t>Nightime</a:t>
            </a:r>
            <a:endParaRPr lang="en-US" sz="1100" dirty="0">
              <a:solidFill>
                <a:srgbClr val="0098DB"/>
              </a:solidFill>
            </a:endParaRPr>
          </a:p>
          <a:p>
            <a:pPr algn="just">
              <a:buFont typeface="Wingdings" pitchFamily="2" charset="2"/>
              <a:buChar char="Ø"/>
            </a:pPr>
            <a:r>
              <a:rPr lang="en-US" sz="1100" dirty="0"/>
              <a:t>At nighttime, a clear spatial inversion occurs compared to daytime. </a:t>
            </a:r>
            <a:endParaRPr lang="ro-RO" sz="1100" dirty="0"/>
          </a:p>
          <a:p>
            <a:pPr algn="just">
              <a:buFont typeface="Wingdings" pitchFamily="2" charset="2"/>
              <a:buChar char="Ø"/>
            </a:pPr>
            <a:r>
              <a:rPr lang="en-US" sz="1100" dirty="0"/>
              <a:t>By the end of the season, a pronounced intensification of SUHII 1 occurs across central and western Europe, with large contiguous clusters of significantly higher SUHII</a:t>
            </a:r>
            <a:r>
              <a:rPr lang="ro-RO" sz="1100" dirty="0"/>
              <a:t>. </a:t>
            </a:r>
            <a:endParaRPr lang="en-US" sz="1100" dirty="0"/>
          </a:p>
          <a:p>
            <a:endParaRPr lang="en-US" dirty="0"/>
          </a:p>
        </p:txBody>
      </p:sp>
      <p:pic>
        <p:nvPicPr>
          <p:cNvPr id="10242" name="Picture 2">
            <a:extLst>
              <a:ext uri="{FF2B5EF4-FFF2-40B4-BE49-F238E27FC236}">
                <a16:creationId xmlns:a16="http://schemas.microsoft.com/office/drawing/2014/main" id="{7F14D9C6-20B2-3996-4D3D-5858865AB7B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0181" y="792163"/>
            <a:ext cx="3350660" cy="308763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F038127-177D-1177-A9B9-06F2C5417C93}"/>
              </a:ext>
            </a:extLst>
          </p:cNvPr>
          <p:cNvSpPr txBox="1"/>
          <p:nvPr/>
        </p:nvSpPr>
        <p:spPr>
          <a:xfrm>
            <a:off x="5386872" y="4003720"/>
            <a:ext cx="3635829" cy="553998"/>
          </a:xfrm>
          <a:prstGeom prst="rect">
            <a:avLst/>
          </a:prstGeom>
          <a:noFill/>
        </p:spPr>
        <p:txBody>
          <a:bodyPr wrap="square">
            <a:spAutoFit/>
          </a:bodyPr>
          <a:lstStyle/>
          <a:p>
            <a:pPr algn="ctr"/>
            <a:r>
              <a:rPr lang="en-US" sz="1000" dirty="0"/>
              <a:t>Spatial distribution of SUHII 1 clusters at the start and end of the warm season (daytime and nighttime) across Europe</a:t>
            </a:r>
          </a:p>
        </p:txBody>
      </p:sp>
      <p:sp>
        <p:nvSpPr>
          <p:cNvPr id="6" name="Title 1">
            <a:extLst>
              <a:ext uri="{FF2B5EF4-FFF2-40B4-BE49-F238E27FC236}">
                <a16:creationId xmlns:a16="http://schemas.microsoft.com/office/drawing/2014/main" id="{3AE9D9BA-83C6-219B-CDF4-D91D60C244C0}"/>
              </a:ext>
            </a:extLst>
          </p:cNvPr>
          <p:cNvSpPr>
            <a:spLocks noGrp="1"/>
          </p:cNvSpPr>
          <p:nvPr>
            <p:ph type="title"/>
          </p:nvPr>
        </p:nvSpPr>
        <p:spPr>
          <a:xfrm>
            <a:off x="761818" y="145832"/>
            <a:ext cx="7620363" cy="646331"/>
          </a:xfrm>
        </p:spPr>
        <p:txBody>
          <a:bodyPr/>
          <a:lstStyle/>
          <a:p>
            <a:r>
              <a:rPr lang="en-US" dirty="0"/>
              <a:t>Results</a:t>
            </a:r>
            <a:br>
              <a:rPr lang="en-US" dirty="0"/>
            </a:br>
            <a:r>
              <a:rPr lang="en-US" sz="1400" i="1" dirty="0"/>
              <a:t>SUHII seasonality during warm and cold seasons across European urban areas</a:t>
            </a:r>
            <a:endParaRPr lang="en-US" dirty="0"/>
          </a:p>
        </p:txBody>
      </p:sp>
      <p:pic>
        <p:nvPicPr>
          <p:cNvPr id="2" name="Picture 1">
            <a:extLst>
              <a:ext uri="{FF2B5EF4-FFF2-40B4-BE49-F238E27FC236}">
                <a16:creationId xmlns:a16="http://schemas.microsoft.com/office/drawing/2014/main" id="{062B04D5-8339-4AB1-56C0-AE46B4575F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0181" y="792163"/>
            <a:ext cx="3355557" cy="3087639"/>
          </a:xfrm>
          <a:prstGeom prst="rect">
            <a:avLst/>
          </a:prstGeom>
        </p:spPr>
      </p:pic>
    </p:spTree>
    <p:extLst>
      <p:ext uri="{BB962C8B-B14F-4D97-AF65-F5344CB8AC3E}">
        <p14:creationId xmlns:p14="http://schemas.microsoft.com/office/powerpoint/2010/main" val="2363147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742D109-ED08-6D26-416A-AB536E5FF9CE}"/>
              </a:ext>
            </a:extLst>
          </p:cNvPr>
          <p:cNvSpPr>
            <a:spLocks noGrp="1"/>
          </p:cNvSpPr>
          <p:nvPr>
            <p:ph idx="1"/>
          </p:nvPr>
        </p:nvSpPr>
        <p:spPr>
          <a:xfrm>
            <a:off x="51901" y="735497"/>
            <a:ext cx="5226276" cy="3824287"/>
          </a:xfrm>
        </p:spPr>
        <p:txBody>
          <a:bodyPr/>
          <a:lstStyle/>
          <a:p>
            <a:pPr indent="0" algn="just"/>
            <a:r>
              <a:rPr lang="en-US" sz="1100" i="1" dirty="0"/>
              <a:t>Spatial clusters of SUHII seasonality during the warm and cold season</a:t>
            </a:r>
          </a:p>
          <a:p>
            <a:pPr indent="0" algn="just"/>
            <a:r>
              <a:rPr lang="en-US" sz="1100" i="1" dirty="0"/>
              <a:t>(Peak)</a:t>
            </a:r>
            <a:endParaRPr lang="en-US" sz="1100" dirty="0">
              <a:solidFill>
                <a:srgbClr val="822433"/>
              </a:solidFill>
            </a:endParaRPr>
          </a:p>
          <a:p>
            <a:pPr algn="just"/>
            <a:r>
              <a:rPr lang="en-US" sz="1100" dirty="0">
                <a:solidFill>
                  <a:srgbClr val="822433"/>
                </a:solidFill>
              </a:rPr>
              <a:t>WARM SEASON </a:t>
            </a:r>
          </a:p>
          <a:p>
            <a:pPr algn="just">
              <a:buFont typeface="Wingdings" pitchFamily="2" charset="2"/>
              <a:buChar char="Ø"/>
            </a:pPr>
            <a:r>
              <a:rPr lang="en-US" sz="1100" dirty="0"/>
              <a:t>The strongest SUHII 1 hotspots (red clusters) are concentrated in central and western Europe—notably across Germany, France, Belgium, and the Netherlands</a:t>
            </a:r>
            <a:r>
              <a:rPr lang="ro-RO" sz="1100" dirty="0"/>
              <a:t>.</a:t>
            </a:r>
          </a:p>
          <a:p>
            <a:pPr algn="just">
              <a:buFont typeface="Wingdings" pitchFamily="2" charset="2"/>
              <a:buChar char="Ø"/>
            </a:pPr>
            <a:r>
              <a:rPr lang="en-US" sz="1100" dirty="0"/>
              <a:t>A clear geographical shift occurs at night. Significantly higher SUHII clusters are found in southeastern Europe; northern and western Europe display significantly lower SUHII -&gt; more effective nocturnal cooling.</a:t>
            </a:r>
          </a:p>
          <a:p>
            <a:pPr indent="0" algn="just"/>
            <a:r>
              <a:rPr lang="en-US" sz="1100" dirty="0">
                <a:solidFill>
                  <a:srgbClr val="0098DB"/>
                </a:solidFill>
              </a:rPr>
              <a:t>COLD SEASON</a:t>
            </a:r>
            <a:endParaRPr lang="ro-RO" sz="1100" dirty="0">
              <a:solidFill>
                <a:srgbClr val="0098DB"/>
              </a:solidFill>
            </a:endParaRPr>
          </a:p>
          <a:p>
            <a:pPr algn="just">
              <a:buFont typeface="Wingdings" pitchFamily="2" charset="2"/>
              <a:buChar char="Ø"/>
            </a:pPr>
            <a:r>
              <a:rPr lang="en-US" sz="1100" dirty="0"/>
              <a:t>The cold-season daytime SUHII pattern shows a distinct north–south gradient. Higher clusters (red) dominate in southern and southeastern Europe -&gt; cities in warmer climates maintain a measurable heat island effect even in winter. </a:t>
            </a:r>
          </a:p>
          <a:p>
            <a:pPr algn="just">
              <a:buFont typeface="Wingdings" pitchFamily="2" charset="2"/>
              <a:buChar char="Ø"/>
            </a:pPr>
            <a:r>
              <a:rPr lang="en-US" sz="1100" dirty="0"/>
              <a:t>Lower clusters (blue) are concentrated in northern and northwestern Europe, indicating minimal or negative SUHII values (urban areas cooler than their surroundings)</a:t>
            </a:r>
          </a:p>
        </p:txBody>
      </p:sp>
      <p:pic>
        <p:nvPicPr>
          <p:cNvPr id="11266" name="Picture 2">
            <a:extLst>
              <a:ext uri="{FF2B5EF4-FFF2-40B4-BE49-F238E27FC236}">
                <a16:creationId xmlns:a16="http://schemas.microsoft.com/office/drawing/2014/main" id="{E4C4A4E0-3E98-B3EF-669B-278B66549A5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29044" y="792163"/>
            <a:ext cx="3663054" cy="337551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7235824-A7C4-6EBB-AAC1-65B37EFEF925}"/>
              </a:ext>
            </a:extLst>
          </p:cNvPr>
          <p:cNvSpPr txBox="1"/>
          <p:nvPr/>
        </p:nvSpPr>
        <p:spPr>
          <a:xfrm>
            <a:off x="5480946" y="4151282"/>
            <a:ext cx="3663054" cy="400110"/>
          </a:xfrm>
          <a:prstGeom prst="rect">
            <a:avLst/>
          </a:prstGeom>
          <a:noFill/>
        </p:spPr>
        <p:txBody>
          <a:bodyPr wrap="square">
            <a:spAutoFit/>
          </a:bodyPr>
          <a:lstStyle/>
          <a:p>
            <a:pPr algn="ctr"/>
            <a:r>
              <a:rPr lang="en-US" sz="1000" dirty="0"/>
              <a:t>Spatial clustering of SUHII 1 at the peak of warm and cold seasons under daytime and nighttime conditions</a:t>
            </a:r>
          </a:p>
        </p:txBody>
      </p:sp>
      <p:sp>
        <p:nvSpPr>
          <p:cNvPr id="6" name="Title 1">
            <a:extLst>
              <a:ext uri="{FF2B5EF4-FFF2-40B4-BE49-F238E27FC236}">
                <a16:creationId xmlns:a16="http://schemas.microsoft.com/office/drawing/2014/main" id="{C1D17D81-F0EA-09F0-AD50-233B9A6C3900}"/>
              </a:ext>
            </a:extLst>
          </p:cNvPr>
          <p:cNvSpPr>
            <a:spLocks noGrp="1"/>
          </p:cNvSpPr>
          <p:nvPr>
            <p:ph type="title"/>
          </p:nvPr>
        </p:nvSpPr>
        <p:spPr>
          <a:xfrm>
            <a:off x="761818" y="85278"/>
            <a:ext cx="7620363" cy="646331"/>
          </a:xfrm>
        </p:spPr>
        <p:txBody>
          <a:bodyPr/>
          <a:lstStyle/>
          <a:p>
            <a:r>
              <a:rPr lang="en-US" dirty="0"/>
              <a:t>Results</a:t>
            </a:r>
            <a:br>
              <a:rPr lang="en-US" dirty="0"/>
            </a:br>
            <a:r>
              <a:rPr lang="en-US" sz="1400" i="1" dirty="0"/>
              <a:t>SUHII seasonality during warm and cold seasons across European urban areas</a:t>
            </a:r>
            <a:endParaRPr lang="en-US" dirty="0"/>
          </a:p>
        </p:txBody>
      </p:sp>
    </p:spTree>
    <p:extLst>
      <p:ext uri="{BB962C8B-B14F-4D97-AF65-F5344CB8AC3E}">
        <p14:creationId xmlns:p14="http://schemas.microsoft.com/office/powerpoint/2010/main" val="3924321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1B061A4-0E45-6108-19C3-F53C41D68937}"/>
              </a:ext>
            </a:extLst>
          </p:cNvPr>
          <p:cNvSpPr>
            <a:spLocks noGrp="1"/>
          </p:cNvSpPr>
          <p:nvPr>
            <p:ph idx="1"/>
          </p:nvPr>
        </p:nvSpPr>
        <p:spPr>
          <a:xfrm>
            <a:off x="173038" y="792163"/>
            <a:ext cx="5207615" cy="3824287"/>
          </a:xfrm>
        </p:spPr>
        <p:txBody>
          <a:bodyPr/>
          <a:lstStyle/>
          <a:p>
            <a:pPr indent="0" algn="just"/>
            <a:r>
              <a:rPr lang="en-US" sz="1100" i="1" dirty="0"/>
              <a:t>Spatial clusters of SUHII seasonality during the warm and cold season</a:t>
            </a:r>
          </a:p>
          <a:p>
            <a:pPr indent="0" algn="just"/>
            <a:r>
              <a:rPr lang="en-US" sz="1100" i="1" dirty="0"/>
              <a:t>(Mean)</a:t>
            </a:r>
            <a:endParaRPr lang="en-US" sz="1100" dirty="0">
              <a:solidFill>
                <a:srgbClr val="D0103A"/>
              </a:solidFill>
            </a:endParaRPr>
          </a:p>
          <a:p>
            <a:pPr indent="0" algn="just"/>
            <a:r>
              <a:rPr lang="en-US" sz="1100" dirty="0">
                <a:solidFill>
                  <a:srgbClr val="D0103A"/>
                </a:solidFill>
              </a:rPr>
              <a:t>WARM SEASON</a:t>
            </a:r>
          </a:p>
          <a:p>
            <a:pPr algn="just">
              <a:buFontTx/>
              <a:buChar char="-"/>
            </a:pPr>
            <a:r>
              <a:rPr lang="en-US" sz="1100" dirty="0"/>
              <a:t>the strongest and most significant SUHII hotspots (red clusters) across central and western Europe, particularly in Germany, Belgium, northern France, and the Netherlands</a:t>
            </a:r>
            <a:r>
              <a:rPr lang="ro-RO" sz="1100" dirty="0"/>
              <a:t>.</a:t>
            </a:r>
          </a:p>
          <a:p>
            <a:pPr algn="just">
              <a:buFontTx/>
              <a:buChar char="-"/>
            </a:pPr>
            <a:r>
              <a:rPr lang="en-US" sz="1100" dirty="0"/>
              <a:t>At night, the SUHII spatial configuration reverses. Southern and southeastern Europe (notably Greece, Turkey, and the Balkans) show significantly higher SUHII, forming clear red clusters. Northern and western Europe are dominated by significantly lower SUHII values (blue clusters).</a:t>
            </a:r>
          </a:p>
          <a:p>
            <a:pPr indent="0" algn="just"/>
            <a:r>
              <a:rPr lang="en-US" sz="1100" dirty="0">
                <a:solidFill>
                  <a:srgbClr val="0098DB"/>
                </a:solidFill>
              </a:rPr>
              <a:t>COLD SEASON</a:t>
            </a:r>
            <a:endParaRPr lang="ro-RO" sz="1100" dirty="0">
              <a:solidFill>
                <a:srgbClr val="0098DB"/>
              </a:solidFill>
            </a:endParaRPr>
          </a:p>
          <a:p>
            <a:pPr algn="just">
              <a:buFontTx/>
              <a:buChar char="-"/>
            </a:pPr>
            <a:r>
              <a:rPr lang="en-US" sz="1100" dirty="0"/>
              <a:t>The spatial clustering is weaker during the cold season, with most areas classified as not significant. A few hot clusters (red and yellow) appear in southern Europe</a:t>
            </a:r>
            <a:endParaRPr lang="ro-RO" sz="1100" dirty="0"/>
          </a:p>
          <a:p>
            <a:pPr algn="just">
              <a:buFontTx/>
              <a:buChar char="-"/>
            </a:pPr>
            <a:r>
              <a:rPr lang="en-US" sz="1100" dirty="0"/>
              <a:t>The nighttime cold-season pattern closely mirrors the nocturnal summer distribution. </a:t>
            </a:r>
          </a:p>
        </p:txBody>
      </p:sp>
      <p:pic>
        <p:nvPicPr>
          <p:cNvPr id="12290" name="Picture 2">
            <a:extLst>
              <a:ext uri="{FF2B5EF4-FFF2-40B4-BE49-F238E27FC236}">
                <a16:creationId xmlns:a16="http://schemas.microsoft.com/office/drawing/2014/main" id="{DE5DB0AF-9520-E20D-825F-9FDC1FFDACB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7764" y="792163"/>
            <a:ext cx="3393198" cy="315374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7FEA6AE-3278-D055-E834-293AC90E2C08}"/>
              </a:ext>
            </a:extLst>
          </p:cNvPr>
          <p:cNvSpPr txBox="1"/>
          <p:nvPr/>
        </p:nvSpPr>
        <p:spPr>
          <a:xfrm>
            <a:off x="5577763" y="4082639"/>
            <a:ext cx="3488481" cy="400110"/>
          </a:xfrm>
          <a:prstGeom prst="rect">
            <a:avLst/>
          </a:prstGeom>
          <a:noFill/>
        </p:spPr>
        <p:txBody>
          <a:bodyPr wrap="square">
            <a:spAutoFit/>
          </a:bodyPr>
          <a:lstStyle/>
          <a:p>
            <a:pPr algn="ctr"/>
            <a:r>
              <a:rPr lang="en-US" sz="1000" dirty="0"/>
              <a:t>Spatial patterns of mean SUHII 1 during warm and cold seasons for daytime and nighttime periods</a:t>
            </a:r>
          </a:p>
        </p:txBody>
      </p:sp>
      <p:sp>
        <p:nvSpPr>
          <p:cNvPr id="6" name="Title 1">
            <a:extLst>
              <a:ext uri="{FF2B5EF4-FFF2-40B4-BE49-F238E27FC236}">
                <a16:creationId xmlns:a16="http://schemas.microsoft.com/office/drawing/2014/main" id="{2256F2C2-C8C8-BE9D-B50B-4F1DB05562B6}"/>
              </a:ext>
            </a:extLst>
          </p:cNvPr>
          <p:cNvSpPr>
            <a:spLocks noGrp="1"/>
          </p:cNvSpPr>
          <p:nvPr>
            <p:ph type="title"/>
          </p:nvPr>
        </p:nvSpPr>
        <p:spPr>
          <a:xfrm>
            <a:off x="761818" y="145832"/>
            <a:ext cx="7620363" cy="646331"/>
          </a:xfrm>
        </p:spPr>
        <p:txBody>
          <a:bodyPr/>
          <a:lstStyle/>
          <a:p>
            <a:r>
              <a:rPr lang="en-US" dirty="0"/>
              <a:t>Results</a:t>
            </a:r>
            <a:br>
              <a:rPr lang="en-US" dirty="0"/>
            </a:br>
            <a:r>
              <a:rPr lang="en-US" sz="1400" i="1" dirty="0"/>
              <a:t>SUHII seasonality during warm and cold seasons across European urban areas</a:t>
            </a:r>
            <a:endParaRPr lang="en-US" dirty="0"/>
          </a:p>
        </p:txBody>
      </p:sp>
    </p:spTree>
    <p:extLst>
      <p:ext uri="{BB962C8B-B14F-4D97-AF65-F5344CB8AC3E}">
        <p14:creationId xmlns:p14="http://schemas.microsoft.com/office/powerpoint/2010/main" val="11755080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484EBDD-6318-90CA-7F47-CBB969AA114E}"/>
              </a:ext>
            </a:extLst>
          </p:cNvPr>
          <p:cNvSpPr txBox="1"/>
          <p:nvPr/>
        </p:nvSpPr>
        <p:spPr>
          <a:xfrm>
            <a:off x="125543" y="1532208"/>
            <a:ext cx="4273419" cy="2246769"/>
          </a:xfrm>
          <a:prstGeom prst="rect">
            <a:avLst/>
          </a:prstGeom>
          <a:noFill/>
        </p:spPr>
        <p:txBody>
          <a:bodyPr wrap="square">
            <a:spAutoFit/>
          </a:bodyPr>
          <a:lstStyle/>
          <a:p>
            <a:pPr marL="171450" indent="-171450" algn="just">
              <a:buFont typeface="Wingdings" pitchFamily="2" charset="2"/>
              <a:buChar char="Ø"/>
            </a:pPr>
            <a:r>
              <a:rPr lang="en-US" sz="1000" dirty="0">
                <a:solidFill>
                  <a:schemeClr val="bg2"/>
                </a:solidFill>
              </a:rPr>
              <a:t>During the daytime, SUHI 1 variability shows relatively modest explanatory power, particularly for the start of the season. </a:t>
            </a:r>
          </a:p>
          <a:p>
            <a:pPr algn="just"/>
            <a:endParaRPr lang="en-US" sz="1000" dirty="0">
              <a:solidFill>
                <a:schemeClr val="bg2"/>
              </a:solidFill>
            </a:endParaRPr>
          </a:p>
          <a:p>
            <a:pPr marL="171450" indent="-171450" algn="just">
              <a:buFont typeface="Wingdings" pitchFamily="2" charset="2"/>
              <a:buChar char="Ø"/>
            </a:pPr>
            <a:r>
              <a:rPr lang="en-US" sz="1000" dirty="0">
                <a:solidFill>
                  <a:schemeClr val="bg2"/>
                </a:solidFill>
              </a:rPr>
              <a:t>The OLS results indicate that seasonal timing variables (start, peak, and end of season) are the dominant drivers, while local biophysical factors such as built-up areas and latitude exhibit moderate influence.</a:t>
            </a:r>
          </a:p>
          <a:p>
            <a:pPr algn="just"/>
            <a:endParaRPr lang="en-US" sz="1000" dirty="0">
              <a:solidFill>
                <a:schemeClr val="bg2"/>
              </a:solidFill>
            </a:endParaRPr>
          </a:p>
          <a:p>
            <a:pPr marL="171450" indent="-171450" algn="just">
              <a:buFont typeface="Wingdings" pitchFamily="2" charset="2"/>
              <a:buChar char="Ø"/>
            </a:pPr>
            <a:r>
              <a:rPr lang="en-US" sz="1000" dirty="0">
                <a:solidFill>
                  <a:schemeClr val="bg2"/>
                </a:solidFill>
              </a:rPr>
              <a:t> Random Forest importance confirms the relevance of seasonality indicators but highlights an increasing contribution of built-up intensity toward peak and mean seasonal SUHII. </a:t>
            </a:r>
          </a:p>
          <a:p>
            <a:pPr algn="just"/>
            <a:endParaRPr lang="en-US" sz="1000" dirty="0">
              <a:solidFill>
                <a:schemeClr val="bg2"/>
              </a:solidFill>
            </a:endParaRPr>
          </a:p>
        </p:txBody>
      </p:sp>
      <p:pic>
        <p:nvPicPr>
          <p:cNvPr id="13314" name="Picture 2">
            <a:extLst>
              <a:ext uri="{FF2B5EF4-FFF2-40B4-BE49-F238E27FC236}">
                <a16:creationId xmlns:a16="http://schemas.microsoft.com/office/drawing/2014/main" id="{1DEC8EBF-4EC5-BD6C-6949-672AC6F30AE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5039" y="792164"/>
            <a:ext cx="4273419" cy="320506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F2164BC-0801-92A2-7E9F-000C0C197328}"/>
              </a:ext>
            </a:extLst>
          </p:cNvPr>
          <p:cNvSpPr txBox="1"/>
          <p:nvPr/>
        </p:nvSpPr>
        <p:spPr>
          <a:xfrm>
            <a:off x="3696056" y="3897870"/>
            <a:ext cx="5447944" cy="707886"/>
          </a:xfrm>
          <a:prstGeom prst="rect">
            <a:avLst/>
          </a:prstGeom>
          <a:noFill/>
        </p:spPr>
        <p:txBody>
          <a:bodyPr wrap="square">
            <a:spAutoFit/>
          </a:bodyPr>
          <a:lstStyle/>
          <a:p>
            <a:pPr algn="ctr"/>
            <a:r>
              <a:rPr lang="en-US" sz="1000" dirty="0"/>
              <a:t>Comparative analysis of daytime and nighttime SUHII 1 drivers  throughout the warm season. Panels from top to bottom depict (1) OLS regression coefficients (* p &lt; 0.05), (2) Random Forest variable importance, and (3) model performance (R²) across seasonal metrics of SUHII 1  (start, peak, end, and mean of season). </a:t>
            </a:r>
          </a:p>
        </p:txBody>
      </p:sp>
      <p:sp>
        <p:nvSpPr>
          <p:cNvPr id="6" name="Title 1">
            <a:extLst>
              <a:ext uri="{FF2B5EF4-FFF2-40B4-BE49-F238E27FC236}">
                <a16:creationId xmlns:a16="http://schemas.microsoft.com/office/drawing/2014/main" id="{56A97335-877B-59A3-B7E6-BC404BAE1AE2}"/>
              </a:ext>
            </a:extLst>
          </p:cNvPr>
          <p:cNvSpPr txBox="1">
            <a:spLocks/>
          </p:cNvSpPr>
          <p:nvPr/>
        </p:nvSpPr>
        <p:spPr bwMode="auto">
          <a:xfrm>
            <a:off x="683742" y="57685"/>
            <a:ext cx="77765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a:lstStyle>
          <a:p>
            <a:r>
              <a:rPr lang="en-US" kern="0" dirty="0"/>
              <a:t>Results </a:t>
            </a:r>
            <a:br>
              <a:rPr lang="en-US" kern="0" dirty="0"/>
            </a:br>
            <a:r>
              <a:rPr lang="en-US" sz="1400" i="1" dirty="0"/>
              <a:t>Quantitative ranking of factors influencing SUHII</a:t>
            </a:r>
          </a:p>
        </p:txBody>
      </p:sp>
      <p:sp>
        <p:nvSpPr>
          <p:cNvPr id="9" name="TextBox 8">
            <a:extLst>
              <a:ext uri="{FF2B5EF4-FFF2-40B4-BE49-F238E27FC236}">
                <a16:creationId xmlns:a16="http://schemas.microsoft.com/office/drawing/2014/main" id="{C775E03D-EF57-A3DA-0B17-099A0D0073EE}"/>
              </a:ext>
            </a:extLst>
          </p:cNvPr>
          <p:cNvSpPr txBox="1"/>
          <p:nvPr/>
        </p:nvSpPr>
        <p:spPr>
          <a:xfrm>
            <a:off x="0" y="887279"/>
            <a:ext cx="2905246" cy="307777"/>
          </a:xfrm>
          <a:prstGeom prst="rect">
            <a:avLst/>
          </a:prstGeom>
          <a:noFill/>
        </p:spPr>
        <p:txBody>
          <a:bodyPr wrap="square" rtlCol="0">
            <a:spAutoFit/>
          </a:bodyPr>
          <a:lstStyle/>
          <a:p>
            <a:r>
              <a:rPr lang="en-RO" sz="1400" dirty="0">
                <a:solidFill>
                  <a:srgbClr val="C00000"/>
                </a:solidFill>
              </a:rPr>
              <a:t>WARM SEASON</a:t>
            </a:r>
          </a:p>
        </p:txBody>
      </p:sp>
    </p:spTree>
    <p:extLst>
      <p:ext uri="{BB962C8B-B14F-4D97-AF65-F5344CB8AC3E}">
        <p14:creationId xmlns:p14="http://schemas.microsoft.com/office/powerpoint/2010/main" val="1960134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dirty="0">
                <a:latin typeface="Verdana" pitchFamily="34" charset="0"/>
              </a:rPr>
              <a:t>Objectives</a:t>
            </a:r>
          </a:p>
        </p:txBody>
      </p:sp>
      <p:sp>
        <p:nvSpPr>
          <p:cNvPr id="6146" name="Content Placeholder 2"/>
          <p:cNvSpPr>
            <a:spLocks noGrp="1"/>
          </p:cNvSpPr>
          <p:nvPr>
            <p:ph idx="1"/>
          </p:nvPr>
        </p:nvSpPr>
        <p:spPr/>
        <p:txBody>
          <a:bodyPr/>
          <a:lstStyle/>
          <a:p>
            <a:pPr indent="-342900" algn="just" eaLnBrk="1" hangingPunct="1"/>
            <a:r>
              <a:rPr lang="en-US" altLang="fr-FR" dirty="0">
                <a:latin typeface="Verdana" pitchFamily="34" charset="0"/>
              </a:rPr>
              <a:t>The study has three interconnected objectives:  </a:t>
            </a:r>
          </a:p>
          <a:p>
            <a:pPr indent="-342900" algn="just" eaLnBrk="1" hangingPunct="1"/>
            <a:r>
              <a:rPr lang="en-US" altLang="fr-FR" dirty="0" err="1">
                <a:latin typeface="Verdana" pitchFamily="34" charset="0"/>
              </a:rPr>
              <a:t>i</a:t>
            </a:r>
            <a:r>
              <a:rPr lang="en-US" altLang="fr-FR" dirty="0">
                <a:latin typeface="Verdana" pitchFamily="34" charset="0"/>
              </a:rPr>
              <a:t>) To </a:t>
            </a:r>
            <a:r>
              <a:rPr lang="en-US" altLang="fr-FR" dirty="0" err="1">
                <a:latin typeface="Verdana" pitchFamily="34" charset="0"/>
              </a:rPr>
              <a:t>analyse</a:t>
            </a:r>
            <a:r>
              <a:rPr lang="en-US" altLang="fr-FR" dirty="0">
                <a:latin typeface="Verdana" pitchFamily="34" charset="0"/>
              </a:rPr>
              <a:t> the spatial and temporal characteristics of LST across European urban areas, including the seasonality, timing, duration, and potential shifts in seasonal dynamics.</a:t>
            </a:r>
          </a:p>
          <a:p>
            <a:pPr indent="-342900" algn="just" eaLnBrk="1" hangingPunct="1"/>
            <a:r>
              <a:rPr lang="en-US" altLang="fr-FR" dirty="0">
                <a:latin typeface="Verdana" pitchFamily="34" charset="0"/>
              </a:rPr>
              <a:t>ii) To evaluate the spatial distribution and determining factors of the SUHII during warm and cold seasons across European cities.</a:t>
            </a:r>
          </a:p>
          <a:p>
            <a:pPr indent="-342900" algn="just" eaLnBrk="1" hangingPunct="1"/>
            <a:r>
              <a:rPr lang="en-US" altLang="fr-FR" dirty="0">
                <a:latin typeface="Verdana" pitchFamily="34" charset="0"/>
              </a:rPr>
              <a:t>iii) To investigate the relationships between LST seasonality and SUHII patterns, aiming to understand how variations in LST dynamics and local factors influence the magnitude and spatial extent of SUHII.</a:t>
            </a:r>
          </a:p>
          <a:p>
            <a:pPr indent="-342900" algn="just" eaLnBrk="1" hangingPunct="1"/>
            <a:endParaRPr lang="fr-FR" altLang="fr-FR" dirty="0">
              <a:latin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221D68-BB95-8B85-2884-6617F92019EB}"/>
              </a:ext>
            </a:extLst>
          </p:cNvPr>
          <p:cNvSpPr>
            <a:spLocks noGrp="1"/>
          </p:cNvSpPr>
          <p:nvPr>
            <p:ph idx="1"/>
          </p:nvPr>
        </p:nvSpPr>
        <p:spPr>
          <a:xfrm>
            <a:off x="107303" y="887279"/>
            <a:ext cx="4274553" cy="3824287"/>
          </a:xfrm>
        </p:spPr>
        <p:txBody>
          <a:bodyPr/>
          <a:lstStyle/>
          <a:p>
            <a:pPr indent="0" algn="just"/>
            <a:endParaRPr lang="en-US" sz="1000" dirty="0"/>
          </a:p>
          <a:p>
            <a:pPr indent="0" algn="just"/>
            <a:endParaRPr lang="en-US" sz="1000" dirty="0"/>
          </a:p>
          <a:p>
            <a:pPr indent="0" algn="just"/>
            <a:r>
              <a:rPr lang="en-US" sz="1000" dirty="0"/>
              <a:t>Consistent with the warm-season findings: </a:t>
            </a:r>
          </a:p>
          <a:p>
            <a:pPr indent="0" algn="just"/>
            <a:r>
              <a:rPr lang="en-US" sz="1000" dirty="0"/>
              <a:t>OLS </a:t>
            </a:r>
          </a:p>
          <a:p>
            <a:pPr marL="171450" indent="-171450" algn="just">
              <a:buFont typeface="Wingdings" pitchFamily="2" charset="2"/>
              <a:buChar char="Ø"/>
            </a:pPr>
            <a:r>
              <a:rPr lang="en-US" sz="1000" dirty="0"/>
              <a:t>nighttime SUHII-1 exhibits systematically stronger explanatory power and spatial organization than daytime conditions.</a:t>
            </a:r>
            <a:endParaRPr lang="ro-RO" sz="1000" dirty="0"/>
          </a:p>
          <a:p>
            <a:pPr indent="0" algn="just"/>
            <a:r>
              <a:rPr lang="en-US" sz="1000" dirty="0"/>
              <a:t>Random Forest (RF): </a:t>
            </a:r>
          </a:p>
          <a:p>
            <a:pPr indent="0" algn="just"/>
            <a:endParaRPr lang="en-US" sz="1000" dirty="0"/>
          </a:p>
          <a:p>
            <a:pPr marL="171450" indent="-171450" algn="just">
              <a:buFont typeface="Wingdings" pitchFamily="2" charset="2"/>
              <a:buChar char="Ø"/>
            </a:pPr>
            <a:r>
              <a:rPr lang="en-US" sz="1000" dirty="0"/>
              <a:t>further emphasize this diurnal contrast: nighttime SUHII-1 is primarily driven by structural urban variables (built-up intensity and population density) while </a:t>
            </a:r>
          </a:p>
          <a:p>
            <a:pPr marL="171450" indent="-171450" algn="just">
              <a:buFont typeface="Wingdings" pitchFamily="2" charset="2"/>
              <a:buChar char="Ø"/>
            </a:pPr>
            <a:r>
              <a:rPr lang="en-US" sz="1000" dirty="0"/>
              <a:t>daytime variability shows a more mixed control involving topographic (altitude), geographic (latitude), and land-cover factors. </a:t>
            </a:r>
          </a:p>
          <a:p>
            <a:pPr marL="171450" indent="-171450" algn="just">
              <a:buFont typeface="Wingdings" pitchFamily="2" charset="2"/>
              <a:buChar char="Ø"/>
            </a:pPr>
            <a:r>
              <a:rPr lang="en-US" sz="1000" dirty="0"/>
              <a:t>Notably, daytime peak-season RF performance is negative (R² = −0.043), indicating limited nonlinear predictability under cold daytime radiative regimes.</a:t>
            </a:r>
          </a:p>
        </p:txBody>
      </p:sp>
      <p:pic>
        <p:nvPicPr>
          <p:cNvPr id="14338" name="Picture 2">
            <a:extLst>
              <a:ext uri="{FF2B5EF4-FFF2-40B4-BE49-F238E27FC236}">
                <a16:creationId xmlns:a16="http://schemas.microsoft.com/office/drawing/2014/main" id="{853F3394-9AB3-5F25-92D0-864AA647FA7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48852" y="792163"/>
            <a:ext cx="4087845" cy="306588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9779C3E-C50B-C2AF-BDFB-10C890FB0904}"/>
              </a:ext>
            </a:extLst>
          </p:cNvPr>
          <p:cNvSpPr txBox="1"/>
          <p:nvPr/>
        </p:nvSpPr>
        <p:spPr>
          <a:xfrm>
            <a:off x="4242319" y="3803987"/>
            <a:ext cx="5036456" cy="861774"/>
          </a:xfrm>
          <a:prstGeom prst="rect">
            <a:avLst/>
          </a:prstGeom>
          <a:noFill/>
        </p:spPr>
        <p:txBody>
          <a:bodyPr wrap="square">
            <a:spAutoFit/>
          </a:bodyPr>
          <a:lstStyle/>
          <a:p>
            <a:pPr algn="ctr"/>
            <a:r>
              <a:rPr lang="en-US" sz="1000" dirty="0"/>
              <a:t>Comparative analysis of daytime and nighttime SUHII 1 drivers  throughout the cold season. Panels from top to bottom depict (1) OLS regression coefficients (* p &lt; 0.05), (2) Random Forest variable importance, and (3) model performance (R²) across seasonal metrics of SUHII 1 (start, peak, end, and mean of season).</a:t>
            </a:r>
          </a:p>
        </p:txBody>
      </p:sp>
      <p:sp>
        <p:nvSpPr>
          <p:cNvPr id="6" name="Title 1">
            <a:extLst>
              <a:ext uri="{FF2B5EF4-FFF2-40B4-BE49-F238E27FC236}">
                <a16:creationId xmlns:a16="http://schemas.microsoft.com/office/drawing/2014/main" id="{BA787E4A-DB56-23BC-8AD1-D4ED0C715912}"/>
              </a:ext>
            </a:extLst>
          </p:cNvPr>
          <p:cNvSpPr txBox="1">
            <a:spLocks/>
          </p:cNvSpPr>
          <p:nvPr/>
        </p:nvSpPr>
        <p:spPr bwMode="auto">
          <a:xfrm>
            <a:off x="683742" y="57685"/>
            <a:ext cx="77765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a:lstStyle>
          <a:p>
            <a:r>
              <a:rPr lang="en-US" kern="0" dirty="0"/>
              <a:t>Results </a:t>
            </a:r>
            <a:br>
              <a:rPr lang="en-US" kern="0" dirty="0"/>
            </a:br>
            <a:r>
              <a:rPr lang="en-US" sz="1400" i="1" dirty="0"/>
              <a:t>Quantitative ranking of factors influencing SUHII</a:t>
            </a:r>
          </a:p>
        </p:txBody>
      </p:sp>
      <p:sp>
        <p:nvSpPr>
          <p:cNvPr id="7" name="TextBox 6">
            <a:extLst>
              <a:ext uri="{FF2B5EF4-FFF2-40B4-BE49-F238E27FC236}">
                <a16:creationId xmlns:a16="http://schemas.microsoft.com/office/drawing/2014/main" id="{405126AB-3500-30BF-BE64-32E5B83F7EDC}"/>
              </a:ext>
            </a:extLst>
          </p:cNvPr>
          <p:cNvSpPr txBox="1"/>
          <p:nvPr/>
        </p:nvSpPr>
        <p:spPr>
          <a:xfrm>
            <a:off x="0" y="887279"/>
            <a:ext cx="2905246" cy="307777"/>
          </a:xfrm>
          <a:prstGeom prst="rect">
            <a:avLst/>
          </a:prstGeom>
          <a:noFill/>
        </p:spPr>
        <p:txBody>
          <a:bodyPr wrap="square" rtlCol="0">
            <a:spAutoFit/>
          </a:bodyPr>
          <a:lstStyle/>
          <a:p>
            <a:r>
              <a:rPr lang="en-RO" sz="1400" dirty="0">
                <a:solidFill>
                  <a:srgbClr val="0098DB"/>
                </a:solidFill>
              </a:rPr>
              <a:t>COLD SEASON</a:t>
            </a:r>
          </a:p>
        </p:txBody>
      </p:sp>
    </p:spTree>
    <p:extLst>
      <p:ext uri="{BB962C8B-B14F-4D97-AF65-F5344CB8AC3E}">
        <p14:creationId xmlns:p14="http://schemas.microsoft.com/office/powerpoint/2010/main" val="7282442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75B16-59B0-72FC-2452-DF0D64E55C3A}"/>
              </a:ext>
            </a:extLst>
          </p:cNvPr>
          <p:cNvSpPr>
            <a:spLocks noGrp="1"/>
          </p:cNvSpPr>
          <p:nvPr>
            <p:ph type="title"/>
          </p:nvPr>
        </p:nvSpPr>
        <p:spPr>
          <a:xfrm>
            <a:off x="774700" y="158413"/>
            <a:ext cx="6956425" cy="430887"/>
          </a:xfrm>
        </p:spPr>
        <p:txBody>
          <a:bodyPr/>
          <a:lstStyle/>
          <a:p>
            <a:r>
              <a:rPr lang="en-US" dirty="0"/>
              <a:t>Conclusion</a:t>
            </a:r>
          </a:p>
        </p:txBody>
      </p:sp>
      <p:sp>
        <p:nvSpPr>
          <p:cNvPr id="3" name="Content Placeholder 2">
            <a:extLst>
              <a:ext uri="{FF2B5EF4-FFF2-40B4-BE49-F238E27FC236}">
                <a16:creationId xmlns:a16="http://schemas.microsoft.com/office/drawing/2014/main" id="{900A603B-9A25-B3FB-9775-531CE8407D21}"/>
              </a:ext>
            </a:extLst>
          </p:cNvPr>
          <p:cNvSpPr>
            <a:spLocks noGrp="1"/>
          </p:cNvSpPr>
          <p:nvPr>
            <p:ph idx="1"/>
          </p:nvPr>
        </p:nvSpPr>
        <p:spPr>
          <a:xfrm>
            <a:off x="316674" y="1160800"/>
            <a:ext cx="8510652" cy="3824287"/>
          </a:xfrm>
        </p:spPr>
        <p:txBody>
          <a:bodyPr/>
          <a:lstStyle/>
          <a:p>
            <a:pPr algn="just">
              <a:buFont typeface="Wingdings" pitchFamily="2" charset="2"/>
              <a:buChar char="Ø"/>
            </a:pPr>
            <a:r>
              <a:rPr lang="en-US" sz="1200" dirty="0"/>
              <a:t>This study provides comprehensive insights into the spatial and temporal variability of LST and SUHII across European urban areas. </a:t>
            </a:r>
          </a:p>
          <a:p>
            <a:pPr algn="just">
              <a:buFont typeface="Wingdings" pitchFamily="2" charset="2"/>
              <a:buChar char="Ø"/>
            </a:pPr>
            <a:r>
              <a:rPr lang="en-US" sz="1200" dirty="0"/>
              <a:t>The results clearly demonstrate that urbanization significantly alters the timing and duration of thermal seasons, with cities experiencing earlier and longer warm periods compared to their rural surroundings. </a:t>
            </a:r>
          </a:p>
          <a:p>
            <a:pPr algn="just">
              <a:buFont typeface="Wingdings" pitchFamily="2" charset="2"/>
              <a:buChar char="Ø"/>
            </a:pPr>
            <a:r>
              <a:rPr lang="en-US" sz="1200" dirty="0"/>
              <a:t>This extended exposure to elevated LSTs underlines the importance of considering urban-specific climatic dynamics in future adaptation strategies.</a:t>
            </a:r>
            <a:endParaRPr lang="ro-RO" sz="1200" dirty="0"/>
          </a:p>
          <a:p>
            <a:pPr algn="just">
              <a:buFont typeface="Wingdings" pitchFamily="2" charset="2"/>
              <a:buChar char="Ø"/>
            </a:pPr>
            <a:r>
              <a:rPr lang="en-US" sz="1200" dirty="0"/>
              <a:t>SUHII patterns showed strong seasonal and diurnal contrasts. </a:t>
            </a:r>
          </a:p>
          <a:p>
            <a:pPr algn="just">
              <a:buFont typeface="Wingdings" pitchFamily="2" charset="2"/>
              <a:buChar char="Ø"/>
            </a:pPr>
            <a:r>
              <a:rPr lang="en-US" sz="1200" dirty="0"/>
              <a:t>Daytime heat islands were most pronounced during the warm season, particularly in central and western Europe, whereas nocturnal heat retention was strongest in southern and southeastern regions. </a:t>
            </a:r>
          </a:p>
          <a:p>
            <a:pPr algn="just">
              <a:buFont typeface="Wingdings" pitchFamily="2" charset="2"/>
              <a:buChar char="Ø"/>
            </a:pPr>
            <a:r>
              <a:rPr lang="en-US" sz="1200" dirty="0"/>
              <a:t>The moderating effects of water and wetlands highlight their potential as nature-based solutions for mitigating urban heat stress.</a:t>
            </a:r>
          </a:p>
          <a:p>
            <a:pPr algn="just"/>
            <a:endParaRPr lang="en-US" sz="1200" dirty="0"/>
          </a:p>
          <a:p>
            <a:endParaRPr lang="en-US" dirty="0"/>
          </a:p>
        </p:txBody>
      </p:sp>
    </p:spTree>
    <p:extLst>
      <p:ext uri="{BB962C8B-B14F-4D97-AF65-F5344CB8AC3E}">
        <p14:creationId xmlns:p14="http://schemas.microsoft.com/office/powerpoint/2010/main" val="2173036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395B9-AF83-3731-0B40-0C3A84D7457F}"/>
              </a:ext>
            </a:extLst>
          </p:cNvPr>
          <p:cNvSpPr>
            <a:spLocks noGrp="1"/>
          </p:cNvSpPr>
          <p:nvPr>
            <p:ph type="title"/>
          </p:nvPr>
        </p:nvSpPr>
        <p:spPr/>
        <p:txBody>
          <a:bodyPr/>
          <a:lstStyle/>
          <a:p>
            <a:r>
              <a:rPr lang="en-US" dirty="0"/>
              <a:t>Study areas</a:t>
            </a:r>
          </a:p>
        </p:txBody>
      </p:sp>
      <p:sp>
        <p:nvSpPr>
          <p:cNvPr id="3" name="Content Placeholder 2">
            <a:extLst>
              <a:ext uri="{FF2B5EF4-FFF2-40B4-BE49-F238E27FC236}">
                <a16:creationId xmlns:a16="http://schemas.microsoft.com/office/drawing/2014/main" id="{EFD20AE0-4D9D-A19E-E7B1-B5E042DD2E79}"/>
              </a:ext>
            </a:extLst>
          </p:cNvPr>
          <p:cNvSpPr>
            <a:spLocks noGrp="1"/>
          </p:cNvSpPr>
          <p:nvPr>
            <p:ph idx="1"/>
          </p:nvPr>
        </p:nvSpPr>
        <p:spPr>
          <a:xfrm>
            <a:off x="196072" y="1026368"/>
            <a:ext cx="4056840" cy="3824287"/>
          </a:xfrm>
        </p:spPr>
        <p:txBody>
          <a:bodyPr/>
          <a:lstStyle/>
          <a:p>
            <a:pPr algn="just"/>
            <a:r>
              <a:rPr lang="en-US" dirty="0"/>
              <a:t>This study focused on European cities with populations over 200,000, </a:t>
            </a:r>
            <a:r>
              <a:rPr lang="en-US" dirty="0" err="1"/>
              <a:t>analysing</a:t>
            </a:r>
            <a:r>
              <a:rPr lang="en-US" dirty="0"/>
              <a:t> them through their corresponding FUAs</a:t>
            </a:r>
            <a:r>
              <a:rPr lang="ro-RO" dirty="0"/>
              <a:t>.</a:t>
            </a:r>
          </a:p>
          <a:p>
            <a:pPr algn="just"/>
            <a:r>
              <a:rPr lang="en-US" dirty="0"/>
              <a:t>- FUA boundaries and population (obtained from the Urban Atlas 2018 dataset (EEA, 2018)). </a:t>
            </a:r>
          </a:p>
          <a:p>
            <a:pPr algn="just"/>
            <a:r>
              <a:rPr lang="en-US" dirty="0"/>
              <a:t>- The analysis included 416 FUAs, with a population ranging from 200,336 in Salamanca (Spain) to 21,289,865 in Istanbul (Turkey). </a:t>
            </a:r>
          </a:p>
        </p:txBody>
      </p:sp>
      <p:pic>
        <p:nvPicPr>
          <p:cNvPr id="1026" name="Picture 2">
            <a:extLst>
              <a:ext uri="{FF2B5EF4-FFF2-40B4-BE49-F238E27FC236}">
                <a16:creationId xmlns:a16="http://schemas.microsoft.com/office/drawing/2014/main" id="{43E429C0-1A92-72C5-CB10-89C750FDE3F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65780" y="1026368"/>
            <a:ext cx="4159110" cy="3212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233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720DD-FD16-AD9B-6C01-D86188AC3AD0}"/>
              </a:ext>
            </a:extLst>
          </p:cNvPr>
          <p:cNvSpPr>
            <a:spLocks noGrp="1"/>
          </p:cNvSpPr>
          <p:nvPr>
            <p:ph type="title"/>
          </p:nvPr>
        </p:nvSpPr>
        <p:spPr/>
        <p:txBody>
          <a:bodyPr/>
          <a:lstStyle/>
          <a:p>
            <a:r>
              <a:rPr lang="en-US" dirty="0"/>
              <a:t>Data used</a:t>
            </a:r>
          </a:p>
        </p:txBody>
      </p:sp>
      <p:sp>
        <p:nvSpPr>
          <p:cNvPr id="3" name="Content Placeholder 2">
            <a:extLst>
              <a:ext uri="{FF2B5EF4-FFF2-40B4-BE49-F238E27FC236}">
                <a16:creationId xmlns:a16="http://schemas.microsoft.com/office/drawing/2014/main" id="{BA13E6F5-A5F0-D50B-9C9D-5B29EE1AC9CC}"/>
              </a:ext>
            </a:extLst>
          </p:cNvPr>
          <p:cNvSpPr>
            <a:spLocks noGrp="1"/>
          </p:cNvSpPr>
          <p:nvPr>
            <p:ph idx="1"/>
          </p:nvPr>
        </p:nvSpPr>
        <p:spPr>
          <a:xfrm>
            <a:off x="173038" y="792163"/>
            <a:ext cx="4255893" cy="3824287"/>
          </a:xfrm>
        </p:spPr>
        <p:txBody>
          <a:bodyPr/>
          <a:lstStyle/>
          <a:p>
            <a:pPr algn="just"/>
            <a:endParaRPr lang="en-US" dirty="0"/>
          </a:p>
          <a:p>
            <a:pPr algn="just"/>
            <a:r>
              <a:rPr lang="en-US" dirty="0"/>
              <a:t>The analysis was based on the LST product version 4.00 (</a:t>
            </a:r>
            <a:r>
              <a:rPr lang="en-US" dirty="0">
                <a:hlinkClick r:id="rId2"/>
              </a:rPr>
              <a:t>https://gws-access.jasmin.ac.uk/public/esacci_lst/AQUA_MODIS_L3C_0.01/4.00/</a:t>
            </a:r>
            <a:r>
              <a:rPr lang="en-US" dirty="0"/>
              <a:t>)</a:t>
            </a:r>
            <a:r>
              <a:rPr lang="ro-RO" dirty="0"/>
              <a:t>, </a:t>
            </a:r>
            <a:r>
              <a:rPr lang="en-US" dirty="0"/>
              <a:t>derived from the MODIS sensor aboard the Aqua satellite and further enhanced as part of the LST project under the framework of the ESA Climate Change Initiative (Hollmann et al., 2013). </a:t>
            </a:r>
          </a:p>
        </p:txBody>
      </p:sp>
      <p:graphicFrame>
        <p:nvGraphicFramePr>
          <p:cNvPr id="8" name="Table 7">
            <a:extLst>
              <a:ext uri="{FF2B5EF4-FFF2-40B4-BE49-F238E27FC236}">
                <a16:creationId xmlns:a16="http://schemas.microsoft.com/office/drawing/2014/main" id="{CD9633C2-9E7E-CAC3-21A1-ACAFFD37B1A3}"/>
              </a:ext>
            </a:extLst>
          </p:cNvPr>
          <p:cNvGraphicFramePr>
            <a:graphicFrameLocks noGrp="1"/>
          </p:cNvGraphicFramePr>
          <p:nvPr>
            <p:extLst>
              <p:ext uri="{D42A27DB-BD31-4B8C-83A1-F6EECF244321}">
                <p14:modId xmlns:p14="http://schemas.microsoft.com/office/powerpoint/2010/main" val="317422203"/>
              </p:ext>
            </p:extLst>
          </p:nvPr>
        </p:nvGraphicFramePr>
        <p:xfrm>
          <a:off x="4629149" y="1020147"/>
          <a:ext cx="4397016" cy="3584579"/>
        </p:xfrm>
        <a:graphic>
          <a:graphicData uri="http://schemas.openxmlformats.org/drawingml/2006/table">
            <a:tbl>
              <a:tblPr/>
              <a:tblGrid>
                <a:gridCol w="930138">
                  <a:extLst>
                    <a:ext uri="{9D8B030D-6E8A-4147-A177-3AD203B41FA5}">
                      <a16:colId xmlns:a16="http://schemas.microsoft.com/office/drawing/2014/main" val="3937545883"/>
                    </a:ext>
                  </a:extLst>
                </a:gridCol>
                <a:gridCol w="930138">
                  <a:extLst>
                    <a:ext uri="{9D8B030D-6E8A-4147-A177-3AD203B41FA5}">
                      <a16:colId xmlns:a16="http://schemas.microsoft.com/office/drawing/2014/main" val="838408247"/>
                    </a:ext>
                  </a:extLst>
                </a:gridCol>
                <a:gridCol w="598952">
                  <a:extLst>
                    <a:ext uri="{9D8B030D-6E8A-4147-A177-3AD203B41FA5}">
                      <a16:colId xmlns:a16="http://schemas.microsoft.com/office/drawing/2014/main" val="3938251245"/>
                    </a:ext>
                  </a:extLst>
                </a:gridCol>
                <a:gridCol w="669418">
                  <a:extLst>
                    <a:ext uri="{9D8B030D-6E8A-4147-A177-3AD203B41FA5}">
                      <a16:colId xmlns:a16="http://schemas.microsoft.com/office/drawing/2014/main" val="723271767"/>
                    </a:ext>
                  </a:extLst>
                </a:gridCol>
                <a:gridCol w="1268370">
                  <a:extLst>
                    <a:ext uri="{9D8B030D-6E8A-4147-A177-3AD203B41FA5}">
                      <a16:colId xmlns:a16="http://schemas.microsoft.com/office/drawing/2014/main" val="3680242614"/>
                    </a:ext>
                  </a:extLst>
                </a:gridCol>
              </a:tblGrid>
              <a:tr h="315423">
                <a:tc>
                  <a:txBody>
                    <a:bodyPr/>
                    <a:lstStyle/>
                    <a:p>
                      <a:pPr algn="ctr" rtl="0" fontAlgn="t">
                        <a:buNone/>
                      </a:pPr>
                      <a:r>
                        <a:rPr lang="en-US" sz="900" b="0" i="0" u="none" strike="noStrike">
                          <a:solidFill>
                            <a:srgbClr val="000000"/>
                          </a:solidFill>
                          <a:effectLst/>
                          <a:latin typeface="Times New Roman" panose="02020603050405020304" pitchFamily="18" charset="0"/>
                        </a:rPr>
                        <a:t>Name</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900" b="0" i="0" u="none" strike="noStrike">
                          <a:solidFill>
                            <a:srgbClr val="000000"/>
                          </a:solidFill>
                          <a:effectLst/>
                          <a:latin typeface="Times New Roman" panose="02020603050405020304" pitchFamily="18" charset="0"/>
                        </a:rPr>
                        <a:t>Source</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900" b="0" i="0" u="none" strike="noStrike">
                          <a:solidFill>
                            <a:srgbClr val="000000"/>
                          </a:solidFill>
                          <a:effectLst/>
                          <a:latin typeface="Times New Roman" panose="02020603050405020304" pitchFamily="18" charset="0"/>
                        </a:rPr>
                        <a:t>Resolution</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900" b="0" i="0" u="none" strike="noStrike">
                          <a:solidFill>
                            <a:srgbClr val="000000"/>
                          </a:solidFill>
                          <a:effectLst/>
                          <a:latin typeface="Times New Roman" panose="02020603050405020304" pitchFamily="18" charset="0"/>
                        </a:rPr>
                        <a:t>Period</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900" b="0" i="0" u="none" strike="noStrike">
                          <a:solidFill>
                            <a:srgbClr val="000000"/>
                          </a:solidFill>
                          <a:effectLst/>
                          <a:latin typeface="Times New Roman" panose="02020603050405020304" pitchFamily="18" charset="0"/>
                        </a:rPr>
                        <a:t>Reference</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84556644"/>
                  </a:ext>
                </a:extLst>
              </a:tr>
              <a:tr h="306550">
                <a:tc>
                  <a:txBody>
                    <a:bodyPr/>
                    <a:lstStyle/>
                    <a:p>
                      <a:pPr rtl="0" fontAlgn="t">
                        <a:buNone/>
                      </a:pPr>
                      <a:r>
                        <a:rPr lang="en-US" sz="900" b="0" i="0" u="none" strike="noStrike">
                          <a:solidFill>
                            <a:srgbClr val="000000"/>
                          </a:solidFill>
                          <a:effectLst/>
                          <a:latin typeface="Times New Roman" panose="02020603050405020304" pitchFamily="18" charset="0"/>
                        </a:rPr>
                        <a:t>LST v4.00</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Aqua MODIS</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1 000 m</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D0D0D"/>
                          </a:solidFill>
                          <a:effectLst/>
                          <a:latin typeface="Times New Roman" panose="02020603050405020304" pitchFamily="18" charset="0"/>
                        </a:rPr>
                        <a:t>2002-2021</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(Ghent et al., 2019) </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34752738"/>
                  </a:ext>
                </a:extLst>
              </a:tr>
              <a:tr h="306550">
                <a:tc>
                  <a:txBody>
                    <a:bodyPr/>
                    <a:lstStyle/>
                    <a:p>
                      <a:pPr rtl="0" fontAlgn="t">
                        <a:buNone/>
                      </a:pPr>
                      <a:r>
                        <a:rPr lang="en-US" sz="900" b="0" i="0" u="none" strike="noStrike">
                          <a:solidFill>
                            <a:srgbClr val="000000"/>
                          </a:solidFill>
                          <a:effectLst/>
                          <a:latin typeface="Times New Roman" panose="02020603050405020304" pitchFamily="18" charset="0"/>
                        </a:rPr>
                        <a:t>FUA</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Urban Atlas</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1 ha</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D0D0D"/>
                          </a:solidFill>
                          <a:effectLst/>
                          <a:latin typeface="Times New Roman" panose="02020603050405020304" pitchFamily="18" charset="0"/>
                        </a:rPr>
                        <a:t>2017-2019</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(EEA, 2018)</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59656277"/>
                  </a:ext>
                </a:extLst>
              </a:tr>
              <a:tr h="306550">
                <a:tc>
                  <a:txBody>
                    <a:bodyPr/>
                    <a:lstStyle/>
                    <a:p>
                      <a:pPr rtl="0" fontAlgn="t">
                        <a:buNone/>
                      </a:pPr>
                      <a:r>
                        <a:rPr lang="en-US" sz="900" b="0" i="0" u="none" strike="noStrike">
                          <a:solidFill>
                            <a:srgbClr val="000000"/>
                          </a:solidFill>
                          <a:effectLst/>
                          <a:latin typeface="Times New Roman" panose="02020603050405020304" pitchFamily="18" charset="0"/>
                        </a:rPr>
                        <a:t>Urban core</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Urban Atlas</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1 ha</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D0D0D"/>
                          </a:solidFill>
                          <a:effectLst/>
                          <a:latin typeface="Times New Roman" panose="02020603050405020304" pitchFamily="18" charset="0"/>
                        </a:rPr>
                        <a:t>2017-2019</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(EEA, 2018)</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60667826"/>
                  </a:ext>
                </a:extLst>
              </a:tr>
              <a:tr h="315423">
                <a:tc>
                  <a:txBody>
                    <a:bodyPr/>
                    <a:lstStyle/>
                    <a:p>
                      <a:pPr rtl="0" fontAlgn="t">
                        <a:buNone/>
                      </a:pPr>
                      <a:r>
                        <a:rPr lang="en-US" sz="900" b="0" i="0" u="none" strike="noStrike">
                          <a:solidFill>
                            <a:srgbClr val="000000"/>
                          </a:solidFill>
                          <a:effectLst/>
                          <a:latin typeface="Times New Roman" panose="02020603050405020304" pitchFamily="18" charset="0"/>
                        </a:rPr>
                        <a:t>Population estimates</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Urban Atlas</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1 ha</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D0D0D"/>
                          </a:solidFill>
                          <a:effectLst/>
                          <a:latin typeface="Times New Roman" panose="02020603050405020304" pitchFamily="18" charset="0"/>
                        </a:rPr>
                        <a:t>2017-2019</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(EEA, 2018)</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03039792"/>
                  </a:ext>
                </a:extLst>
              </a:tr>
              <a:tr h="426980">
                <a:tc>
                  <a:txBody>
                    <a:bodyPr/>
                    <a:lstStyle/>
                    <a:p>
                      <a:pPr rtl="0" fontAlgn="t">
                        <a:buNone/>
                      </a:pPr>
                      <a:r>
                        <a:rPr lang="en-US" sz="900" b="0" i="0" u="none" strike="noStrike">
                          <a:solidFill>
                            <a:srgbClr val="000000"/>
                          </a:solidFill>
                          <a:effectLst/>
                          <a:latin typeface="Times New Roman" panose="02020603050405020304" pitchFamily="18" charset="0"/>
                        </a:rPr>
                        <a:t>Köppen-Geiger climate zones</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Beck et al. 2018</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1 000 m</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D0D0D"/>
                          </a:solidFill>
                          <a:effectLst/>
                          <a:latin typeface="Times New Roman" panose="02020603050405020304" pitchFamily="18" charset="0"/>
                        </a:rPr>
                        <a:t>1980–2016</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(Beck et al., 2018)</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55434581"/>
                  </a:ext>
                </a:extLst>
              </a:tr>
              <a:tr h="547410">
                <a:tc>
                  <a:txBody>
                    <a:bodyPr/>
                    <a:lstStyle/>
                    <a:p>
                      <a:pPr rtl="0" fontAlgn="t">
                        <a:buNone/>
                      </a:pPr>
                      <a:r>
                        <a:rPr lang="en-US" sz="900" b="0" i="0" u="none" strike="noStrike">
                          <a:solidFill>
                            <a:srgbClr val="000000"/>
                          </a:solidFill>
                          <a:effectLst/>
                          <a:latin typeface="Times New Roman" panose="02020603050405020304" pitchFamily="18" charset="0"/>
                        </a:rPr>
                        <a:t>Land cover</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Corine Land Cover</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25 ha /100m</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D0D0D"/>
                          </a:solidFill>
                          <a:effectLst/>
                          <a:latin typeface="Times New Roman" panose="02020603050405020304" pitchFamily="18" charset="0"/>
                        </a:rPr>
                        <a:t>2000, 2006, 2012, 2018</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(CLMS, 2018)</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91669877"/>
                  </a:ext>
                </a:extLst>
              </a:tr>
              <a:tr h="190556">
                <a:tc>
                  <a:txBody>
                    <a:bodyPr/>
                    <a:lstStyle/>
                    <a:p>
                      <a:pPr rtl="0" fontAlgn="t">
                        <a:buNone/>
                      </a:pPr>
                      <a:r>
                        <a:rPr lang="en-US" sz="900" b="0" i="0" u="none" strike="noStrike">
                          <a:solidFill>
                            <a:srgbClr val="000000"/>
                          </a:solidFill>
                          <a:effectLst/>
                          <a:latin typeface="Times New Roman" panose="02020603050405020304" pitchFamily="18" charset="0"/>
                        </a:rPr>
                        <a:t>Altitude</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EU-Dem</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30 m</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D0D0D"/>
                          </a:solidFill>
                          <a:effectLst/>
                          <a:latin typeface="Times New Roman" panose="02020603050405020304" pitchFamily="18" charset="0"/>
                        </a:rPr>
                        <a:t>2016</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dirty="0">
                          <a:solidFill>
                            <a:srgbClr val="000000"/>
                          </a:solidFill>
                          <a:effectLst/>
                          <a:latin typeface="Times New Roman" panose="02020603050405020304" pitchFamily="18" charset="0"/>
                        </a:rPr>
                        <a:t>(CDSE, 2025)</a:t>
                      </a:r>
                      <a:endParaRPr lang="en-US" sz="1400" dirty="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57354653"/>
                  </a:ext>
                </a:extLst>
              </a:tr>
              <a:tr h="788271">
                <a:tc>
                  <a:txBody>
                    <a:bodyPr/>
                    <a:lstStyle/>
                    <a:p>
                      <a:pPr rtl="0" fontAlgn="t">
                        <a:buNone/>
                      </a:pPr>
                      <a:r>
                        <a:rPr lang="en-US" sz="900" b="0" i="0" u="none" strike="noStrike">
                          <a:solidFill>
                            <a:srgbClr val="000000"/>
                          </a:solidFill>
                          <a:effectLst/>
                          <a:latin typeface="Times New Roman" panose="02020603050405020304" pitchFamily="18" charset="0"/>
                        </a:rPr>
                        <a:t>Population density</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Gridded Population of the World, Version 4 (GPWv4)</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00000"/>
                          </a:solidFill>
                          <a:effectLst/>
                          <a:latin typeface="Times New Roman" panose="02020603050405020304" pitchFamily="18" charset="0"/>
                        </a:rPr>
                        <a:t>1 000 m</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a:solidFill>
                            <a:srgbClr val="0D0D0D"/>
                          </a:solidFill>
                          <a:effectLst/>
                          <a:latin typeface="Times New Roman" panose="02020603050405020304" pitchFamily="18" charset="0"/>
                        </a:rPr>
                        <a:t>2020</a:t>
                      </a:r>
                      <a:endParaRPr lang="en-US" sz="140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rtl="0" fontAlgn="t">
                        <a:buNone/>
                      </a:pPr>
                      <a:r>
                        <a:rPr lang="en-US" sz="900" b="0" i="0" u="none" strike="noStrike" dirty="0">
                          <a:solidFill>
                            <a:srgbClr val="000000"/>
                          </a:solidFill>
                          <a:effectLst/>
                          <a:latin typeface="Times New Roman" panose="02020603050405020304" pitchFamily="18" charset="0"/>
                        </a:rPr>
                        <a:t>(Center For International Earth Science Information Network-CIESIN-Columbia University, 2017)</a:t>
                      </a:r>
                      <a:endParaRPr lang="en-US" sz="1400" dirty="0">
                        <a:effectLst/>
                      </a:endParaRPr>
                    </a:p>
                  </a:txBody>
                  <a:tcPr marL="57625" marR="57625" marT="36078" marB="36078">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51993502"/>
                  </a:ext>
                </a:extLst>
              </a:tr>
            </a:tbl>
          </a:graphicData>
        </a:graphic>
      </p:graphicFrame>
      <p:sp>
        <p:nvSpPr>
          <p:cNvPr id="9" name="Rectangle 2">
            <a:extLst>
              <a:ext uri="{FF2B5EF4-FFF2-40B4-BE49-F238E27FC236}">
                <a16:creationId xmlns:a16="http://schemas.microsoft.com/office/drawing/2014/main" id="{08187C2B-F141-8D87-82DD-352A96E5CBD5}"/>
              </a:ext>
            </a:extLst>
          </p:cNvPr>
          <p:cNvSpPr>
            <a:spLocks noChangeArrowheads="1"/>
          </p:cNvSpPr>
          <p:nvPr/>
        </p:nvSpPr>
        <p:spPr bwMode="auto">
          <a:xfrm>
            <a:off x="4629149" y="685026"/>
            <a:ext cx="451485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Summary of data and products used</a:t>
            </a:r>
            <a:endParaRPr kumimoji="0" lang="en-US" altLang="en-US"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81917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D6303-FD12-CB6C-183E-14A8F11A6AA4}"/>
              </a:ext>
            </a:extLst>
          </p:cNvPr>
          <p:cNvSpPr>
            <a:spLocks noGrp="1"/>
          </p:cNvSpPr>
          <p:nvPr>
            <p:ph type="title"/>
          </p:nvPr>
        </p:nvSpPr>
        <p:spPr/>
        <p:txBody>
          <a:bodyPr/>
          <a:lstStyle/>
          <a:p>
            <a:r>
              <a:rPr lang="en-US" dirty="0"/>
              <a:t>Methods</a:t>
            </a:r>
          </a:p>
        </p:txBody>
      </p:sp>
      <p:sp>
        <p:nvSpPr>
          <p:cNvPr id="3" name="Content Placeholder 2">
            <a:extLst>
              <a:ext uri="{FF2B5EF4-FFF2-40B4-BE49-F238E27FC236}">
                <a16:creationId xmlns:a16="http://schemas.microsoft.com/office/drawing/2014/main" id="{50D0CFE2-2C93-1B4B-675C-D59D2B6A7C31}"/>
              </a:ext>
            </a:extLst>
          </p:cNvPr>
          <p:cNvSpPr>
            <a:spLocks noGrp="1"/>
          </p:cNvSpPr>
          <p:nvPr>
            <p:ph idx="1"/>
          </p:nvPr>
        </p:nvSpPr>
        <p:spPr>
          <a:xfrm>
            <a:off x="173039" y="792163"/>
            <a:ext cx="3700815" cy="3824287"/>
          </a:xfrm>
        </p:spPr>
        <p:txBody>
          <a:bodyPr/>
          <a:lstStyle/>
          <a:p>
            <a:pPr algn="just"/>
            <a:r>
              <a:rPr lang="en-US" i="1" dirty="0"/>
              <a:t>Identifying the seasonality metrics of LST</a:t>
            </a:r>
          </a:p>
          <a:p>
            <a:pPr algn="just"/>
            <a:r>
              <a:rPr lang="en-US" i="1" dirty="0"/>
              <a:t>- </a:t>
            </a:r>
            <a:r>
              <a:rPr lang="en-GB" sz="1200" dirty="0"/>
              <a:t>No standardized methodology currently exists for detecting LST seasonal timing </a:t>
            </a:r>
          </a:p>
          <a:p>
            <a:pPr algn="just"/>
            <a:r>
              <a:rPr lang="en-GB" sz="1200" dirty="0"/>
              <a:t>- Vegetation phenology approaches were adapted for LST analysis</a:t>
            </a:r>
          </a:p>
          <a:p>
            <a:pPr algn="just"/>
            <a:r>
              <a:rPr lang="en-GB" sz="1200" i="1" dirty="0"/>
              <a:t>- </a:t>
            </a:r>
            <a:r>
              <a:rPr lang="en-US" sz="1200" dirty="0"/>
              <a:t>to identify the warm and cold seasons and detect their start, peak, and end, daytime LST data were smoothed using a Gaussian filter in combination with the first derivative of the LST</a:t>
            </a:r>
            <a:r>
              <a:rPr lang="ro-RO" sz="1200" dirty="0"/>
              <a:t> (10 consecutive </a:t>
            </a:r>
            <a:r>
              <a:rPr lang="ro-RO" sz="1200" dirty="0" err="1"/>
              <a:t>days</a:t>
            </a:r>
            <a:r>
              <a:rPr lang="ro-RO" sz="1200" dirty="0"/>
              <a:t>)</a:t>
            </a:r>
            <a:endParaRPr lang="en-US" sz="1200" i="1" dirty="0"/>
          </a:p>
        </p:txBody>
      </p:sp>
      <p:pic>
        <p:nvPicPr>
          <p:cNvPr id="3074" name="Picture 2">
            <a:extLst>
              <a:ext uri="{FF2B5EF4-FFF2-40B4-BE49-F238E27FC236}">
                <a16:creationId xmlns:a16="http://schemas.microsoft.com/office/drawing/2014/main" id="{EEBF9290-2F11-5F41-61F1-943A58FCB6C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3854" y="971842"/>
            <a:ext cx="5169064" cy="28910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9211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47174-CA53-6306-6653-1CDFFD3EBCE0}"/>
              </a:ext>
            </a:extLst>
          </p:cNvPr>
          <p:cNvSpPr>
            <a:spLocks noGrp="1"/>
          </p:cNvSpPr>
          <p:nvPr>
            <p:ph type="title"/>
          </p:nvPr>
        </p:nvSpPr>
        <p:spPr/>
        <p:txBody>
          <a:bodyPr/>
          <a:lstStyle/>
          <a:p>
            <a:r>
              <a:rPr lang="en-US" dirty="0"/>
              <a:t>Methods</a:t>
            </a:r>
          </a:p>
        </p:txBody>
      </p:sp>
      <p:sp>
        <p:nvSpPr>
          <p:cNvPr id="3" name="Content Placeholder 2">
            <a:extLst>
              <a:ext uri="{FF2B5EF4-FFF2-40B4-BE49-F238E27FC236}">
                <a16:creationId xmlns:a16="http://schemas.microsoft.com/office/drawing/2014/main" id="{58785BFB-27F2-8BB9-BB96-BE97177B8C4A}"/>
              </a:ext>
            </a:extLst>
          </p:cNvPr>
          <p:cNvSpPr>
            <a:spLocks noGrp="1"/>
          </p:cNvSpPr>
          <p:nvPr>
            <p:ph idx="1"/>
          </p:nvPr>
        </p:nvSpPr>
        <p:spPr>
          <a:xfrm>
            <a:off x="222802" y="804604"/>
            <a:ext cx="5580838" cy="3824287"/>
          </a:xfrm>
        </p:spPr>
        <p:txBody>
          <a:bodyPr/>
          <a:lstStyle/>
          <a:p>
            <a:pPr algn="just"/>
            <a:r>
              <a:rPr lang="en-US" i="1" dirty="0"/>
              <a:t>Quantification of Surface Urban Heat Island Intensity</a:t>
            </a:r>
          </a:p>
          <a:p>
            <a:pPr algn="just"/>
            <a:endParaRPr lang="ro-RO" i="1" dirty="0"/>
          </a:p>
          <a:p>
            <a:pPr algn="just"/>
            <a:r>
              <a:rPr lang="en-US" sz="1200" dirty="0"/>
              <a:t>The SUHII was quantified using two approaches</a:t>
            </a:r>
            <a:r>
              <a:rPr lang="ro-RO" sz="1200" dirty="0"/>
              <a:t>, </a:t>
            </a:r>
            <a:r>
              <a:rPr lang="en-US" sz="1200" dirty="0"/>
              <a:t>as follows: </a:t>
            </a:r>
            <a:endParaRPr lang="ro-RO" sz="1200" dirty="0"/>
          </a:p>
          <a:p>
            <a:pPr algn="just">
              <a:buFontTx/>
              <a:buChar char="-"/>
            </a:pPr>
            <a:r>
              <a:rPr lang="en-US" sz="1200" dirty="0"/>
              <a:t>SUHII 1 was defined as the temperature difference between the urban core and the surrounding peri-urban area, namely a buffer extending from the urban core centroid to a distance equal to half the radius from the centroid to the outer boundary of the urban core (Cheval et al., 2022; </a:t>
            </a:r>
            <a:r>
              <a:rPr lang="en-US" sz="1200" dirty="0" err="1"/>
              <a:t>Onțel</a:t>
            </a:r>
            <a:r>
              <a:rPr lang="en-US" sz="1200" dirty="0"/>
              <a:t> et al., 2025); </a:t>
            </a:r>
            <a:endParaRPr lang="ro-RO" sz="1200" dirty="0"/>
          </a:p>
          <a:p>
            <a:pPr algn="just">
              <a:buFontTx/>
              <a:buChar char="-"/>
            </a:pPr>
            <a:r>
              <a:rPr lang="en-US" sz="1200" dirty="0"/>
              <a:t>SUHII 2 was defined as the temperature difference between the urban core and the outer area of the FUA. </a:t>
            </a:r>
          </a:p>
        </p:txBody>
      </p:sp>
      <p:pic>
        <p:nvPicPr>
          <p:cNvPr id="5" name="Picture 4">
            <a:extLst>
              <a:ext uri="{FF2B5EF4-FFF2-40B4-BE49-F238E27FC236}">
                <a16:creationId xmlns:a16="http://schemas.microsoft.com/office/drawing/2014/main" id="{32981754-0CEF-B55B-89F2-46F9BA4BF46F}"/>
              </a:ext>
            </a:extLst>
          </p:cNvPr>
          <p:cNvPicPr>
            <a:picLocks noChangeAspect="1"/>
          </p:cNvPicPr>
          <p:nvPr/>
        </p:nvPicPr>
        <p:blipFill>
          <a:blip r:embed="rId2"/>
          <a:stretch>
            <a:fillRect/>
          </a:stretch>
        </p:blipFill>
        <p:spPr>
          <a:xfrm>
            <a:off x="5789026" y="1433592"/>
            <a:ext cx="3295974" cy="2022530"/>
          </a:xfrm>
          <a:prstGeom prst="rect">
            <a:avLst/>
          </a:prstGeom>
        </p:spPr>
      </p:pic>
    </p:spTree>
    <p:extLst>
      <p:ext uri="{BB962C8B-B14F-4D97-AF65-F5344CB8AC3E}">
        <p14:creationId xmlns:p14="http://schemas.microsoft.com/office/powerpoint/2010/main" val="134626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1EB0B-1439-A5B2-3CF4-82C1422F8676}"/>
              </a:ext>
            </a:extLst>
          </p:cNvPr>
          <p:cNvSpPr>
            <a:spLocks noGrp="1"/>
          </p:cNvSpPr>
          <p:nvPr>
            <p:ph type="title"/>
          </p:nvPr>
        </p:nvSpPr>
        <p:spPr/>
        <p:txBody>
          <a:bodyPr/>
          <a:lstStyle/>
          <a:p>
            <a:r>
              <a:rPr lang="en-US" dirty="0"/>
              <a:t>Methods</a:t>
            </a:r>
          </a:p>
        </p:txBody>
      </p:sp>
      <p:sp>
        <p:nvSpPr>
          <p:cNvPr id="3" name="Content Placeholder 2">
            <a:extLst>
              <a:ext uri="{FF2B5EF4-FFF2-40B4-BE49-F238E27FC236}">
                <a16:creationId xmlns:a16="http://schemas.microsoft.com/office/drawing/2014/main" id="{040D5689-7A07-B372-F148-8A65B03EEF66}"/>
              </a:ext>
            </a:extLst>
          </p:cNvPr>
          <p:cNvSpPr>
            <a:spLocks noGrp="1"/>
          </p:cNvSpPr>
          <p:nvPr>
            <p:ph idx="1"/>
          </p:nvPr>
        </p:nvSpPr>
        <p:spPr>
          <a:xfrm>
            <a:off x="173039" y="792163"/>
            <a:ext cx="8541754" cy="3824287"/>
          </a:xfrm>
        </p:spPr>
        <p:txBody>
          <a:bodyPr/>
          <a:lstStyle/>
          <a:p>
            <a:r>
              <a:rPr lang="en-US" i="1" dirty="0"/>
              <a:t>Modeling the relationships between LST, SUHII, and environmental predictors</a:t>
            </a:r>
            <a:endParaRPr lang="ro-RO" i="1" dirty="0"/>
          </a:p>
          <a:p>
            <a:endParaRPr lang="ro-RO" dirty="0"/>
          </a:p>
          <a:p>
            <a:r>
              <a:rPr lang="en-US" dirty="0"/>
              <a:t>To comprehensively assess the drivers of LST and SUHII across European urban areas, we adopted a dual modeling approach</a:t>
            </a:r>
            <a:r>
              <a:rPr lang="ro-RO" dirty="0"/>
              <a:t>:</a:t>
            </a:r>
          </a:p>
          <a:p>
            <a:r>
              <a:rPr lang="ro-RO" dirty="0"/>
              <a:t>- </a:t>
            </a:r>
            <a:r>
              <a:rPr lang="en-US" dirty="0"/>
              <a:t>Ordinary Least Squares (OLS) regression provides interpretable relationships and formal inference, </a:t>
            </a:r>
            <a:endParaRPr lang="ro-RO" dirty="0"/>
          </a:p>
          <a:p>
            <a:r>
              <a:rPr lang="ro-RO" dirty="0"/>
              <a:t>- </a:t>
            </a:r>
            <a:r>
              <a:rPr lang="en-US" dirty="0"/>
              <a:t>while Random Forest (RF) captures nonlinear patterns and complex interactions among predictors.</a:t>
            </a:r>
            <a:r>
              <a:rPr lang="ro-RO" dirty="0"/>
              <a:t> </a:t>
            </a:r>
            <a:endParaRPr lang="en-US" dirty="0"/>
          </a:p>
        </p:txBody>
      </p:sp>
    </p:spTree>
    <p:extLst>
      <p:ext uri="{BB962C8B-B14F-4D97-AF65-F5344CB8AC3E}">
        <p14:creationId xmlns:p14="http://schemas.microsoft.com/office/powerpoint/2010/main" val="58538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9304C-C5A4-37F2-6BB2-161132066FC9}"/>
              </a:ext>
            </a:extLst>
          </p:cNvPr>
          <p:cNvSpPr>
            <a:spLocks noGrp="1"/>
          </p:cNvSpPr>
          <p:nvPr>
            <p:ph type="title"/>
          </p:nvPr>
        </p:nvSpPr>
        <p:spPr>
          <a:xfrm>
            <a:off x="774700" y="158413"/>
            <a:ext cx="6956425" cy="430887"/>
          </a:xfrm>
        </p:spPr>
        <p:txBody>
          <a:bodyPr/>
          <a:lstStyle/>
          <a:p>
            <a:r>
              <a:rPr lang="en-US" dirty="0"/>
              <a:t>Methods</a:t>
            </a:r>
          </a:p>
        </p:txBody>
      </p:sp>
      <p:sp>
        <p:nvSpPr>
          <p:cNvPr id="3" name="Content Placeholder 2">
            <a:extLst>
              <a:ext uri="{FF2B5EF4-FFF2-40B4-BE49-F238E27FC236}">
                <a16:creationId xmlns:a16="http://schemas.microsoft.com/office/drawing/2014/main" id="{10C4AF1C-ADB5-036B-6F13-5D6081234FA5}"/>
              </a:ext>
            </a:extLst>
          </p:cNvPr>
          <p:cNvSpPr>
            <a:spLocks noGrp="1"/>
          </p:cNvSpPr>
          <p:nvPr>
            <p:ph idx="1"/>
          </p:nvPr>
        </p:nvSpPr>
        <p:spPr>
          <a:xfrm>
            <a:off x="173039" y="792163"/>
            <a:ext cx="3857786" cy="3824287"/>
          </a:xfrm>
        </p:spPr>
        <p:txBody>
          <a:bodyPr/>
          <a:lstStyle/>
          <a:p>
            <a:r>
              <a:rPr lang="en-US" i="1" dirty="0"/>
              <a:t>Analysis of spatial clustering</a:t>
            </a:r>
            <a:endParaRPr lang="ro-RO" i="1" dirty="0"/>
          </a:p>
          <a:p>
            <a:pPr algn="just"/>
            <a:endParaRPr lang="en-US" sz="1200" dirty="0"/>
          </a:p>
          <a:p>
            <a:pPr algn="just"/>
            <a:r>
              <a:rPr lang="en-US" sz="1200" dirty="0"/>
              <a:t>To identify spatial clustering, we applied the </a:t>
            </a:r>
            <a:r>
              <a:rPr lang="en-US" sz="1200" dirty="0" err="1"/>
              <a:t>Getis</a:t>
            </a:r>
            <a:r>
              <a:rPr lang="en-US" sz="1200" dirty="0"/>
              <a:t>-Ord Gi* statistic in ArcGIS 10.4 (ESRI, 2021). </a:t>
            </a:r>
          </a:p>
          <a:p>
            <a:pPr algn="just"/>
            <a:r>
              <a:rPr lang="en-US" sz="1200" dirty="0"/>
              <a:t>The analysis was conducted on city-level indicators of:</a:t>
            </a:r>
          </a:p>
          <a:p>
            <a:pPr algn="just"/>
            <a:r>
              <a:rPr lang="en-US" sz="1200" dirty="0"/>
              <a:t>- LST seasonal timing, expressed as DOY, and - SUHII, expressed as absolute values. </a:t>
            </a:r>
          </a:p>
        </p:txBody>
      </p:sp>
      <p:graphicFrame>
        <p:nvGraphicFramePr>
          <p:cNvPr id="4" name="Table 3">
            <a:extLst>
              <a:ext uri="{FF2B5EF4-FFF2-40B4-BE49-F238E27FC236}">
                <a16:creationId xmlns:a16="http://schemas.microsoft.com/office/drawing/2014/main" id="{0B409739-058F-004C-E82A-F9FD7DE9ECC4}"/>
              </a:ext>
            </a:extLst>
          </p:cNvPr>
          <p:cNvGraphicFramePr>
            <a:graphicFrameLocks noGrp="1"/>
          </p:cNvGraphicFramePr>
          <p:nvPr>
            <p:extLst>
              <p:ext uri="{D42A27DB-BD31-4B8C-83A1-F6EECF244321}">
                <p14:modId xmlns:p14="http://schemas.microsoft.com/office/powerpoint/2010/main" val="1421434312"/>
              </p:ext>
            </p:extLst>
          </p:nvPr>
        </p:nvGraphicFramePr>
        <p:xfrm>
          <a:off x="4156710" y="1309688"/>
          <a:ext cx="4754880" cy="3246120"/>
        </p:xfrm>
        <a:graphic>
          <a:graphicData uri="http://schemas.openxmlformats.org/drawingml/2006/table">
            <a:tbl>
              <a:tblPr/>
              <a:tblGrid>
                <a:gridCol w="563880">
                  <a:extLst>
                    <a:ext uri="{9D8B030D-6E8A-4147-A177-3AD203B41FA5}">
                      <a16:colId xmlns:a16="http://schemas.microsoft.com/office/drawing/2014/main" val="961940506"/>
                    </a:ext>
                  </a:extLst>
                </a:gridCol>
                <a:gridCol w="1021080">
                  <a:extLst>
                    <a:ext uri="{9D8B030D-6E8A-4147-A177-3AD203B41FA5}">
                      <a16:colId xmlns:a16="http://schemas.microsoft.com/office/drawing/2014/main" val="3722882447"/>
                    </a:ext>
                  </a:extLst>
                </a:gridCol>
                <a:gridCol w="1699260">
                  <a:extLst>
                    <a:ext uri="{9D8B030D-6E8A-4147-A177-3AD203B41FA5}">
                      <a16:colId xmlns:a16="http://schemas.microsoft.com/office/drawing/2014/main" val="3864903042"/>
                    </a:ext>
                  </a:extLst>
                </a:gridCol>
                <a:gridCol w="1470660">
                  <a:extLst>
                    <a:ext uri="{9D8B030D-6E8A-4147-A177-3AD203B41FA5}">
                      <a16:colId xmlns:a16="http://schemas.microsoft.com/office/drawing/2014/main" val="1175759801"/>
                    </a:ext>
                  </a:extLst>
                </a:gridCol>
              </a:tblGrid>
              <a:tr h="264160">
                <a:tc>
                  <a:txBody>
                    <a:bodyPr/>
                    <a:lstStyle/>
                    <a:p>
                      <a:pPr algn="ctr" rtl="0" fontAlgn="t">
                        <a:buNone/>
                      </a:pPr>
                      <a:r>
                        <a:rPr lang="en-US" sz="1100" b="0" i="0" u="none" strike="noStrike">
                          <a:solidFill>
                            <a:srgbClr val="000000"/>
                          </a:solidFill>
                          <a:effectLst/>
                          <a:latin typeface="Times New Roman" panose="02020603050405020304" pitchFamily="18" charset="0"/>
                        </a:rPr>
                        <a:t>Gi_Bin</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Confidence level</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LST (seasonal timing, DOY/days)</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SUHII (intensity values)</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02740410"/>
                  </a:ext>
                </a:extLst>
              </a:tr>
              <a:tr h="0">
                <a:tc>
                  <a:txBody>
                    <a:bodyPr/>
                    <a:lstStyle/>
                    <a:p>
                      <a:pPr algn="ctr" rtl="0" fontAlgn="t">
                        <a:buNone/>
                      </a:pPr>
                      <a:r>
                        <a:rPr lang="en-US" sz="1100" b="0" i="0" u="none" strike="noStrike">
                          <a:solidFill>
                            <a:srgbClr val="000000"/>
                          </a:solidFill>
                          <a:effectLst/>
                          <a:latin typeface="Times New Roman" panose="02020603050405020304" pitchFamily="18" charset="0"/>
                        </a:rPr>
                        <a:t>-3</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99 %</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Significantly earlier timing</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just" rtl="0" fontAlgn="t">
                        <a:buNone/>
                      </a:pPr>
                      <a:r>
                        <a:rPr lang="en-US" sz="1100" b="0" i="0" u="none" strike="noStrike">
                          <a:solidFill>
                            <a:srgbClr val="000000"/>
                          </a:solidFill>
                          <a:effectLst/>
                          <a:latin typeface="Times New Roman" panose="02020603050405020304" pitchFamily="18" charset="0"/>
                        </a:rPr>
                        <a:t>Significantly lower intensity</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54536008"/>
                  </a:ext>
                </a:extLst>
              </a:tr>
              <a:tr h="0">
                <a:tc>
                  <a:txBody>
                    <a:bodyPr/>
                    <a:lstStyle/>
                    <a:p>
                      <a:pPr algn="ctr" rtl="0" fontAlgn="t">
                        <a:buNone/>
                      </a:pPr>
                      <a:r>
                        <a:rPr lang="en-US" sz="1100" b="0" i="0" u="none" strike="noStrike">
                          <a:solidFill>
                            <a:srgbClr val="000000"/>
                          </a:solidFill>
                          <a:effectLst/>
                          <a:latin typeface="Times New Roman" panose="02020603050405020304" pitchFamily="18" charset="0"/>
                        </a:rPr>
                        <a:t>-2</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95 %</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Moderately earlier timing</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just" rtl="0" fontAlgn="t">
                        <a:buNone/>
                      </a:pPr>
                      <a:r>
                        <a:rPr lang="en-US" sz="1100" b="0" i="0" u="none" strike="noStrike">
                          <a:solidFill>
                            <a:srgbClr val="000000"/>
                          </a:solidFill>
                          <a:effectLst/>
                          <a:latin typeface="Times New Roman" panose="02020603050405020304" pitchFamily="18" charset="0"/>
                        </a:rPr>
                        <a:t>Moderately lower intensity</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35055937"/>
                  </a:ext>
                </a:extLst>
              </a:tr>
              <a:tr h="0">
                <a:tc>
                  <a:txBody>
                    <a:bodyPr/>
                    <a:lstStyle/>
                    <a:p>
                      <a:pPr algn="ctr" rtl="0" fontAlgn="t">
                        <a:buNone/>
                      </a:pPr>
                      <a:r>
                        <a:rPr lang="en-US" sz="1100" b="0" i="0" u="none" strike="noStrike">
                          <a:solidFill>
                            <a:srgbClr val="000000"/>
                          </a:solidFill>
                          <a:effectLst/>
                          <a:latin typeface="Times New Roman" panose="02020603050405020304" pitchFamily="18" charset="0"/>
                        </a:rPr>
                        <a:t>-1</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90 %</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Slightly earlier timing</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just" rtl="0" fontAlgn="t">
                        <a:buNone/>
                      </a:pPr>
                      <a:r>
                        <a:rPr lang="en-US" sz="1100" b="0" i="0" u="none" strike="noStrike">
                          <a:solidFill>
                            <a:srgbClr val="000000"/>
                          </a:solidFill>
                          <a:effectLst/>
                          <a:latin typeface="Times New Roman" panose="02020603050405020304" pitchFamily="18" charset="0"/>
                        </a:rPr>
                        <a:t>Slightly lower intensity</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18046649"/>
                  </a:ext>
                </a:extLst>
              </a:tr>
              <a:tr h="0">
                <a:tc>
                  <a:txBody>
                    <a:bodyPr/>
                    <a:lstStyle/>
                    <a:p>
                      <a:pPr algn="ctr" rtl="0" fontAlgn="t">
                        <a:buNone/>
                      </a:pPr>
                      <a:r>
                        <a:rPr lang="en-US" sz="1100" b="0" i="0" u="none" strike="noStrike">
                          <a:solidFill>
                            <a:srgbClr val="000000"/>
                          </a:solidFill>
                          <a:effectLst/>
                          <a:latin typeface="Times New Roman" panose="02020603050405020304" pitchFamily="18" charset="0"/>
                        </a:rPr>
                        <a:t>0</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Not significant</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No significant clustering</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just" rtl="0" fontAlgn="t">
                        <a:buNone/>
                      </a:pPr>
                      <a:r>
                        <a:rPr lang="en-US" sz="1100" b="0" i="0" u="none" strike="noStrike">
                          <a:solidFill>
                            <a:srgbClr val="000000"/>
                          </a:solidFill>
                          <a:effectLst/>
                          <a:latin typeface="Times New Roman" panose="02020603050405020304" pitchFamily="18" charset="0"/>
                        </a:rPr>
                        <a:t>No significant clustering</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7184487"/>
                  </a:ext>
                </a:extLst>
              </a:tr>
              <a:tr h="0">
                <a:tc>
                  <a:txBody>
                    <a:bodyPr/>
                    <a:lstStyle/>
                    <a:p>
                      <a:pPr algn="ctr" rtl="0" fontAlgn="t">
                        <a:buNone/>
                      </a:pPr>
                      <a:r>
                        <a:rPr lang="en-US" sz="1100" b="0" i="0" u="none" strike="noStrike">
                          <a:solidFill>
                            <a:srgbClr val="000000"/>
                          </a:solidFill>
                          <a:effectLst/>
                          <a:latin typeface="Times New Roman" panose="02020603050405020304" pitchFamily="18" charset="0"/>
                        </a:rPr>
                        <a:t>1</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90 %</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Slightly later timing</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just" rtl="0" fontAlgn="t">
                        <a:buNone/>
                      </a:pPr>
                      <a:r>
                        <a:rPr lang="en-US" sz="1100" b="0" i="0" u="none" strike="noStrike">
                          <a:solidFill>
                            <a:srgbClr val="000000"/>
                          </a:solidFill>
                          <a:effectLst/>
                          <a:latin typeface="Times New Roman" panose="02020603050405020304" pitchFamily="18" charset="0"/>
                        </a:rPr>
                        <a:t>Slightly higher intensity</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53330998"/>
                  </a:ext>
                </a:extLst>
              </a:tr>
              <a:tr h="0">
                <a:tc>
                  <a:txBody>
                    <a:bodyPr/>
                    <a:lstStyle/>
                    <a:p>
                      <a:pPr algn="ctr" rtl="0" fontAlgn="t">
                        <a:buNone/>
                      </a:pPr>
                      <a:r>
                        <a:rPr lang="en-US" sz="1100" b="0" i="0" u="none" strike="noStrike">
                          <a:solidFill>
                            <a:srgbClr val="000000"/>
                          </a:solidFill>
                          <a:effectLst/>
                          <a:latin typeface="Times New Roman" panose="02020603050405020304" pitchFamily="18" charset="0"/>
                        </a:rPr>
                        <a:t>2</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95 %</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Moderately later timing</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just" rtl="0" fontAlgn="t">
                        <a:buNone/>
                      </a:pPr>
                      <a:r>
                        <a:rPr lang="en-US" sz="1100" b="0" i="0" u="none" strike="noStrike" dirty="0">
                          <a:solidFill>
                            <a:srgbClr val="000000"/>
                          </a:solidFill>
                          <a:effectLst/>
                          <a:latin typeface="Times New Roman" panose="02020603050405020304" pitchFamily="18" charset="0"/>
                        </a:rPr>
                        <a:t>Moderately higher intensity</a:t>
                      </a:r>
                      <a:endParaRPr lang="en-US" dirty="0">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1036873"/>
                  </a:ext>
                </a:extLst>
              </a:tr>
              <a:tr h="0">
                <a:tc>
                  <a:txBody>
                    <a:bodyPr/>
                    <a:lstStyle/>
                    <a:p>
                      <a:pPr algn="ctr" rtl="0" fontAlgn="t">
                        <a:buNone/>
                      </a:pPr>
                      <a:r>
                        <a:rPr lang="en-US" sz="1100" b="0" i="0" u="none" strike="noStrike">
                          <a:solidFill>
                            <a:srgbClr val="000000"/>
                          </a:solidFill>
                          <a:effectLst/>
                          <a:latin typeface="Times New Roman" panose="02020603050405020304" pitchFamily="18" charset="0"/>
                        </a:rPr>
                        <a:t>3</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99 %</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rtl="0" fontAlgn="t">
                        <a:buNone/>
                      </a:pPr>
                      <a:r>
                        <a:rPr lang="en-US" sz="1100" b="0" i="0" u="none" strike="noStrike">
                          <a:solidFill>
                            <a:srgbClr val="000000"/>
                          </a:solidFill>
                          <a:effectLst/>
                          <a:latin typeface="Times New Roman" panose="02020603050405020304" pitchFamily="18" charset="0"/>
                        </a:rPr>
                        <a:t>Significantly later timing</a:t>
                      </a:r>
                      <a:endParaRPr lang="en-US">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just" rtl="0" fontAlgn="t">
                        <a:buNone/>
                      </a:pPr>
                      <a:r>
                        <a:rPr lang="en-US" sz="1100" b="0" i="0" u="none" strike="noStrike" dirty="0">
                          <a:solidFill>
                            <a:srgbClr val="000000"/>
                          </a:solidFill>
                          <a:effectLst/>
                          <a:latin typeface="Times New Roman" panose="02020603050405020304" pitchFamily="18" charset="0"/>
                        </a:rPr>
                        <a:t>Significantly higher intensity</a:t>
                      </a:r>
                      <a:endParaRPr lang="en-US" dirty="0">
                        <a:effectLst/>
                      </a:endParaRPr>
                    </a:p>
                  </a:txBody>
                  <a:tcPr marL="68580" marR="6858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17554170"/>
                  </a:ext>
                </a:extLst>
              </a:tr>
            </a:tbl>
          </a:graphicData>
        </a:graphic>
      </p:graphicFrame>
      <p:sp>
        <p:nvSpPr>
          <p:cNvPr id="5" name="Rectangle 1">
            <a:extLst>
              <a:ext uri="{FF2B5EF4-FFF2-40B4-BE49-F238E27FC236}">
                <a16:creationId xmlns:a16="http://schemas.microsoft.com/office/drawing/2014/main" id="{BE9B32EF-11A0-8EF5-385C-67B3F78F2C47}"/>
              </a:ext>
            </a:extLst>
          </p:cNvPr>
          <p:cNvSpPr>
            <a:spLocks noChangeArrowheads="1"/>
          </p:cNvSpPr>
          <p:nvPr/>
        </p:nvSpPr>
        <p:spPr bwMode="auto">
          <a:xfrm>
            <a:off x="4030825" y="792163"/>
            <a:ext cx="5035551"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49263"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Geospatial clustering of European cities. Interpretation of </a:t>
            </a:r>
            <a:r>
              <a:rPr kumimoji="0" lang="en-US" altLang="en-US" sz="1200" b="0" i="0" u="none" strike="noStrike" cap="none" normalizeH="0" baseline="0" dirty="0" err="1">
                <a:ln>
                  <a:noFill/>
                </a:ln>
                <a:solidFill>
                  <a:srgbClr val="000000"/>
                </a:solidFill>
                <a:effectLst/>
                <a:latin typeface="Times New Roman" panose="02020603050405020304" pitchFamily="18" charset="0"/>
                <a:cs typeface="Times New Roman" panose="02020603050405020304" pitchFamily="18" charset="0"/>
              </a:rPr>
              <a:t>Getis</a:t>
            </a:r>
            <a:r>
              <a:rPr kumimoji="0" lang="en-US" altLang="en-US" sz="12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–Ord Gi* (</a:t>
            </a:r>
            <a:r>
              <a:rPr kumimoji="0" lang="en-US" altLang="en-US" sz="1200" b="0" i="0" u="none" strike="noStrike" cap="none" normalizeH="0" baseline="0" dirty="0" err="1">
                <a:ln>
                  <a:noFill/>
                </a:ln>
                <a:solidFill>
                  <a:srgbClr val="000000"/>
                </a:solidFill>
                <a:effectLst/>
                <a:latin typeface="Times New Roman" panose="02020603050405020304" pitchFamily="18" charset="0"/>
                <a:cs typeface="Times New Roman" panose="02020603050405020304" pitchFamily="18" charset="0"/>
              </a:rPr>
              <a:t>Gi_Bin</a:t>
            </a:r>
            <a:r>
              <a:rPr kumimoji="0" lang="en-US" altLang="en-US" sz="12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classes for LST (seasonal timing) and SUHII (intensity value).</a:t>
            </a:r>
            <a:endParaRPr kumimoji="0" lang="en-US" altLang="en-US" sz="600" b="0" i="0" u="none" strike="noStrike" cap="none" normalizeH="0" baseline="0" dirty="0">
              <a:ln>
                <a:noFill/>
              </a:ln>
              <a:solidFill>
                <a:schemeClr val="tx1"/>
              </a:solidFill>
              <a:effectLst/>
            </a:endParaRPr>
          </a:p>
          <a:p>
            <a:pPr marL="0" marR="0" lvl="0" indent="449263"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a:extLst>
              <a:ext uri="{FF2B5EF4-FFF2-40B4-BE49-F238E27FC236}">
                <a16:creationId xmlns:a16="http://schemas.microsoft.com/office/drawing/2014/main" id="{D5B32AF6-9812-4035-FB01-6AE13E2372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558" y="3432727"/>
            <a:ext cx="4050152" cy="1255085"/>
          </a:xfrm>
          <a:prstGeom prst="rect">
            <a:avLst/>
          </a:prstGeom>
        </p:spPr>
      </p:pic>
    </p:spTree>
    <p:extLst>
      <p:ext uri="{BB962C8B-B14F-4D97-AF65-F5344CB8AC3E}">
        <p14:creationId xmlns:p14="http://schemas.microsoft.com/office/powerpoint/2010/main" val="19858686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6F7B36-3344-3EF6-8292-A15FAF908F98}"/>
              </a:ext>
            </a:extLst>
          </p:cNvPr>
          <p:cNvSpPr>
            <a:spLocks noGrp="1"/>
          </p:cNvSpPr>
          <p:nvPr>
            <p:ph idx="1"/>
          </p:nvPr>
        </p:nvSpPr>
        <p:spPr>
          <a:xfrm>
            <a:off x="199475" y="742401"/>
            <a:ext cx="2930946" cy="1192796"/>
          </a:xfrm>
        </p:spPr>
        <p:txBody>
          <a:bodyPr/>
          <a:lstStyle/>
          <a:p>
            <a:pPr algn="just"/>
            <a:endParaRPr lang="en-US" dirty="0"/>
          </a:p>
          <a:p>
            <a:pPr algn="just"/>
            <a:endParaRPr lang="en-US" dirty="0"/>
          </a:p>
        </p:txBody>
      </p:sp>
      <p:pic>
        <p:nvPicPr>
          <p:cNvPr id="5122" name="Picture 2">
            <a:extLst>
              <a:ext uri="{FF2B5EF4-FFF2-40B4-BE49-F238E27FC236}">
                <a16:creationId xmlns:a16="http://schemas.microsoft.com/office/drawing/2014/main" id="{C2025A18-814B-851C-D9AF-0CED17C7416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56857" y="947673"/>
            <a:ext cx="5943600" cy="260032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81662D5A-2ED9-0B45-1A65-775E11356D9B}"/>
              </a:ext>
            </a:extLst>
          </p:cNvPr>
          <p:cNvSpPr txBox="1"/>
          <p:nvPr/>
        </p:nvSpPr>
        <p:spPr>
          <a:xfrm>
            <a:off x="4195664" y="3704387"/>
            <a:ext cx="4572000" cy="600164"/>
          </a:xfrm>
          <a:prstGeom prst="rect">
            <a:avLst/>
          </a:prstGeom>
          <a:noFill/>
        </p:spPr>
        <p:txBody>
          <a:bodyPr wrap="square">
            <a:spAutoFit/>
          </a:bodyPr>
          <a:lstStyle/>
          <a:p>
            <a:pPr algn="ctr"/>
            <a:r>
              <a:rPr lang="ro-RO" sz="1100" b="0" i="0" u="none" strike="noStrike" dirty="0">
                <a:solidFill>
                  <a:srgbClr val="000000"/>
                </a:solidFill>
                <a:effectLst/>
                <a:latin typeface="Times New Roman" panose="02020603050405020304" pitchFamily="18" charset="0"/>
              </a:rPr>
              <a:t>S</a:t>
            </a:r>
            <a:r>
              <a:rPr lang="en-US" sz="1100" b="0" i="0" u="none" strike="noStrike" dirty="0" err="1">
                <a:solidFill>
                  <a:srgbClr val="000000"/>
                </a:solidFill>
                <a:effectLst/>
                <a:latin typeface="Times New Roman" panose="02020603050405020304" pitchFamily="18" charset="0"/>
              </a:rPr>
              <a:t>easonal</a:t>
            </a:r>
            <a:r>
              <a:rPr lang="en-US" sz="1100" b="0" i="0" u="none" strike="noStrike" dirty="0">
                <a:solidFill>
                  <a:srgbClr val="000000"/>
                </a:solidFill>
                <a:effectLst/>
                <a:latin typeface="Times New Roman" panose="02020603050405020304" pitchFamily="18" charset="0"/>
              </a:rPr>
              <a:t> LST indicators (Start of Season, Peak of Season, End of Season, and Length of Season) across urban, peri-urban, and rural zones for warm (left) and cold (right) seasons.</a:t>
            </a:r>
            <a:endParaRPr lang="en-US" sz="1100" dirty="0"/>
          </a:p>
        </p:txBody>
      </p:sp>
      <p:sp>
        <p:nvSpPr>
          <p:cNvPr id="10" name="TextBox 9">
            <a:extLst>
              <a:ext uri="{FF2B5EF4-FFF2-40B4-BE49-F238E27FC236}">
                <a16:creationId xmlns:a16="http://schemas.microsoft.com/office/drawing/2014/main" id="{CE7E0CD4-4153-CB26-EFD0-900AA1C33983}"/>
              </a:ext>
            </a:extLst>
          </p:cNvPr>
          <p:cNvSpPr txBox="1"/>
          <p:nvPr/>
        </p:nvSpPr>
        <p:spPr>
          <a:xfrm>
            <a:off x="199475" y="1168255"/>
            <a:ext cx="2930945" cy="3308598"/>
          </a:xfrm>
          <a:prstGeom prst="rect">
            <a:avLst/>
          </a:prstGeom>
          <a:noFill/>
        </p:spPr>
        <p:txBody>
          <a:bodyPr wrap="square">
            <a:spAutoFit/>
          </a:bodyPr>
          <a:lstStyle/>
          <a:p>
            <a:pPr algn="just"/>
            <a:r>
              <a:rPr lang="en-US" sz="1100" dirty="0">
                <a:solidFill>
                  <a:srgbClr val="D0103A"/>
                </a:solidFill>
              </a:rPr>
              <a:t> </a:t>
            </a:r>
            <a:r>
              <a:rPr lang="ro-RO" sz="1100" dirty="0">
                <a:solidFill>
                  <a:srgbClr val="D0103A"/>
                </a:solidFill>
              </a:rPr>
              <a:t>WARM SEASON</a:t>
            </a:r>
          </a:p>
          <a:p>
            <a:pPr algn="just"/>
            <a:endParaRPr lang="ro-RO" sz="1100" dirty="0">
              <a:solidFill>
                <a:srgbClr val="D0103A"/>
              </a:solidFill>
            </a:endParaRPr>
          </a:p>
          <a:p>
            <a:pPr marL="171450" indent="-171450" algn="just">
              <a:buFont typeface="Wingdings" pitchFamily="2" charset="2"/>
              <a:buChar char="Ø"/>
            </a:pPr>
            <a:r>
              <a:rPr lang="en-US" sz="1100" dirty="0"/>
              <a:t>The onset occurs earliest in urban cores (mean DOY 72) and progressively later in peri-urban (mean DOY 77) and rural zones (mean DOY 82), corresponding to an approximate gradient of +5 days per zone from urban to rural</a:t>
            </a:r>
            <a:r>
              <a:rPr lang="ro-RO" sz="1100" dirty="0"/>
              <a:t>.</a:t>
            </a:r>
          </a:p>
          <a:p>
            <a:pPr algn="just"/>
            <a:endParaRPr lang="ro-RO" sz="1100" dirty="0"/>
          </a:p>
          <a:p>
            <a:pPr algn="just"/>
            <a:r>
              <a:rPr lang="en-US" sz="1100" dirty="0">
                <a:solidFill>
                  <a:srgbClr val="00549F"/>
                </a:solidFill>
              </a:rPr>
              <a:t>COLD SEASON</a:t>
            </a:r>
          </a:p>
          <a:p>
            <a:pPr algn="just"/>
            <a:endParaRPr lang="en-US" sz="1100" dirty="0">
              <a:solidFill>
                <a:srgbClr val="00549F"/>
              </a:solidFill>
            </a:endParaRPr>
          </a:p>
          <a:p>
            <a:pPr marL="171450" indent="-171450" algn="just">
              <a:buFont typeface="Wingdings" pitchFamily="2" charset="2"/>
              <a:buChar char="Ø"/>
            </a:pPr>
            <a:r>
              <a:rPr lang="en-US" sz="1100" dirty="0"/>
              <a:t>The onset is similar across zones (mean DOY 265), while the end occurs earliest in urban cores (DOY 72) and progressively later in peri-urban (DOY 77) and rural areas (DOY 82), again reflecting a ~5-day gradient per zone</a:t>
            </a:r>
          </a:p>
        </p:txBody>
      </p:sp>
      <p:sp>
        <p:nvSpPr>
          <p:cNvPr id="5" name="Title 1">
            <a:extLst>
              <a:ext uri="{FF2B5EF4-FFF2-40B4-BE49-F238E27FC236}">
                <a16:creationId xmlns:a16="http://schemas.microsoft.com/office/drawing/2014/main" id="{0715F3E4-6E1C-9232-6B73-BE8E36815412}"/>
              </a:ext>
            </a:extLst>
          </p:cNvPr>
          <p:cNvSpPr txBox="1">
            <a:spLocks/>
          </p:cNvSpPr>
          <p:nvPr/>
        </p:nvSpPr>
        <p:spPr bwMode="auto">
          <a:xfrm>
            <a:off x="714342" y="108097"/>
            <a:ext cx="751525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a:lstStyle>
          <a:p>
            <a:r>
              <a:rPr lang="en-US" kern="0" dirty="0"/>
              <a:t>Results </a:t>
            </a:r>
            <a:br>
              <a:rPr lang="en-US" kern="0" dirty="0"/>
            </a:br>
            <a:r>
              <a:rPr lang="en-US" sz="1400" i="1" kern="0" dirty="0"/>
              <a:t>LST seasonality during warm and cold seasons across European urban areas</a:t>
            </a:r>
            <a:br>
              <a:rPr lang="ro-RO" sz="1400" i="1" kern="0" dirty="0"/>
            </a:br>
            <a:endParaRPr lang="en-US" sz="1400" kern="0" dirty="0"/>
          </a:p>
        </p:txBody>
      </p:sp>
    </p:spTree>
    <p:extLst>
      <p:ext uri="{BB962C8B-B14F-4D97-AF65-F5344CB8AC3E}">
        <p14:creationId xmlns:p14="http://schemas.microsoft.com/office/powerpoint/2010/main" val="705516075"/>
      </p:ext>
    </p:extLst>
  </p:cSld>
  <p:clrMapOvr>
    <a:masterClrMapping/>
  </p:clrMapOvr>
</p:sld>
</file>

<file path=ppt/theme/theme1.xml><?xml version="1.0" encoding="utf-8"?>
<a:theme xmlns:a="http://schemas.openxmlformats.org/drawingml/2006/main" name="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Met Office Document" ma:contentTypeID="0x01010008EC4BDFB4C3D542892399C37F0B505F00A5E4FF33B30EA542B63537776E4159E2" ma:contentTypeVersion="4" ma:contentTypeDescription="" ma:contentTypeScope="" ma:versionID="afae94b013afc68d3bc79838abe09d6e">
  <xsd:schema xmlns:xsd="http://www.w3.org/2001/XMLSchema" xmlns:xs="http://www.w3.org/2001/XMLSchema" xmlns:p="http://schemas.microsoft.com/office/2006/metadata/properties" xmlns:ns2="95a6d21c-7db0-4b7e-981f-b4f22b02b9d8" targetNamespace="http://schemas.microsoft.com/office/2006/metadata/properties" ma:root="true" ma:fieldsID="00498563706532ae591e9d28b48530d5" ns2:_="">
    <xsd:import namespace="95a6d21c-7db0-4b7e-981f-b4f22b02b9d8"/>
    <xsd:element name="properties">
      <xsd:complexType>
        <xsd:sequence>
          <xsd:element name="documentManagement">
            <xsd:complexType>
              <xsd:all>
                <xsd:element ref="ns2:TNA" minOccurs="0"/>
                <xsd:element ref="ns2:Review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6d21c-7db0-4b7e-981f-b4f22b02b9d8" elementFormDefault="qualified">
    <xsd:import namespace="http://schemas.microsoft.com/office/2006/documentManagement/types"/>
    <xsd:import namespace="http://schemas.microsoft.com/office/infopath/2007/PartnerControls"/>
    <xsd:element name="TNA" ma:index="1" nillable="true" ma:displayName="TNA" ma:default="Not of potential interest" ma:format="Dropdown" ma:internalName="TNA">
      <xsd:simpleType>
        <xsd:restriction base="dms:Choice">
          <xsd:enumeration value="Not of potential interest"/>
          <xsd:enumeration value="Potential TNA Record"/>
          <xsd:enumeration value="Flagged for TNA"/>
          <xsd:enumeration value="List to TNA"/>
          <xsd:enumeration value="Not listed to TNA"/>
          <xsd:enumeration value="Transferred to TNA"/>
          <xsd:enumeration value="Published by TNA"/>
        </xsd:restriction>
      </xsd:simpleType>
    </xsd:element>
    <xsd:element name="ReviewDate" ma:index="2" nillable="true" ma:displayName="Review Date" ma:format="DateOnly" ma:internalName="Review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ct:contentTypeSchema xmlns:ct="http://schemas.microsoft.com/office/2006/metadata/contentType" xmlns:ma="http://schemas.microsoft.com/office/2006/metadata/properties/metaAttributes" ct:_="" ma:_="" ma:contentTypeName="Document" ma:contentTypeID="0x010100E4F9D0DE9BDCC4459CB953BA1A83B265" ma:contentTypeVersion="19" ma:contentTypeDescription="Create a new document." ma:contentTypeScope="" ma:versionID="d2924f644687df15ff764fcc842f1b21">
  <xsd:schema xmlns:xsd="http://www.w3.org/2001/XMLSchema" xmlns:xs="http://www.w3.org/2001/XMLSchema" xmlns:p="http://schemas.microsoft.com/office/2006/metadata/properties" xmlns:ns2="e19819c7-3cbc-4b1a-8ee3-31d373041e80" xmlns:ns3="34c15f97-4efe-4adb-8bbd-d6a08105d664" targetNamespace="http://schemas.microsoft.com/office/2006/metadata/properties" ma:root="true" ma:fieldsID="8bd833f67e813b22e22ff3ab75e3e9c4" ns2:_="" ns3:_="">
    <xsd:import namespace="e19819c7-3cbc-4b1a-8ee3-31d373041e80"/>
    <xsd:import namespace="34c15f97-4efe-4adb-8bbd-d6a08105d66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9819c7-3cbc-4b1a-8ee3-31d373041e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ad260c57-76ed-49cc-8be9-72fa21c071f0"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4c15f97-4efe-4adb-8bbd-d6a08105d6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193e768-861a-4d5f-a897-84279c2a4bec}" ma:internalName="TaxCatchAll" ma:showField="CatchAllData" ma:web="34c15f97-4efe-4adb-8bbd-d6a08105d6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TaxCatchAll xmlns="34c15f97-4efe-4adb-8bbd-d6a08105d664" xsi:nil="true"/>
    <lcf76f155ced4ddcb4097134ff3c332f xmlns="e19819c7-3cbc-4b1a-8ee3-31d373041e8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B0BD2B5-4222-4B58-B2C6-3215EC4E34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6d21c-7db0-4b7e-981f-b4f22b02b9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5874F7E-7FAB-41FD-9D94-724546DF33EE}"/>
</file>

<file path=customXml/itemProps3.xml><?xml version="1.0" encoding="utf-8"?>
<ds:datastoreItem xmlns:ds="http://schemas.openxmlformats.org/officeDocument/2006/customXml" ds:itemID="{548D79E0-F545-4A75-B39D-7B8AF1D9BA85}">
  <ds:schemaRefs>
    <ds:schemaRef ds:uri="http://schemas.microsoft.com/sharepoint/v3/contenttype/forms"/>
  </ds:schemaRefs>
</ds:datastoreItem>
</file>

<file path=customXml/itemProps4.xml><?xml version="1.0" encoding="utf-8"?>
<ds:datastoreItem xmlns:ds="http://schemas.openxmlformats.org/officeDocument/2006/customXml" ds:itemID="{8E22279E-2C4C-4C93-8498-455A58D1433E}">
  <ds:schemaRefs>
    <ds:schemaRef ds:uri="http://purl.org/dc/elements/1.1/"/>
    <ds:schemaRef ds:uri="http://purl.org/dc/dcmitype/"/>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34c15f97-4efe-4adb-8bbd-d6a08105d664"/>
    <ds:schemaRef ds:uri="e19819c7-3cbc-4b1a-8ee3-31d373041e80"/>
    <ds:schemaRef ds:uri="http://www.w3.org/XML/1998/namespace"/>
    <ds:schemaRef ds:uri="95a6d21c-7db0-4b7e-981f-b4f22b02b9d8"/>
  </ds:schemaRefs>
</ds:datastoreItem>
</file>

<file path=docMetadata/LabelInfo.xml><?xml version="1.0" encoding="utf-8"?>
<clbl:labelList xmlns:clbl="http://schemas.microsoft.com/office/2020/mipLabelMetadata">
  <clbl:label id="{17f18161-20d7-4746-87fd-50fe3e3b6619}" enabled="0" method="" siteId="{17f18161-20d7-4746-87fd-50fe3e3b6619}" removed="1"/>
</clbl:labelList>
</file>

<file path=docProps/app.xml><?xml version="1.0" encoding="utf-8"?>
<Properties xmlns="http://schemas.openxmlformats.org/officeDocument/2006/extended-properties" xmlns:vt="http://schemas.openxmlformats.org/officeDocument/2006/docPropsVTypes">
  <Template>CCI_landsurfacetemperature</Template>
  <TotalTime>1193</TotalTime>
  <Words>2753</Words>
  <Application>Microsoft Macintosh PowerPoint</Application>
  <PresentationFormat>On-screen Show (16:9)</PresentationFormat>
  <Paragraphs>251</Paragraphs>
  <Slides>21</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Times New Roman</vt:lpstr>
      <vt:lpstr>Verdana</vt:lpstr>
      <vt:lpstr>Wingdings</vt:lpstr>
      <vt:lpstr>CCI_landsurfacetemperature</vt:lpstr>
      <vt:lpstr>PowerPoint Presentation</vt:lpstr>
      <vt:lpstr>Objectives</vt:lpstr>
      <vt:lpstr>Study areas</vt:lpstr>
      <vt:lpstr>Data used</vt:lpstr>
      <vt:lpstr>Methods</vt:lpstr>
      <vt:lpstr>Methods</vt:lpstr>
      <vt:lpstr>Methods</vt:lpstr>
      <vt:lpstr>Methods</vt:lpstr>
      <vt:lpstr>PowerPoint Presentation</vt:lpstr>
      <vt:lpstr>PowerPoint Presentation</vt:lpstr>
      <vt:lpstr>PowerPoint Presentation</vt:lpstr>
      <vt:lpstr>PowerPoint Presentation</vt:lpstr>
      <vt:lpstr>PowerPoint Presentation</vt:lpstr>
      <vt:lpstr>Results SUHII seasonality during warm and cold seasons across European urban areas </vt:lpstr>
      <vt:lpstr>Results SUHII seasonality during warm and cold seasons across European urban areas</vt:lpstr>
      <vt:lpstr>Results SUHII seasonality during warm and cold seasons across European urban areas</vt:lpstr>
      <vt:lpstr>Results SUHII seasonality during warm and cold seasons across European urban areas</vt:lpstr>
      <vt:lpstr>Results SUHII seasonality during warm and cold seasons across European urban areas</vt:lpstr>
      <vt:lpstr>PowerPoint Presentation</vt:lpstr>
      <vt:lpstr>PowerPoint Presentation</vt:lpstr>
      <vt:lpstr>Conclusion</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TITLE OF PRESENTATION</dc:subject>
  <dc:creator>Jérôme Bruniquel</dc:creator>
  <cp:lastModifiedBy>Vlad Amihaesei</cp:lastModifiedBy>
  <cp:revision>5</cp:revision>
  <cp:lastPrinted>2008-08-26T16:26:23Z</cp:lastPrinted>
  <dcterms:created xsi:type="dcterms:W3CDTF">2018-08-24T13:21:33Z</dcterms:created>
  <dcterms:modified xsi:type="dcterms:W3CDTF">2026-05-11T11:29:31Z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Title">
    <vt:lpwstr>TITLE OF PRESENTATION</vt:lpwstr>
  </property>
  <property fmtid="{D5CDD505-2E9C-101B-9397-08002B2CF9AE}" pid="3" name="PSubtitle">
    <vt:lpwstr>TITLE OF PRESENTATION</vt:lpwstr>
  </property>
  <property fmtid="{D5CDD505-2E9C-101B-9397-08002B2CF9AE}" pid="4" name="PAuthor">
    <vt:lpwstr> </vt:lpwstr>
  </property>
  <property fmtid="{D5CDD505-2E9C-101B-9397-08002B2CF9AE}" pid="5" name="PPlace">
    <vt:lpwstr/>
  </property>
  <property fmtid="{D5CDD505-2E9C-101B-9397-08002B2CF9AE}" pid="6" name="PDate">
    <vt:lpwstr>DD/MM/YYYY</vt:lpwstr>
  </property>
  <property fmtid="{D5CDD505-2E9C-101B-9397-08002B2CF9AE}" pid="7" name="PProgramme">
    <vt:lpwstr/>
  </property>
  <property fmtid="{D5CDD505-2E9C-101B-9397-08002B2CF9AE}" pid="8" name="PEmail">
    <vt:lpwstr/>
  </property>
  <property fmtid="{D5CDD505-2E9C-101B-9397-08002B2CF9AE}" pid="9" name="PClassification">
    <vt:lpwstr>ESA UNCLASSIFIED – For Official Use</vt:lpwstr>
  </property>
  <property fmtid="{D5CDD505-2E9C-101B-9397-08002B2CF9AE}" pid="10" name="POptionButton1">
    <vt:bool>true</vt:bool>
  </property>
  <property fmtid="{D5CDD505-2E9C-101B-9397-08002B2CF9AE}" pid="11" name="POptionButton2">
    <vt:bool>false</vt:bool>
  </property>
  <property fmtid="{D5CDD505-2E9C-101B-9397-08002B2CF9AE}" pid="12" name="ESAVersion">
    <vt:lpwstr>5GV2.0</vt:lpwstr>
  </property>
  <property fmtid="{D5CDD505-2E9C-101B-9397-08002B2CF9AE}" pid="13" name="ShowESADialog1">
    <vt:bool>true</vt:bool>
  </property>
  <property fmtid="{D5CDD505-2E9C-101B-9397-08002B2CF9AE}" pid="14" name="ContentTypeId">
    <vt:lpwstr>0x010100E4F9D0DE9BDCC4459CB953BA1A83B265</vt:lpwstr>
  </property>
  <property fmtid="{D5CDD505-2E9C-101B-9397-08002B2CF9AE}" pid="15" name="Document Type">
    <vt:lpwstr>HO - Handout / Presentation</vt:lpwstr>
  </property>
  <property fmtid="{D5CDD505-2E9C-101B-9397-08002B2CF9AE}" pid="16" name="Reference">
    <vt:lpwstr/>
  </property>
  <property fmtid="{D5CDD505-2E9C-101B-9397-08002B2CF9AE}" pid="17" name="Classification">
    <vt:lpwstr>ESA UNCLASSIFIED - For Official Use</vt:lpwstr>
  </property>
  <property fmtid="{D5CDD505-2E9C-101B-9397-08002B2CF9AE}" pid="18" name="Classification Caveat">
    <vt:lpwstr/>
  </property>
  <property fmtid="{D5CDD505-2E9C-101B-9397-08002B2CF9AE}" pid="19" name="Status">
    <vt:lpwstr/>
  </property>
  <property fmtid="{D5CDD505-2E9C-101B-9397-08002B2CF9AE}" pid="20" name="bmsSiteName">
    <vt:lpwstr/>
  </property>
  <property fmtid="{D5CDD505-2E9C-101B-9397-08002B2CF9AE}" pid="21" name="Originating Organisation">
    <vt:lpwstr/>
  </property>
  <property fmtid="{D5CDD505-2E9C-101B-9397-08002B2CF9AE}" pid="22" name="Distribution">
    <vt:lpwstr/>
  </property>
  <property fmtid="{D5CDD505-2E9C-101B-9397-08002B2CF9AE}" pid="23" name="bmsSitename2">
    <vt:lpwstr/>
  </property>
  <property fmtid="{D5CDD505-2E9C-101B-9397-08002B2CF9AE}" pid="24" name="bmsAddress">
    <vt:lpwstr/>
  </property>
  <property fmtid="{D5CDD505-2E9C-101B-9397-08002B2CF9AE}" pid="25" name="bmsPlace">
    <vt:lpwstr/>
  </property>
  <property fmtid="{D5CDD505-2E9C-101B-9397-08002B2CF9AE}" pid="26" name="bmsPhoneFax">
    <vt:lpwstr/>
  </property>
  <property fmtid="{D5CDD505-2E9C-101B-9397-08002B2CF9AE}" pid="27" name="Issue">
    <vt:i4>0</vt:i4>
  </property>
  <property fmtid="{D5CDD505-2E9C-101B-9397-08002B2CF9AE}" pid="28" name="Revision">
    <vt:i4>0</vt:i4>
  </property>
</Properties>
</file>