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5"/>
  </p:sldMasterIdLst>
  <p:notesMasterIdLst>
    <p:notesMasterId r:id="rId17"/>
  </p:notesMasterIdLst>
  <p:handoutMasterIdLst>
    <p:handoutMasterId r:id="rId18"/>
  </p:handoutMasterIdLst>
  <p:sldIdLst>
    <p:sldId id="256" r:id="rId6"/>
    <p:sldId id="1568" r:id="rId7"/>
    <p:sldId id="1552" r:id="rId8"/>
    <p:sldId id="1569" r:id="rId9"/>
    <p:sldId id="1567" r:id="rId10"/>
    <p:sldId id="1570" r:id="rId11"/>
    <p:sldId id="1565" r:id="rId12"/>
    <p:sldId id="1559" r:id="rId13"/>
    <p:sldId id="1571" r:id="rId14"/>
    <p:sldId id="1572" r:id="rId15"/>
    <p:sldId id="1564" r:id="rId16"/>
  </p:sldIdLst>
  <p:sldSz cx="9144000" cy="5143500" type="screen16x9"/>
  <p:notesSz cx="7023100" cy="9309100"/>
  <p:defaultTextStyle>
    <a:defPPr>
      <a:defRPr lang="en-US"/>
    </a:defPPr>
    <a:lvl1pPr algn="l" rtl="0" fontAlgn="base">
      <a:spcBef>
        <a:spcPct val="0"/>
      </a:spcBef>
      <a:spcAft>
        <a:spcPct val="0"/>
      </a:spcAft>
      <a:defRPr sz="2400" kern="1200">
        <a:solidFill>
          <a:schemeClr val="tx1"/>
        </a:solidFill>
        <a:latin typeface="Verdan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Verdan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Verdan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Verdan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Verdana" pitchFamily="34" charset="0"/>
        <a:ea typeface="MS PGothic" pitchFamily="34" charset="-128"/>
        <a:cs typeface="+mn-cs"/>
      </a:defRPr>
    </a:lvl5pPr>
    <a:lvl6pPr marL="2286000" algn="l" defTabSz="914400" rtl="0" eaLnBrk="1" latinLnBrk="0" hangingPunct="1">
      <a:defRPr sz="2400" kern="1200">
        <a:solidFill>
          <a:schemeClr val="tx1"/>
        </a:solidFill>
        <a:latin typeface="Verdana" pitchFamily="34" charset="0"/>
        <a:ea typeface="MS PGothic" pitchFamily="34" charset="-128"/>
        <a:cs typeface="+mn-cs"/>
      </a:defRPr>
    </a:lvl6pPr>
    <a:lvl7pPr marL="2743200" algn="l" defTabSz="914400" rtl="0" eaLnBrk="1" latinLnBrk="0" hangingPunct="1">
      <a:defRPr sz="2400" kern="1200">
        <a:solidFill>
          <a:schemeClr val="tx1"/>
        </a:solidFill>
        <a:latin typeface="Verdana" pitchFamily="34" charset="0"/>
        <a:ea typeface="MS PGothic" pitchFamily="34" charset="-128"/>
        <a:cs typeface="+mn-cs"/>
      </a:defRPr>
    </a:lvl7pPr>
    <a:lvl8pPr marL="3200400" algn="l" defTabSz="914400" rtl="0" eaLnBrk="1" latinLnBrk="0" hangingPunct="1">
      <a:defRPr sz="2400" kern="1200">
        <a:solidFill>
          <a:schemeClr val="tx1"/>
        </a:solidFill>
        <a:latin typeface="Verdana" pitchFamily="34" charset="0"/>
        <a:ea typeface="MS PGothic" pitchFamily="34" charset="-128"/>
        <a:cs typeface="+mn-cs"/>
      </a:defRPr>
    </a:lvl8pPr>
    <a:lvl9pPr marL="3657600" algn="l" defTabSz="914400" rtl="0" eaLnBrk="1" latinLnBrk="0" hangingPunct="1">
      <a:defRPr sz="2400" kern="1200">
        <a:solidFill>
          <a:schemeClr val="tx1"/>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8DB"/>
    <a:srgbClr val="00549F"/>
    <a:srgbClr val="FDC82F"/>
    <a:srgbClr val="00338D"/>
    <a:srgbClr val="D0103A"/>
    <a:srgbClr val="008542"/>
    <a:srgbClr val="E37222"/>
    <a:srgbClr val="8224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AA0FA1-06A7-458D-84F0-C7145EEC3C20}" v="122" dt="2026-05-11T21:36:56.8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988" y="52"/>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24" Type="http://schemas.microsoft.com/office/2015/10/relationships/revisionInfo" Target="revisionInfo.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zie Good" userId="6781c18b-e49e-4918-96ed-f7dc03545375" providerId="ADAL" clId="{1D4DB65B-5FFE-4E77-836B-7B2E6B44468A}"/>
    <pc:docChg chg="undo custSel addSld delSld modSld">
      <pc:chgData name="Lizzie Good" userId="6781c18b-e49e-4918-96ed-f7dc03545375" providerId="ADAL" clId="{1D4DB65B-5FFE-4E77-836B-7B2E6B44468A}" dt="2026-05-13T10:34:54.614" v="3960" actId="20577"/>
      <pc:docMkLst>
        <pc:docMk/>
      </pc:docMkLst>
      <pc:sldChg chg="addSp delSp modSp add mod setBg">
        <pc:chgData name="Lizzie Good" userId="6781c18b-e49e-4918-96ed-f7dc03545375" providerId="ADAL" clId="{1D4DB65B-5FFE-4E77-836B-7B2E6B44468A}" dt="2026-05-11T18:31:18.010" v="534" actId="1076"/>
        <pc:sldMkLst>
          <pc:docMk/>
          <pc:sldMk cId="3679538106" sldId="1552"/>
        </pc:sldMkLst>
        <pc:spChg chg="mod">
          <ac:chgData name="Lizzie Good" userId="6781c18b-e49e-4918-96ed-f7dc03545375" providerId="ADAL" clId="{1D4DB65B-5FFE-4E77-836B-7B2E6B44468A}" dt="2026-05-11T18:21:47.749" v="294" actId="20577"/>
          <ac:spMkLst>
            <pc:docMk/>
            <pc:sldMk cId="3679538106" sldId="1552"/>
            <ac:spMk id="2" creationId="{05BD2626-BD43-2137-AC05-02B6F395771B}"/>
          </ac:spMkLst>
        </pc:spChg>
        <pc:spChg chg="mod">
          <ac:chgData name="Lizzie Good" userId="6781c18b-e49e-4918-96ed-f7dc03545375" providerId="ADAL" clId="{1D4DB65B-5FFE-4E77-836B-7B2E6B44468A}" dt="2026-05-11T18:27:10.880" v="424"/>
          <ac:spMkLst>
            <pc:docMk/>
            <pc:sldMk cId="3679538106" sldId="1552"/>
            <ac:spMk id="7" creationId="{4C09C4CF-00F3-9F7E-356A-18A69CF83D4E}"/>
          </ac:spMkLst>
        </pc:spChg>
        <pc:spChg chg="add mod">
          <ac:chgData name="Lizzie Good" userId="6781c18b-e49e-4918-96ed-f7dc03545375" providerId="ADAL" clId="{1D4DB65B-5FFE-4E77-836B-7B2E6B44468A}" dt="2026-05-11T18:27:52.077" v="482" actId="114"/>
          <ac:spMkLst>
            <pc:docMk/>
            <pc:sldMk cId="3679538106" sldId="1552"/>
            <ac:spMk id="9" creationId="{7CD2F5AA-FF11-B98D-0A9E-7E6D187BDEBA}"/>
          </ac:spMkLst>
        </pc:spChg>
        <pc:spChg chg="add mod">
          <ac:chgData name="Lizzie Good" userId="6781c18b-e49e-4918-96ed-f7dc03545375" providerId="ADAL" clId="{1D4DB65B-5FFE-4E77-836B-7B2E6B44468A}" dt="2026-05-11T18:31:18.010" v="534" actId="1076"/>
          <ac:spMkLst>
            <pc:docMk/>
            <pc:sldMk cId="3679538106" sldId="1552"/>
            <ac:spMk id="11" creationId="{55C12EAE-78F7-4378-4818-75EE16CCF4D7}"/>
          </ac:spMkLst>
        </pc:spChg>
        <pc:picChg chg="add mod">
          <ac:chgData name="Lizzie Good" userId="6781c18b-e49e-4918-96ed-f7dc03545375" providerId="ADAL" clId="{1D4DB65B-5FFE-4E77-836B-7B2E6B44468A}" dt="2026-05-11T18:26:03.387" v="405" actId="1076"/>
          <ac:picMkLst>
            <pc:docMk/>
            <pc:sldMk cId="3679538106" sldId="1552"/>
            <ac:picMk id="1026" creationId="{66F2FEC8-7417-4713-9206-056CBF480536}"/>
          </ac:picMkLst>
        </pc:picChg>
      </pc:sldChg>
      <pc:sldChg chg="addSp delSp modSp add mod">
        <pc:chgData name="Lizzie Good" userId="6781c18b-e49e-4918-96ed-f7dc03545375" providerId="ADAL" clId="{1D4DB65B-5FFE-4E77-836B-7B2E6B44468A}" dt="2026-05-11T19:09:05.835" v="2589" actId="20577"/>
        <pc:sldMkLst>
          <pc:docMk/>
          <pc:sldMk cId="3862775364" sldId="1559"/>
        </pc:sldMkLst>
        <pc:spChg chg="mod">
          <ac:chgData name="Lizzie Good" userId="6781c18b-e49e-4918-96ed-f7dc03545375" providerId="ADAL" clId="{1D4DB65B-5FFE-4E77-836B-7B2E6B44468A}" dt="2026-05-11T19:09:05.835" v="2589" actId="20577"/>
          <ac:spMkLst>
            <pc:docMk/>
            <pc:sldMk cId="3862775364" sldId="1559"/>
            <ac:spMk id="2" creationId="{A35C503B-FE02-05BF-40FF-664C4A3C212B}"/>
          </ac:spMkLst>
        </pc:spChg>
        <pc:spChg chg="mod">
          <ac:chgData name="Lizzie Good" userId="6781c18b-e49e-4918-96ed-f7dc03545375" providerId="ADAL" clId="{1D4DB65B-5FFE-4E77-836B-7B2E6B44468A}" dt="2026-05-11T19:08:06.826" v="2564" actId="313"/>
          <ac:spMkLst>
            <pc:docMk/>
            <pc:sldMk cId="3862775364" sldId="1559"/>
            <ac:spMk id="7" creationId="{53FF3D69-211E-0507-4645-1D879650F02D}"/>
          </ac:spMkLst>
        </pc:spChg>
        <pc:spChg chg="add mod">
          <ac:chgData name="Lizzie Good" userId="6781c18b-e49e-4918-96ed-f7dc03545375" providerId="ADAL" clId="{1D4DB65B-5FFE-4E77-836B-7B2E6B44468A}" dt="2026-05-11T18:58:59.535" v="2102" actId="1036"/>
          <ac:spMkLst>
            <pc:docMk/>
            <pc:sldMk cId="3862775364" sldId="1559"/>
            <ac:spMk id="9" creationId="{F1F6DCB9-41C2-06FC-AF6E-77F66695BFC7}"/>
          </ac:spMkLst>
        </pc:spChg>
        <pc:picChg chg="mod">
          <ac:chgData name="Lizzie Good" userId="6781c18b-e49e-4918-96ed-f7dc03545375" providerId="ADAL" clId="{1D4DB65B-5FFE-4E77-836B-7B2E6B44468A}" dt="2026-05-11T18:58:59.535" v="2102" actId="1036"/>
          <ac:picMkLst>
            <pc:docMk/>
            <pc:sldMk cId="3862775364" sldId="1559"/>
            <ac:picMk id="3" creationId="{5D4E7A43-23C7-A489-41D9-E568558F3045}"/>
          </ac:picMkLst>
        </pc:picChg>
      </pc:sldChg>
      <pc:sldChg chg="addSp modSp add mod">
        <pc:chgData name="Lizzie Good" userId="6781c18b-e49e-4918-96ed-f7dc03545375" providerId="ADAL" clId="{1D4DB65B-5FFE-4E77-836B-7B2E6B44468A}" dt="2026-05-11T19:28:44.206" v="3858" actId="122"/>
        <pc:sldMkLst>
          <pc:docMk/>
          <pc:sldMk cId="3825738623" sldId="1564"/>
        </pc:sldMkLst>
        <pc:spChg chg="mod">
          <ac:chgData name="Lizzie Good" userId="6781c18b-e49e-4918-96ed-f7dc03545375" providerId="ADAL" clId="{1D4DB65B-5FFE-4E77-836B-7B2E6B44468A}" dt="2026-05-11T19:15:59.551" v="3498" actId="20577"/>
          <ac:spMkLst>
            <pc:docMk/>
            <pc:sldMk cId="3825738623" sldId="1564"/>
            <ac:spMk id="3" creationId="{CF0FB9AE-6B79-6C81-3214-0CA5A4D4F3D1}"/>
          </ac:spMkLst>
        </pc:spChg>
        <pc:spChg chg="add mod">
          <ac:chgData name="Lizzie Good" userId="6781c18b-e49e-4918-96ed-f7dc03545375" providerId="ADAL" clId="{1D4DB65B-5FFE-4E77-836B-7B2E6B44468A}" dt="2026-05-11T19:28:44.206" v="3858" actId="122"/>
          <ac:spMkLst>
            <pc:docMk/>
            <pc:sldMk cId="3825738623" sldId="1564"/>
            <ac:spMk id="5" creationId="{02B4C315-A3EA-26D2-5AB1-1794E314614D}"/>
          </ac:spMkLst>
        </pc:spChg>
      </pc:sldChg>
      <pc:sldChg chg="addSp delSp modSp add mod">
        <pc:chgData name="Lizzie Good" userId="6781c18b-e49e-4918-96ed-f7dc03545375" providerId="ADAL" clId="{1D4DB65B-5FFE-4E77-836B-7B2E6B44468A}" dt="2026-05-11T18:56:52.694" v="2047" actId="114"/>
        <pc:sldMkLst>
          <pc:docMk/>
          <pc:sldMk cId="2772869595" sldId="1565"/>
        </pc:sldMkLst>
        <pc:spChg chg="add mod">
          <ac:chgData name="Lizzie Good" userId="6781c18b-e49e-4918-96ed-f7dc03545375" providerId="ADAL" clId="{1D4DB65B-5FFE-4E77-836B-7B2E6B44468A}" dt="2026-05-11T18:51:25.325" v="1812" actId="108"/>
          <ac:spMkLst>
            <pc:docMk/>
            <pc:sldMk cId="2772869595" sldId="1565"/>
            <ac:spMk id="7" creationId="{886E0535-95F4-CA46-6D3E-56DC3A829AB5}"/>
          </ac:spMkLst>
        </pc:spChg>
        <pc:spChg chg="mod">
          <ac:chgData name="Lizzie Good" userId="6781c18b-e49e-4918-96ed-f7dc03545375" providerId="ADAL" clId="{1D4DB65B-5FFE-4E77-836B-7B2E6B44468A}" dt="2026-05-11T18:56:45.825" v="2045" actId="1076"/>
          <ac:spMkLst>
            <pc:docMk/>
            <pc:sldMk cId="2772869595" sldId="1565"/>
            <ac:spMk id="8" creationId="{ECB36099-135C-13B5-3587-3E6F6440108C}"/>
          </ac:spMkLst>
        </pc:spChg>
        <pc:spChg chg="mod">
          <ac:chgData name="Lizzie Good" userId="6781c18b-e49e-4918-96ed-f7dc03545375" providerId="ADAL" clId="{1D4DB65B-5FFE-4E77-836B-7B2E6B44468A}" dt="2026-05-11T18:56:52.694" v="2047" actId="114"/>
          <ac:spMkLst>
            <pc:docMk/>
            <pc:sldMk cId="2772869595" sldId="1565"/>
            <ac:spMk id="10" creationId="{D7D79C86-77C6-4ADA-DDEC-4DC46A7FE654}"/>
          </ac:spMkLst>
        </pc:spChg>
        <pc:picChg chg="mod">
          <ac:chgData name="Lizzie Good" userId="6781c18b-e49e-4918-96ed-f7dc03545375" providerId="ADAL" clId="{1D4DB65B-5FFE-4E77-836B-7B2E6B44468A}" dt="2026-05-11T18:55:40.260" v="2012" actId="1036"/>
          <ac:picMkLst>
            <pc:docMk/>
            <pc:sldMk cId="2772869595" sldId="1565"/>
            <ac:picMk id="3" creationId="{B271F021-5D03-D3BB-6BEE-7FC42A960ABE}"/>
          </ac:picMkLst>
        </pc:picChg>
      </pc:sldChg>
      <pc:sldChg chg="addSp delSp modSp add del mod">
        <pc:chgData name="Lizzie Good" userId="6781c18b-e49e-4918-96ed-f7dc03545375" providerId="ADAL" clId="{1D4DB65B-5FFE-4E77-836B-7B2E6B44468A}" dt="2026-05-13T10:34:54.614" v="3960" actId="20577"/>
        <pc:sldMkLst>
          <pc:docMk/>
          <pc:sldMk cId="2792886936" sldId="1567"/>
        </pc:sldMkLst>
        <pc:spChg chg="mod">
          <ac:chgData name="Lizzie Good" userId="6781c18b-e49e-4918-96ed-f7dc03545375" providerId="ADAL" clId="{1D4DB65B-5FFE-4E77-836B-7B2E6B44468A}" dt="2026-05-11T21:37:04.412" v="3957" actId="20577"/>
          <ac:spMkLst>
            <pc:docMk/>
            <pc:sldMk cId="2792886936" sldId="1567"/>
            <ac:spMk id="2" creationId="{2D82BC5E-339D-AD23-FF0D-5246EEB888AC}"/>
          </ac:spMkLst>
        </pc:spChg>
        <pc:spChg chg="add mod">
          <ac:chgData name="Lizzie Good" userId="6781c18b-e49e-4918-96ed-f7dc03545375" providerId="ADAL" clId="{1D4DB65B-5FFE-4E77-836B-7B2E6B44468A}" dt="2026-05-11T19:29:28.394" v="3860" actId="1076"/>
          <ac:spMkLst>
            <pc:docMk/>
            <pc:sldMk cId="2792886936" sldId="1567"/>
            <ac:spMk id="10" creationId="{A7732466-504B-799F-02EF-7E6465E3F34D}"/>
          </ac:spMkLst>
        </pc:spChg>
        <pc:spChg chg="add mod">
          <ac:chgData name="Lizzie Good" userId="6781c18b-e49e-4918-96ed-f7dc03545375" providerId="ADAL" clId="{1D4DB65B-5FFE-4E77-836B-7B2E6B44468A}" dt="2026-05-11T18:43:55.494" v="1413" actId="1076"/>
          <ac:spMkLst>
            <pc:docMk/>
            <pc:sldMk cId="2792886936" sldId="1567"/>
            <ac:spMk id="12" creationId="{0F773A96-7321-5C10-4A81-3352811B45F9}"/>
          </ac:spMkLst>
        </pc:spChg>
        <pc:spChg chg="mod topLvl">
          <ac:chgData name="Lizzie Good" userId="6781c18b-e49e-4918-96ed-f7dc03545375" providerId="ADAL" clId="{1D4DB65B-5FFE-4E77-836B-7B2E6B44468A}" dt="2026-05-11T18:38:46.480" v="1312" actId="165"/>
          <ac:spMkLst>
            <pc:docMk/>
            <pc:sldMk cId="2792886936" sldId="1567"/>
            <ac:spMk id="15" creationId="{20F60223-84B6-B3E1-7284-0DC8D39563C2}"/>
          </ac:spMkLst>
        </pc:spChg>
        <pc:spChg chg="mod topLvl">
          <ac:chgData name="Lizzie Good" userId="6781c18b-e49e-4918-96ed-f7dc03545375" providerId="ADAL" clId="{1D4DB65B-5FFE-4E77-836B-7B2E6B44468A}" dt="2026-05-11T18:38:46.480" v="1312" actId="165"/>
          <ac:spMkLst>
            <pc:docMk/>
            <pc:sldMk cId="2792886936" sldId="1567"/>
            <ac:spMk id="17" creationId="{2C18D515-4544-31F5-2D7C-3EE5FD809592}"/>
          </ac:spMkLst>
        </pc:spChg>
        <pc:spChg chg="mod">
          <ac:chgData name="Lizzie Good" userId="6781c18b-e49e-4918-96ed-f7dc03545375" providerId="ADAL" clId="{1D4DB65B-5FFE-4E77-836B-7B2E6B44468A}" dt="2026-05-13T10:34:49.464" v="3958" actId="20577"/>
          <ac:spMkLst>
            <pc:docMk/>
            <pc:sldMk cId="2792886936" sldId="1567"/>
            <ac:spMk id="19" creationId="{2C578CF9-DFEB-1F85-176F-C5BB9BE8BFFE}"/>
          </ac:spMkLst>
        </pc:spChg>
        <pc:spChg chg="mod">
          <ac:chgData name="Lizzie Good" userId="6781c18b-e49e-4918-96ed-f7dc03545375" providerId="ADAL" clId="{1D4DB65B-5FFE-4E77-836B-7B2E6B44468A}" dt="2026-05-13T10:34:54.614" v="3960" actId="20577"/>
          <ac:spMkLst>
            <pc:docMk/>
            <pc:sldMk cId="2792886936" sldId="1567"/>
            <ac:spMk id="20" creationId="{FE3CDD0F-D996-667E-A848-F81014C3BC8E}"/>
          </ac:spMkLst>
        </pc:spChg>
        <pc:spChg chg="mod">
          <ac:chgData name="Lizzie Good" userId="6781c18b-e49e-4918-96ed-f7dc03545375" providerId="ADAL" clId="{1D4DB65B-5FFE-4E77-836B-7B2E6B44468A}" dt="2026-05-11T18:49:42.300" v="1794" actId="20577"/>
          <ac:spMkLst>
            <pc:docMk/>
            <pc:sldMk cId="2792886936" sldId="1567"/>
            <ac:spMk id="22" creationId="{64658FFC-F9C4-7D20-0172-464BADD4B3B6}"/>
          </ac:spMkLst>
        </pc:spChg>
        <pc:spChg chg="mod">
          <ac:chgData name="Lizzie Good" userId="6781c18b-e49e-4918-96ed-f7dc03545375" providerId="ADAL" clId="{1D4DB65B-5FFE-4E77-836B-7B2E6B44468A}" dt="2026-05-11T18:49:35.525" v="1791" actId="20577"/>
          <ac:spMkLst>
            <pc:docMk/>
            <pc:sldMk cId="2792886936" sldId="1567"/>
            <ac:spMk id="23" creationId="{ECB55534-4A0E-D8CF-C705-32CDADCFB6FF}"/>
          </ac:spMkLst>
        </pc:spChg>
        <pc:picChg chg="mod topLvl">
          <ac:chgData name="Lizzie Good" userId="6781c18b-e49e-4918-96ed-f7dc03545375" providerId="ADAL" clId="{1D4DB65B-5FFE-4E77-836B-7B2E6B44468A}" dt="2026-05-11T18:40:07.438" v="1331" actId="14100"/>
          <ac:picMkLst>
            <pc:docMk/>
            <pc:sldMk cId="2792886936" sldId="1567"/>
            <ac:picMk id="5" creationId="{CB46E5CF-06FC-3359-8CFF-FC9E69980C8A}"/>
          </ac:picMkLst>
        </pc:picChg>
        <pc:picChg chg="mod topLvl">
          <ac:chgData name="Lizzie Good" userId="6781c18b-e49e-4918-96ed-f7dc03545375" providerId="ADAL" clId="{1D4DB65B-5FFE-4E77-836B-7B2E6B44468A}" dt="2026-05-11T21:34:09.792" v="3862" actId="1076"/>
          <ac:picMkLst>
            <pc:docMk/>
            <pc:sldMk cId="2792886936" sldId="1567"/>
            <ac:picMk id="6" creationId="{E43A371A-9927-42FA-BA27-9AF11F395E55}"/>
          </ac:picMkLst>
        </pc:picChg>
      </pc:sldChg>
      <pc:sldChg chg="addSp modSp new mod">
        <pc:chgData name="Lizzie Good" userId="6781c18b-e49e-4918-96ed-f7dc03545375" providerId="ADAL" clId="{1D4DB65B-5FFE-4E77-836B-7B2E6B44468A}" dt="2026-05-11T18:50:28.606" v="1803" actId="114"/>
        <pc:sldMkLst>
          <pc:docMk/>
          <pc:sldMk cId="1211062785" sldId="1568"/>
        </pc:sldMkLst>
        <pc:spChg chg="mod">
          <ac:chgData name="Lizzie Good" userId="6781c18b-e49e-4918-96ed-f7dc03545375" providerId="ADAL" clId="{1D4DB65B-5FFE-4E77-836B-7B2E6B44468A}" dt="2026-05-11T18:19:14.321" v="21" actId="20577"/>
          <ac:spMkLst>
            <pc:docMk/>
            <pc:sldMk cId="1211062785" sldId="1568"/>
            <ac:spMk id="2" creationId="{730A9C70-E4C5-04BE-5360-3D12BB07D1C7}"/>
          </ac:spMkLst>
        </pc:spChg>
        <pc:spChg chg="mod">
          <ac:chgData name="Lizzie Good" userId="6781c18b-e49e-4918-96ed-f7dc03545375" providerId="ADAL" clId="{1D4DB65B-5FFE-4E77-836B-7B2E6B44468A}" dt="2026-05-11T18:21:31.299" v="271" actId="1036"/>
          <ac:spMkLst>
            <pc:docMk/>
            <pc:sldMk cId="1211062785" sldId="1568"/>
            <ac:spMk id="3" creationId="{2392CD28-653F-08DB-AAAF-AA4E621C296B}"/>
          </ac:spMkLst>
        </pc:spChg>
        <pc:spChg chg="add mod">
          <ac:chgData name="Lizzie Good" userId="6781c18b-e49e-4918-96ed-f7dc03545375" providerId="ADAL" clId="{1D4DB65B-5FFE-4E77-836B-7B2E6B44468A}" dt="2026-05-11T18:50:28.606" v="1803" actId="114"/>
          <ac:spMkLst>
            <pc:docMk/>
            <pc:sldMk cId="1211062785" sldId="1568"/>
            <ac:spMk id="7" creationId="{0F73C0F1-9489-6E40-7939-7EE69E5FA33D}"/>
          </ac:spMkLst>
        </pc:spChg>
        <pc:picChg chg="add mod">
          <ac:chgData name="Lizzie Good" userId="6781c18b-e49e-4918-96ed-f7dc03545375" providerId="ADAL" clId="{1D4DB65B-5FFE-4E77-836B-7B2E6B44468A}" dt="2026-05-11T18:19:08.753" v="8" actId="14100"/>
          <ac:picMkLst>
            <pc:docMk/>
            <pc:sldMk cId="1211062785" sldId="1568"/>
            <ac:picMk id="5" creationId="{25E54359-6BDB-88EB-4A06-20090754ACD0}"/>
          </ac:picMkLst>
        </pc:picChg>
      </pc:sldChg>
      <pc:sldChg chg="addSp modSp new mod modAnim">
        <pc:chgData name="Lizzie Good" userId="6781c18b-e49e-4918-96ed-f7dc03545375" providerId="ADAL" clId="{1D4DB65B-5FFE-4E77-836B-7B2E6B44468A}" dt="2026-05-11T18:48:34.877" v="1774" actId="114"/>
        <pc:sldMkLst>
          <pc:docMk/>
          <pc:sldMk cId="401971184" sldId="1569"/>
        </pc:sldMkLst>
        <pc:spChg chg="mod">
          <ac:chgData name="Lizzie Good" userId="6781c18b-e49e-4918-96ed-f7dc03545375" providerId="ADAL" clId="{1D4DB65B-5FFE-4E77-836B-7B2E6B44468A}" dt="2026-05-11T18:32:46.482" v="583" actId="20577"/>
          <ac:spMkLst>
            <pc:docMk/>
            <pc:sldMk cId="401971184" sldId="1569"/>
            <ac:spMk id="2" creationId="{7D59557D-D633-0BA0-8CD6-39CE38D8A2F7}"/>
          </ac:spMkLst>
        </pc:spChg>
        <pc:spChg chg="mod">
          <ac:chgData name="Lizzie Good" userId="6781c18b-e49e-4918-96ed-f7dc03545375" providerId="ADAL" clId="{1D4DB65B-5FFE-4E77-836B-7B2E6B44468A}" dt="2026-05-11T18:48:34.877" v="1774" actId="114"/>
          <ac:spMkLst>
            <pc:docMk/>
            <pc:sldMk cId="401971184" sldId="1569"/>
            <ac:spMk id="3" creationId="{DB77EA68-A451-54A4-7204-D0B512D86745}"/>
          </ac:spMkLst>
        </pc:spChg>
        <pc:spChg chg="add mod">
          <ac:chgData name="Lizzie Good" userId="6781c18b-e49e-4918-96ed-f7dc03545375" providerId="ADAL" clId="{1D4DB65B-5FFE-4E77-836B-7B2E6B44468A}" dt="2026-05-11T18:36:20.449" v="1183" actId="207"/>
          <ac:spMkLst>
            <pc:docMk/>
            <pc:sldMk cId="401971184" sldId="1569"/>
            <ac:spMk id="4" creationId="{770B9AA1-9F38-C308-AAC0-0DF1F056F4BE}"/>
          </ac:spMkLst>
        </pc:spChg>
        <pc:spChg chg="add mod">
          <ac:chgData name="Lizzie Good" userId="6781c18b-e49e-4918-96ed-f7dc03545375" providerId="ADAL" clId="{1D4DB65B-5FFE-4E77-836B-7B2E6B44468A}" dt="2026-05-11T18:36:49.433" v="1206" actId="14100"/>
          <ac:spMkLst>
            <pc:docMk/>
            <pc:sldMk cId="401971184" sldId="1569"/>
            <ac:spMk id="5" creationId="{C2247710-8246-38C6-80EC-E5C945A68079}"/>
          </ac:spMkLst>
        </pc:spChg>
      </pc:sldChg>
      <pc:sldChg chg="delSp modSp add mod">
        <pc:chgData name="Lizzie Good" userId="6781c18b-e49e-4918-96ed-f7dc03545375" providerId="ADAL" clId="{1D4DB65B-5FFE-4E77-836B-7B2E6B44468A}" dt="2026-05-11T19:04:09.518" v="2332" actId="20577"/>
        <pc:sldMkLst>
          <pc:docMk/>
          <pc:sldMk cId="3414428652" sldId="1570"/>
        </pc:sldMkLst>
        <pc:spChg chg="mod">
          <ac:chgData name="Lizzie Good" userId="6781c18b-e49e-4918-96ed-f7dc03545375" providerId="ADAL" clId="{1D4DB65B-5FFE-4E77-836B-7B2E6B44468A}" dt="2026-05-11T18:45:59.258" v="1652" actId="20577"/>
          <ac:spMkLst>
            <pc:docMk/>
            <pc:sldMk cId="3414428652" sldId="1570"/>
            <ac:spMk id="2" creationId="{6D99726B-D5F8-9C21-7A7F-9F8CBC0EAD22}"/>
          </ac:spMkLst>
        </pc:spChg>
        <pc:spChg chg="mod">
          <ac:chgData name="Lizzie Good" userId="6781c18b-e49e-4918-96ed-f7dc03545375" providerId="ADAL" clId="{1D4DB65B-5FFE-4E77-836B-7B2E6B44468A}" dt="2026-05-11T19:04:09.518" v="2332" actId="20577"/>
          <ac:spMkLst>
            <pc:docMk/>
            <pc:sldMk cId="3414428652" sldId="1570"/>
            <ac:spMk id="3" creationId="{7C4D2D6D-F386-7E28-02D9-1056E82F4FB9}"/>
          </ac:spMkLst>
        </pc:spChg>
        <pc:picChg chg="mod">
          <ac:chgData name="Lizzie Good" userId="6781c18b-e49e-4918-96ed-f7dc03545375" providerId="ADAL" clId="{1D4DB65B-5FFE-4E77-836B-7B2E6B44468A}" dt="2026-05-11T18:56:22.810" v="2039" actId="1036"/>
          <ac:picMkLst>
            <pc:docMk/>
            <pc:sldMk cId="3414428652" sldId="1570"/>
            <ac:picMk id="4" creationId="{A568B6AD-C8BC-0E28-E1C4-F266156DAC48}"/>
          </ac:picMkLst>
        </pc:picChg>
      </pc:sldChg>
      <pc:sldChg chg="addSp delSp modSp new mod">
        <pc:chgData name="Lizzie Good" userId="6781c18b-e49e-4918-96ed-f7dc03545375" providerId="ADAL" clId="{1D4DB65B-5FFE-4E77-836B-7B2E6B44468A}" dt="2026-05-11T19:23:53.767" v="3754" actId="14100"/>
        <pc:sldMkLst>
          <pc:docMk/>
          <pc:sldMk cId="884935602" sldId="1571"/>
        </pc:sldMkLst>
        <pc:spChg chg="mod">
          <ac:chgData name="Lizzie Good" userId="6781c18b-e49e-4918-96ed-f7dc03545375" providerId="ADAL" clId="{1D4DB65B-5FFE-4E77-836B-7B2E6B44468A}" dt="2026-05-11T19:09:13.463" v="2591" actId="20577"/>
          <ac:spMkLst>
            <pc:docMk/>
            <pc:sldMk cId="884935602" sldId="1571"/>
            <ac:spMk id="2" creationId="{4F3D8131-2BDD-177E-3087-FFE6ECB0CCDC}"/>
          </ac:spMkLst>
        </pc:spChg>
        <pc:spChg chg="add mod">
          <ac:chgData name="Lizzie Good" userId="6781c18b-e49e-4918-96ed-f7dc03545375" providerId="ADAL" clId="{1D4DB65B-5FFE-4E77-836B-7B2E6B44468A}" dt="2026-05-11T19:20:45.591" v="3670" actId="114"/>
          <ac:spMkLst>
            <pc:docMk/>
            <pc:sldMk cId="884935602" sldId="1571"/>
            <ac:spMk id="5" creationId="{83EFC10B-8F8C-B1EA-2FEE-A571D8E9201B}"/>
          </ac:spMkLst>
        </pc:spChg>
        <pc:spChg chg="add mod">
          <ac:chgData name="Lizzie Good" userId="6781c18b-e49e-4918-96ed-f7dc03545375" providerId="ADAL" clId="{1D4DB65B-5FFE-4E77-836B-7B2E6B44468A}" dt="2026-05-11T19:23:53.767" v="3754" actId="14100"/>
          <ac:spMkLst>
            <pc:docMk/>
            <pc:sldMk cId="884935602" sldId="1571"/>
            <ac:spMk id="6" creationId="{2DFC6086-A4CB-781A-1BA8-FCBE66B66768}"/>
          </ac:spMkLst>
        </pc:spChg>
        <pc:spChg chg="add mod">
          <ac:chgData name="Lizzie Good" userId="6781c18b-e49e-4918-96ed-f7dc03545375" providerId="ADAL" clId="{1D4DB65B-5FFE-4E77-836B-7B2E6B44468A}" dt="2026-05-11T19:23:50.633" v="3753" actId="14100"/>
          <ac:spMkLst>
            <pc:docMk/>
            <pc:sldMk cId="884935602" sldId="1571"/>
            <ac:spMk id="8" creationId="{C51A0AD5-FD3D-8B6B-C5F2-9D85E35FFD3E}"/>
          </ac:spMkLst>
        </pc:spChg>
        <pc:picChg chg="add mod">
          <ac:chgData name="Lizzie Good" userId="6781c18b-e49e-4918-96ed-f7dc03545375" providerId="ADAL" clId="{1D4DB65B-5FFE-4E77-836B-7B2E6B44468A}" dt="2026-05-11T19:22:46.577" v="3729" actId="1037"/>
          <ac:picMkLst>
            <pc:docMk/>
            <pc:sldMk cId="884935602" sldId="1571"/>
            <ac:picMk id="4" creationId="{C62A6F26-AE66-BB30-BC73-7A96D343E39E}"/>
          </ac:picMkLst>
        </pc:picChg>
      </pc:sldChg>
      <pc:sldChg chg="modSp new mod">
        <pc:chgData name="Lizzie Good" userId="6781c18b-e49e-4918-96ed-f7dc03545375" providerId="ADAL" clId="{1D4DB65B-5FFE-4E77-836B-7B2E6B44468A}" dt="2026-05-11T19:24:51.880" v="3847" actId="20577"/>
        <pc:sldMkLst>
          <pc:docMk/>
          <pc:sldMk cId="2010005311" sldId="1572"/>
        </pc:sldMkLst>
        <pc:spChg chg="mod">
          <ac:chgData name="Lizzie Good" userId="6781c18b-e49e-4918-96ed-f7dc03545375" providerId="ADAL" clId="{1D4DB65B-5FFE-4E77-836B-7B2E6B44468A}" dt="2026-05-11T19:09:31.575" v="2599" actId="20577"/>
          <ac:spMkLst>
            <pc:docMk/>
            <pc:sldMk cId="2010005311" sldId="1572"/>
            <ac:spMk id="2" creationId="{87E2B596-6616-8A33-5A2F-D5F7C343235B}"/>
          </ac:spMkLst>
        </pc:spChg>
        <pc:spChg chg="mod">
          <ac:chgData name="Lizzie Good" userId="6781c18b-e49e-4918-96ed-f7dc03545375" providerId="ADAL" clId="{1D4DB65B-5FFE-4E77-836B-7B2E6B44468A}" dt="2026-05-11T19:24:51.880" v="3847" actId="20577"/>
          <ac:spMkLst>
            <pc:docMk/>
            <pc:sldMk cId="2010005311" sldId="1572"/>
            <ac:spMk id="3" creationId="{CB08CDF9-1145-A8E2-2AE6-BD7288867AC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a:latin typeface="Arial" pitchFamily="34" charset="0"/>
                <a:ea typeface="+mn-ea"/>
                <a:cs typeface="+mn-cs"/>
              </a:defRPr>
            </a:lvl1pPr>
          </a:lstStyle>
          <a:p>
            <a:pPr>
              <a:defRPr/>
            </a:pPr>
            <a:endParaRPr lang="it-IT"/>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a:latin typeface="Arial" pitchFamily="34" charset="0"/>
              </a:defRPr>
            </a:lvl1pPr>
          </a:lstStyle>
          <a:p>
            <a:fld id="{A1FAB338-4618-4BBB-B3F4-1D86E124D84C}" type="slidenum">
              <a:rPr lang="it-IT" altLang="fr-FR"/>
              <a:pPr/>
              <a:t>‹#›</a:t>
            </a:fld>
            <a:endParaRPr lang="it-IT" altLang="fr-FR"/>
          </a:p>
        </p:txBody>
      </p:sp>
    </p:spTree>
    <p:extLst>
      <p:ext uri="{BB962C8B-B14F-4D97-AF65-F5344CB8AC3E}">
        <p14:creationId xmlns:p14="http://schemas.microsoft.com/office/powerpoint/2010/main" val="1811964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a:lvl1pPr>
          </a:lstStyle>
          <a:p>
            <a:fld id="{CE0A1A16-4297-4754-9F25-E170D41B45E1}" type="datetimeFigureOut">
              <a:rPr lang="en-US" altLang="fr-FR"/>
              <a:pPr/>
              <a:t>5/13/2026</a:t>
            </a:fld>
            <a:endParaRPr lang="en-US" altLang="fr-FR"/>
          </a:p>
        </p:txBody>
      </p:sp>
      <p:sp>
        <p:nvSpPr>
          <p:cNvPr id="4100" name="Rectangle 4"/>
          <p:cNvSpPr>
            <a:spLocks noGrp="1" noRot="1" noChangeAspect="1" noChangeArrowheads="1" noTextEdit="1"/>
          </p:cNvSpPr>
          <p:nvPr>
            <p:ph type="sldImg" idx="2"/>
          </p:nvPr>
        </p:nvSpPr>
        <p:spPr bwMode="auto">
          <a:xfrm>
            <a:off x="463550" y="693738"/>
            <a:ext cx="615791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a:lvl1pPr>
          </a:lstStyle>
          <a:p>
            <a:fld id="{D4D0DD51-4268-469F-A172-A4A0DA350D60}" type="slidenum">
              <a:rPr lang="en-US" altLang="fr-FR"/>
              <a:pPr/>
              <a:t>‹#›</a:t>
            </a:fld>
            <a:endParaRPr lang="en-US" altLang="fr-FR"/>
          </a:p>
        </p:txBody>
      </p:sp>
    </p:spTree>
    <p:extLst>
      <p:ext uri="{BB962C8B-B14F-4D97-AF65-F5344CB8AC3E}">
        <p14:creationId xmlns:p14="http://schemas.microsoft.com/office/powerpoint/2010/main" val="1523737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a:t>
            </a:fld>
            <a:endParaRPr lang="en-US" altLang="fr-FR"/>
          </a:p>
        </p:txBody>
      </p:sp>
    </p:spTree>
    <p:extLst>
      <p:ext uri="{BB962C8B-B14F-4D97-AF65-F5344CB8AC3E}">
        <p14:creationId xmlns:p14="http://schemas.microsoft.com/office/powerpoint/2010/main" val="59710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Leicester to run the regridding tool – e.g. 0.25 </a:t>
            </a:r>
            <a:r>
              <a:rPr lang="en-GB" err="1"/>
              <a:t>degs</a:t>
            </a:r>
            <a:r>
              <a:rPr lang="en-GB"/>
              <a:t>.</a:t>
            </a:r>
          </a:p>
        </p:txBody>
      </p:sp>
      <p:sp>
        <p:nvSpPr>
          <p:cNvPr id="4" name="Slide Number Placeholder 3"/>
          <p:cNvSpPr>
            <a:spLocks noGrp="1"/>
          </p:cNvSpPr>
          <p:nvPr>
            <p:ph type="sldNum" sz="quarter" idx="5"/>
          </p:nvPr>
        </p:nvSpPr>
        <p:spPr/>
        <p:txBody>
          <a:bodyPr/>
          <a:lstStyle/>
          <a:p>
            <a:fld id="{1FF6DE44-2E36-41E9-B661-2866AF1853B4}" type="slidenum">
              <a:rPr lang="en-US" smtClean="0"/>
              <a:t>3</a:t>
            </a:fld>
            <a:endParaRPr lang="en-US"/>
          </a:p>
        </p:txBody>
      </p:sp>
    </p:spTree>
    <p:extLst>
      <p:ext uri="{BB962C8B-B14F-4D97-AF65-F5344CB8AC3E}">
        <p14:creationId xmlns:p14="http://schemas.microsoft.com/office/powerpoint/2010/main" val="553749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277E-3898-5D9A-6070-8FFAD2381E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FDEB77-FEBB-CAB3-E17F-CE93A55BF5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6954CF-E726-30E1-4C2E-9AF36F7D8D1E}"/>
              </a:ext>
            </a:extLst>
          </p:cNvPr>
          <p:cNvSpPr>
            <a:spLocks noGrp="1"/>
          </p:cNvSpPr>
          <p:nvPr>
            <p:ph type="body" idx="1"/>
          </p:nvPr>
        </p:nvSpPr>
        <p:spPr/>
        <p:txBody>
          <a:bodyPr/>
          <a:lstStyle/>
          <a:p>
            <a:r>
              <a:rPr lang="en-GB" sz="1200" dirty="0">
                <a:latin typeface="Aptos" panose="020B0004020202020204" pitchFamily="34" charset="0"/>
                <a:ea typeface="Aptos" panose="020B0004020202020204" pitchFamily="34" charset="0"/>
                <a:cs typeface="Times New Roman" panose="02020603050405020304" pitchFamily="18" charset="0"/>
              </a:rPr>
              <a:t>F</a:t>
            </a:r>
            <a:r>
              <a:rPr lang="en-GB" sz="1200" dirty="0">
                <a:effectLst/>
                <a:latin typeface="Aptos" panose="020B0004020202020204" pitchFamily="34" charset="0"/>
                <a:ea typeface="Aptos" panose="020B0004020202020204" pitchFamily="34" charset="0"/>
                <a:cs typeface="Times New Roman" panose="02020603050405020304" pitchFamily="18" charset="0"/>
              </a:rPr>
              <a:t>ull-year daytime data 2019 and 2024: thresholds of 50°C and 55°C are used to identify SEHs (55°C is above the 99</a:t>
            </a:r>
            <a:r>
              <a:rPr lang="en-GB" sz="1200" baseline="30000" dirty="0">
                <a:effectLst/>
                <a:latin typeface="Aptos" panose="020B0004020202020204" pitchFamily="34" charset="0"/>
                <a:ea typeface="Aptos" panose="020B0004020202020204" pitchFamily="34" charset="0"/>
                <a:cs typeface="Times New Roman" panose="02020603050405020304" pitchFamily="18" charset="0"/>
              </a:rPr>
              <a:t>th</a:t>
            </a:r>
            <a:r>
              <a:rPr lang="en-GB" sz="1200" dirty="0">
                <a:effectLst/>
                <a:latin typeface="Aptos" panose="020B0004020202020204" pitchFamily="34" charset="0"/>
                <a:ea typeface="Aptos" panose="020B0004020202020204" pitchFamily="34" charset="0"/>
                <a:cs typeface="Times New Roman" panose="02020603050405020304" pitchFamily="18" charset="0"/>
              </a:rPr>
              <a:t> percentile for the 2019-2024 SLSTR-B data: 53.2°C). </a:t>
            </a:r>
          </a:p>
          <a:p>
            <a:r>
              <a:rPr lang="en-GB" sz="1200" dirty="0">
                <a:effectLst/>
                <a:latin typeface="Aptos" panose="020B0004020202020204" pitchFamily="34" charset="0"/>
                <a:ea typeface="Aptos" panose="020B0004020202020204" pitchFamily="34" charset="0"/>
                <a:cs typeface="Times New Roman" panose="02020603050405020304" pitchFamily="18" charset="0"/>
              </a:rPr>
              <a:t>For all SEH metrics 2019 is ranked as the most extreme year.   For the number of SEH locations, 2024 ranks 4</a:t>
            </a:r>
            <a:r>
              <a:rPr lang="en-GB" sz="1200" baseline="30000" dirty="0">
                <a:effectLst/>
                <a:latin typeface="Aptos" panose="020B0004020202020204" pitchFamily="34" charset="0"/>
                <a:ea typeface="Aptos" panose="020B0004020202020204" pitchFamily="34" charset="0"/>
                <a:cs typeface="Times New Roman" panose="02020603050405020304" pitchFamily="18" charset="0"/>
              </a:rPr>
              <a:t>th</a:t>
            </a:r>
            <a:r>
              <a:rPr lang="en-GB" sz="1200" dirty="0">
                <a:effectLst/>
                <a:latin typeface="Aptos" panose="020B0004020202020204" pitchFamily="34" charset="0"/>
                <a:ea typeface="Aptos" panose="020B0004020202020204" pitchFamily="34" charset="0"/>
                <a:cs typeface="Times New Roman" panose="02020603050405020304" pitchFamily="18" charset="0"/>
              </a:rPr>
              <a:t> (55°C) and 5</a:t>
            </a:r>
            <a:r>
              <a:rPr lang="en-GB" sz="1200" baseline="30000" dirty="0">
                <a:effectLst/>
                <a:latin typeface="Aptos" panose="020B0004020202020204" pitchFamily="34" charset="0"/>
                <a:ea typeface="Aptos" panose="020B0004020202020204" pitchFamily="34" charset="0"/>
                <a:cs typeface="Times New Roman" panose="02020603050405020304" pitchFamily="18" charset="0"/>
              </a:rPr>
              <a:t>th</a:t>
            </a:r>
            <a:r>
              <a:rPr lang="en-GB" sz="1200" dirty="0">
                <a:effectLst/>
                <a:latin typeface="Aptos" panose="020B0004020202020204" pitchFamily="34" charset="0"/>
                <a:ea typeface="Aptos" panose="020B0004020202020204" pitchFamily="34" charset="0"/>
                <a:cs typeface="Times New Roman" panose="02020603050405020304" pitchFamily="18" charset="0"/>
              </a:rPr>
              <a:t> (50°C), while for the aggregated annual fractions, 2024 ranks 2</a:t>
            </a:r>
            <a:r>
              <a:rPr lang="en-GB" sz="1200" baseline="30000" dirty="0">
                <a:effectLst/>
                <a:latin typeface="Aptos" panose="020B0004020202020204" pitchFamily="34" charset="0"/>
                <a:ea typeface="Aptos" panose="020B0004020202020204" pitchFamily="34" charset="0"/>
                <a:cs typeface="Times New Roman" panose="02020603050405020304" pitchFamily="18" charset="0"/>
              </a:rPr>
              <a:t>nd</a:t>
            </a:r>
            <a:r>
              <a:rPr lang="en-GB" sz="1200" dirty="0">
                <a:effectLst/>
                <a:latin typeface="Aptos" panose="020B0004020202020204" pitchFamily="34" charset="0"/>
                <a:ea typeface="Aptos" panose="020B0004020202020204" pitchFamily="34" charset="0"/>
                <a:cs typeface="Times New Roman" panose="02020603050405020304" pitchFamily="18" charset="0"/>
              </a:rPr>
              <a:t>. </a:t>
            </a:r>
            <a:endParaRPr lang="en-GB" dirty="0"/>
          </a:p>
          <a:p>
            <a:endParaRPr lang="en-GB" dirty="0"/>
          </a:p>
        </p:txBody>
      </p:sp>
      <p:sp>
        <p:nvSpPr>
          <p:cNvPr id="4" name="Slide Number Placeholder 3">
            <a:extLst>
              <a:ext uri="{FF2B5EF4-FFF2-40B4-BE49-F238E27FC236}">
                <a16:creationId xmlns:a16="http://schemas.microsoft.com/office/drawing/2014/main" id="{C1957068-61DA-30E2-C985-F02F56E4C7D9}"/>
              </a:ext>
            </a:extLst>
          </p:cNvPr>
          <p:cNvSpPr>
            <a:spLocks noGrp="1"/>
          </p:cNvSpPr>
          <p:nvPr>
            <p:ph type="sldNum" sz="quarter" idx="5"/>
          </p:nvPr>
        </p:nvSpPr>
        <p:spPr/>
        <p:txBody>
          <a:bodyPr/>
          <a:lstStyle/>
          <a:p>
            <a:fld id="{1FF6DE44-2E36-41E9-B661-2866AF1853B4}" type="slidenum">
              <a:rPr lang="en-US" smtClean="0"/>
              <a:t>8</a:t>
            </a:fld>
            <a:endParaRPr lang="en-US"/>
          </a:p>
        </p:txBody>
      </p:sp>
    </p:spTree>
    <p:extLst>
      <p:ext uri="{BB962C8B-B14F-4D97-AF65-F5344CB8AC3E}">
        <p14:creationId xmlns:p14="http://schemas.microsoft.com/office/powerpoint/2010/main" val="2811225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FF6DE44-2E36-41E9-B661-2866AF1853B4}" type="slidenum">
              <a:rPr lang="en-US" smtClean="0"/>
              <a:t>11</a:t>
            </a:fld>
            <a:endParaRPr lang="en-US"/>
          </a:p>
        </p:txBody>
      </p:sp>
    </p:spTree>
    <p:extLst>
      <p:ext uri="{BB962C8B-B14F-4D97-AF65-F5344CB8AC3E}">
        <p14:creationId xmlns:p14="http://schemas.microsoft.com/office/powerpoint/2010/main" val="308669969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631825" y="482282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163513" y="4572000"/>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7789863" y="4899025"/>
            <a:ext cx="11953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166688" y="4789488"/>
            <a:ext cx="8823325"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173038" y="4908550"/>
            <a:ext cx="6826250" cy="111125"/>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614361" y="2914650"/>
            <a:ext cx="7948800" cy="421975"/>
          </a:xfrm>
        </p:spPr>
        <p:txBody>
          <a:bodyPr>
            <a:spAutoFit/>
          </a:bodyPr>
          <a:lstStyle>
            <a:lvl1pPr marL="0" indent="0">
              <a:buFont typeface="Verdana" pitchFamily="34" charset="0"/>
              <a:buNone/>
              <a:defRPr sz="18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587375" y="1856096"/>
            <a:ext cx="7947025" cy="584775"/>
          </a:xfrm>
          <a:prstGeom prst="rect">
            <a:avLst/>
          </a:prstGeom>
        </p:spPr>
        <p:txBody>
          <a:bodyPr/>
          <a:lstStyle>
            <a:lvl1pPr>
              <a:defRPr sz="3200">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61431006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163481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12000" y="2472362"/>
            <a:ext cx="7789050" cy="1323439"/>
          </a:xfrm>
        </p:spPr>
        <p:txBody>
          <a:bodyPr anchor="t"/>
          <a:lstStyle>
            <a:lvl1pPr algn="l">
              <a:defRPr sz="4000"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612000" y="1347221"/>
            <a:ext cx="778905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noProof="0"/>
              <a:t>Modifiez les styles du texte du masque</a:t>
            </a:r>
          </a:p>
        </p:txBody>
      </p:sp>
    </p:spTree>
    <p:extLst>
      <p:ext uri="{BB962C8B-B14F-4D97-AF65-F5344CB8AC3E}">
        <p14:creationId xmlns:p14="http://schemas.microsoft.com/office/powerpoint/2010/main" val="370501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61378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9123" y="1250100"/>
            <a:ext cx="3895200" cy="372600"/>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6" name="Content Placeholder 5"/>
          <p:cNvSpPr>
            <a:spLocks noGrp="1"/>
          </p:cNvSpPr>
          <p:nvPr>
            <p:ph sz="quarter" idx="4"/>
          </p:nvPr>
        </p:nvSpPr>
        <p:spPr>
          <a:xfrm>
            <a:off x="4645026" y="1631157"/>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619200" y="1630801"/>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29269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43086" y="149150"/>
            <a:ext cx="7174846" cy="430887"/>
          </a:xfrm>
          <a:prstGeom prst="rect">
            <a:avLst/>
          </a:prstGeom>
          <a:noFill/>
          <a:ln>
            <a:noFill/>
          </a:ln>
        </p:spPr>
        <p:txBody>
          <a:bodyPr/>
          <a:lstStyle>
            <a:lvl1pPr>
              <a:defRPr lang="en-GB" sz="2200"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4238614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1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3" y="1250157"/>
            <a:ext cx="4968875" cy="324326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619125" y="1250101"/>
            <a:ext cx="2846388" cy="32432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
        <p:nvSpPr>
          <p:cNvPr id="5"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3786258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602000" y="3724872"/>
            <a:ext cx="5932800" cy="307777"/>
          </a:xfrm>
        </p:spPr>
        <p:txBody>
          <a:bodyPr anchor="b"/>
          <a:lstStyle>
            <a:lvl1pPr algn="l">
              <a:defRPr sz="1400" b="1"/>
            </a:lvl1pPr>
          </a:lstStyle>
          <a:p>
            <a:r>
              <a:rPr lang="fr-FR" noProof="0"/>
              <a:t>Modifiez le style du titre</a:t>
            </a:r>
            <a:endParaRPr lang="en-GB" noProof="0"/>
          </a:p>
        </p:txBody>
      </p:sp>
      <p:sp>
        <p:nvSpPr>
          <p:cNvPr id="3" name="Picture Placeholder 2"/>
          <p:cNvSpPr>
            <a:spLocks noGrp="1"/>
          </p:cNvSpPr>
          <p:nvPr>
            <p:ph type="pic" idx="1"/>
          </p:nvPr>
        </p:nvSpPr>
        <p:spPr>
          <a:xfrm>
            <a:off x="1601787" y="1250156"/>
            <a:ext cx="5932488" cy="2543176"/>
          </a:xfrm>
        </p:spPr>
        <p:txBody>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1602000" y="4029076"/>
            <a:ext cx="5932800" cy="4643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Tree>
    <p:extLst>
      <p:ext uri="{BB962C8B-B14F-4D97-AF65-F5344CB8AC3E}">
        <p14:creationId xmlns:p14="http://schemas.microsoft.com/office/powerpoint/2010/main" val="38538444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7.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2.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5.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1.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173038" y="792163"/>
            <a:ext cx="8747125"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577850" y="334963"/>
            <a:ext cx="50165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sp>
        <p:nvSpPr>
          <p:cNvPr id="1029" name="Rectangle 6"/>
          <p:cNvSpPr>
            <a:spLocks noGrp="1" noChangeArrowheads="1"/>
          </p:cNvSpPr>
          <p:nvPr>
            <p:ph type="title"/>
          </p:nvPr>
        </p:nvSpPr>
        <p:spPr bwMode="auto">
          <a:xfrm>
            <a:off x="774700" y="158750"/>
            <a:ext cx="69564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47767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165100" y="457517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404040"/>
                </a:solidFill>
              </a:rPr>
              <a:t>ESA UNCLASSIFIED - For Official Use</a:t>
            </a:r>
          </a:p>
        </p:txBody>
      </p:sp>
      <p:sp>
        <p:nvSpPr>
          <p:cNvPr id="1032" name="Text Box 34"/>
          <p:cNvSpPr txBox="1">
            <a:spLocks noChangeAspect="1" noChangeArrowheads="1"/>
          </p:cNvSpPr>
          <p:nvPr/>
        </p:nvSpPr>
        <p:spPr bwMode="auto">
          <a:xfrm>
            <a:off x="4479925" y="4579938"/>
            <a:ext cx="4521200" cy="147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800" noProof="1">
                <a:solidFill>
                  <a:schemeClr val="bg2"/>
                </a:solidFill>
              </a:rPr>
              <a:t>ESA | LST_cci Workshop 12-14 May 2026 | Slide  </a:t>
            </a:r>
            <a:fld id="{7413FDCA-0F06-4063-887E-9DB05E30A5CA}" type="slidenum">
              <a:rPr altLang="fr-FR" sz="800" noProof="1">
                <a:solidFill>
                  <a:schemeClr val="bg2"/>
                </a:solidFill>
              </a:rPr>
              <a:pPr algn="r" eaLnBrk="1" hangingPunct="1">
                <a:spcBef>
                  <a:spcPct val="50000"/>
                </a:spcBef>
              </a:pPr>
              <a:t>‹#›</a:t>
            </a:fld>
            <a:endParaRPr lang="fr-FR" altLang="fr-FR" sz="800" noProof="1">
              <a:solidFill>
                <a:schemeClr val="bg2"/>
              </a:solidFill>
            </a:endParaRPr>
          </a:p>
        </p:txBody>
      </p:sp>
      <p:grpSp>
        <p:nvGrpSpPr>
          <p:cNvPr id="1033" name="Group 39"/>
          <p:cNvGrpSpPr>
            <a:grpSpLocks/>
          </p:cNvGrpSpPr>
          <p:nvPr/>
        </p:nvGrpSpPr>
        <p:grpSpPr bwMode="auto">
          <a:xfrm>
            <a:off x="173038" y="4908550"/>
            <a:ext cx="6826250" cy="111125"/>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58"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Lst>
  <p:hf sldNum="0" hdr="0" dt="0"/>
  <p:txStyles>
    <p:title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p:titleStyle>
    <p:bodyStyle>
      <a:lvl1pPr marL="342900" indent="-685800" algn="l" rtl="0" eaLnBrk="1" fontAlgn="base" hangingPunct="1">
        <a:lnSpc>
          <a:spcPct val="119000"/>
        </a:lnSpc>
        <a:spcBef>
          <a:spcPct val="20000"/>
        </a:spcBef>
        <a:spcAft>
          <a:spcPct val="0"/>
        </a:spcAft>
        <a:buClr>
          <a:schemeClr val="accent1"/>
        </a:buClr>
        <a:defRPr lang="en-GB" sz="1600" dirty="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s://doi.org/10.1038/s43017-024-00635-w"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ipcc.ch/report/sixth-assessment-report-working-group-i/" TargetMode="External"/><Relationship Id="rId5" Type="http://schemas.openxmlformats.org/officeDocument/2006/relationships/hyperlink" Target="https://doi.org/10.1175/BAMS-D-24-0116.1" TargetMode="External"/><Relationship Id="rId4" Type="http://schemas.openxmlformats.org/officeDocument/2006/relationships/hyperlink" Target="https://agupubs.onlinelibrary.wiley.com/doi/abs/10.1029/2019JD03226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511800" y="2038213"/>
            <a:ext cx="7972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defRPr/>
            </a:pPr>
            <a:r>
              <a:rPr lang="en-GB" sz="3200" dirty="0">
                <a:solidFill>
                  <a:schemeClr val="bg1">
                    <a:lumMod val="95000"/>
                  </a:schemeClr>
                </a:solidFill>
                <a:latin typeface="Verdana"/>
                <a:ea typeface="+mj-ea"/>
                <a:cs typeface="Verdana"/>
              </a:rPr>
              <a:t>Super Extreme LST Hotspots</a:t>
            </a:r>
          </a:p>
        </p:txBody>
      </p:sp>
      <p:sp>
        <p:nvSpPr>
          <p:cNvPr id="5122" name="Text Box 24"/>
          <p:cNvSpPr txBox="1">
            <a:spLocks noChangeArrowheads="1"/>
          </p:cNvSpPr>
          <p:nvPr/>
        </p:nvSpPr>
        <p:spPr bwMode="auto">
          <a:xfrm>
            <a:off x="615950" y="2794000"/>
            <a:ext cx="7062061" cy="646331"/>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sz="1800" dirty="0">
                <a:solidFill>
                  <a:schemeClr val="bg1"/>
                </a:solidFill>
              </a:rPr>
              <a:t>Lizzie Good, Josh Blannin (Met Office)</a:t>
            </a:r>
          </a:p>
          <a:p>
            <a:pPr eaLnBrk="1" hangingPunct="1"/>
            <a:r>
              <a:rPr lang="en-US" altLang="fr-FR" sz="1800" dirty="0">
                <a:solidFill>
                  <a:schemeClr val="bg1"/>
                </a:solidFill>
              </a:rPr>
              <a:t>Abigail Waring, Karen Veal, Darren Ghent (U. Leicester)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E2B596-6616-8A33-5A2F-D5F7C343235B}"/>
              </a:ext>
            </a:extLst>
          </p:cNvPr>
          <p:cNvSpPr>
            <a:spLocks noGrp="1"/>
          </p:cNvSpPr>
          <p:nvPr>
            <p:ph type="title"/>
          </p:nvPr>
        </p:nvSpPr>
        <p:spPr/>
        <p:txBody>
          <a:bodyPr/>
          <a:lstStyle/>
          <a:p>
            <a:r>
              <a:rPr lang="en-GB" dirty="0"/>
              <a:t>Summary</a:t>
            </a:r>
          </a:p>
        </p:txBody>
      </p:sp>
      <p:sp>
        <p:nvSpPr>
          <p:cNvPr id="3" name="Content Placeholder 2">
            <a:extLst>
              <a:ext uri="{FF2B5EF4-FFF2-40B4-BE49-F238E27FC236}">
                <a16:creationId xmlns:a16="http://schemas.microsoft.com/office/drawing/2014/main" id="{CB08CDF9-1145-A8E2-2AE6-BD7288867AC3}"/>
              </a:ext>
            </a:extLst>
          </p:cNvPr>
          <p:cNvSpPr>
            <a:spLocks noGrp="1"/>
          </p:cNvSpPr>
          <p:nvPr>
            <p:ph idx="1"/>
          </p:nvPr>
        </p:nvSpPr>
        <p:spPr/>
        <p:txBody>
          <a:bodyPr/>
          <a:lstStyle/>
          <a:p>
            <a:pPr marL="285750" indent="-285750">
              <a:buFont typeface="Arial" panose="020B0604020202020204" pitchFamily="34" charset="0"/>
              <a:buChar char="•"/>
            </a:pPr>
            <a:r>
              <a:rPr lang="en-GB" dirty="0"/>
              <a:t>Satellite LST data from SLSTR-B has been used to identify ‘global super extreme hotspots (SEH)’</a:t>
            </a:r>
          </a:p>
          <a:p>
            <a:pPr marL="285750" indent="-285750">
              <a:buFont typeface="Arial" panose="020B0604020202020204" pitchFamily="34" charset="0"/>
              <a:buChar char="•"/>
            </a:pPr>
            <a:r>
              <a:rPr lang="en-GB" dirty="0"/>
              <a:t>These hotspots likely correspond to the hottest places on Earth and could indicate where the Earth is /has become uninhabitable for humans (and other wildlife)</a:t>
            </a:r>
          </a:p>
          <a:p>
            <a:pPr marL="285750" indent="-285750">
              <a:buFont typeface="Arial" panose="020B0604020202020204" pitchFamily="34" charset="0"/>
              <a:buChar char="•"/>
            </a:pPr>
            <a:r>
              <a:rPr lang="en-GB" dirty="0"/>
              <a:t>The current time series of SLSTR-B LST_cci data are too short for monitoring</a:t>
            </a:r>
          </a:p>
          <a:p>
            <a:pPr marL="285750" indent="-285750">
              <a:buFont typeface="Arial" panose="020B0604020202020204" pitchFamily="34" charset="0"/>
              <a:buChar char="•"/>
            </a:pPr>
            <a:r>
              <a:rPr lang="en-GB" dirty="0"/>
              <a:t>Currently there are no real-time, long-term LST datasets suitable for global, real-time monitoring of hotspots (hopefully VIIRS, and SLSTR-A will be when stable)</a:t>
            </a:r>
          </a:p>
          <a:p>
            <a:pPr marL="1095375" lvl="1" indent="-285750">
              <a:buFont typeface="Arial" panose="020B0604020202020204" pitchFamily="34" charset="0"/>
              <a:buChar char="•"/>
            </a:pPr>
            <a:r>
              <a:rPr lang="en-GB" sz="1400" dirty="0"/>
              <a:t>Restricted to using climate-quality dataset including most recent year in BAMS (in this case, 2024).  Only SLSTR/B LST_cci data currently fulfils this requirement.</a:t>
            </a:r>
          </a:p>
        </p:txBody>
      </p:sp>
    </p:spTree>
    <p:extLst>
      <p:ext uri="{BB962C8B-B14F-4D97-AF65-F5344CB8AC3E}">
        <p14:creationId xmlns:p14="http://schemas.microsoft.com/office/powerpoint/2010/main" val="20100053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6DC8F3-492E-4405-31E0-B6ADD35B6A5A}"/>
              </a:ext>
            </a:extLst>
          </p:cNvPr>
          <p:cNvSpPr>
            <a:spLocks noGrp="1"/>
          </p:cNvSpPr>
          <p:nvPr>
            <p:ph type="title"/>
          </p:nvPr>
        </p:nvSpPr>
        <p:spPr/>
        <p:txBody>
          <a:bodyPr/>
          <a:lstStyle/>
          <a:p>
            <a:r>
              <a:rPr lang="en-GB"/>
              <a:t>Next Steps</a:t>
            </a:r>
          </a:p>
        </p:txBody>
      </p:sp>
      <p:sp>
        <p:nvSpPr>
          <p:cNvPr id="3" name="Content Placeholder 2">
            <a:extLst>
              <a:ext uri="{FF2B5EF4-FFF2-40B4-BE49-F238E27FC236}">
                <a16:creationId xmlns:a16="http://schemas.microsoft.com/office/drawing/2014/main" id="{CF0FB9AE-6B79-6C81-3214-0CA5A4D4F3D1}"/>
              </a:ext>
            </a:extLst>
          </p:cNvPr>
          <p:cNvSpPr>
            <a:spLocks noGrp="1"/>
          </p:cNvSpPr>
          <p:nvPr>
            <p:ph idx="1"/>
          </p:nvPr>
        </p:nvSpPr>
        <p:spPr/>
        <p:txBody>
          <a:bodyPr>
            <a:normAutofit/>
          </a:bodyPr>
          <a:lstStyle/>
          <a:p>
            <a:pPr marL="257175" indent="-257175">
              <a:buFont typeface="Arial" panose="020B0604020202020204" pitchFamily="34" charset="0"/>
              <a:buChar char="•"/>
            </a:pPr>
            <a:r>
              <a:rPr lang="en-GB" dirty="0"/>
              <a:t>Extend analysis to other LST_cci datasets (temporally stable ones only), including those with no up-to-date data, e.g. for past year or so.</a:t>
            </a:r>
          </a:p>
          <a:p>
            <a:pPr marL="285750" indent="-285750">
              <a:buFont typeface="Arial" panose="020B0604020202020204" pitchFamily="34" charset="0"/>
              <a:buChar char="•"/>
            </a:pPr>
            <a:r>
              <a:rPr lang="en-GB" dirty="0"/>
              <a:t>Compare results between sensors – hopefully consistent.  Longer time series will reveal any statistically significant changes in hotspots location and frequency.</a:t>
            </a:r>
          </a:p>
          <a:p>
            <a:pPr marL="285750" indent="-285750">
              <a:buFont typeface="Arial" panose="020B0604020202020204" pitchFamily="34" charset="0"/>
              <a:buChar char="•"/>
            </a:pPr>
            <a:r>
              <a:rPr lang="en-GB" dirty="0"/>
              <a:t>This information will be useful for identifying new and evolving hotspots, where the risk is high for the land being uninhabitable.</a:t>
            </a:r>
          </a:p>
          <a:p>
            <a:pPr marL="257175" indent="-257175">
              <a:buFont typeface="Arial" panose="020B0604020202020204" pitchFamily="34" charset="0"/>
              <a:buChar char="•"/>
            </a:pPr>
            <a:endParaRPr lang="en-GB" dirty="0"/>
          </a:p>
        </p:txBody>
      </p:sp>
      <p:sp>
        <p:nvSpPr>
          <p:cNvPr id="5" name="TextBox 4">
            <a:extLst>
              <a:ext uri="{FF2B5EF4-FFF2-40B4-BE49-F238E27FC236}">
                <a16:creationId xmlns:a16="http://schemas.microsoft.com/office/drawing/2014/main" id="{02B4C315-A3EA-26D2-5AB1-1794E314614D}"/>
              </a:ext>
            </a:extLst>
          </p:cNvPr>
          <p:cNvSpPr txBox="1"/>
          <p:nvPr/>
        </p:nvSpPr>
        <p:spPr>
          <a:xfrm>
            <a:off x="904300" y="3315308"/>
            <a:ext cx="7519700" cy="954107"/>
          </a:xfrm>
          <a:prstGeom prst="rect">
            <a:avLst/>
          </a:prstGeom>
          <a:noFill/>
        </p:spPr>
        <p:txBody>
          <a:bodyPr wrap="square">
            <a:spAutoFit/>
          </a:bodyPr>
          <a:lstStyle/>
          <a:p>
            <a:pPr algn="ctr"/>
            <a:r>
              <a:rPr lang="en-GB" sz="1400" b="1" i="1" dirty="0">
                <a:solidFill>
                  <a:srgbClr val="FF0000"/>
                </a:solidFill>
              </a:rPr>
              <a:t>Good, E.; Blannin, B.; Waring, A.; Veal, K.; Ghent, D. Sidebar 2.1: Super extreme land surface temperature hotspots. In State of the Climate in 2024; American Meteorological Society: Boston, MA, USA, 2025; Volume 106, pp. S37–S39. https://doi.org/10.1175/BAMS-D-25-0102.1</a:t>
            </a:r>
          </a:p>
        </p:txBody>
      </p:sp>
    </p:spTree>
    <p:extLst>
      <p:ext uri="{BB962C8B-B14F-4D97-AF65-F5344CB8AC3E}">
        <p14:creationId xmlns:p14="http://schemas.microsoft.com/office/powerpoint/2010/main" val="3825738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A9C70-E4C5-04BE-5360-3D12BB07D1C7}"/>
              </a:ext>
            </a:extLst>
          </p:cNvPr>
          <p:cNvSpPr>
            <a:spLocks noGrp="1"/>
          </p:cNvSpPr>
          <p:nvPr>
            <p:ph type="title"/>
          </p:nvPr>
        </p:nvSpPr>
        <p:spPr/>
        <p:txBody>
          <a:bodyPr/>
          <a:lstStyle/>
          <a:p>
            <a:r>
              <a:rPr lang="en-GB" dirty="0"/>
              <a:t>Overview</a:t>
            </a:r>
          </a:p>
        </p:txBody>
      </p:sp>
      <p:sp>
        <p:nvSpPr>
          <p:cNvPr id="3" name="Content Placeholder 2">
            <a:extLst>
              <a:ext uri="{FF2B5EF4-FFF2-40B4-BE49-F238E27FC236}">
                <a16:creationId xmlns:a16="http://schemas.microsoft.com/office/drawing/2014/main" id="{2392CD28-653F-08DB-AAAF-AA4E621C296B}"/>
              </a:ext>
            </a:extLst>
          </p:cNvPr>
          <p:cNvSpPr>
            <a:spLocks noGrp="1"/>
          </p:cNvSpPr>
          <p:nvPr>
            <p:ph idx="1"/>
          </p:nvPr>
        </p:nvSpPr>
        <p:spPr>
          <a:xfrm>
            <a:off x="5709600" y="900163"/>
            <a:ext cx="3379079" cy="3824287"/>
          </a:xfrm>
        </p:spPr>
        <p:txBody>
          <a:bodyPr/>
          <a:lstStyle/>
          <a:p>
            <a:pPr marL="285750" indent="-285750">
              <a:buFont typeface="Arial" panose="020B0604020202020204" pitchFamily="34" charset="0"/>
              <a:buChar char="•"/>
            </a:pPr>
            <a:r>
              <a:rPr lang="en-GB" dirty="0"/>
              <a:t>Article in Bulletin of the American Meteorological Society (BAMS) State of the Climate (SotC) Global Chapter</a:t>
            </a:r>
          </a:p>
          <a:p>
            <a:pPr marL="285750" indent="-285750">
              <a:buFont typeface="Arial" panose="020B0604020202020204" pitchFamily="34" charset="0"/>
              <a:buChar char="•"/>
            </a:pPr>
            <a:r>
              <a:rPr lang="en-GB" dirty="0"/>
              <a:t>‘Super extreme land surface temperature hotspots</a:t>
            </a:r>
          </a:p>
          <a:p>
            <a:pPr marL="285750" indent="-285750">
              <a:buFont typeface="Arial" panose="020B0604020202020204" pitchFamily="34" charset="0"/>
              <a:buChar char="•"/>
            </a:pPr>
            <a:r>
              <a:rPr lang="en-GB" dirty="0"/>
              <a:t>Demonstrate how LST data could be used to characterise and monitor ‘Super Extreme Hotspots’ (SEH)</a:t>
            </a:r>
          </a:p>
        </p:txBody>
      </p:sp>
      <p:pic>
        <p:nvPicPr>
          <p:cNvPr id="5" name="Picture 4">
            <a:extLst>
              <a:ext uri="{FF2B5EF4-FFF2-40B4-BE49-F238E27FC236}">
                <a16:creationId xmlns:a16="http://schemas.microsoft.com/office/drawing/2014/main" id="{25E54359-6BDB-88EB-4A06-20090754ACD0}"/>
              </a:ext>
            </a:extLst>
          </p:cNvPr>
          <p:cNvPicPr>
            <a:picLocks noChangeAspect="1"/>
          </p:cNvPicPr>
          <p:nvPr/>
        </p:nvPicPr>
        <p:blipFill>
          <a:blip r:embed="rId2"/>
          <a:stretch>
            <a:fillRect/>
          </a:stretch>
        </p:blipFill>
        <p:spPr>
          <a:xfrm>
            <a:off x="55321" y="1001970"/>
            <a:ext cx="5582279" cy="3349367"/>
          </a:xfrm>
          <a:prstGeom prst="rect">
            <a:avLst/>
          </a:prstGeom>
        </p:spPr>
      </p:pic>
      <p:sp>
        <p:nvSpPr>
          <p:cNvPr id="7" name="TextBox 6">
            <a:extLst>
              <a:ext uri="{FF2B5EF4-FFF2-40B4-BE49-F238E27FC236}">
                <a16:creationId xmlns:a16="http://schemas.microsoft.com/office/drawing/2014/main" id="{0F73C0F1-9489-6E40-7939-7EE69E5FA33D}"/>
              </a:ext>
            </a:extLst>
          </p:cNvPr>
          <p:cNvSpPr txBox="1"/>
          <p:nvPr/>
        </p:nvSpPr>
        <p:spPr>
          <a:xfrm>
            <a:off x="341013" y="4351337"/>
            <a:ext cx="5195787" cy="276999"/>
          </a:xfrm>
          <a:prstGeom prst="rect">
            <a:avLst/>
          </a:prstGeom>
          <a:noFill/>
        </p:spPr>
        <p:txBody>
          <a:bodyPr wrap="square">
            <a:spAutoFit/>
          </a:bodyPr>
          <a:lstStyle/>
          <a:p>
            <a:r>
              <a:rPr lang="en-GB" sz="1200" i="1" dirty="0"/>
              <a:t>https://ametsoc.net/sotc2024/02GlobalClimate_SotC2024.pdf</a:t>
            </a:r>
          </a:p>
        </p:txBody>
      </p:sp>
    </p:spTree>
    <p:extLst>
      <p:ext uri="{BB962C8B-B14F-4D97-AF65-F5344CB8AC3E}">
        <p14:creationId xmlns:p14="http://schemas.microsoft.com/office/powerpoint/2010/main" val="12110627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D2626-BD43-2137-AC05-02B6F395771B}"/>
              </a:ext>
            </a:extLst>
          </p:cNvPr>
          <p:cNvSpPr>
            <a:spLocks noGrp="1"/>
          </p:cNvSpPr>
          <p:nvPr>
            <p:ph type="title"/>
          </p:nvPr>
        </p:nvSpPr>
        <p:spPr/>
        <p:txBody>
          <a:bodyPr/>
          <a:lstStyle/>
          <a:p>
            <a:r>
              <a:rPr lang="en-GB" dirty="0"/>
              <a:t>Background to the study</a:t>
            </a:r>
          </a:p>
        </p:txBody>
      </p:sp>
      <p:sp>
        <p:nvSpPr>
          <p:cNvPr id="7" name="Content Placeholder 6">
            <a:extLst>
              <a:ext uri="{FF2B5EF4-FFF2-40B4-BE49-F238E27FC236}">
                <a16:creationId xmlns:a16="http://schemas.microsoft.com/office/drawing/2014/main" id="{4C09C4CF-00F3-9F7E-356A-18A69CF83D4E}"/>
              </a:ext>
            </a:extLst>
          </p:cNvPr>
          <p:cNvSpPr>
            <a:spLocks noGrp="1"/>
          </p:cNvSpPr>
          <p:nvPr>
            <p:ph idx="1"/>
          </p:nvPr>
        </p:nvSpPr>
        <p:spPr/>
        <p:txBody>
          <a:bodyPr>
            <a:normAutofit/>
          </a:bodyPr>
          <a:lstStyle/>
          <a:p>
            <a:pPr marL="214313" indent="-214313">
              <a:buFont typeface="Arial" panose="020B0604020202020204" pitchFamily="34" charset="0"/>
              <a:buChar char="•"/>
            </a:pPr>
            <a:r>
              <a:rPr lang="en-GB" sz="1350" kern="100" dirty="0">
                <a:latin typeface="Aptos" panose="020B0004020202020204" pitchFamily="34" charset="0"/>
                <a:ea typeface="Aptos" panose="020B0004020202020204" pitchFamily="34" charset="0"/>
                <a:cs typeface="Times New Roman" panose="02020603050405020304" pitchFamily="18" charset="0"/>
              </a:rPr>
              <a:t>Well documented that as the Earth’s climate warms, the frequency of extreme heat events is increasing (IPCC, 2021, Dunn et al., 2024, Willett, 2023).  </a:t>
            </a:r>
          </a:p>
          <a:p>
            <a:pPr marL="214313" indent="-214313">
              <a:buFont typeface="Arial" panose="020B0604020202020204" pitchFamily="34" charset="0"/>
              <a:buChar char="•"/>
            </a:pPr>
            <a:r>
              <a:rPr lang="en-GB" sz="1350" kern="100" dirty="0">
                <a:latin typeface="Aptos" panose="020B0004020202020204" pitchFamily="34" charset="0"/>
                <a:ea typeface="Aptos" panose="020B0004020202020204" pitchFamily="34" charset="0"/>
                <a:cs typeface="Times New Roman" panose="02020603050405020304" pitchFamily="18" charset="0"/>
              </a:rPr>
              <a:t>Evidence suggests that the fraction of land becoming uninhabitable due to extreme heat will also increase with global warming (Matthews et al., 2025).  </a:t>
            </a:r>
          </a:p>
          <a:p>
            <a:pPr marL="214313" indent="-214313">
              <a:buFont typeface="Arial" panose="020B0604020202020204" pitchFamily="34" charset="0"/>
              <a:buChar char="•"/>
            </a:pPr>
            <a:r>
              <a:rPr lang="en-GB" sz="1350" kern="100" dirty="0">
                <a:latin typeface="Aptos" panose="020B0004020202020204" pitchFamily="34" charset="0"/>
                <a:ea typeface="Aptos" panose="020B0004020202020204" pitchFamily="34" charset="0"/>
                <a:cs typeface="Times New Roman" panose="02020603050405020304" pitchFamily="18" charset="0"/>
              </a:rPr>
              <a:t>Surface temperatures are traditionally monitored using data from weather stations measuring near-surface air temperature at ~1.5-2m above the surface (T2m).  However, station density and location limit spatial coverage and therefore knowledge of how extreme temperature frequency and intensity is evolving in many regions of the world (Dunn et al., 2024; also see Robert Dunn’s presentation on Wednesday afternoon).    </a:t>
            </a:r>
          </a:p>
          <a:p>
            <a:endParaRPr lang="en-GB" dirty="0"/>
          </a:p>
        </p:txBody>
      </p:sp>
      <p:pic>
        <p:nvPicPr>
          <p:cNvPr id="1026" name="Picture 2" descr="HadEX3 station locations">
            <a:extLst>
              <a:ext uri="{FF2B5EF4-FFF2-40B4-BE49-F238E27FC236}">
                <a16:creationId xmlns:a16="http://schemas.microsoft.com/office/drawing/2014/main" id="{66F2FEC8-7417-4713-9206-056CBF480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287" y="2924718"/>
            <a:ext cx="2599997" cy="1691732"/>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CD2F5AA-FF11-B98D-0A9E-7E6D187BDEBA}"/>
              </a:ext>
            </a:extLst>
          </p:cNvPr>
          <p:cNvSpPr txBox="1"/>
          <p:nvPr/>
        </p:nvSpPr>
        <p:spPr>
          <a:xfrm>
            <a:off x="2863884" y="3205518"/>
            <a:ext cx="1124916" cy="1015663"/>
          </a:xfrm>
          <a:prstGeom prst="rect">
            <a:avLst/>
          </a:prstGeom>
          <a:noFill/>
        </p:spPr>
        <p:txBody>
          <a:bodyPr wrap="square">
            <a:spAutoFit/>
          </a:bodyPr>
          <a:lstStyle/>
          <a:p>
            <a:r>
              <a:rPr lang="en-GB" sz="1200" i="1" dirty="0"/>
              <a:t>Distribution of HadEX3 stations for </a:t>
            </a:r>
            <a:r>
              <a:rPr lang="en-GB" sz="1200" i="1" dirty="0" err="1"/>
              <a:t>TXx</a:t>
            </a:r>
            <a:r>
              <a:rPr lang="en-GB" sz="1200" i="1" dirty="0"/>
              <a:t> (Dunn et al, 2020) </a:t>
            </a:r>
          </a:p>
        </p:txBody>
      </p:sp>
      <p:sp>
        <p:nvSpPr>
          <p:cNvPr id="11" name="TextBox 10">
            <a:extLst>
              <a:ext uri="{FF2B5EF4-FFF2-40B4-BE49-F238E27FC236}">
                <a16:creationId xmlns:a16="http://schemas.microsoft.com/office/drawing/2014/main" id="{55C12EAE-78F7-4378-4818-75EE16CCF4D7}"/>
              </a:ext>
            </a:extLst>
          </p:cNvPr>
          <p:cNvSpPr txBox="1"/>
          <p:nvPr/>
        </p:nvSpPr>
        <p:spPr>
          <a:xfrm>
            <a:off x="4002091" y="2924718"/>
            <a:ext cx="5072612" cy="1815882"/>
          </a:xfrm>
          <a:prstGeom prst="rect">
            <a:avLst/>
          </a:prstGeom>
          <a:noFill/>
        </p:spPr>
        <p:txBody>
          <a:bodyPr wrap="square">
            <a:spAutoFit/>
          </a:bodyPr>
          <a:lstStyle/>
          <a:p>
            <a:r>
              <a:rPr lang="en-GB" sz="800" b="1" dirty="0"/>
              <a:t>Dunn, et al. (2020)</a:t>
            </a:r>
            <a:r>
              <a:rPr lang="en-GB" sz="800" dirty="0"/>
              <a:t>, Development of an updated global land in-situ-based dataset of temperature and precipitation extremes: HadEX3, </a:t>
            </a:r>
            <a:r>
              <a:rPr lang="en-GB" sz="800" dirty="0">
                <a:hlinkClick r:id="rId4"/>
              </a:rPr>
              <a:t>JGR-A</a:t>
            </a:r>
            <a:r>
              <a:rPr lang="en-GB" sz="800" dirty="0"/>
              <a:t>, 125, e2019JD032263</a:t>
            </a:r>
          </a:p>
          <a:p>
            <a:r>
              <a:rPr lang="en-GB" sz="800" b="1" dirty="0"/>
              <a:t>Dunn et al (2024)</a:t>
            </a:r>
            <a:r>
              <a:rPr lang="en-GB" sz="800" dirty="0"/>
              <a:t>: Surface Temperature Extremes [in “State of the Climate in 2023”]. Bull. Amer. Meteor. Soc, 105 (8), S37-S39 </a:t>
            </a:r>
            <a:r>
              <a:rPr lang="en-GB" sz="800" dirty="0">
                <a:hlinkClick r:id="rId5"/>
              </a:rPr>
              <a:t>https://doi.org/10.1175/BAMS-D-24-0116.1</a:t>
            </a:r>
            <a:r>
              <a:rPr lang="en-GB" sz="800" dirty="0"/>
              <a:t>.</a:t>
            </a:r>
          </a:p>
          <a:p>
            <a:r>
              <a:rPr lang="en-GB" sz="800" b="1" dirty="0"/>
              <a:t>IPCC. (2021)</a:t>
            </a:r>
            <a:r>
              <a:rPr lang="en-GB" sz="800" dirty="0"/>
              <a:t>. In V. Masson-Delmotte, P. Zhai, A. Pirani, S. L. Connors, C. </a:t>
            </a:r>
            <a:r>
              <a:rPr lang="en-GB" sz="800" dirty="0" err="1"/>
              <a:t>Péan</a:t>
            </a:r>
            <a:r>
              <a:rPr lang="en-GB" sz="800" dirty="0"/>
              <a:t>, S. Berger, et al. (Eds.), Climate change 2021: The physical science basis. Contribution of working group I to the sixth assessment report of the intergovernmental panel on climate change. Cambridge University Press. Retrieved from </a:t>
            </a:r>
            <a:r>
              <a:rPr lang="en-GB" sz="800" dirty="0">
                <a:hlinkClick r:id="rId6"/>
              </a:rPr>
              <a:t>https://www.ipcc.ch/report/sixth-assessment-report-working-group-i/</a:t>
            </a:r>
            <a:endParaRPr lang="en-GB" sz="800" dirty="0"/>
          </a:p>
          <a:p>
            <a:r>
              <a:rPr lang="en-GB" sz="800" b="1" dirty="0"/>
              <a:t>Matthews et al. (2025)</a:t>
            </a:r>
            <a:r>
              <a:rPr lang="en-GB" sz="800" dirty="0"/>
              <a:t>: Mortality impacts of the most extreme heat events. Nat Rev Earth Environ (2025). </a:t>
            </a:r>
            <a:r>
              <a:rPr lang="en-GB" sz="800" dirty="0">
                <a:hlinkClick r:id="rId7"/>
              </a:rPr>
              <a:t>https://doi.org/10.1038/s43017-024-00635-w</a:t>
            </a:r>
            <a:endParaRPr lang="en-GB" sz="800" dirty="0"/>
          </a:p>
          <a:p>
            <a:r>
              <a:rPr lang="en-GB" sz="800" dirty="0"/>
              <a:t>Willett (2023) </a:t>
            </a:r>
            <a:r>
              <a:rPr lang="en-GB" sz="800" dirty="0" err="1"/>
              <a:t>HadISDH.extremes</a:t>
            </a:r>
            <a:r>
              <a:rPr lang="en-GB" sz="800" dirty="0"/>
              <a:t> Part II: Exploring humid heat extremes using wet bulb temperature indices. Adv. Atmos. Sci.,40, 1968–1985, https://doi.org/10.1007/s00376-023-2348-7.</a:t>
            </a:r>
          </a:p>
        </p:txBody>
      </p:sp>
    </p:spTree>
    <p:extLst>
      <p:ext uri="{BB962C8B-B14F-4D97-AF65-F5344CB8AC3E}">
        <p14:creationId xmlns:p14="http://schemas.microsoft.com/office/powerpoint/2010/main" val="3679538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9557D-D633-0BA0-8CD6-39CE38D8A2F7}"/>
              </a:ext>
            </a:extLst>
          </p:cNvPr>
          <p:cNvSpPr>
            <a:spLocks noGrp="1"/>
          </p:cNvSpPr>
          <p:nvPr>
            <p:ph type="title"/>
          </p:nvPr>
        </p:nvSpPr>
        <p:spPr/>
        <p:txBody>
          <a:bodyPr/>
          <a:lstStyle/>
          <a:p>
            <a:r>
              <a:rPr lang="en-GB" dirty="0"/>
              <a:t>Can we monitor global hotpots using LST?</a:t>
            </a:r>
          </a:p>
        </p:txBody>
      </p:sp>
      <p:sp>
        <p:nvSpPr>
          <p:cNvPr id="3" name="Content Placeholder 2">
            <a:extLst>
              <a:ext uri="{FF2B5EF4-FFF2-40B4-BE49-F238E27FC236}">
                <a16:creationId xmlns:a16="http://schemas.microsoft.com/office/drawing/2014/main" id="{DB77EA68-A451-54A4-7204-D0B512D86745}"/>
              </a:ext>
            </a:extLst>
          </p:cNvPr>
          <p:cNvSpPr>
            <a:spLocks noGrp="1"/>
          </p:cNvSpPr>
          <p:nvPr>
            <p:ph idx="1"/>
          </p:nvPr>
        </p:nvSpPr>
        <p:spPr>
          <a:xfrm>
            <a:off x="198437" y="1087363"/>
            <a:ext cx="8747125" cy="3491837"/>
          </a:xfrm>
        </p:spPr>
        <p:txBody>
          <a:bodyPr/>
          <a:lstStyle/>
          <a:p>
            <a:r>
              <a:rPr lang="en-GB" dirty="0"/>
              <a:t>Step 1: Ensure LST record is stable over time – critical for any monitoring activity (see my talk on Wednesday pm).  </a:t>
            </a:r>
            <a:r>
              <a:rPr lang="en-GB" i="1" dirty="0"/>
              <a:t>Note data from 2024 required for BAMS SotC.</a:t>
            </a:r>
          </a:p>
          <a:p>
            <a:r>
              <a:rPr lang="en-GB" dirty="0"/>
              <a:t>Test this using a stable dataset that has similar properties – using CRUTEM5 T2</a:t>
            </a:r>
          </a:p>
          <a:p>
            <a:endParaRPr lang="en-GB" dirty="0"/>
          </a:p>
          <a:p>
            <a:r>
              <a:rPr lang="en-GB" dirty="0"/>
              <a:t>Step 2: Does LST show the same spatial patterns as T2m?  What information useful information can we get from satellite LST?  </a:t>
            </a:r>
          </a:p>
          <a:p>
            <a:endParaRPr lang="en-GB" dirty="0"/>
          </a:p>
          <a:p>
            <a:r>
              <a:rPr lang="en-GB" dirty="0"/>
              <a:t>Step 3: Detect hotspots in global, multi-year LST data</a:t>
            </a:r>
          </a:p>
          <a:p>
            <a:endParaRPr lang="en-GB" dirty="0"/>
          </a:p>
          <a:p>
            <a:r>
              <a:rPr lang="en-GB" i="1" dirty="0"/>
              <a:t>Step 4: Monitor hotspots over time (to be done)</a:t>
            </a:r>
            <a:endParaRPr lang="en-GB" dirty="0"/>
          </a:p>
          <a:p>
            <a:endParaRPr lang="en-GB" dirty="0"/>
          </a:p>
        </p:txBody>
      </p:sp>
      <p:sp>
        <p:nvSpPr>
          <p:cNvPr id="4" name="Rectangle 3">
            <a:extLst>
              <a:ext uri="{FF2B5EF4-FFF2-40B4-BE49-F238E27FC236}">
                <a16:creationId xmlns:a16="http://schemas.microsoft.com/office/drawing/2014/main" id="{770B9AA1-9F38-C308-AAC0-0DF1F056F4BE}"/>
              </a:ext>
            </a:extLst>
          </p:cNvPr>
          <p:cNvSpPr/>
          <p:nvPr/>
        </p:nvSpPr>
        <p:spPr>
          <a:xfrm>
            <a:off x="198437" y="1087363"/>
            <a:ext cx="8747125" cy="281503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C2247710-8246-38C6-80EC-E5C945A68079}"/>
              </a:ext>
            </a:extLst>
          </p:cNvPr>
          <p:cNvSpPr txBox="1"/>
          <p:nvPr/>
        </p:nvSpPr>
        <p:spPr>
          <a:xfrm>
            <a:off x="6847200" y="3240000"/>
            <a:ext cx="1850400" cy="461665"/>
          </a:xfrm>
          <a:prstGeom prst="rect">
            <a:avLst/>
          </a:prstGeom>
          <a:noFill/>
        </p:spPr>
        <p:txBody>
          <a:bodyPr wrap="square" rtlCol="0">
            <a:spAutoFit/>
          </a:bodyPr>
          <a:lstStyle/>
          <a:p>
            <a:r>
              <a:rPr lang="en-GB" b="1" dirty="0">
                <a:solidFill>
                  <a:srgbClr val="FF0000"/>
                </a:solidFill>
              </a:rPr>
              <a:t>This talk</a:t>
            </a:r>
          </a:p>
        </p:txBody>
      </p:sp>
    </p:spTree>
    <p:extLst>
      <p:ext uri="{BB962C8B-B14F-4D97-AF65-F5344CB8AC3E}">
        <p14:creationId xmlns:p14="http://schemas.microsoft.com/office/powerpoint/2010/main" val="40197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2BC5E-339D-AD23-FF0D-5246EEB888AC}"/>
              </a:ext>
            </a:extLst>
          </p:cNvPr>
          <p:cNvSpPr>
            <a:spLocks noGrp="1"/>
          </p:cNvSpPr>
          <p:nvPr>
            <p:ph type="title"/>
          </p:nvPr>
        </p:nvSpPr>
        <p:spPr>
          <a:xfrm>
            <a:off x="774700" y="143025"/>
            <a:ext cx="6956425" cy="461665"/>
          </a:xfrm>
        </p:spPr>
        <p:txBody>
          <a:bodyPr/>
          <a:lstStyle/>
          <a:p>
            <a:r>
              <a:rPr lang="en-GB" dirty="0"/>
              <a:t>Step 1: </a:t>
            </a:r>
            <a:r>
              <a:rPr lang="en-GB" sz="2400" dirty="0"/>
              <a:t>Temporal stability of the </a:t>
            </a:r>
            <a:r>
              <a:rPr lang="en-GB" sz="2400"/>
              <a:t>LST data</a:t>
            </a:r>
            <a:endParaRPr lang="en-GB" dirty="0"/>
          </a:p>
        </p:txBody>
      </p:sp>
      <p:pic>
        <p:nvPicPr>
          <p:cNvPr id="5" name="Picture 4" descr="A graph with blue lines and numbers&#10;&#10;AI-generated content may be incorrect.">
            <a:extLst>
              <a:ext uri="{FF2B5EF4-FFF2-40B4-BE49-F238E27FC236}">
                <a16:creationId xmlns:a16="http://schemas.microsoft.com/office/drawing/2014/main" id="{CB46E5CF-06FC-3359-8CFF-FC9E69980C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96" y="813941"/>
            <a:ext cx="2945987" cy="1842860"/>
          </a:xfrm>
          <a:prstGeom prst="rect">
            <a:avLst/>
          </a:prstGeom>
          <a:noFill/>
          <a:ln>
            <a:noFill/>
          </a:ln>
        </p:spPr>
      </p:pic>
      <p:pic>
        <p:nvPicPr>
          <p:cNvPr id="6" name="Picture 5" descr="A graph with blue lines&#10;&#10;AI-generated content may be incorrect.">
            <a:extLst>
              <a:ext uri="{FF2B5EF4-FFF2-40B4-BE49-F238E27FC236}">
                <a16:creationId xmlns:a16="http://schemas.microsoft.com/office/drawing/2014/main" id="{E43A371A-9927-42FA-BA27-9AF11F395E5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396" y="2712165"/>
            <a:ext cx="2924830" cy="1830389"/>
          </a:xfrm>
          <a:prstGeom prst="rect">
            <a:avLst/>
          </a:prstGeom>
          <a:noFill/>
          <a:ln>
            <a:noFill/>
          </a:ln>
        </p:spPr>
      </p:pic>
      <p:sp>
        <p:nvSpPr>
          <p:cNvPr id="15" name="Rectangle 14">
            <a:extLst>
              <a:ext uri="{FF2B5EF4-FFF2-40B4-BE49-F238E27FC236}">
                <a16:creationId xmlns:a16="http://schemas.microsoft.com/office/drawing/2014/main" id="{20F60223-84B6-B3E1-7284-0DC8D39563C2}"/>
              </a:ext>
            </a:extLst>
          </p:cNvPr>
          <p:cNvSpPr/>
          <p:nvPr/>
        </p:nvSpPr>
        <p:spPr>
          <a:xfrm>
            <a:off x="413300" y="1421127"/>
            <a:ext cx="309973" cy="2759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Verdana"/>
              <a:ea typeface="+mn-ea"/>
              <a:cs typeface="+mn-cs"/>
            </a:endParaRPr>
          </a:p>
        </p:txBody>
      </p:sp>
      <p:sp>
        <p:nvSpPr>
          <p:cNvPr id="17" name="Rectangle 16">
            <a:extLst>
              <a:ext uri="{FF2B5EF4-FFF2-40B4-BE49-F238E27FC236}">
                <a16:creationId xmlns:a16="http://schemas.microsoft.com/office/drawing/2014/main" id="{2C18D515-4544-31F5-2D7C-3EE5FD809592}"/>
              </a:ext>
            </a:extLst>
          </p:cNvPr>
          <p:cNvSpPr/>
          <p:nvPr/>
        </p:nvSpPr>
        <p:spPr>
          <a:xfrm>
            <a:off x="2970423" y="1449139"/>
            <a:ext cx="115127" cy="114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Verdana"/>
              <a:ea typeface="+mn-ea"/>
              <a:cs typeface="+mn-cs"/>
            </a:endParaRPr>
          </a:p>
        </p:txBody>
      </p:sp>
      <p:sp>
        <p:nvSpPr>
          <p:cNvPr id="19" name="TextBox 18">
            <a:extLst>
              <a:ext uri="{FF2B5EF4-FFF2-40B4-BE49-F238E27FC236}">
                <a16:creationId xmlns:a16="http://schemas.microsoft.com/office/drawing/2014/main" id="{2C578CF9-DFEB-1F85-176F-C5BB9BE8BFFE}"/>
              </a:ext>
            </a:extLst>
          </p:cNvPr>
          <p:cNvSpPr txBox="1"/>
          <p:nvPr/>
        </p:nvSpPr>
        <p:spPr>
          <a:xfrm>
            <a:off x="1227658" y="2104351"/>
            <a:ext cx="1915997" cy="41549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Trend 0.45 K/decade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P-value &gt; 0.05</a:t>
            </a:r>
          </a:p>
        </p:txBody>
      </p:sp>
      <p:sp>
        <p:nvSpPr>
          <p:cNvPr id="20" name="TextBox 19">
            <a:extLst>
              <a:ext uri="{FF2B5EF4-FFF2-40B4-BE49-F238E27FC236}">
                <a16:creationId xmlns:a16="http://schemas.microsoft.com/office/drawing/2014/main" id="{FE3CDD0F-D996-667E-A848-F81014C3BC8E}"/>
              </a:ext>
            </a:extLst>
          </p:cNvPr>
          <p:cNvSpPr txBox="1"/>
          <p:nvPr/>
        </p:nvSpPr>
        <p:spPr>
          <a:xfrm>
            <a:off x="1111989" y="3878430"/>
            <a:ext cx="1915997" cy="41549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Trend -0.08 K/decade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050" b="0" i="0" u="none" strike="noStrike" kern="1200" cap="none" spc="0" normalizeH="0" baseline="0" noProof="0">
                <a:ln>
                  <a:noFill/>
                </a:ln>
                <a:solidFill>
                  <a:srgbClr val="000000"/>
                </a:solidFill>
                <a:effectLst/>
                <a:uLnTx/>
                <a:uFillTx/>
                <a:latin typeface="Verdana" pitchFamily="34" charset="0"/>
                <a:ea typeface="MS PGothic" pitchFamily="34" charset="-128"/>
                <a:cs typeface="+mn-cs"/>
              </a:rPr>
              <a:t>P-value &lt; </a:t>
            </a:r>
            <a:r>
              <a:rPr kumimoji="0" lang="en-GB" sz="105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0.05</a:t>
            </a:r>
          </a:p>
        </p:txBody>
      </p:sp>
      <p:sp>
        <p:nvSpPr>
          <p:cNvPr id="22" name="TextBox 21">
            <a:extLst>
              <a:ext uri="{FF2B5EF4-FFF2-40B4-BE49-F238E27FC236}">
                <a16:creationId xmlns:a16="http://schemas.microsoft.com/office/drawing/2014/main" id="{64658FFC-F9C4-7D20-0172-464BADD4B3B6}"/>
              </a:ext>
            </a:extLst>
          </p:cNvPr>
          <p:cNvSpPr txBox="1"/>
          <p:nvPr/>
        </p:nvSpPr>
        <p:spPr>
          <a:xfrm>
            <a:off x="2884525" y="3258027"/>
            <a:ext cx="3005073"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SLSTR/B – CRUTEM5</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(limited ±60 lat)</a:t>
            </a:r>
          </a:p>
        </p:txBody>
      </p:sp>
      <p:sp>
        <p:nvSpPr>
          <p:cNvPr id="23" name="TextBox 22">
            <a:extLst>
              <a:ext uri="{FF2B5EF4-FFF2-40B4-BE49-F238E27FC236}">
                <a16:creationId xmlns:a16="http://schemas.microsoft.com/office/drawing/2014/main" id="{ECB55534-4A0E-D8CF-C705-32CDADCFB6FF}"/>
              </a:ext>
            </a:extLst>
          </p:cNvPr>
          <p:cNvSpPr txBox="1"/>
          <p:nvPr/>
        </p:nvSpPr>
        <p:spPr>
          <a:xfrm>
            <a:off x="2884526" y="1421127"/>
            <a:ext cx="3005073"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SLSTR/A – CRUTEM5</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(limited ±60 lat)</a:t>
            </a:r>
          </a:p>
        </p:txBody>
      </p:sp>
      <p:sp>
        <p:nvSpPr>
          <p:cNvPr id="10" name="TextBox 9">
            <a:extLst>
              <a:ext uri="{FF2B5EF4-FFF2-40B4-BE49-F238E27FC236}">
                <a16:creationId xmlns:a16="http://schemas.microsoft.com/office/drawing/2014/main" id="{A7732466-504B-799F-02EF-7E6465E3F34D}"/>
              </a:ext>
            </a:extLst>
          </p:cNvPr>
          <p:cNvSpPr txBox="1"/>
          <p:nvPr/>
        </p:nvSpPr>
        <p:spPr>
          <a:xfrm>
            <a:off x="5250843" y="1080993"/>
            <a:ext cx="3846761" cy="2462213"/>
          </a:xfrm>
          <a:prstGeom prst="rect">
            <a:avLst/>
          </a:prstGeom>
          <a:noFill/>
        </p:spPr>
        <p:txBody>
          <a:bodyPr wrap="square">
            <a:spAutoFit/>
          </a:bodyPr>
          <a:lstStyle/>
          <a:p>
            <a:pPr marL="203597" marR="0" lvl="1" indent="0" algn="l" defTabSz="914400" rtl="0" eaLnBrk="1" fontAlgn="base" latinLnBrk="0" hangingPunct="1">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Verify temporal stability of the LST data used in the study</a:t>
            </a:r>
          </a:p>
          <a:p>
            <a:pPr marL="460772" marR="0" lvl="1" indent="-2571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CRUTEM5 used as stable reference –based on monthly, </a:t>
            </a:r>
            <a:r>
              <a:rPr kumimoji="0" lang="en-GB" sz="1400" b="0" i="1"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homogenised</a:t>
            </a: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 station data (where non-climatic discontinuities have been removed.</a:t>
            </a:r>
          </a:p>
          <a:p>
            <a:pPr marL="460772" marR="0" lvl="1" indent="-2571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LST data from LST_cci</a:t>
            </a:r>
          </a:p>
          <a:p>
            <a:pPr marL="460772" marR="0" lvl="1" indent="-2571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SLSTR-A unstable </a:t>
            </a:r>
          </a:p>
          <a:p>
            <a:pPr marL="460772" marR="0" lvl="1" indent="-2571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SLSTR-B stable</a:t>
            </a:r>
          </a:p>
          <a:p>
            <a:pPr marL="460772" marR="0" lvl="1" indent="-257175"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GB" sz="1400" b="0" i="0"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Cannot use SLSTR-A for any time series analysis</a:t>
            </a:r>
          </a:p>
        </p:txBody>
      </p:sp>
      <p:sp>
        <p:nvSpPr>
          <p:cNvPr id="12" name="TextBox 11">
            <a:extLst>
              <a:ext uri="{FF2B5EF4-FFF2-40B4-BE49-F238E27FC236}">
                <a16:creationId xmlns:a16="http://schemas.microsoft.com/office/drawing/2014/main" id="{0F773A96-7321-5C10-4A81-3352811B45F9}"/>
              </a:ext>
            </a:extLst>
          </p:cNvPr>
          <p:cNvSpPr txBox="1"/>
          <p:nvPr/>
        </p:nvSpPr>
        <p:spPr>
          <a:xfrm>
            <a:off x="4237858" y="3993846"/>
            <a:ext cx="4859746" cy="600164"/>
          </a:xfrm>
          <a:prstGeom prst="rect">
            <a:avLst/>
          </a:prstGeom>
          <a:noFill/>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GB" sz="1100" b="0" i="1"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CRUTEM5: Osborn et al. (2020), Land surface air temperature variations across the globe updated to 2019: the CRUTEM5 dataset, J. </a:t>
            </a:r>
            <a:r>
              <a:rPr kumimoji="0" lang="en-GB" sz="1100" b="0" i="1" u="none" strike="noStrike" kern="1200" cap="none" spc="0" normalizeH="0" baseline="0" noProof="0" dirty="0" err="1">
                <a:ln>
                  <a:noFill/>
                </a:ln>
                <a:solidFill>
                  <a:srgbClr val="000000"/>
                </a:solidFill>
                <a:effectLst/>
                <a:uLnTx/>
                <a:uFillTx/>
                <a:latin typeface="Verdana" pitchFamily="34" charset="0"/>
                <a:ea typeface="MS PGothic" pitchFamily="34" charset="-128"/>
                <a:cs typeface="+mn-cs"/>
              </a:rPr>
              <a:t>Geophys</a:t>
            </a:r>
            <a:r>
              <a:rPr kumimoji="0" lang="en-GB" sz="1100" b="0" i="1"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 Res. </a:t>
            </a:r>
            <a:r>
              <a:rPr kumimoji="0" lang="en-GB" sz="1100" b="0" i="1" u="none" strike="noStrike" kern="1200" cap="none" spc="0" normalizeH="0" baseline="0" noProof="0" dirty="0" err="1">
                <a:ln>
                  <a:noFill/>
                </a:ln>
                <a:solidFill>
                  <a:srgbClr val="000000"/>
                </a:solidFill>
                <a:effectLst/>
                <a:uLnTx/>
                <a:uFillTx/>
                <a:latin typeface="Verdana" pitchFamily="34" charset="0"/>
                <a:ea typeface="MS PGothic" pitchFamily="34" charset="-128"/>
                <a:cs typeface="+mn-cs"/>
              </a:rPr>
              <a:t>doi</a:t>
            </a:r>
            <a:r>
              <a:rPr kumimoji="0" lang="en-GB" sz="1100" b="0" i="1" u="none" strike="noStrike" kern="1200" cap="none" spc="0" normalizeH="0" baseline="0" noProof="0" dirty="0">
                <a:ln>
                  <a:noFill/>
                </a:ln>
                <a:solidFill>
                  <a:srgbClr val="000000"/>
                </a:solidFill>
                <a:effectLst/>
                <a:uLnTx/>
                <a:uFillTx/>
                <a:latin typeface="Verdana" pitchFamily="34" charset="0"/>
                <a:ea typeface="MS PGothic" pitchFamily="34" charset="-128"/>
                <a:cs typeface="+mn-cs"/>
              </a:rPr>
              <a:t>: 10.1029/2019JD032352</a:t>
            </a:r>
          </a:p>
        </p:txBody>
      </p:sp>
    </p:spTree>
    <p:extLst>
      <p:ext uri="{BB962C8B-B14F-4D97-AF65-F5344CB8AC3E}">
        <p14:creationId xmlns:p14="http://schemas.microsoft.com/office/powerpoint/2010/main" val="2792886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F07098-674A-0F89-CB61-8D44209B90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99726B-D5F8-9C21-7A7F-9F8CBC0EAD22}"/>
              </a:ext>
            </a:extLst>
          </p:cNvPr>
          <p:cNvSpPr>
            <a:spLocks noGrp="1"/>
          </p:cNvSpPr>
          <p:nvPr>
            <p:ph type="title"/>
          </p:nvPr>
        </p:nvSpPr>
        <p:spPr>
          <a:xfrm>
            <a:off x="774700" y="158413"/>
            <a:ext cx="6956425" cy="430887"/>
          </a:xfrm>
        </p:spPr>
        <p:txBody>
          <a:bodyPr/>
          <a:lstStyle/>
          <a:p>
            <a:r>
              <a:rPr lang="en-GB" dirty="0"/>
              <a:t>Step 2: What information does LST provide?</a:t>
            </a:r>
          </a:p>
        </p:txBody>
      </p:sp>
      <p:sp>
        <p:nvSpPr>
          <p:cNvPr id="3" name="Content Placeholder 2">
            <a:extLst>
              <a:ext uri="{FF2B5EF4-FFF2-40B4-BE49-F238E27FC236}">
                <a16:creationId xmlns:a16="http://schemas.microsoft.com/office/drawing/2014/main" id="{7C4D2D6D-F386-7E28-02D9-1056E82F4FB9}"/>
              </a:ext>
            </a:extLst>
          </p:cNvPr>
          <p:cNvSpPr>
            <a:spLocks noGrp="1"/>
          </p:cNvSpPr>
          <p:nvPr>
            <p:ph idx="1"/>
          </p:nvPr>
        </p:nvSpPr>
        <p:spPr>
          <a:xfrm>
            <a:off x="6228000" y="870252"/>
            <a:ext cx="2800799" cy="3708948"/>
          </a:xfrm>
        </p:spPr>
        <p:txBody>
          <a:bodyPr>
            <a:normAutofit fontScale="85000" lnSpcReduction="20000"/>
          </a:bodyPr>
          <a:lstStyle/>
          <a:p>
            <a:pPr marL="285750" indent="-285750">
              <a:buFont typeface="Arial" panose="020B0604020202020204" pitchFamily="34" charset="0"/>
              <a:buChar char="•"/>
            </a:pPr>
            <a:r>
              <a:rPr lang="en-GB" dirty="0"/>
              <a:t>Very consistent spatial relationship between LST and T2m anomalies</a:t>
            </a:r>
          </a:p>
          <a:p>
            <a:pPr marL="285750" lvl="1" indent="-285750">
              <a:buFont typeface="Arial" panose="020B0604020202020204" pitchFamily="34" charset="0"/>
              <a:buChar char="•"/>
            </a:pPr>
            <a:r>
              <a:rPr lang="en-GB" sz="1650" dirty="0"/>
              <a:t>SLSTR/B and CRUTEM5 anomalies are spatially well correlated.</a:t>
            </a:r>
          </a:p>
          <a:p>
            <a:pPr marL="285750" lvl="1" indent="-285750">
              <a:buFont typeface="Arial" panose="020B0604020202020204" pitchFamily="34" charset="0"/>
              <a:buChar char="•"/>
            </a:pPr>
            <a:r>
              <a:rPr lang="en-GB" sz="1650" dirty="0"/>
              <a:t>Maps are for April 2024 Pearson correlation coefficient </a:t>
            </a:r>
            <a:r>
              <a:rPr lang="en-GB" sz="1650" i="1" dirty="0"/>
              <a:t>r</a:t>
            </a:r>
            <a:r>
              <a:rPr lang="en-GB" sz="1650" dirty="0"/>
              <a:t> = 0.84 </a:t>
            </a:r>
            <a:br>
              <a:rPr lang="en-GB" sz="1650" dirty="0"/>
            </a:br>
            <a:r>
              <a:rPr lang="en-GB" sz="1650" dirty="0"/>
              <a:t>=&gt; spatially well correlated</a:t>
            </a:r>
          </a:p>
          <a:p>
            <a:pPr marL="285750" lvl="1" indent="-285750">
              <a:buFont typeface="Arial" panose="020B0604020202020204" pitchFamily="34" charset="0"/>
              <a:buChar char="•"/>
            </a:pPr>
            <a:r>
              <a:rPr lang="en-GB" i="1" dirty="0"/>
              <a:t>r</a:t>
            </a:r>
            <a:r>
              <a:rPr lang="en-GB" dirty="0"/>
              <a:t>=0.81 for global monthly time series</a:t>
            </a:r>
            <a:endParaRPr lang="en-GB" sz="1650" dirty="0"/>
          </a:p>
          <a:p>
            <a:pPr marL="285750" lvl="1" indent="-285750">
              <a:buFont typeface="Arial" panose="020B0604020202020204" pitchFamily="34" charset="0"/>
              <a:buChar char="•"/>
            </a:pPr>
            <a:r>
              <a:rPr lang="en-GB" sz="1650" dirty="0"/>
              <a:t>SLSTR/B more complete spatial coverage</a:t>
            </a:r>
          </a:p>
          <a:p>
            <a:endParaRPr lang="en-GB" dirty="0"/>
          </a:p>
        </p:txBody>
      </p:sp>
      <p:pic>
        <p:nvPicPr>
          <p:cNvPr id="4" name="Picture 3" descr="A comparison of the temperature of the earth&#10;&#10;AI-generated content may be incorrect.">
            <a:extLst>
              <a:ext uri="{FF2B5EF4-FFF2-40B4-BE49-F238E27FC236}">
                <a16:creationId xmlns:a16="http://schemas.microsoft.com/office/drawing/2014/main" id="{A568B6AD-C8BC-0E28-E1C4-F266156DAC4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4616" y="1223059"/>
            <a:ext cx="5873783" cy="2570391"/>
          </a:xfrm>
          <a:prstGeom prst="rect">
            <a:avLst/>
          </a:prstGeom>
          <a:noFill/>
          <a:ln>
            <a:noFill/>
          </a:ln>
        </p:spPr>
      </p:pic>
    </p:spTree>
    <p:extLst>
      <p:ext uri="{BB962C8B-B14F-4D97-AF65-F5344CB8AC3E}">
        <p14:creationId xmlns:p14="http://schemas.microsoft.com/office/powerpoint/2010/main" val="3414428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10;&#10;AI-generated content may be incorrect.">
            <a:extLst>
              <a:ext uri="{FF2B5EF4-FFF2-40B4-BE49-F238E27FC236}">
                <a16:creationId xmlns:a16="http://schemas.microsoft.com/office/drawing/2014/main" id="{B271F021-5D03-D3BB-6BEE-7FC42A960AB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1135" t="14958" r="14414" b="12918"/>
          <a:stretch/>
        </p:blipFill>
        <p:spPr bwMode="auto">
          <a:xfrm>
            <a:off x="2326533" y="779069"/>
            <a:ext cx="6675139" cy="3233406"/>
          </a:xfrm>
          <a:prstGeom prst="rect">
            <a:avLst/>
          </a:prstGeom>
          <a:noFill/>
          <a:ln>
            <a:noFill/>
          </a:ln>
          <a:extLst>
            <a:ext uri="{53640926-AAD7-44D8-BBD7-CCE9431645EC}">
              <a14:shadowObscured xmlns:a14="http://schemas.microsoft.com/office/drawing/2010/main"/>
            </a:ext>
          </a:extLst>
        </p:spPr>
      </p:pic>
      <p:sp>
        <p:nvSpPr>
          <p:cNvPr id="8" name="TextBox 7">
            <a:extLst>
              <a:ext uri="{FF2B5EF4-FFF2-40B4-BE49-F238E27FC236}">
                <a16:creationId xmlns:a16="http://schemas.microsoft.com/office/drawing/2014/main" id="{ECB36099-135C-13B5-3587-3E6F6440108C}"/>
              </a:ext>
            </a:extLst>
          </p:cNvPr>
          <p:cNvSpPr txBox="1"/>
          <p:nvPr/>
        </p:nvSpPr>
        <p:spPr>
          <a:xfrm>
            <a:off x="66860" y="973469"/>
            <a:ext cx="2388340" cy="3847015"/>
          </a:xfrm>
          <a:prstGeom prst="rect">
            <a:avLst/>
          </a:prstGeom>
          <a:noFill/>
        </p:spPr>
        <p:txBody>
          <a:bodyPr wrap="square">
            <a:spAutoFit/>
          </a:bodyPr>
          <a:lstStyle/>
          <a:p>
            <a:pPr>
              <a:lnSpc>
                <a:spcPct val="107000"/>
              </a:lnSpc>
              <a:spcAft>
                <a:spcPts val="0"/>
              </a:spcAft>
            </a:pPr>
            <a:r>
              <a:rPr lang="en-GB" sz="1500" dirty="0">
                <a:solidFill>
                  <a:srgbClr val="041E5D"/>
                </a:solidFill>
                <a:latin typeface="Calibri" panose="020F0502020204030204" pitchFamily="34" charset="0"/>
              </a:rPr>
              <a:t>The percentiles from the 2024 distribution of maximum LSTs are: </a:t>
            </a:r>
          </a:p>
          <a:p>
            <a:pPr indent="-214313">
              <a:lnSpc>
                <a:spcPct val="107000"/>
              </a:lnSpc>
              <a:spcAft>
                <a:spcPts val="0"/>
              </a:spcAft>
              <a:buFont typeface="Arial" panose="020B0604020202020204" pitchFamily="34" charset="0"/>
              <a:buChar char="•"/>
            </a:pPr>
            <a:r>
              <a:rPr lang="en-GB" sz="1500" dirty="0">
                <a:solidFill>
                  <a:srgbClr val="041E5D"/>
                </a:solidFill>
                <a:latin typeface="Calibri" panose="020F0502020204030204" pitchFamily="34" charset="0"/>
              </a:rPr>
              <a:t>50.5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(95th)</a:t>
            </a:r>
          </a:p>
          <a:p>
            <a:pPr indent="-214313">
              <a:lnSpc>
                <a:spcPct val="107000"/>
              </a:lnSpc>
              <a:spcAft>
                <a:spcPts val="0"/>
              </a:spcAft>
              <a:buFont typeface="Arial" panose="020B0604020202020204" pitchFamily="34" charset="0"/>
              <a:buChar char="•"/>
            </a:pPr>
            <a:r>
              <a:rPr lang="en-GB" sz="1500" dirty="0">
                <a:solidFill>
                  <a:srgbClr val="041E5D"/>
                </a:solidFill>
                <a:latin typeface="Calibri" panose="020F0502020204030204" pitchFamily="34" charset="0"/>
              </a:rPr>
              <a:t>57.7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(99th)</a:t>
            </a:r>
          </a:p>
          <a:p>
            <a:pPr indent="-214313">
              <a:lnSpc>
                <a:spcPct val="107000"/>
              </a:lnSpc>
              <a:spcAft>
                <a:spcPts val="600"/>
              </a:spcAft>
              <a:buFont typeface="Arial" panose="020B0604020202020204" pitchFamily="34" charset="0"/>
              <a:buChar char="•"/>
            </a:pPr>
            <a:r>
              <a:rPr lang="en-GB" sz="1500" dirty="0">
                <a:solidFill>
                  <a:srgbClr val="041E5D"/>
                </a:solidFill>
                <a:latin typeface="Calibri" panose="020F0502020204030204" pitchFamily="34" charset="0"/>
              </a:rPr>
              <a:t>62.3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(99.9th)</a:t>
            </a:r>
          </a:p>
          <a:p>
            <a:pPr>
              <a:lnSpc>
                <a:spcPct val="107000"/>
              </a:lnSpc>
              <a:spcAft>
                <a:spcPts val="600"/>
              </a:spcAft>
            </a:pPr>
            <a:r>
              <a:rPr lang="en-GB" sz="1500" dirty="0">
                <a:solidFill>
                  <a:srgbClr val="041E5D"/>
                </a:solidFill>
                <a:latin typeface="Calibri" panose="020F0502020204030204" pitchFamily="34" charset="0"/>
              </a:rPr>
              <a:t>The hottest LSTs above ~62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often occur in isolated grid cells and are associated with lava flows or wildfires.</a:t>
            </a:r>
          </a:p>
          <a:p>
            <a:pPr>
              <a:lnSpc>
                <a:spcPct val="107000"/>
              </a:lnSpc>
              <a:spcAft>
                <a:spcPts val="600"/>
              </a:spcAft>
            </a:pPr>
            <a:r>
              <a:rPr lang="en-GB" sz="1500" dirty="0">
                <a:solidFill>
                  <a:srgbClr val="041E5D"/>
                </a:solidFill>
                <a:latin typeface="Calibri" panose="020F0502020204030204" pitchFamily="34" charset="0"/>
              </a:rPr>
              <a:t>LSTs &gt; 50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are moderately extreme!</a:t>
            </a:r>
          </a:p>
          <a:p>
            <a:pPr>
              <a:lnSpc>
                <a:spcPct val="107000"/>
              </a:lnSpc>
              <a:spcAft>
                <a:spcPts val="600"/>
              </a:spcAft>
            </a:pPr>
            <a:r>
              <a:rPr lang="en-GB" sz="1500" dirty="0">
                <a:solidFill>
                  <a:srgbClr val="041E5D"/>
                </a:solidFill>
                <a:latin typeface="Calibri" panose="020F0502020204030204" pitchFamily="34" charset="0"/>
              </a:rPr>
              <a:t>LSTs &gt; 55 </a:t>
            </a:r>
            <a:r>
              <a:rPr lang="en-GB" sz="1500" dirty="0" err="1">
                <a:solidFill>
                  <a:srgbClr val="041E5D"/>
                </a:solidFill>
                <a:latin typeface="Calibri" panose="020F0502020204030204" pitchFamily="34" charset="0"/>
              </a:rPr>
              <a:t>degC</a:t>
            </a:r>
            <a:r>
              <a:rPr lang="en-GB" sz="1500" dirty="0">
                <a:solidFill>
                  <a:srgbClr val="041E5D"/>
                </a:solidFill>
                <a:latin typeface="Calibri" panose="020F0502020204030204" pitchFamily="34" charset="0"/>
              </a:rPr>
              <a:t> are extreme!</a:t>
            </a:r>
          </a:p>
          <a:p>
            <a:pPr>
              <a:lnSpc>
                <a:spcPct val="107000"/>
              </a:lnSpc>
              <a:spcAft>
                <a:spcPts val="600"/>
              </a:spcAft>
            </a:pPr>
            <a:endParaRPr lang="en-GB" sz="1500" dirty="0">
              <a:solidFill>
                <a:srgbClr val="041E5D"/>
              </a:solidFill>
              <a:latin typeface="Calibri" panose="020F0502020204030204" pitchFamily="34" charset="0"/>
            </a:endParaRPr>
          </a:p>
        </p:txBody>
      </p:sp>
      <p:sp>
        <p:nvSpPr>
          <p:cNvPr id="10" name="TextBox 9">
            <a:extLst>
              <a:ext uri="{FF2B5EF4-FFF2-40B4-BE49-F238E27FC236}">
                <a16:creationId xmlns:a16="http://schemas.microsoft.com/office/drawing/2014/main" id="{D7D79C86-77C6-4ADA-DDEC-4DC46A7FE654}"/>
              </a:ext>
            </a:extLst>
          </p:cNvPr>
          <p:cNvSpPr txBox="1"/>
          <p:nvPr/>
        </p:nvSpPr>
        <p:spPr>
          <a:xfrm>
            <a:off x="2326533" y="3872902"/>
            <a:ext cx="6580225" cy="475836"/>
          </a:xfrm>
          <a:prstGeom prst="rect">
            <a:avLst/>
          </a:prstGeom>
          <a:noFill/>
        </p:spPr>
        <p:txBody>
          <a:bodyPr wrap="square">
            <a:spAutoFit/>
          </a:bodyPr>
          <a:lstStyle/>
          <a:p>
            <a:pPr algn="ctr">
              <a:lnSpc>
                <a:spcPct val="107000"/>
              </a:lnSpc>
              <a:spcAft>
                <a:spcPts val="600"/>
              </a:spcAft>
            </a:pPr>
            <a:r>
              <a:rPr lang="en-GB" sz="1200" i="1" dirty="0">
                <a:solidFill>
                  <a:srgbClr val="041E5D"/>
                </a:solidFill>
                <a:latin typeface="Calibri" panose="020F0502020204030204" pitchFamily="34" charset="0"/>
              </a:rPr>
              <a:t>Maximum LST observed during 2024 by SLSTR/B at 0.01 latitude-longitude.  White areas represent 0.01°grid cells with no valid data in this year (e.g. due to persistent cloud or water bodies). </a:t>
            </a:r>
          </a:p>
        </p:txBody>
      </p:sp>
      <p:sp>
        <p:nvSpPr>
          <p:cNvPr id="7" name="Title 1">
            <a:extLst>
              <a:ext uri="{FF2B5EF4-FFF2-40B4-BE49-F238E27FC236}">
                <a16:creationId xmlns:a16="http://schemas.microsoft.com/office/drawing/2014/main" id="{886E0535-95F4-CA46-6D3E-56DC3A829AB5}"/>
              </a:ext>
            </a:extLst>
          </p:cNvPr>
          <p:cNvSpPr>
            <a:spLocks noGrp="1"/>
          </p:cNvSpPr>
          <p:nvPr>
            <p:ph type="title"/>
          </p:nvPr>
        </p:nvSpPr>
        <p:spPr>
          <a:xfrm>
            <a:off x="774700" y="158413"/>
            <a:ext cx="6956425" cy="43088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r>
              <a:rPr lang="en-GB" dirty="0">
                <a:solidFill>
                  <a:srgbClr val="FFFFFF"/>
                </a:solidFill>
                <a:ea typeface="MS PGothic" pitchFamily="34" charset="-128"/>
              </a:rPr>
              <a:t>Step 2: What information does LST provide?</a:t>
            </a:r>
          </a:p>
        </p:txBody>
      </p:sp>
    </p:spTree>
    <p:extLst>
      <p:ext uri="{BB962C8B-B14F-4D97-AF65-F5344CB8AC3E}">
        <p14:creationId xmlns:p14="http://schemas.microsoft.com/office/powerpoint/2010/main" val="2772869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085BD-8135-3487-12B1-1850D9FAF5E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5C503B-FE02-05BF-40FF-664C4A3C212B}"/>
              </a:ext>
            </a:extLst>
          </p:cNvPr>
          <p:cNvSpPr>
            <a:spLocks noGrp="1"/>
          </p:cNvSpPr>
          <p:nvPr>
            <p:ph type="title"/>
          </p:nvPr>
        </p:nvSpPr>
        <p:spPr>
          <a:xfrm>
            <a:off x="774700" y="158413"/>
            <a:ext cx="6956425" cy="430887"/>
          </a:xfrm>
        </p:spPr>
        <p:txBody>
          <a:bodyPr/>
          <a:lstStyle/>
          <a:p>
            <a:r>
              <a:rPr lang="en-GB" dirty="0"/>
              <a:t>Step 3:  Detect Super Extreme LST Hotspots </a:t>
            </a:r>
          </a:p>
        </p:txBody>
      </p:sp>
      <p:pic>
        <p:nvPicPr>
          <p:cNvPr id="3" name="Picture 2">
            <a:extLst>
              <a:ext uri="{FF2B5EF4-FFF2-40B4-BE49-F238E27FC236}">
                <a16:creationId xmlns:a16="http://schemas.microsoft.com/office/drawing/2014/main" id="{5D4E7A43-23C7-A489-41D9-E568558F30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0875" y="783976"/>
            <a:ext cx="4430489" cy="3043720"/>
          </a:xfrm>
          <a:prstGeom prst="rect">
            <a:avLst/>
          </a:prstGeom>
          <a:noFill/>
          <a:ln>
            <a:noFill/>
          </a:ln>
        </p:spPr>
      </p:pic>
      <p:sp>
        <p:nvSpPr>
          <p:cNvPr id="7" name="Content Placeholder 6">
            <a:extLst>
              <a:ext uri="{FF2B5EF4-FFF2-40B4-BE49-F238E27FC236}">
                <a16:creationId xmlns:a16="http://schemas.microsoft.com/office/drawing/2014/main" id="{53FF3D69-211E-0507-4645-1D879650F02D}"/>
              </a:ext>
            </a:extLst>
          </p:cNvPr>
          <p:cNvSpPr>
            <a:spLocks noGrp="1"/>
          </p:cNvSpPr>
          <p:nvPr>
            <p:ph idx="1"/>
          </p:nvPr>
        </p:nvSpPr>
        <p:spPr>
          <a:xfrm>
            <a:off x="5104801" y="854104"/>
            <a:ext cx="4039199" cy="3854696"/>
          </a:xfrm>
        </p:spPr>
        <p:txBody>
          <a:bodyPr>
            <a:noAutofit/>
          </a:bodyPr>
          <a:lstStyle/>
          <a:p>
            <a:pPr marL="257175" indent="-257175">
              <a:spcBef>
                <a:spcPts val="450"/>
              </a:spcBef>
              <a:spcAft>
                <a:spcPts val="0"/>
              </a:spcAft>
              <a:buFont typeface="Arial" panose="020B0604020202020204" pitchFamily="34" charset="0"/>
              <a:buChar char="•"/>
            </a:pPr>
            <a:r>
              <a:rPr lang="en-GB" sz="1200" dirty="0"/>
              <a:t>Using only full-year daytime data between 2019 and 2024, thresholds of 50 </a:t>
            </a:r>
            <a:r>
              <a:rPr lang="en-GB" sz="1200" dirty="0" err="1"/>
              <a:t>degC</a:t>
            </a:r>
            <a:r>
              <a:rPr lang="en-GB" sz="1200" dirty="0"/>
              <a:t> &amp; 55 </a:t>
            </a:r>
            <a:r>
              <a:rPr lang="en-GB" sz="1200" dirty="0" err="1"/>
              <a:t>degC</a:t>
            </a:r>
            <a:r>
              <a:rPr lang="en-GB" sz="1200" dirty="0"/>
              <a:t> used to identify SEHs </a:t>
            </a:r>
          </a:p>
          <a:p>
            <a:pPr marL="257175" indent="-257175">
              <a:spcBef>
                <a:spcPts val="450"/>
              </a:spcBef>
              <a:spcAft>
                <a:spcPts val="0"/>
              </a:spcAft>
              <a:buFont typeface="Arial" panose="020B0604020202020204" pitchFamily="34" charset="0"/>
              <a:buChar char="•"/>
            </a:pPr>
            <a:r>
              <a:rPr lang="en-GB" sz="1200" dirty="0"/>
              <a:t>SEHs prevalent in the Arabian peninsula, Iran (Lut desert), across central Asia, parts of North Africa, North West USA, North Mexico and Australia.</a:t>
            </a:r>
          </a:p>
          <a:p>
            <a:pPr marL="257175" indent="-257175">
              <a:spcBef>
                <a:spcPts val="450"/>
              </a:spcBef>
              <a:spcAft>
                <a:spcPts val="0"/>
              </a:spcAft>
              <a:buFont typeface="Arial" panose="020B0604020202020204" pitchFamily="34" charset="0"/>
              <a:buChar char="•"/>
            </a:pPr>
            <a:r>
              <a:rPr lang="en-GB" sz="1200" dirty="0"/>
              <a:t>General consistent with previous studies (e.g. using MODIS LST data; note MODIS cannot be used here as the data are unstable after 2021 due to orbital drift).</a:t>
            </a:r>
          </a:p>
        </p:txBody>
      </p:sp>
      <p:sp>
        <p:nvSpPr>
          <p:cNvPr id="9" name="TextBox 8">
            <a:extLst>
              <a:ext uri="{FF2B5EF4-FFF2-40B4-BE49-F238E27FC236}">
                <a16:creationId xmlns:a16="http://schemas.microsoft.com/office/drawing/2014/main" id="{F1F6DCB9-41C2-06FC-AF6E-77F66695BFC7}"/>
              </a:ext>
            </a:extLst>
          </p:cNvPr>
          <p:cNvSpPr txBox="1"/>
          <p:nvPr/>
        </p:nvSpPr>
        <p:spPr>
          <a:xfrm>
            <a:off x="199675" y="3827696"/>
            <a:ext cx="4905126" cy="738664"/>
          </a:xfrm>
          <a:prstGeom prst="rect">
            <a:avLst/>
          </a:prstGeom>
          <a:noFill/>
        </p:spPr>
        <p:txBody>
          <a:bodyPr wrap="square">
            <a:spAutoFit/>
          </a:bodyPr>
          <a:lstStyle/>
          <a:p>
            <a:pPr algn="ctr">
              <a:buNone/>
            </a:pPr>
            <a:r>
              <a:rPr lang="en-GB" sz="1400" i="1" dirty="0">
                <a:effectLst/>
                <a:latin typeface="Aptos" panose="020B0004020202020204" pitchFamily="34" charset="0"/>
                <a:ea typeface="Aptos" panose="020B0004020202020204" pitchFamily="34" charset="0"/>
                <a:cs typeface="Times New Roman" panose="02020603050405020304" pitchFamily="18" charset="0"/>
              </a:rPr>
              <a:t>Map showing where two or more valid SLSTR/B LSTs observations in 2024  exceed selected LST thresholds (25, 30, 35, 40, 45, 50 and 55°C), resampled to 0.1° latitude-longitude. </a:t>
            </a:r>
            <a:endParaRPr lang="en-GB" sz="1400" i="1"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8627753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D8131-2BDD-177E-3087-FFE6ECB0CCDC}"/>
              </a:ext>
            </a:extLst>
          </p:cNvPr>
          <p:cNvSpPr>
            <a:spLocks noGrp="1"/>
          </p:cNvSpPr>
          <p:nvPr>
            <p:ph type="title"/>
          </p:nvPr>
        </p:nvSpPr>
        <p:spPr>
          <a:xfrm>
            <a:off x="774700" y="158413"/>
            <a:ext cx="6956425" cy="430887"/>
          </a:xfrm>
        </p:spPr>
        <p:txBody>
          <a:bodyPr/>
          <a:lstStyle/>
          <a:p>
            <a:r>
              <a:rPr lang="en-GB" dirty="0"/>
              <a:t>Step 3: Detect Super Extreme LST Hotspots </a:t>
            </a:r>
          </a:p>
        </p:txBody>
      </p:sp>
      <p:pic>
        <p:nvPicPr>
          <p:cNvPr id="4" name="Picture 3" descr="A graph of a number of cells&#10;&#10;AI-generated content may be incorrect.">
            <a:extLst>
              <a:ext uri="{FF2B5EF4-FFF2-40B4-BE49-F238E27FC236}">
                <a16:creationId xmlns:a16="http://schemas.microsoft.com/office/drawing/2014/main" id="{C62A6F26-AE66-BB30-BC73-7A96D343E3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3437" y="771372"/>
            <a:ext cx="3827367" cy="3827367"/>
          </a:xfrm>
          <a:prstGeom prst="rect">
            <a:avLst/>
          </a:prstGeom>
          <a:noFill/>
          <a:ln>
            <a:noFill/>
          </a:ln>
        </p:spPr>
      </p:pic>
      <p:sp>
        <p:nvSpPr>
          <p:cNvPr id="6" name="TextBox 5">
            <a:extLst>
              <a:ext uri="{FF2B5EF4-FFF2-40B4-BE49-F238E27FC236}">
                <a16:creationId xmlns:a16="http://schemas.microsoft.com/office/drawing/2014/main" id="{2DFC6086-A4CB-781A-1BA8-FCBE66B66768}"/>
              </a:ext>
            </a:extLst>
          </p:cNvPr>
          <p:cNvSpPr txBox="1"/>
          <p:nvPr/>
        </p:nvSpPr>
        <p:spPr>
          <a:xfrm>
            <a:off x="3943416" y="1154839"/>
            <a:ext cx="1210688" cy="1015663"/>
          </a:xfrm>
          <a:prstGeom prst="rect">
            <a:avLst/>
          </a:prstGeom>
          <a:noFill/>
        </p:spPr>
        <p:txBody>
          <a:bodyPr wrap="square" rtlCol="0">
            <a:spAutoFit/>
          </a:bodyPr>
          <a:lstStyle>
            <a:defPPr>
              <a:defRPr lang="en-US"/>
            </a:defPPr>
            <a:lvl1pPr>
              <a:defRPr sz="1000"/>
            </a:lvl1pPr>
          </a:lstStyle>
          <a:p>
            <a:r>
              <a:rPr lang="en-GB" sz="1200" i="1" dirty="0"/>
              <a:t>Total number </a:t>
            </a:r>
            <a:r>
              <a:rPr lang="en-GB" sz="1200" dirty="0"/>
              <a:t>of grid cells exceeding thresholds each year</a:t>
            </a:r>
          </a:p>
        </p:txBody>
      </p:sp>
      <p:sp>
        <p:nvSpPr>
          <p:cNvPr id="8" name="TextBox 7">
            <a:extLst>
              <a:ext uri="{FF2B5EF4-FFF2-40B4-BE49-F238E27FC236}">
                <a16:creationId xmlns:a16="http://schemas.microsoft.com/office/drawing/2014/main" id="{C51A0AD5-FD3D-8B6B-C5F2-9D85E35FFD3E}"/>
              </a:ext>
            </a:extLst>
          </p:cNvPr>
          <p:cNvSpPr txBox="1"/>
          <p:nvPr/>
        </p:nvSpPr>
        <p:spPr>
          <a:xfrm>
            <a:off x="3932510" y="2738635"/>
            <a:ext cx="1210688" cy="1569660"/>
          </a:xfrm>
          <a:prstGeom prst="rect">
            <a:avLst/>
          </a:prstGeom>
          <a:noFill/>
        </p:spPr>
        <p:txBody>
          <a:bodyPr wrap="square" rtlCol="0">
            <a:spAutoFit/>
          </a:bodyPr>
          <a:lstStyle/>
          <a:p>
            <a:r>
              <a:rPr lang="en-GB" sz="1200" i="1" dirty="0"/>
              <a:t>Total</a:t>
            </a:r>
            <a:r>
              <a:rPr lang="en-GB" sz="1200" dirty="0"/>
              <a:t> </a:t>
            </a:r>
            <a:r>
              <a:rPr lang="en-GB" sz="1200" i="1" dirty="0"/>
              <a:t>fraction </a:t>
            </a:r>
            <a:r>
              <a:rPr lang="en-GB" sz="1200" dirty="0"/>
              <a:t>of valid </a:t>
            </a:r>
            <a:r>
              <a:rPr lang="en-GB" sz="1200" i="1" dirty="0"/>
              <a:t>observations </a:t>
            </a:r>
            <a:r>
              <a:rPr lang="en-GB" sz="1200" dirty="0"/>
              <a:t>across all grid cells exceeding each threshold</a:t>
            </a:r>
          </a:p>
        </p:txBody>
      </p:sp>
      <p:sp>
        <p:nvSpPr>
          <p:cNvPr id="5" name="Content Placeholder 6">
            <a:extLst>
              <a:ext uri="{FF2B5EF4-FFF2-40B4-BE49-F238E27FC236}">
                <a16:creationId xmlns:a16="http://schemas.microsoft.com/office/drawing/2014/main" id="{83EFC10B-8F8C-B1EA-2FEE-A571D8E9201B}"/>
              </a:ext>
            </a:extLst>
          </p:cNvPr>
          <p:cNvSpPr txBox="1">
            <a:spLocks/>
          </p:cNvSpPr>
          <p:nvPr/>
        </p:nvSpPr>
        <p:spPr bwMode="auto">
          <a:xfrm>
            <a:off x="5381898" y="990904"/>
            <a:ext cx="3762102" cy="99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257175" indent="-257175">
              <a:spcBef>
                <a:spcPts val="450"/>
              </a:spcBef>
              <a:spcAft>
                <a:spcPts val="0"/>
              </a:spcAft>
              <a:buFont typeface="Arial" panose="020B0604020202020204" pitchFamily="34" charset="0"/>
              <a:buChar char="•"/>
            </a:pPr>
            <a:r>
              <a:rPr lang="en-GB" kern="0" dirty="0">
                <a:latin typeface="Aptos" panose="020B0004020202020204" pitchFamily="34" charset="0"/>
                <a:cs typeface="Times New Roman" panose="02020603050405020304" pitchFamily="18" charset="0"/>
              </a:rPr>
              <a:t>Count occurrences of 0.1 °grid cell LSTs exceeding threshold temperatures of 50 and 55 </a:t>
            </a:r>
            <a:r>
              <a:rPr lang="en-GB" kern="0" dirty="0" err="1">
                <a:latin typeface="Aptos" panose="020B0004020202020204" pitchFamily="34" charset="0"/>
                <a:cs typeface="Times New Roman" panose="02020603050405020304" pitchFamily="18" charset="0"/>
              </a:rPr>
              <a:t>degC</a:t>
            </a:r>
            <a:endParaRPr lang="en-GB" kern="0" dirty="0">
              <a:latin typeface="Aptos" panose="020B0004020202020204" pitchFamily="34" charset="0"/>
              <a:cs typeface="Times New Roman" panose="02020603050405020304" pitchFamily="18" charset="0"/>
            </a:endParaRPr>
          </a:p>
          <a:p>
            <a:pPr marL="257175" indent="-257175">
              <a:spcBef>
                <a:spcPts val="450"/>
              </a:spcBef>
              <a:spcAft>
                <a:spcPts val="0"/>
              </a:spcAft>
              <a:buFont typeface="Arial" panose="020B0604020202020204" pitchFamily="34" charset="0"/>
              <a:buChar char="•"/>
            </a:pPr>
            <a:r>
              <a:rPr lang="en-GB" kern="0" dirty="0">
                <a:latin typeface="Aptos" panose="020B0004020202020204" pitchFamily="34" charset="0"/>
                <a:cs typeface="Times New Roman" panose="02020603050405020304" pitchFamily="18" charset="0"/>
              </a:rPr>
              <a:t>Plot time series of exceedances</a:t>
            </a:r>
          </a:p>
          <a:p>
            <a:pPr marL="257175" indent="-257175">
              <a:spcBef>
                <a:spcPts val="450"/>
              </a:spcBef>
              <a:spcAft>
                <a:spcPts val="0"/>
              </a:spcAft>
              <a:buFont typeface="Arial" panose="020B0604020202020204" pitchFamily="34" charset="0"/>
              <a:buChar char="•"/>
            </a:pPr>
            <a:r>
              <a:rPr lang="en-GB" kern="0" dirty="0">
                <a:latin typeface="Aptos" panose="020B0004020202020204" pitchFamily="34" charset="0"/>
                <a:cs typeface="Times New Roman" panose="02020603050405020304" pitchFamily="18" charset="0"/>
              </a:rPr>
              <a:t>Total number =&gt; annual time series of the </a:t>
            </a:r>
            <a:r>
              <a:rPr lang="en-GB" i="1" kern="0" dirty="0">
                <a:latin typeface="Aptos" panose="020B0004020202020204" pitchFamily="34" charset="0"/>
                <a:cs typeface="Times New Roman" panose="02020603050405020304" pitchFamily="18" charset="0"/>
              </a:rPr>
              <a:t>number of SEH locations</a:t>
            </a:r>
          </a:p>
          <a:p>
            <a:pPr marL="257175" indent="-257175">
              <a:spcBef>
                <a:spcPts val="450"/>
              </a:spcBef>
              <a:spcAft>
                <a:spcPts val="0"/>
              </a:spcAft>
              <a:buFont typeface="Arial" panose="020B0604020202020204" pitchFamily="34" charset="0"/>
              <a:buChar char="•"/>
            </a:pPr>
            <a:r>
              <a:rPr lang="en-GB" kern="0" dirty="0">
                <a:latin typeface="Aptos" panose="020B0004020202020204" pitchFamily="34" charset="0"/>
                <a:cs typeface="Times New Roman" panose="02020603050405020304" pitchFamily="18" charset="0"/>
              </a:rPr>
              <a:t>Total fractional sum =&gt; accumulated global frequency of SEHs each year</a:t>
            </a:r>
          </a:p>
          <a:p>
            <a:pPr marL="257175" indent="-257175">
              <a:spcBef>
                <a:spcPts val="450"/>
              </a:spcBef>
              <a:spcAft>
                <a:spcPts val="0"/>
              </a:spcAft>
              <a:buFont typeface="Arial" panose="020B0604020202020204" pitchFamily="34" charset="0"/>
              <a:buChar char="•"/>
            </a:pPr>
            <a:r>
              <a:rPr lang="en-GB" kern="0" dirty="0">
                <a:latin typeface="Aptos" panose="020B0004020202020204" pitchFamily="34" charset="0"/>
                <a:cs typeface="Times New Roman" panose="02020603050405020304" pitchFamily="18" charset="0"/>
              </a:rPr>
              <a:t>Trends statistically insignificant – need longer time series!   6 years too short.</a:t>
            </a:r>
          </a:p>
          <a:p>
            <a:endParaRPr lang="en-GB" sz="1500" kern="0" dirty="0"/>
          </a:p>
        </p:txBody>
      </p:sp>
    </p:spTree>
    <p:extLst>
      <p:ext uri="{BB962C8B-B14F-4D97-AF65-F5344CB8AC3E}">
        <p14:creationId xmlns:p14="http://schemas.microsoft.com/office/powerpoint/2010/main" val="884935602"/>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b1bb55a9-a1b5-4196-b12d-1833970ed366" ContentTypeId="0x01010008EC4BDFB4C3D542892399C37F0B505F"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F11377-DC85-49FD-B236-FEA1CC5003A6}">
  <ds:schemaRefs>
    <ds:schemaRef ds:uri="Microsoft.SharePoint.Taxonomy.ContentTypeSync"/>
  </ds:schemaRefs>
</ds:datastoreItem>
</file>

<file path=customXml/itemProps2.xml><?xml version="1.0" encoding="utf-8"?>
<ds:datastoreItem xmlns:ds="http://schemas.openxmlformats.org/officeDocument/2006/customXml" ds:itemID="{0BED8D8E-233E-48D7-9426-1CBF283E1D43}"/>
</file>

<file path=customXml/itemProps3.xml><?xml version="1.0" encoding="utf-8"?>
<ds:datastoreItem xmlns:ds="http://schemas.openxmlformats.org/officeDocument/2006/customXml" ds:itemID="{8E22279E-2C4C-4C93-8498-455A58D1433E}">
  <ds:schemaRefs>
    <ds:schemaRef ds:uri="http://purl.org/dc/elements/1.1/"/>
    <ds:schemaRef ds:uri="http://purl.org/dc/dcmityp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34c15f97-4efe-4adb-8bbd-d6a08105d664"/>
    <ds:schemaRef ds:uri="e19819c7-3cbc-4b1a-8ee3-31d373041e80"/>
    <ds:schemaRef ds:uri="http://www.w3.org/XML/1998/namespace"/>
    <ds:schemaRef ds:uri="95a6d21c-7db0-4b7e-981f-b4f22b02b9d8"/>
  </ds:schemaRefs>
</ds:datastoreItem>
</file>

<file path=customXml/itemProps4.xml><?xml version="1.0" encoding="utf-8"?>
<ds:datastoreItem xmlns:ds="http://schemas.openxmlformats.org/officeDocument/2006/customXml" ds:itemID="{548D79E0-F545-4A75-B39D-7B8AF1D9BA85}">
  <ds:schemaRefs>
    <ds:schemaRef ds:uri="http://schemas.microsoft.com/sharepoint/v3/contenttype/forms"/>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Template>CCI_landsurfacetemperature</Template>
  <TotalTime>931</TotalTime>
  <Words>1451</Words>
  <Application>Microsoft Office PowerPoint</Application>
  <PresentationFormat>On-screen Show (16:9)</PresentationFormat>
  <Paragraphs>90</Paragraphs>
  <Slides>11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MS PGothic</vt:lpstr>
      <vt:lpstr>Aptos</vt:lpstr>
      <vt:lpstr>Arial</vt:lpstr>
      <vt:lpstr>Calibri</vt:lpstr>
      <vt:lpstr>Verdana</vt:lpstr>
      <vt:lpstr>CCI_landsurfacetemperature</vt:lpstr>
      <vt:lpstr>PowerPoint Presentation</vt:lpstr>
      <vt:lpstr>Overview</vt:lpstr>
      <vt:lpstr>Background to the study</vt:lpstr>
      <vt:lpstr>Can we monitor global hotpots using LST?</vt:lpstr>
      <vt:lpstr>Step 1: Temporal stability of the LST data</vt:lpstr>
      <vt:lpstr>Step 2: What information does LST provide?</vt:lpstr>
      <vt:lpstr>Step 2: What information does LST provide?</vt:lpstr>
      <vt:lpstr>Step 3:  Detect Super Extreme LST Hotspots </vt:lpstr>
      <vt:lpstr>Step 3: Detect Super Extreme LST Hotspots </vt:lpstr>
      <vt:lpstr>Summary</vt:lpstr>
      <vt:lpstr>Next Steps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TITLE OF PRESENTATION</dc:subject>
  <dc:creator>Jérôme Bruniquel</dc:creator>
  <cp:lastModifiedBy>Lizzie Good</cp:lastModifiedBy>
  <cp:revision>2</cp:revision>
  <cp:lastPrinted>2008-08-26T16:26:23Z</cp:lastPrinted>
  <dcterms:created xsi:type="dcterms:W3CDTF">2018-08-24T13:21:33Z</dcterms:created>
  <dcterms:modified xsi:type="dcterms:W3CDTF">2026-05-13T10:34:56Z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0x010100E4F9D0DE9BDCC4459CB953BA1A83B265</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Official Use</vt:lpwstr>
  </property>
  <property fmtid="{D5CDD505-2E9C-101B-9397-08002B2CF9AE}" pid="18" name="Classification Caveat">
    <vt:lpwstr/>
  </property>
  <property fmtid="{D5CDD505-2E9C-101B-9397-08002B2CF9AE}" pid="19" name="Status">
    <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ies>
</file>