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8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2.xml" ContentType="application/vnd.openxmlformats-officedocument.theme+xml"/>
  <Override PartName="/ppt/theme/theme3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4"/>
  </p:sldMasterIdLst>
  <p:notesMasterIdLst>
    <p:notesMasterId r:id="rId41"/>
  </p:notesMasterIdLst>
  <p:handoutMasterIdLst>
    <p:handoutMasterId r:id="rId42"/>
  </p:handoutMasterIdLst>
  <p:sldIdLst>
    <p:sldId id="256" r:id="rId5"/>
    <p:sldId id="1575" r:id="rId6"/>
    <p:sldId id="1576" r:id="rId7"/>
    <p:sldId id="1532" r:id="rId8"/>
    <p:sldId id="1529" r:id="rId9"/>
    <p:sldId id="1516" r:id="rId10"/>
    <p:sldId id="1487" r:id="rId11"/>
    <p:sldId id="1534" r:id="rId12"/>
    <p:sldId id="1513" r:id="rId13"/>
    <p:sldId id="1517" r:id="rId14"/>
    <p:sldId id="1602" r:id="rId15"/>
    <p:sldId id="1536" r:id="rId16"/>
    <p:sldId id="1603" r:id="rId17"/>
    <p:sldId id="1597" r:id="rId18"/>
    <p:sldId id="1601" r:id="rId19"/>
    <p:sldId id="1559" r:id="rId20"/>
    <p:sldId id="1564" r:id="rId21"/>
    <p:sldId id="1579" r:id="rId22"/>
    <p:sldId id="1581" r:id="rId23"/>
    <p:sldId id="1583" r:id="rId24"/>
    <p:sldId id="1584" r:id="rId25"/>
    <p:sldId id="1582" r:id="rId26"/>
    <p:sldId id="1586" r:id="rId27"/>
    <p:sldId id="1587" r:id="rId28"/>
    <p:sldId id="1588" r:id="rId29"/>
    <p:sldId id="1589" r:id="rId30"/>
    <p:sldId id="1592" r:id="rId31"/>
    <p:sldId id="1590" r:id="rId32"/>
    <p:sldId id="1593" r:id="rId33"/>
    <p:sldId id="1594" r:id="rId34"/>
    <p:sldId id="1595" r:id="rId35"/>
    <p:sldId id="1596" r:id="rId36"/>
    <p:sldId id="1585" r:id="rId37"/>
    <p:sldId id="260" r:id="rId38"/>
    <p:sldId id="1509" r:id="rId39"/>
    <p:sldId id="1556" r:id="rId40"/>
  </p:sldIdLst>
  <p:sldSz cx="9144000" cy="5143500" type="screen16x9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CD26"/>
    <a:srgbClr val="DB4239"/>
    <a:srgbClr val="A4DB77"/>
    <a:srgbClr val="FBB25C"/>
    <a:srgbClr val="FFFFFF"/>
    <a:srgbClr val="F88587"/>
    <a:srgbClr val="31546A"/>
    <a:srgbClr val="96C3DC"/>
    <a:srgbClr val="CEEAB0"/>
    <a:srgbClr val="EA9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93A4A4-CDE5-49A6-AF1E-1E7284D36042}" v="629" dt="2026-05-11T08:24:20.3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Μεσαίο στυλ 2 - Έμφαση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Μεσαίο στυλ 2 - Έμφαση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Χωρίς στυλ, πλέγμα πίνακα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Φωτεινό στυλ 2 - Έμφαση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3" autoAdjust="0"/>
    <p:restoredTop sz="92917" autoAdjust="0"/>
  </p:normalViewPr>
  <p:slideViewPr>
    <p:cSldViewPr snapToGrid="0">
      <p:cViewPr varScale="1">
        <p:scale>
          <a:sx n="211" d="100"/>
          <a:sy n="211" d="100"/>
        </p:scale>
        <p:origin x="252" y="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9" d="100"/>
          <a:sy n="119" d="100"/>
        </p:scale>
        <p:origin x="425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48" Type="http://schemas.openxmlformats.org/officeDocument/2006/relationships/customXml" Target="../customXml/item4.xml"/><Relationship Id="rId8" Type="http://schemas.openxmlformats.org/officeDocument/2006/relationships/slide" Target="slides/slide4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osis\Documents\Projects\lst-cci-phase-2\notebooks\urb_vs_rur\synthetic_data_analsysis_updated_SEMmodel_v5-GR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nosis\Documents\Projects\lst-cci-phase-2\notebooks\urb_vs_rur\synthetic_data_analsysis_updated_SEMmodel_v5-GRL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Truth</c:v>
          </c:tx>
          <c:spPr>
            <a:noFill/>
            <a:ln>
              <a:noFill/>
            </a:ln>
            <a:effectLst/>
          </c:spPr>
          <c:invertIfNegative val="0"/>
          <c:cat>
            <c:strRef>
              <c:f>results_m1_expA!$A$6:$A$9</c:f>
              <c:strCache>
                <c:ptCount val="4"/>
                <c:pt idx="0">
                  <c:v>diff[A]</c:v>
                </c:pt>
                <c:pt idx="1">
                  <c:v>diff[B]</c:v>
                </c:pt>
                <c:pt idx="2">
                  <c:v>diff[C]</c:v>
                </c:pt>
                <c:pt idx="3">
                  <c:v>diff[D]</c:v>
                </c:pt>
              </c:strCache>
            </c:strRef>
          </c:cat>
          <c:val>
            <c:numRef>
              <c:f>results_m1_expA!$B$6:$B$9</c:f>
              <c:numCache>
                <c:formatCode>General</c:formatCode>
                <c:ptCount val="4"/>
                <c:pt idx="0">
                  <c:v>-0.05</c:v>
                </c:pt>
                <c:pt idx="1">
                  <c:v>-0.05</c:v>
                </c:pt>
                <c:pt idx="2">
                  <c:v>-0.05</c:v>
                </c:pt>
                <c:pt idx="3">
                  <c:v>-0.05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6B-4DB9-A441-FC2C3EFE7DB6}"/>
            </c:ext>
          </c:extLst>
        </c:ser>
        <c:ser>
          <c:idx val="1"/>
          <c:order val="1"/>
          <c:tx>
            <c:v>Model</c:v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results_m1_expA!$M$6:$M$9</c:f>
                <c:numCache>
                  <c:formatCode>General</c:formatCode>
                  <c:ptCount val="4"/>
                  <c:pt idx="0">
                    <c:v>5.7999999999999996E-2</c:v>
                  </c:pt>
                  <c:pt idx="1">
                    <c:v>5.6000000000000008E-2</c:v>
                  </c:pt>
                  <c:pt idx="2">
                    <c:v>3.9999999999999994E-2</c:v>
                  </c:pt>
                  <c:pt idx="3">
                    <c:v>4.2999999999999997E-2</c:v>
                  </c:pt>
                </c:numCache>
              </c:numRef>
            </c:plus>
            <c:minus>
              <c:numRef>
                <c:f>results_m1_expA!$L$6:$L$9</c:f>
                <c:numCache>
                  <c:formatCode>General</c:formatCode>
                  <c:ptCount val="4"/>
                  <c:pt idx="0">
                    <c:v>6.0999999999999999E-2</c:v>
                  </c:pt>
                  <c:pt idx="1">
                    <c:v>5.5999999999999994E-2</c:v>
                  </c:pt>
                  <c:pt idx="2">
                    <c:v>4.1000000000000009E-2</c:v>
                  </c:pt>
                  <c:pt idx="3">
                    <c:v>4.1999999999999996E-2</c:v>
                  </c:pt>
                </c:numCache>
              </c:numRef>
            </c:minus>
            <c:spPr>
              <a:noFill/>
              <a:ln w="1587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results_m1_expA!$A$6:$A$9</c:f>
              <c:strCache>
                <c:ptCount val="4"/>
                <c:pt idx="0">
                  <c:v>diff[A]</c:v>
                </c:pt>
                <c:pt idx="1">
                  <c:v>diff[B]</c:v>
                </c:pt>
                <c:pt idx="2">
                  <c:v>diff[C]</c:v>
                </c:pt>
                <c:pt idx="3">
                  <c:v>diff[D]</c:v>
                </c:pt>
              </c:strCache>
            </c:strRef>
          </c:cat>
          <c:val>
            <c:numRef>
              <c:f>results_m1_expA!$C$6:$C$9</c:f>
              <c:numCache>
                <c:formatCode>General</c:formatCode>
                <c:ptCount val="4"/>
                <c:pt idx="0">
                  <c:v>-4.2999999999999997E-2</c:v>
                </c:pt>
                <c:pt idx="1">
                  <c:v>-6.9000000000000006E-2</c:v>
                </c:pt>
                <c:pt idx="2">
                  <c:v>-0.06</c:v>
                </c:pt>
                <c:pt idx="3">
                  <c:v>-0.06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6B-4DB9-A441-FC2C3EFE7D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82560640"/>
        <c:axId val="1682558240"/>
      </c:barChart>
      <c:catAx>
        <c:axId val="168256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2558240"/>
        <c:crosses val="autoZero"/>
        <c:auto val="1"/>
        <c:lblAlgn val="ctr"/>
        <c:lblOffset val="100"/>
        <c:noMultiLvlLbl val="0"/>
      </c:catAx>
      <c:valAx>
        <c:axId val="1682558240"/>
        <c:scaling>
          <c:orientation val="minMax"/>
          <c:max val="6.0000000000000012E-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LST Trend [K/decade]</a:t>
                </a:r>
                <a:endParaRPr lang="el-GR"/>
              </a:p>
            </c:rich>
          </c:tx>
          <c:layout>
            <c:manualLayout>
              <c:xMode val="edge"/>
              <c:yMode val="edge"/>
              <c:x val="1.8806953790635593E-2"/>
              <c:y val="4.832711700511121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l-G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2560640"/>
        <c:crosses val="autoZero"/>
        <c:crossBetween val="between"/>
        <c:majorUnit val="2.0000000000000004E-2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Truth</c:v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results_m1_expB!$A$6:$A$9</c:f>
              <c:strCache>
                <c:ptCount val="4"/>
                <c:pt idx="0">
                  <c:v>diff[A]</c:v>
                </c:pt>
                <c:pt idx="1">
                  <c:v>diff[B]</c:v>
                </c:pt>
                <c:pt idx="2">
                  <c:v>diff[C]</c:v>
                </c:pt>
                <c:pt idx="3">
                  <c:v>diff[D]</c:v>
                </c:pt>
              </c:strCache>
            </c:strRef>
          </c:cat>
          <c:val>
            <c:numRef>
              <c:f>results_m1_expB!$B$6:$B$9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CD-48C3-9EFF-020FBB5DA38E}"/>
            </c:ext>
          </c:extLst>
        </c:ser>
        <c:ser>
          <c:idx val="1"/>
          <c:order val="1"/>
          <c:tx>
            <c:v>Model</c:v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results_m1_expB!$M$6:$M$9</c:f>
                <c:numCache>
                  <c:formatCode>General</c:formatCode>
                  <c:ptCount val="4"/>
                  <c:pt idx="0">
                    <c:v>5.4999999999999993E-2</c:v>
                  </c:pt>
                  <c:pt idx="1">
                    <c:v>4.1999999999999996E-2</c:v>
                  </c:pt>
                  <c:pt idx="2">
                    <c:v>3.2000000000000001E-2</c:v>
                  </c:pt>
                  <c:pt idx="3">
                    <c:v>3.6999999999999998E-2</c:v>
                  </c:pt>
                </c:numCache>
              </c:numRef>
            </c:plus>
            <c:minus>
              <c:numRef>
                <c:f>results_m1_expB!$L$6:$L$9</c:f>
                <c:numCache>
                  <c:formatCode>General</c:formatCode>
                  <c:ptCount val="4"/>
                  <c:pt idx="0">
                    <c:v>6.2E-2</c:v>
                  </c:pt>
                  <c:pt idx="1">
                    <c:v>5.5E-2</c:v>
                  </c:pt>
                  <c:pt idx="2">
                    <c:v>3.6000000000000004E-2</c:v>
                  </c:pt>
                  <c:pt idx="3">
                    <c:v>3.7000000000000005E-2</c:v>
                  </c:pt>
                </c:numCache>
              </c:numRef>
            </c:minus>
            <c:spPr>
              <a:noFill/>
              <a:ln w="1587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results_m1_expB!$A$6:$A$9</c:f>
              <c:strCache>
                <c:ptCount val="4"/>
                <c:pt idx="0">
                  <c:v>diff[A]</c:v>
                </c:pt>
                <c:pt idx="1">
                  <c:v>diff[B]</c:v>
                </c:pt>
                <c:pt idx="2">
                  <c:v>diff[C]</c:v>
                </c:pt>
                <c:pt idx="3">
                  <c:v>diff[D]</c:v>
                </c:pt>
              </c:strCache>
            </c:strRef>
          </c:cat>
          <c:val>
            <c:numRef>
              <c:f>results_m1_expB!$C$6:$C$9</c:f>
              <c:numCache>
                <c:formatCode>General</c:formatCode>
                <c:ptCount val="4"/>
                <c:pt idx="0">
                  <c:v>-1.7999999999999999E-2</c:v>
                </c:pt>
                <c:pt idx="1">
                  <c:v>-2.4E-2</c:v>
                </c:pt>
                <c:pt idx="2">
                  <c:v>-1.0999999999999999E-2</c:v>
                </c:pt>
                <c:pt idx="3">
                  <c:v>-1.7999999999999999E-2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CD-48C3-9EFF-020FBB5DA3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82560640"/>
        <c:axId val="1682558240"/>
      </c:barChart>
      <c:catAx>
        <c:axId val="1682560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2558240"/>
        <c:crosses val="autoZero"/>
        <c:auto val="1"/>
        <c:lblAlgn val="ctr"/>
        <c:lblOffset val="100"/>
        <c:noMultiLvlLbl val="0"/>
      </c:catAx>
      <c:valAx>
        <c:axId val="1682558240"/>
        <c:scaling>
          <c:orientation val="minMax"/>
          <c:min val="-0.14000000000000001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LST Trend [K/decade]</a:t>
                </a:r>
                <a:endParaRPr lang="el-GR"/>
              </a:p>
            </c:rich>
          </c:tx>
          <c:layout>
            <c:manualLayout>
              <c:xMode val="edge"/>
              <c:yMode val="edge"/>
              <c:x val="1.8806953790635593E-2"/>
              <c:y val="4.8327117005111213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l-G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82560640"/>
        <c:crosses val="autoZero"/>
        <c:crossBetween val="between"/>
        <c:majorUnit val="2.0000000000000004E-2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612641-6081-48BD-B845-12ACB35258D5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</dgm:pt>
    <dgm:pt modelId="{DD2DF6D4-7889-4893-89B0-48AD03A0C00E}">
      <dgm:prSet phldrT="[Κείμενο]" custT="1"/>
      <dgm:spPr/>
      <dgm:t>
        <a:bodyPr/>
        <a:lstStyle/>
        <a:p>
          <a:r>
            <a:rPr lang="en-US" sz="1100" dirty="0">
              <a:latin typeface="RubFlama Light" panose="02000000000000000000" pitchFamily="2" charset="0"/>
            </a:rPr>
            <a:t>Calculate the weighted monthly means</a:t>
          </a:r>
        </a:p>
      </dgm:t>
    </dgm:pt>
    <dgm:pt modelId="{39F61323-D9F8-4095-89C2-02FDEE0D5623}" type="parTrans" cxnId="{578D3ABE-174E-4433-A21E-7950BE62FE4B}">
      <dgm:prSet/>
      <dgm:spPr/>
      <dgm:t>
        <a:bodyPr/>
        <a:lstStyle/>
        <a:p>
          <a:endParaRPr lang="en-US" sz="1400">
            <a:latin typeface="RubFlama Light" panose="02000000000000000000" pitchFamily="2" charset="0"/>
          </a:endParaRPr>
        </a:p>
      </dgm:t>
    </dgm:pt>
    <dgm:pt modelId="{664097EE-0C60-43B6-8139-F6B2DEDE77EA}" type="sibTrans" cxnId="{578D3ABE-174E-4433-A21E-7950BE62FE4B}">
      <dgm:prSet/>
      <dgm:spPr/>
      <dgm:t>
        <a:bodyPr/>
        <a:lstStyle/>
        <a:p>
          <a:endParaRPr lang="en-US" sz="1400">
            <a:latin typeface="RubFlama Light" panose="02000000000000000000" pitchFamily="2" charset="0"/>
          </a:endParaRPr>
        </a:p>
      </dgm:t>
    </dgm:pt>
    <dgm:pt modelId="{4A1437B4-917B-4518-9D9F-B777044F32EC}">
      <dgm:prSet phldrT="[Κείμενο]" custT="1"/>
      <dgm:spPr/>
      <dgm:t>
        <a:bodyPr/>
        <a:lstStyle/>
        <a:p>
          <a:r>
            <a:rPr lang="en-US" sz="1100" dirty="0">
              <a:latin typeface="RubFlama Light" panose="02000000000000000000" pitchFamily="2" charset="0"/>
            </a:rPr>
            <a:t>De-season</a:t>
          </a:r>
        </a:p>
      </dgm:t>
    </dgm:pt>
    <dgm:pt modelId="{C36DB3BF-D8C4-4E8F-A86F-9424D6CE8350}" type="parTrans" cxnId="{B59C32C3-3EB6-4299-B1F6-7E2A307E460B}">
      <dgm:prSet/>
      <dgm:spPr/>
      <dgm:t>
        <a:bodyPr/>
        <a:lstStyle/>
        <a:p>
          <a:endParaRPr lang="en-US" sz="1400">
            <a:latin typeface="RubFlama Light" panose="02000000000000000000" pitchFamily="2" charset="0"/>
          </a:endParaRPr>
        </a:p>
      </dgm:t>
    </dgm:pt>
    <dgm:pt modelId="{7953D087-7695-4497-A6D8-BA7A22B4ECB8}" type="sibTrans" cxnId="{B59C32C3-3EB6-4299-B1F6-7E2A307E460B}">
      <dgm:prSet/>
      <dgm:spPr/>
      <dgm:t>
        <a:bodyPr/>
        <a:lstStyle/>
        <a:p>
          <a:endParaRPr lang="en-US" sz="1400">
            <a:latin typeface="RubFlama Light" panose="02000000000000000000" pitchFamily="2" charset="0"/>
          </a:endParaRPr>
        </a:p>
      </dgm:t>
    </dgm:pt>
    <dgm:pt modelId="{FAD66005-F609-418B-B550-96587BCE420C}">
      <dgm:prSet phldrT="[Κείμενο]" custT="1"/>
      <dgm:spPr/>
      <dgm:t>
        <a:bodyPr/>
        <a:lstStyle/>
        <a:p>
          <a:r>
            <a:rPr lang="en-US" sz="1100" dirty="0">
              <a:latin typeface="RubFlama Light" panose="02000000000000000000" pitchFamily="2" charset="0"/>
            </a:rPr>
            <a:t>Calculate the monthly anomalies</a:t>
          </a:r>
        </a:p>
      </dgm:t>
    </dgm:pt>
    <dgm:pt modelId="{827E3534-92B4-4E43-AA33-3CAAE17F57CE}" type="parTrans" cxnId="{F2BD3181-ABC7-4605-B06F-17B8F205BCE0}">
      <dgm:prSet/>
      <dgm:spPr/>
      <dgm:t>
        <a:bodyPr/>
        <a:lstStyle/>
        <a:p>
          <a:endParaRPr lang="en-US" sz="1400">
            <a:latin typeface="RubFlama Light" panose="02000000000000000000" pitchFamily="2" charset="0"/>
          </a:endParaRPr>
        </a:p>
      </dgm:t>
    </dgm:pt>
    <dgm:pt modelId="{210A7329-E211-424E-9222-C12BE14DE39D}" type="sibTrans" cxnId="{F2BD3181-ABC7-4605-B06F-17B8F205BCE0}">
      <dgm:prSet/>
      <dgm:spPr/>
      <dgm:t>
        <a:bodyPr/>
        <a:lstStyle/>
        <a:p>
          <a:endParaRPr lang="en-US" sz="1400">
            <a:latin typeface="RubFlama Light" panose="02000000000000000000" pitchFamily="2" charset="0"/>
          </a:endParaRPr>
        </a:p>
      </dgm:t>
    </dgm:pt>
    <dgm:pt modelId="{A4FB2F2F-DE3C-44AF-B852-F2B4612CC529}">
      <dgm:prSet custT="1"/>
      <dgm:spPr/>
      <dgm:t>
        <a:bodyPr/>
        <a:lstStyle/>
        <a:p>
          <a:r>
            <a:rPr lang="en-US" sz="1100" dirty="0">
              <a:latin typeface="RubFlama Light" panose="02000000000000000000" pitchFamily="2" charset="0"/>
            </a:rPr>
            <a:t>Calculate the </a:t>
          </a:r>
          <a:r>
            <a:rPr lang="en-US" sz="1100" b="1" dirty="0">
              <a:latin typeface="RubFlama Light" panose="02000000000000000000" pitchFamily="2" charset="0"/>
            </a:rPr>
            <a:t>Theil-Sen</a:t>
          </a:r>
          <a:r>
            <a:rPr lang="en-US" sz="1100" dirty="0">
              <a:latin typeface="RubFlama Light" panose="02000000000000000000" pitchFamily="2" charset="0"/>
            </a:rPr>
            <a:t> slope</a:t>
          </a:r>
        </a:p>
      </dgm:t>
    </dgm:pt>
    <dgm:pt modelId="{CDA3AEC6-2070-47BE-8F27-26F756F6D8F7}" type="parTrans" cxnId="{691FCAEC-0A12-4156-AC4E-09E6BEC2939C}">
      <dgm:prSet/>
      <dgm:spPr/>
      <dgm:t>
        <a:bodyPr/>
        <a:lstStyle/>
        <a:p>
          <a:endParaRPr lang="en-US" sz="1400">
            <a:latin typeface="RubFlama Light" panose="02000000000000000000" pitchFamily="2" charset="0"/>
          </a:endParaRPr>
        </a:p>
      </dgm:t>
    </dgm:pt>
    <dgm:pt modelId="{5736FDD3-4B48-42A5-BDA3-9AFE5C874AAD}" type="sibTrans" cxnId="{691FCAEC-0A12-4156-AC4E-09E6BEC2939C}">
      <dgm:prSet/>
      <dgm:spPr/>
      <dgm:t>
        <a:bodyPr/>
        <a:lstStyle/>
        <a:p>
          <a:endParaRPr lang="en-US" sz="1400">
            <a:latin typeface="RubFlama Light" panose="02000000000000000000" pitchFamily="2" charset="0"/>
          </a:endParaRPr>
        </a:p>
      </dgm:t>
    </dgm:pt>
    <dgm:pt modelId="{DBABD810-C756-49B5-B619-B87360F3E305}" type="pres">
      <dgm:prSet presAssocID="{E5612641-6081-48BD-B845-12ACB35258D5}" presName="Name0" presStyleCnt="0">
        <dgm:presLayoutVars>
          <dgm:dir/>
          <dgm:animLvl val="lvl"/>
          <dgm:resizeHandles val="exact"/>
        </dgm:presLayoutVars>
      </dgm:prSet>
      <dgm:spPr/>
    </dgm:pt>
    <dgm:pt modelId="{37302B72-CFE7-4F81-990B-6A7A4BD1A326}" type="pres">
      <dgm:prSet presAssocID="{DD2DF6D4-7889-4893-89B0-48AD03A0C00E}" presName="parTxOnly" presStyleLbl="node1" presStyleIdx="0" presStyleCnt="4" custScaleX="117368">
        <dgm:presLayoutVars>
          <dgm:chMax val="0"/>
          <dgm:chPref val="0"/>
          <dgm:bulletEnabled val="1"/>
        </dgm:presLayoutVars>
      </dgm:prSet>
      <dgm:spPr/>
    </dgm:pt>
    <dgm:pt modelId="{BEF74884-C00A-4273-B916-D9AED1896828}" type="pres">
      <dgm:prSet presAssocID="{664097EE-0C60-43B6-8139-F6B2DEDE77EA}" presName="parTxOnlySpace" presStyleCnt="0"/>
      <dgm:spPr/>
    </dgm:pt>
    <dgm:pt modelId="{D5349ACB-39BD-44CE-8093-47A3EBFE53CD}" type="pres">
      <dgm:prSet presAssocID="{4A1437B4-917B-4518-9D9F-B777044F32EC}" presName="parTxOnly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416CD69A-5DF0-41BA-BAF2-8A71392E3FB6}" type="pres">
      <dgm:prSet presAssocID="{7953D087-7695-4497-A6D8-BA7A22B4ECB8}" presName="parTxOnlySpace" presStyleCnt="0"/>
      <dgm:spPr/>
    </dgm:pt>
    <dgm:pt modelId="{BA747FDD-C0B0-4E9C-A989-AA05FDB2682F}" type="pres">
      <dgm:prSet presAssocID="{FAD66005-F609-418B-B550-96587BCE420C}" presName="parTxOnly" presStyleLbl="node1" presStyleIdx="2" presStyleCnt="4" custScaleX="118354">
        <dgm:presLayoutVars>
          <dgm:chMax val="0"/>
          <dgm:chPref val="0"/>
          <dgm:bulletEnabled val="1"/>
        </dgm:presLayoutVars>
      </dgm:prSet>
      <dgm:spPr/>
    </dgm:pt>
    <dgm:pt modelId="{A69123B7-0FA0-4CFA-994F-8A13484755EE}" type="pres">
      <dgm:prSet presAssocID="{210A7329-E211-424E-9222-C12BE14DE39D}" presName="parTxOnlySpace" presStyleCnt="0"/>
      <dgm:spPr/>
    </dgm:pt>
    <dgm:pt modelId="{86D9DAD9-9135-4145-AB1D-24541EC0DEFD}" type="pres">
      <dgm:prSet presAssocID="{A4FB2F2F-DE3C-44AF-B852-F2B4612CC529}" presName="parTxOnly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8E08E707-5CD7-4898-9DB9-EA0ACFC562FC}" type="presOf" srcId="{DD2DF6D4-7889-4893-89B0-48AD03A0C00E}" destId="{37302B72-CFE7-4F81-990B-6A7A4BD1A326}" srcOrd="0" destOrd="0" presId="urn:microsoft.com/office/officeart/2005/8/layout/chevron1"/>
    <dgm:cxn modelId="{1EBE943C-6020-45AC-901A-22069E653B42}" type="presOf" srcId="{FAD66005-F609-418B-B550-96587BCE420C}" destId="{BA747FDD-C0B0-4E9C-A989-AA05FDB2682F}" srcOrd="0" destOrd="0" presId="urn:microsoft.com/office/officeart/2005/8/layout/chevron1"/>
    <dgm:cxn modelId="{F2BD3181-ABC7-4605-B06F-17B8F205BCE0}" srcId="{E5612641-6081-48BD-B845-12ACB35258D5}" destId="{FAD66005-F609-418B-B550-96587BCE420C}" srcOrd="2" destOrd="0" parTransId="{827E3534-92B4-4E43-AA33-3CAAE17F57CE}" sibTransId="{210A7329-E211-424E-9222-C12BE14DE39D}"/>
    <dgm:cxn modelId="{CAE47190-7A3C-400D-B329-2410A8C4121B}" type="presOf" srcId="{E5612641-6081-48BD-B845-12ACB35258D5}" destId="{DBABD810-C756-49B5-B619-B87360F3E305}" srcOrd="0" destOrd="0" presId="urn:microsoft.com/office/officeart/2005/8/layout/chevron1"/>
    <dgm:cxn modelId="{A77E0692-C912-46AE-9874-6A1323054136}" type="presOf" srcId="{A4FB2F2F-DE3C-44AF-B852-F2B4612CC529}" destId="{86D9DAD9-9135-4145-AB1D-24541EC0DEFD}" srcOrd="0" destOrd="0" presId="urn:microsoft.com/office/officeart/2005/8/layout/chevron1"/>
    <dgm:cxn modelId="{817986B2-B377-4BC4-B7BE-A427A233AE27}" type="presOf" srcId="{4A1437B4-917B-4518-9D9F-B777044F32EC}" destId="{D5349ACB-39BD-44CE-8093-47A3EBFE53CD}" srcOrd="0" destOrd="0" presId="urn:microsoft.com/office/officeart/2005/8/layout/chevron1"/>
    <dgm:cxn modelId="{578D3ABE-174E-4433-A21E-7950BE62FE4B}" srcId="{E5612641-6081-48BD-B845-12ACB35258D5}" destId="{DD2DF6D4-7889-4893-89B0-48AD03A0C00E}" srcOrd="0" destOrd="0" parTransId="{39F61323-D9F8-4095-89C2-02FDEE0D5623}" sibTransId="{664097EE-0C60-43B6-8139-F6B2DEDE77EA}"/>
    <dgm:cxn modelId="{B59C32C3-3EB6-4299-B1F6-7E2A307E460B}" srcId="{E5612641-6081-48BD-B845-12ACB35258D5}" destId="{4A1437B4-917B-4518-9D9F-B777044F32EC}" srcOrd="1" destOrd="0" parTransId="{C36DB3BF-D8C4-4E8F-A86F-9424D6CE8350}" sibTransId="{7953D087-7695-4497-A6D8-BA7A22B4ECB8}"/>
    <dgm:cxn modelId="{691FCAEC-0A12-4156-AC4E-09E6BEC2939C}" srcId="{E5612641-6081-48BD-B845-12ACB35258D5}" destId="{A4FB2F2F-DE3C-44AF-B852-F2B4612CC529}" srcOrd="3" destOrd="0" parTransId="{CDA3AEC6-2070-47BE-8F27-26F756F6D8F7}" sibTransId="{5736FDD3-4B48-42A5-BDA3-9AFE5C874AAD}"/>
    <dgm:cxn modelId="{32040823-6D17-4D8D-8C52-8287D8FCCE90}" type="presParOf" srcId="{DBABD810-C756-49B5-B619-B87360F3E305}" destId="{37302B72-CFE7-4F81-990B-6A7A4BD1A326}" srcOrd="0" destOrd="0" presId="urn:microsoft.com/office/officeart/2005/8/layout/chevron1"/>
    <dgm:cxn modelId="{0E27A2AA-C1C5-4321-A463-D6E2E0258625}" type="presParOf" srcId="{DBABD810-C756-49B5-B619-B87360F3E305}" destId="{BEF74884-C00A-4273-B916-D9AED1896828}" srcOrd="1" destOrd="0" presId="urn:microsoft.com/office/officeart/2005/8/layout/chevron1"/>
    <dgm:cxn modelId="{AC315E77-2EB9-43CF-939C-9D00428ACC75}" type="presParOf" srcId="{DBABD810-C756-49B5-B619-B87360F3E305}" destId="{D5349ACB-39BD-44CE-8093-47A3EBFE53CD}" srcOrd="2" destOrd="0" presId="urn:microsoft.com/office/officeart/2005/8/layout/chevron1"/>
    <dgm:cxn modelId="{30901A04-69D4-4D0C-8E5C-84CBC1D3F7E9}" type="presParOf" srcId="{DBABD810-C756-49B5-B619-B87360F3E305}" destId="{416CD69A-5DF0-41BA-BAF2-8A71392E3FB6}" srcOrd="3" destOrd="0" presId="urn:microsoft.com/office/officeart/2005/8/layout/chevron1"/>
    <dgm:cxn modelId="{30F0C90C-EEA2-401F-8560-9698F1197DB7}" type="presParOf" srcId="{DBABD810-C756-49B5-B619-B87360F3E305}" destId="{BA747FDD-C0B0-4E9C-A989-AA05FDB2682F}" srcOrd="4" destOrd="0" presId="urn:microsoft.com/office/officeart/2005/8/layout/chevron1"/>
    <dgm:cxn modelId="{8B759A81-F828-47B4-8C50-5C9CA5F4D878}" type="presParOf" srcId="{DBABD810-C756-49B5-B619-B87360F3E305}" destId="{A69123B7-0FA0-4CFA-994F-8A13484755EE}" srcOrd="5" destOrd="0" presId="urn:microsoft.com/office/officeart/2005/8/layout/chevron1"/>
    <dgm:cxn modelId="{70961B7F-B1E5-45F2-94AA-573D8F405A53}" type="presParOf" srcId="{DBABD810-C756-49B5-B619-B87360F3E305}" destId="{86D9DAD9-9135-4145-AB1D-24541EC0DEFD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302B72-CFE7-4F81-990B-6A7A4BD1A326}">
      <dsp:nvSpPr>
        <dsp:cNvPr id="0" name=""/>
        <dsp:cNvSpPr/>
      </dsp:nvSpPr>
      <dsp:spPr>
        <a:xfrm>
          <a:off x="1673" y="33824"/>
          <a:ext cx="1749720" cy="596319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latin typeface="RubFlama Light" panose="02000000000000000000" pitchFamily="2" charset="0"/>
            </a:rPr>
            <a:t>Calculate the weighted monthly means</a:t>
          </a:r>
        </a:p>
      </dsp:txBody>
      <dsp:txXfrm>
        <a:off x="299833" y="33824"/>
        <a:ext cx="1153401" cy="596319"/>
      </dsp:txXfrm>
    </dsp:sp>
    <dsp:sp modelId="{D5349ACB-39BD-44CE-8093-47A3EBFE53CD}">
      <dsp:nvSpPr>
        <dsp:cNvPr id="0" name=""/>
        <dsp:cNvSpPr/>
      </dsp:nvSpPr>
      <dsp:spPr>
        <a:xfrm>
          <a:off x="1602313" y="33824"/>
          <a:ext cx="1490798" cy="596319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latin typeface="RubFlama Light" panose="02000000000000000000" pitchFamily="2" charset="0"/>
            </a:rPr>
            <a:t>De-season</a:t>
          </a:r>
        </a:p>
      </dsp:txBody>
      <dsp:txXfrm>
        <a:off x="1900473" y="33824"/>
        <a:ext cx="894479" cy="596319"/>
      </dsp:txXfrm>
    </dsp:sp>
    <dsp:sp modelId="{BA747FDD-C0B0-4E9C-A989-AA05FDB2682F}">
      <dsp:nvSpPr>
        <dsp:cNvPr id="0" name=""/>
        <dsp:cNvSpPr/>
      </dsp:nvSpPr>
      <dsp:spPr>
        <a:xfrm>
          <a:off x="2944031" y="33824"/>
          <a:ext cx="1764419" cy="596319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latin typeface="RubFlama Light" panose="02000000000000000000" pitchFamily="2" charset="0"/>
            </a:rPr>
            <a:t>Calculate the monthly anomalies</a:t>
          </a:r>
        </a:p>
      </dsp:txBody>
      <dsp:txXfrm>
        <a:off x="3242191" y="33824"/>
        <a:ext cx="1168100" cy="596319"/>
      </dsp:txXfrm>
    </dsp:sp>
    <dsp:sp modelId="{86D9DAD9-9135-4145-AB1D-24541EC0DEFD}">
      <dsp:nvSpPr>
        <dsp:cNvPr id="0" name=""/>
        <dsp:cNvSpPr/>
      </dsp:nvSpPr>
      <dsp:spPr>
        <a:xfrm>
          <a:off x="4559371" y="33824"/>
          <a:ext cx="1490798" cy="596319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006" tIns="14669" rIns="14669" bIns="14669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latin typeface="RubFlama Light" panose="02000000000000000000" pitchFamily="2" charset="0"/>
            </a:rPr>
            <a:t>Calculate the </a:t>
          </a:r>
          <a:r>
            <a:rPr lang="en-US" sz="1100" b="1" kern="1200" dirty="0">
              <a:latin typeface="RubFlama Light" panose="02000000000000000000" pitchFamily="2" charset="0"/>
            </a:rPr>
            <a:t>Theil-Sen</a:t>
          </a:r>
          <a:r>
            <a:rPr lang="en-US" sz="1100" kern="1200" dirty="0">
              <a:latin typeface="RubFlama Light" panose="02000000000000000000" pitchFamily="2" charset="0"/>
            </a:rPr>
            <a:t> slope</a:t>
          </a:r>
        </a:p>
      </dsp:txBody>
      <dsp:txXfrm>
        <a:off x="4857531" y="33824"/>
        <a:ext cx="894479" cy="5963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</a:defRPr>
            </a:lvl1pPr>
          </a:lstStyle>
          <a:p>
            <a:fld id="{A1FAB338-4618-4BBB-B3F4-1D86E124D84C}" type="slidenum">
              <a:rPr lang="it-IT" altLang="fr-FR"/>
              <a:pPr/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811964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CE0A1A16-4297-4754-9F25-E170D41B45E1}" type="datetimeFigureOut">
              <a:rPr lang="en-US" altLang="fr-FR"/>
              <a:pPr/>
              <a:t>5/11/2026</a:t>
            </a:fld>
            <a:endParaRPr lang="en-US" alt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3550" y="693738"/>
            <a:ext cx="615791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D4D0DD51-4268-469F-A172-A4A0DA350D60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523737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09625" lvl="1" indent="0">
              <a:buFont typeface="Courier New" panose="02070309020205020404" pitchFamily="49" charset="0"/>
              <a:buNone/>
            </a:pPr>
            <a:r>
              <a:rPr lang="en-US" sz="1100" b="1" kern="0" dirty="0">
                <a:latin typeface="RubFlama" panose="02000000000000000000" pitchFamily="2" charset="0"/>
              </a:rPr>
              <a:t>Rural measurements are often influenced by nearby urban areas.</a:t>
            </a:r>
          </a:p>
          <a:p>
            <a:pPr marL="1095375" lvl="1" indent="-285750">
              <a:buFont typeface="Courier New" panose="02070309020205020404" pitchFamily="49" charset="0"/>
              <a:buChar char="o"/>
            </a:pPr>
            <a:r>
              <a:rPr lang="en-US" sz="1100" b="1" kern="0" dirty="0">
                <a:latin typeface="RubFlama" panose="02000000000000000000" pitchFamily="2" charset="0"/>
              </a:rPr>
              <a:t>Re-analysis data are too coarse and lack urban signals</a:t>
            </a:r>
          </a:p>
          <a:p>
            <a:endParaRPr lang="en-GB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2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0401348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RubFlama" panose="02000000000000000000" pitchFamily="2" charset="0"/>
              </a:rPr>
              <a:t>To analyze the trends, we use a multi-level Bayesian model with </a:t>
            </a:r>
            <a:r>
              <a:rPr lang="en-US" sz="1200" b="1" dirty="0">
                <a:latin typeface="RubFlama" panose="02000000000000000000" pitchFamily="2" charset="0"/>
              </a:rPr>
              <a:t>partial-pooling</a:t>
            </a:r>
            <a:r>
              <a:rPr lang="en-US" sz="1200" dirty="0">
                <a:latin typeface="RubFlama" panose="02000000000000000000" pitchFamily="2" charset="0"/>
              </a:rPr>
              <a:t> and </a:t>
            </a:r>
            <a:r>
              <a:rPr lang="en-US" sz="1200" b="1" dirty="0">
                <a:latin typeface="RubFlama" panose="02000000000000000000" pitchFamily="2" charset="0"/>
              </a:rPr>
              <a:t>varying non-centered intercepts</a:t>
            </a:r>
            <a:r>
              <a:rPr lang="en-US" sz="1200" dirty="0">
                <a:latin typeface="RubFlama" panose="02000000000000000000" pitchFamily="2" charset="0"/>
              </a:rPr>
              <a:t>:</a:t>
            </a:r>
          </a:p>
          <a:p>
            <a:endParaRPr lang="en-GB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15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7525836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6B599-2D79-8BD9-F4D7-7C763FCC8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>
            <a:extLst>
              <a:ext uri="{FF2B5EF4-FFF2-40B4-BE49-F238E27FC236}">
                <a16:creationId xmlns:a16="http://schemas.microsoft.com/office/drawing/2014/main" id="{89890E0D-9910-7F24-90A1-A9A43EBDA3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>
            <a:extLst>
              <a:ext uri="{FF2B5EF4-FFF2-40B4-BE49-F238E27FC236}">
                <a16:creationId xmlns:a16="http://schemas.microsoft.com/office/drawing/2014/main" id="{BBD0982C-3D0F-FF89-DE45-9206DE8C8B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accent1"/>
                </a:solidFill>
                <a:latin typeface="RubFlama" panose="02000000000000000000" pitchFamily="2" charset="0"/>
              </a:rPr>
              <a:t>Both datasets produced effectively the same results.</a:t>
            </a:r>
            <a:endParaRPr lang="en-GB" sz="1200" dirty="0">
              <a:solidFill>
                <a:schemeClr val="accent1"/>
              </a:solidFill>
              <a:latin typeface="RubFlama" panose="02000000000000000000" pitchFamily="2" charset="0"/>
            </a:endParaRPr>
          </a:p>
          <a:p>
            <a:endParaRPr lang="en-GB" dirty="0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1A9D7E78-E841-A1B0-AC13-8E6DC3E06D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23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662584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Θέση σημειώσεων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annually expanding the urban </a:t>
                </a:r>
                <a:r>
                  <a:rPr lang="en-GB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boundaries </a:t>
                </a:r>
                <a:r>
                  <a:rPr lang="en-US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reduced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GB" sz="1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nor/>
                          </m:rPr>
                          <a:rPr lang="en-US" sz="1200">
                            <a:solidFill>
                              <a:srgbClr val="000000"/>
                            </a:solidFill>
                            <a:effectLst/>
                            <a:latin typeface="RubFlama" panose="02000000000000000000" pitchFamily="2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U</m:t>
                        </m:r>
                        <m:r>
                          <a:rPr lang="en-US" sz="1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[</m:t>
                        </m:r>
                        <m:r>
                          <a:rPr lang="en-US" sz="1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  <m:r>
                          <a:rPr lang="en-US" sz="1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]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∗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by </a:t>
                </a:r>
                <a:r>
                  <a:rPr lang="en-GB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-0.015 [HDI95: -0.024–-0.006] K decade</a:t>
                </a:r>
                <a:r>
                  <a:rPr lang="en-GB" sz="1200" baseline="300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-1</a:t>
                </a:r>
                <a:r>
                  <a:rPr lang="en-GB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per unit increase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12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ΔΑ</m:t>
                        </m:r>
                      </m:e>
                      <m:sub>
                        <m:r>
                          <a:rPr lang="en-GB" sz="1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GB" sz="1200" dirty="0">
                  <a:latin typeface="RubFlama" panose="02000000000000000000" pitchFamily="2" charset="0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3" name="Θέση σημειώσεων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3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annually expanding the urban </a:t>
                </a:r>
                <a:r>
                  <a:rPr lang="en-GB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boundaries </a:t>
                </a:r>
                <a:r>
                  <a:rPr lang="en-US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reduced </a:t>
                </a:r>
                <a:r>
                  <a:rPr lang="en-US" sz="1200" i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Cambria Math" panose="02040503050406030204" pitchFamily="18" charset="0"/>
                  </a:rPr>
                  <a:t>𝑇</a:t>
                </a:r>
                <a:r>
                  <a:rPr lang="en-GB" sz="1200" i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Cambria Math" panose="02040503050406030204" pitchFamily="18" charset="0"/>
                  </a:rPr>
                  <a:t>_(</a:t>
                </a:r>
                <a:r>
                  <a:rPr lang="en-US" sz="1200" i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Cambria Math" panose="02040503050406030204" pitchFamily="18" charset="0"/>
                  </a:rPr>
                  <a:t>"</a:t>
                </a:r>
                <a:r>
                  <a:rPr lang="en-US" sz="1200" i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mbria Math" panose="02040503050406030204" pitchFamily="18" charset="0"/>
                    <a:cs typeface="Cambria Math" panose="02040503050406030204" pitchFamily="18" charset="0"/>
                  </a:rPr>
                  <a:t>U</a:t>
                </a:r>
                <a:r>
                  <a:rPr lang="en-US" sz="1200" i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Cambria Math" panose="02040503050406030204" pitchFamily="18" charset="0"/>
                  </a:rPr>
                  <a:t>" [𝑖]</a:t>
                </a:r>
                <a:r>
                  <a:rPr lang="en-GB" sz="1200" i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Cambria Math" panose="02040503050406030204" pitchFamily="18" charset="0"/>
                  </a:rPr>
                  <a:t>)</a:t>
                </a:r>
                <a:r>
                  <a:rPr lang="en-US" sz="1200" i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Cambria Math" panose="02040503050406030204" pitchFamily="18" charset="0"/>
                  </a:rPr>
                  <a:t>^∗</a:t>
                </a:r>
                <a:r>
                  <a:rPr lang="en-US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by </a:t>
                </a:r>
                <a:r>
                  <a:rPr lang="en-GB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-0.015 [HDI95: -0.024–-0.006] K decade</a:t>
                </a:r>
                <a:r>
                  <a:rPr lang="en-GB" sz="1200" baseline="300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-1</a:t>
                </a:r>
                <a:r>
                  <a:rPr lang="en-GB" sz="1200" dirty="0">
                    <a:solidFill>
                      <a:srgbClr val="000000"/>
                    </a:solidFill>
                    <a:effectLst/>
                    <a:latin typeface="RubFlama" panose="02000000000000000000" pitchFamily="2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per unit increase in </a:t>
                </a:r>
                <a:r>
                  <a:rPr lang="en-GB" sz="1200" i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</a:rPr>
                  <a:t>〖</a:t>
                </a:r>
                <a:r>
                  <a:rPr lang="en-GB" sz="1200" i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Cambria Math" panose="02040503050406030204" pitchFamily="18" charset="0"/>
                    <a:cs typeface="Cambria Math" panose="02040503050406030204" pitchFamily="18" charset="0"/>
                  </a:rPr>
                  <a:t>ΔΑ〗_𝑖</a:t>
                </a:r>
                <a:endParaRPr lang="en-GB" sz="1200" dirty="0">
                  <a:latin typeface="RubFlama" panose="02000000000000000000" pitchFamily="2" charset="0"/>
                </a:endParaRPr>
              </a:p>
              <a:p>
                <a:endParaRPr lang="en-GB" dirty="0"/>
              </a:p>
            </p:txBody>
          </p:sp>
        </mc:Fallback>
      </mc:AlternateContent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26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6139551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>
                <a:solidFill>
                  <a:schemeClr val="accent1"/>
                </a:solidFill>
                <a:latin typeface="RubFlama" panose="02000000000000000000" pitchFamily="2" charset="0"/>
              </a:rPr>
              <a:t>When SE is omitted, differences between the urban and rural LST trends appear spuriously significant.</a:t>
            </a:r>
            <a:endParaRPr lang="en-GB" sz="1200" i="1" dirty="0">
              <a:solidFill>
                <a:schemeClr val="accent1"/>
              </a:solidFill>
              <a:latin typeface="RubFlama" panose="02000000000000000000" pitchFamily="2" charset="0"/>
            </a:endParaRPr>
          </a:p>
          <a:p>
            <a:endParaRPr lang="en-GB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28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3244173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33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54110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/>
            <a:r>
              <a:rPr lang="en-US" sz="1200" kern="0" dirty="0">
                <a:latin typeface="RubFlama" panose="02000000000000000000" pitchFamily="2" charset="0"/>
              </a:rPr>
              <a:t>Causes: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kern="0" dirty="0">
                <a:latin typeface="RubFlama" panose="02000000000000000000" pitchFamily="2" charset="0"/>
              </a:rPr>
              <a:t>Methodological differences</a:t>
            </a:r>
            <a:r>
              <a:rPr lang="en-US" sz="1200" kern="0" dirty="0">
                <a:latin typeface="RubFlama" panose="02000000000000000000" pitchFamily="2" charset="0"/>
              </a:rPr>
              <a:t>, such as characteristics of the sampled cities, and  </a:t>
            </a:r>
            <a:r>
              <a:rPr lang="en-US" sz="1200" u="sng" kern="0" dirty="0">
                <a:solidFill>
                  <a:schemeClr val="tx1"/>
                </a:solidFill>
                <a:latin typeface="RubFlama" panose="02000000000000000000" pitchFamily="2" charset="0"/>
              </a:rPr>
              <a:t>analysis period (‼️)</a:t>
            </a:r>
            <a:r>
              <a:rPr lang="en-US" sz="1200" kern="0" dirty="0">
                <a:latin typeface="RubFlama" panose="02000000000000000000" pitchFamily="2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b="1" kern="0" dirty="0">
                <a:latin typeface="RubFlama" panose="02000000000000000000" pitchFamily="2" charset="0"/>
              </a:rPr>
              <a:t>Inherent limitations of ≥1 km LST, </a:t>
            </a:r>
            <a:r>
              <a:rPr lang="en-US" sz="1200" kern="0" dirty="0">
                <a:latin typeface="RubFlama" panose="02000000000000000000" pitchFamily="2" charset="0"/>
              </a:rPr>
              <a:t>such as sub-optimal accuracy, spatial and temporal gaps caused by clouds that exhibit a distinctive seasonal cycle, mixed pixels.</a:t>
            </a:r>
          </a:p>
          <a:p>
            <a:endParaRPr lang="en-GB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3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49595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4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395457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DE93A9-430B-4E7B-8DE9-6F9970E3DAD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46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RubFlama" panose="02000000000000000000" pitchFamily="2" charset="0"/>
              </a:rPr>
              <a:t>- An implementation of the City Clustering Algorithm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RubFlama" panose="02000000000000000000" pitchFamily="2" charset="0"/>
              </a:rPr>
              <a:t>- We </a:t>
            </a:r>
            <a:r>
              <a:rPr lang="en-US" sz="1200" b="1" dirty="0">
                <a:latin typeface="RubFlama" panose="02000000000000000000" pitchFamily="2" charset="0"/>
              </a:rPr>
              <a:t>define</a:t>
            </a:r>
            <a:r>
              <a:rPr lang="en-US" sz="1200" dirty="0">
                <a:latin typeface="RubFlama" panose="02000000000000000000" pitchFamily="2" charset="0"/>
              </a:rPr>
              <a:t> as a city, any cluster of 9 or more 1 km pixels that have an urban fraction of at least 95%, a water fraction equal to 0%, and are more than ~2 km away from the coastline.</a:t>
            </a:r>
          </a:p>
          <a:p>
            <a:endParaRPr lang="en-US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DE93A9-430B-4E7B-8DE9-6F9970E3DAD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00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ctr"/>
            <a:r>
              <a:rPr lang="en-US" sz="1200" dirty="0">
                <a:latin typeface="RubFlama" panose="02000000000000000000" pitchFamily="2" charset="0"/>
              </a:rPr>
              <a:t>For </a:t>
            </a:r>
            <a:r>
              <a:rPr lang="en-US" sz="1200" b="1" dirty="0">
                <a:latin typeface="RubFlama" panose="02000000000000000000" pitchFamily="2" charset="0"/>
              </a:rPr>
              <a:t>each</a:t>
            </a:r>
            <a:r>
              <a:rPr lang="en-US" sz="1200" dirty="0">
                <a:latin typeface="RubFlama" panose="02000000000000000000" pitchFamily="2" charset="0"/>
              </a:rPr>
              <a:t> </a:t>
            </a:r>
            <a:r>
              <a:rPr lang="en-US" sz="1200" b="1" dirty="0">
                <a:latin typeface="RubFlama" panose="02000000000000000000" pitchFamily="2" charset="0"/>
              </a:rPr>
              <a:t>year</a:t>
            </a:r>
            <a:r>
              <a:rPr lang="en-US" sz="1200" dirty="0">
                <a:latin typeface="RubFlama" panose="02000000000000000000" pitchFamily="2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RubFlama" panose="02000000000000000000" pitchFamily="2" charset="0"/>
              </a:rPr>
              <a:t>Natural LC fraction is ≥95%.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RubFlama" panose="02000000000000000000" pitchFamily="2" charset="0"/>
              </a:rPr>
              <a:t>Urban &amp; water fractions are 0%.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>
                <a:latin typeface="RubFlama" panose="02000000000000000000" pitchFamily="2" charset="0"/>
              </a:rPr>
              <a:t>elevation within ±200 m from urban.</a:t>
            </a:r>
          </a:p>
          <a:p>
            <a:endParaRPr lang="en-US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8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079944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dirty="0">
                    <a:latin typeface="RubFlama" panose="02000000000000000000" pitchFamily="2" charset="0"/>
                  </a:rPr>
                  <a:t>For MXD11A1 I consider the most </a:t>
                </a:r>
                <a:r>
                  <a:rPr lang="en-US" sz="1200" b="1" dirty="0">
                    <a:latin typeface="RubFlama" panose="02000000000000000000" pitchFamily="2" charset="0"/>
                  </a:rPr>
                  <a:t>pessimistic</a:t>
                </a:r>
                <a:r>
                  <a:rPr lang="en-US" sz="1200" dirty="0">
                    <a:latin typeface="RubFlama" panose="02000000000000000000" pitchFamily="2" charset="0"/>
                  </a:rPr>
                  <a:t> value, i.e. if according to the QA layer the LST error is between 3-4 K I will set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1200" b="1" dirty="0">
                    <a:latin typeface="RubFlama" panose="02000000000000000000" pitchFamily="2" charset="0"/>
                  </a:rPr>
                  <a:t> </a:t>
                </a:r>
                <a:r>
                  <a:rPr lang="en-US" sz="1200" dirty="0">
                    <a:latin typeface="RubFlama" panose="02000000000000000000" pitchFamily="2" charset="0"/>
                  </a:rPr>
                  <a:t>to 4 K.</a:t>
                </a:r>
                <a:endParaRPr lang="el-GR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sz="1200" dirty="0">
                    <a:latin typeface="RubFlama" panose="02000000000000000000" pitchFamily="2" charset="0"/>
                  </a:rPr>
                  <a:t>For MXD11A1 I consider the most </a:t>
                </a:r>
                <a:r>
                  <a:rPr lang="en-US" sz="1200" b="1" dirty="0">
                    <a:latin typeface="RubFlama" panose="02000000000000000000" pitchFamily="2" charset="0"/>
                  </a:rPr>
                  <a:t>pessimistic</a:t>
                </a:r>
                <a:r>
                  <a:rPr lang="en-US" sz="1200" dirty="0">
                    <a:latin typeface="RubFlama" panose="02000000000000000000" pitchFamily="2" charset="0"/>
                  </a:rPr>
                  <a:t> value, i.e. if according to the QA layer the LST error is between 3-4 K I will set the </a:t>
                </a:r>
                <a:r>
                  <a:rPr lang="en-US" sz="1200" i="0">
                    <a:latin typeface="Cambria Math" panose="02040503050406030204" pitchFamily="18" charset="0"/>
                  </a:rPr>
                  <a:t>𝑢_𝑖</a:t>
                </a:r>
                <a:r>
                  <a:rPr lang="en-US" sz="1200" b="1" dirty="0">
                    <a:latin typeface="RubFlama" panose="02000000000000000000" pitchFamily="2" charset="0"/>
                  </a:rPr>
                  <a:t> </a:t>
                </a:r>
                <a:r>
                  <a:rPr lang="en-US" sz="1200" dirty="0">
                    <a:latin typeface="RubFlama" panose="02000000000000000000" pitchFamily="2" charset="0"/>
                  </a:rPr>
                  <a:t>to 4 K.</a:t>
                </a:r>
                <a:endParaRPr lang="el-GR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376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Sutton et al. (2022): </a:t>
            </a:r>
            <a:r>
              <a:rPr lang="en-US" sz="1200" i="1" dirty="0">
                <a:solidFill>
                  <a:schemeClr val="bg1">
                    <a:lumMod val="65000"/>
                  </a:schemeClr>
                </a:solidFill>
              </a:rPr>
              <a:t>10.3389/fmars.2022.1045667 </a:t>
            </a:r>
          </a:p>
          <a:p>
            <a:endParaRPr lang="en-US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DE93A9-430B-4E7B-8DE9-6F9970E3DAD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8100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A9D5A-52E5-03D8-975B-04480F18B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>
            <a:extLst>
              <a:ext uri="{FF2B5EF4-FFF2-40B4-BE49-F238E27FC236}">
                <a16:creationId xmlns:a16="http://schemas.microsoft.com/office/drawing/2014/main" id="{3B72F756-BA7D-8BC1-9133-4CEB31A848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>
            <a:extLst>
              <a:ext uri="{FF2B5EF4-FFF2-40B4-BE49-F238E27FC236}">
                <a16:creationId xmlns:a16="http://schemas.microsoft.com/office/drawing/2014/main" id="{A29D04FF-8500-B613-1AD4-9451F8E953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F9110CDB-5EA0-959A-FBB7-1A5DE82193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DE93A9-430B-4E7B-8DE9-6F9970E3DAD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1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1434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1431006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34811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05012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13787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26941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8614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51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8625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5384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6.png"/><Relationship Id="rId21" Type="http://schemas.openxmlformats.org/officeDocument/2006/relationships/image" Target="../media/image11.png"/><Relationship Id="rId34" Type="http://schemas.openxmlformats.org/officeDocument/2006/relationships/image" Target="../media/image24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36" Type="http://schemas.openxmlformats.org/officeDocument/2006/relationships/image" Target="../media/image26.png"/><Relationship Id="rId10" Type="http://schemas.openxmlformats.org/officeDocument/2006/relationships/theme" Target="../theme/theme1.xml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45.svg"/><Relationship Id="rId4" Type="http://schemas.openxmlformats.org/officeDocument/2006/relationships/image" Target="../media/image44.svg"/><Relationship Id="rId9" Type="http://schemas.microsoft.com/office/2007/relationships/diagramDrawing" Target="../diagrams/drawin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3.svg"/><Relationship Id="rId4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sv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62.sv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sv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svg"/><Relationship Id="rId2" Type="http://schemas.openxmlformats.org/officeDocument/2006/relationships/image" Target="../media/image62.sv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sv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sv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0.png"/><Relationship Id="rId3" Type="http://schemas.openxmlformats.org/officeDocument/2006/relationships/image" Target="../media/image490.png"/><Relationship Id="rId7" Type="http://schemas.openxmlformats.org/officeDocument/2006/relationships/image" Target="../media/image530.png"/><Relationship Id="rId12" Type="http://schemas.openxmlformats.org/officeDocument/2006/relationships/image" Target="../media/image84.png"/><Relationship Id="rId2" Type="http://schemas.openxmlformats.org/officeDocument/2006/relationships/image" Target="../media/image4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0.png"/><Relationship Id="rId11" Type="http://schemas.openxmlformats.org/officeDocument/2006/relationships/image" Target="../media/image570.png"/><Relationship Id="rId5" Type="http://schemas.openxmlformats.org/officeDocument/2006/relationships/image" Target="../media/image510.png"/><Relationship Id="rId10" Type="http://schemas.openxmlformats.org/officeDocument/2006/relationships/image" Target="../media/image560.png"/><Relationship Id="rId4" Type="http://schemas.openxmlformats.org/officeDocument/2006/relationships/image" Target="../media/image500.png"/><Relationship Id="rId9" Type="http://schemas.openxmlformats.org/officeDocument/2006/relationships/image" Target="../media/image5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0.png"/><Relationship Id="rId4" Type="http://schemas.openxmlformats.org/officeDocument/2006/relationships/image" Target="../media/image61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1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0.png"/><Relationship Id="rId5" Type="http://schemas.openxmlformats.org/officeDocument/2006/relationships/image" Target="../media/image450.png"/><Relationship Id="rId4" Type="http://schemas.openxmlformats.org/officeDocument/2006/relationships/image" Target="../media/image4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390984" y="1777634"/>
            <a:ext cx="698317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Verdana"/>
                <a:ea typeface="+mj-ea"/>
                <a:cs typeface="Verdana"/>
              </a:rPr>
              <a:t>Changes in LST over urban and rural areas</a:t>
            </a:r>
            <a:endParaRPr lang="en-GB" sz="2800" b="1" dirty="0">
              <a:solidFill>
                <a:schemeClr val="bg1">
                  <a:lumMod val="95000"/>
                </a:schemeClr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Verdana"/>
              <a:ea typeface="+mj-ea"/>
              <a:cs typeface="Verdana"/>
            </a:endParaRP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510627" y="3015492"/>
            <a:ext cx="3021981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fr-FR" sz="1800" b="1" dirty="0">
                <a:solidFill>
                  <a:schemeClr val="bg1"/>
                </a:solidFill>
              </a:rPr>
              <a:t>Panagiotis Sismanidis</a:t>
            </a:r>
          </a:p>
        </p:txBody>
      </p:sp>
      <p:sp>
        <p:nvSpPr>
          <p:cNvPr id="3" name="Text Box 24">
            <a:extLst>
              <a:ext uri="{FF2B5EF4-FFF2-40B4-BE49-F238E27FC236}">
                <a16:creationId xmlns:a16="http://schemas.microsoft.com/office/drawing/2014/main" id="{B22065D5-5B35-F9CD-667B-B51E197D08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1080" y="4125102"/>
            <a:ext cx="3789147" cy="507831"/>
          </a:xfrm>
          <a:prstGeom prst="rect">
            <a:avLst/>
          </a:prstGeom>
          <a:solidFill>
            <a:srgbClr val="0070C0">
              <a:alpha val="50196"/>
            </a:srgb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fr-FR" sz="900" b="1" i="1" dirty="0">
                <a:solidFill>
                  <a:schemeClr val="bg1"/>
                </a:solidFill>
              </a:rPr>
              <a:t>In collaboration with:</a:t>
            </a:r>
          </a:p>
          <a:p>
            <a:pPr eaLnBrk="1" hangingPunct="1"/>
            <a:r>
              <a:rPr lang="en-US" altLang="fr-FR" sz="900" i="1" dirty="0">
                <a:solidFill>
                  <a:schemeClr val="bg1"/>
                </a:solidFill>
              </a:rPr>
              <a:t>Benjamin Bechtel, Marzie </a:t>
            </a:r>
            <a:r>
              <a:rPr lang="en-US" altLang="fr-FR" sz="900" i="1" dirty="0" err="1">
                <a:solidFill>
                  <a:schemeClr val="bg1"/>
                </a:solidFill>
              </a:rPr>
              <a:t>Naserikia</a:t>
            </a:r>
            <a:r>
              <a:rPr lang="en-US" altLang="fr-FR" sz="900" i="1" dirty="0">
                <a:solidFill>
                  <a:schemeClr val="bg1"/>
                </a:solidFill>
              </a:rPr>
              <a:t>, Negin Nazarian, Melissa Hart, and Darren Ghent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D800675-A989-D5EF-CD28-C8E1295D7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 Estimation</a:t>
            </a:r>
          </a:p>
        </p:txBody>
      </p:sp>
      <p:pic>
        <p:nvPicPr>
          <p:cNvPr id="4" name="Εικόνα 3" descr="Εικόνα που περιέχει στιγμιότυπο οθόνης, γράφημα, γραμμή&#10;&#10;Περιγραφή που δημιουργήθηκε αυτόματα">
            <a:extLst>
              <a:ext uri="{FF2B5EF4-FFF2-40B4-BE49-F238E27FC236}">
                <a16:creationId xmlns:a16="http://schemas.microsoft.com/office/drawing/2014/main" id="{F778D7D2-F6BE-E08C-BF3F-6A4F5D5D9E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80759" y="2359674"/>
            <a:ext cx="4916404" cy="21238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Graphic 57" descr="Database with solid fill">
            <a:extLst>
              <a:ext uri="{FF2B5EF4-FFF2-40B4-BE49-F238E27FC236}">
                <a16:creationId xmlns:a16="http://schemas.microsoft.com/office/drawing/2014/main" id="{6B624E24-9846-DEB9-C068-AC0DCA19AEF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6296" y="2879377"/>
            <a:ext cx="676437" cy="6764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C46F204-9709-878C-AC59-6E21857EEE39}"/>
              </a:ext>
            </a:extLst>
          </p:cNvPr>
          <p:cNvSpPr txBox="1"/>
          <p:nvPr/>
        </p:nvSpPr>
        <p:spPr>
          <a:xfrm>
            <a:off x="353748" y="3562404"/>
            <a:ext cx="11215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RubFlama" panose="02000000000000000000" pitchFamily="2" charset="0"/>
              </a:rPr>
              <a:t>LST data</a:t>
            </a:r>
          </a:p>
        </p:txBody>
      </p:sp>
      <p:sp>
        <p:nvSpPr>
          <p:cNvPr id="11" name="Βέλος: Δεξιό 10">
            <a:extLst>
              <a:ext uri="{FF2B5EF4-FFF2-40B4-BE49-F238E27FC236}">
                <a16:creationId xmlns:a16="http://schemas.microsoft.com/office/drawing/2014/main" id="{6711A307-85A0-59F7-2A9D-461C597B1BC5}"/>
              </a:ext>
            </a:extLst>
          </p:cNvPr>
          <p:cNvSpPr/>
          <p:nvPr/>
        </p:nvSpPr>
        <p:spPr>
          <a:xfrm>
            <a:off x="1456710" y="3086159"/>
            <a:ext cx="307602" cy="230833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aphicFrame>
        <p:nvGraphicFramePr>
          <p:cNvPr id="3" name="Διάγραμμα 2">
            <a:extLst>
              <a:ext uri="{FF2B5EF4-FFF2-40B4-BE49-F238E27FC236}">
                <a16:creationId xmlns:a16="http://schemas.microsoft.com/office/drawing/2014/main" id="{E551EE85-9C08-3013-2D4B-AC263E4EBD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87797544"/>
              </p:ext>
            </p:extLst>
          </p:nvPr>
        </p:nvGraphicFramePr>
        <p:xfrm>
          <a:off x="1531716" y="1523349"/>
          <a:ext cx="6051843" cy="663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4B41075-5EB3-22AE-5EE6-0BA31587FB1C}"/>
              </a:ext>
            </a:extLst>
          </p:cNvPr>
          <p:cNvSpPr txBox="1"/>
          <p:nvPr/>
        </p:nvSpPr>
        <p:spPr>
          <a:xfrm>
            <a:off x="7233398" y="3482802"/>
            <a:ext cx="13344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RubFlama" panose="02000000000000000000" pitchFamily="2" charset="0"/>
              </a:rPr>
              <a:t>LST trend + CI95</a:t>
            </a:r>
            <a:endParaRPr lang="el-GR" sz="1200" dirty="0">
              <a:latin typeface="RubFlama" panose="02000000000000000000" pitchFamily="2" charset="0"/>
            </a:endParaRPr>
          </a:p>
        </p:txBody>
      </p:sp>
      <p:sp>
        <p:nvSpPr>
          <p:cNvPr id="6" name="Βέλος: Δεξιό 5">
            <a:extLst>
              <a:ext uri="{FF2B5EF4-FFF2-40B4-BE49-F238E27FC236}">
                <a16:creationId xmlns:a16="http://schemas.microsoft.com/office/drawing/2014/main" id="{A8B03AB2-B0D4-11E0-8AA8-1898C8493702}"/>
              </a:ext>
            </a:extLst>
          </p:cNvPr>
          <p:cNvSpPr/>
          <p:nvPr/>
        </p:nvSpPr>
        <p:spPr>
          <a:xfrm>
            <a:off x="7079597" y="3063077"/>
            <a:ext cx="307602" cy="230833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7" name="Graphic 57" descr="Database with solid fill">
            <a:extLst>
              <a:ext uri="{FF2B5EF4-FFF2-40B4-BE49-F238E27FC236}">
                <a16:creationId xmlns:a16="http://schemas.microsoft.com/office/drawing/2014/main" id="{57E74269-6FB0-374A-C48A-B7D32CF8C6C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62403" y="2809934"/>
            <a:ext cx="676437" cy="6764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8FA2257-4530-5079-966B-12514A10B5A3}"/>
              </a:ext>
            </a:extLst>
          </p:cNvPr>
          <p:cNvSpPr txBox="1"/>
          <p:nvPr/>
        </p:nvSpPr>
        <p:spPr>
          <a:xfrm>
            <a:off x="3814747" y="959706"/>
            <a:ext cx="1235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RubFlama" panose="02000000000000000000" pitchFamily="2" charset="0"/>
              </a:rPr>
              <a:t>For</a:t>
            </a:r>
            <a:r>
              <a:rPr lang="en-US" sz="1200" dirty="0">
                <a:latin typeface="RubFlama" panose="02000000000000000000" pitchFamily="2" charset="0"/>
              </a:rPr>
              <a:t> </a:t>
            </a:r>
            <a:r>
              <a:rPr lang="en-US" sz="1200" b="1" dirty="0">
                <a:latin typeface="RubFlama" panose="02000000000000000000" pitchFamily="2" charset="0"/>
              </a:rPr>
              <a:t>each</a:t>
            </a:r>
            <a:r>
              <a:rPr lang="en-US" sz="1200" dirty="0">
                <a:latin typeface="RubFlama" panose="02000000000000000000" pitchFamily="2" charset="0"/>
              </a:rPr>
              <a:t> </a:t>
            </a:r>
            <a:r>
              <a:rPr lang="en-US" sz="1200" b="1" dirty="0">
                <a:latin typeface="RubFlama" panose="02000000000000000000" pitchFamily="2" charset="0"/>
              </a:rPr>
              <a:t>city</a:t>
            </a:r>
            <a:r>
              <a:rPr lang="en-US" sz="1200" dirty="0">
                <a:latin typeface="RubFlama" panose="02000000000000000000" pitchFamily="2" charset="0"/>
              </a:rPr>
              <a:t>: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9D5479-2C9E-A15C-E948-97D8CECE31D1}"/>
              </a:ext>
            </a:extLst>
          </p:cNvPr>
          <p:cNvSpPr txBox="1"/>
          <p:nvPr/>
        </p:nvSpPr>
        <p:spPr>
          <a:xfrm>
            <a:off x="6885966" y="2690908"/>
            <a:ext cx="676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RubFlama" panose="02000000000000000000" pitchFamily="2" charset="0"/>
              </a:rPr>
              <a:t>QC</a:t>
            </a:r>
            <a:endParaRPr lang="el-GR" sz="1600" b="1" dirty="0"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873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58DC71C-A632-6947-61A0-56C242C23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Sample</a:t>
            </a:r>
            <a:endParaRPr lang="en-GB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6204BD5D-801C-A0CA-39D5-7AC555FDE555}"/>
              </a:ext>
            </a:extLst>
          </p:cNvPr>
          <p:cNvGrpSpPr/>
          <p:nvPr/>
        </p:nvGrpSpPr>
        <p:grpSpPr>
          <a:xfrm>
            <a:off x="850479" y="1407970"/>
            <a:ext cx="7290855" cy="2609031"/>
            <a:chOff x="850479" y="1407970"/>
            <a:chExt cx="7290855" cy="2609031"/>
          </a:xfrm>
        </p:grpSpPr>
        <p:grpSp>
          <p:nvGrpSpPr>
            <p:cNvPr id="8" name="Ομάδα 7">
              <a:extLst>
                <a:ext uri="{FF2B5EF4-FFF2-40B4-BE49-F238E27FC236}">
                  <a16:creationId xmlns:a16="http://schemas.microsoft.com/office/drawing/2014/main" id="{7873F7F3-F3D0-E803-ACAA-FBC192CA1A5D}"/>
                </a:ext>
              </a:extLst>
            </p:cNvPr>
            <p:cNvGrpSpPr/>
            <p:nvPr/>
          </p:nvGrpSpPr>
          <p:grpSpPr>
            <a:xfrm>
              <a:off x="1339602" y="1407970"/>
              <a:ext cx="6801732" cy="2609031"/>
              <a:chOff x="957615" y="1317510"/>
              <a:chExt cx="6801732" cy="2609031"/>
            </a:xfrm>
          </p:grpSpPr>
          <p:pic>
            <p:nvPicPr>
              <p:cNvPr id="6" name="Εικόνα 5">
                <a:extLst>
                  <a:ext uri="{FF2B5EF4-FFF2-40B4-BE49-F238E27FC236}">
                    <a16:creationId xmlns:a16="http://schemas.microsoft.com/office/drawing/2014/main" id="{A24B8EE5-C753-8C2B-7FCB-04ABBCB13A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957615" y="1317510"/>
                <a:ext cx="6801732" cy="2609031"/>
              </a:xfrm>
              <a:prstGeom prst="rect">
                <a:avLst/>
              </a:prstGeom>
            </p:spPr>
          </p:pic>
          <p:sp>
            <p:nvSpPr>
              <p:cNvPr id="7" name="Ορθογώνιο 6">
                <a:extLst>
                  <a:ext uri="{FF2B5EF4-FFF2-40B4-BE49-F238E27FC236}">
                    <a16:creationId xmlns:a16="http://schemas.microsoft.com/office/drawing/2014/main" id="{029FA05B-FDE6-262E-3A15-FEC2D56FA5DD}"/>
                  </a:ext>
                </a:extLst>
              </p:cNvPr>
              <p:cNvSpPr/>
              <p:nvPr/>
            </p:nvSpPr>
            <p:spPr>
              <a:xfrm>
                <a:off x="5039958" y="2436607"/>
                <a:ext cx="86061" cy="148993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3">
                  <a:shade val="15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61DA1C4-A196-1229-5E78-5D0601122CDC}"/>
                </a:ext>
              </a:extLst>
            </p:cNvPr>
            <p:cNvSpPr txBox="1"/>
            <p:nvPr/>
          </p:nvSpPr>
          <p:spPr>
            <a:xfrm>
              <a:off x="850479" y="2712485"/>
              <a:ext cx="1624970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N = 968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7789405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71CCB3-E82B-1974-1960-C720D3C54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Εικόνα 12">
            <a:extLst>
              <a:ext uri="{FF2B5EF4-FFF2-40B4-BE49-F238E27FC236}">
                <a16:creationId xmlns:a16="http://schemas.microsoft.com/office/drawing/2014/main" id="{FB917B8B-7B21-D66A-6777-BCE9A3332E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048" y="1481298"/>
            <a:ext cx="4252952" cy="2180904"/>
          </a:xfrm>
          <a:prstGeom prst="rect">
            <a:avLst/>
          </a:prstGeom>
        </p:spPr>
      </p:pic>
      <p:sp>
        <p:nvSpPr>
          <p:cNvPr id="2" name="Τίτλος 1">
            <a:extLst>
              <a:ext uri="{FF2B5EF4-FFF2-40B4-BE49-F238E27FC236}">
                <a16:creationId xmlns:a16="http://schemas.microsoft.com/office/drawing/2014/main" id="{B04AC52A-2907-7A27-DB46-5F8B4FA70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476" y="14523"/>
            <a:ext cx="5545961" cy="769441"/>
          </a:xfrm>
        </p:spPr>
        <p:txBody>
          <a:bodyPr/>
          <a:lstStyle/>
          <a:p>
            <a:r>
              <a:rPr lang="en-US" dirty="0"/>
              <a:t>Urban vs. Rural Trends [“observed”]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D1545B0-8F81-FB2F-30DF-D35CBFE05628}"/>
              </a:ext>
            </a:extLst>
          </p:cNvPr>
          <p:cNvSpPr txBox="1"/>
          <p:nvPr/>
        </p:nvSpPr>
        <p:spPr>
          <a:xfrm>
            <a:off x="319048" y="2972334"/>
            <a:ext cx="2358819" cy="6867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RubFlama" panose="02000000000000000000" pitchFamily="2" charset="0"/>
              </a:rPr>
              <a:t>Mean ± SD = </a:t>
            </a:r>
            <a:r>
              <a:rPr lang="en-US" sz="900" b="1" dirty="0">
                <a:latin typeface="RubFlama" panose="02000000000000000000" pitchFamily="2" charset="0"/>
              </a:rPr>
              <a:t>0.64 ± 0.21 K/decade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ubFlama" panose="02000000000000000000" pitchFamily="2" charset="0"/>
              </a:rPr>
              <a:t>Min. = 0.15 K / decade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ubFlama" panose="02000000000000000000" pitchFamily="2" charset="0"/>
              </a:rPr>
              <a:t>Max. = 1.54 K / decade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3337C9-2D99-9AA0-AD67-D961FDBE35CD}"/>
              </a:ext>
            </a:extLst>
          </p:cNvPr>
          <p:cNvSpPr txBox="1"/>
          <p:nvPr/>
        </p:nvSpPr>
        <p:spPr>
          <a:xfrm>
            <a:off x="1306286" y="1226735"/>
            <a:ext cx="21450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RubFlama" panose="02000000000000000000" pitchFamily="2" charset="0"/>
              </a:rPr>
              <a:t>“Observed” </a:t>
            </a:r>
            <a:r>
              <a:rPr lang="en-US" sz="1100" dirty="0">
                <a:solidFill>
                  <a:srgbClr val="FF0000"/>
                </a:solidFill>
                <a:latin typeface="RubFlama" panose="02000000000000000000" pitchFamily="2" charset="0"/>
              </a:rPr>
              <a:t>Urban</a:t>
            </a:r>
            <a:r>
              <a:rPr lang="en-US" sz="1100" dirty="0">
                <a:latin typeface="RubFlama" panose="02000000000000000000" pitchFamily="2" charset="0"/>
              </a:rPr>
              <a:t> LST Trends </a:t>
            </a:r>
          </a:p>
        </p:txBody>
      </p:sp>
      <p:pic>
        <p:nvPicPr>
          <p:cNvPr id="14" name="Εικόνα 13">
            <a:extLst>
              <a:ext uri="{FF2B5EF4-FFF2-40B4-BE49-F238E27FC236}">
                <a16:creationId xmlns:a16="http://schemas.microsoft.com/office/drawing/2014/main" id="{DA0E18AB-710A-616B-C559-A09E7C4D93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8090" y="1481301"/>
            <a:ext cx="4252952" cy="218090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5B70B75-E20C-D23D-97C6-966193231A34}"/>
              </a:ext>
            </a:extLst>
          </p:cNvPr>
          <p:cNvSpPr txBox="1"/>
          <p:nvPr/>
        </p:nvSpPr>
        <p:spPr>
          <a:xfrm>
            <a:off x="5968721" y="1226735"/>
            <a:ext cx="20063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RubFlama" panose="02000000000000000000" pitchFamily="2" charset="0"/>
              </a:rPr>
              <a:t>“Observed” </a:t>
            </a:r>
            <a:r>
              <a:rPr lang="en-US" sz="1100" dirty="0">
                <a:solidFill>
                  <a:srgbClr val="20A935"/>
                </a:solidFill>
                <a:latin typeface="RubFlama" panose="02000000000000000000" pitchFamily="2" charset="0"/>
              </a:rPr>
              <a:t>Rural</a:t>
            </a:r>
            <a:r>
              <a:rPr lang="en-US" sz="1100" dirty="0">
                <a:latin typeface="RubFlama" panose="02000000000000000000" pitchFamily="2" charset="0"/>
              </a:rPr>
              <a:t> LST Trends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58B1B5-17C8-BC36-70DA-4E6533B36022}"/>
              </a:ext>
            </a:extLst>
          </p:cNvPr>
          <p:cNvSpPr txBox="1"/>
          <p:nvPr/>
        </p:nvSpPr>
        <p:spPr>
          <a:xfrm>
            <a:off x="4713248" y="2972334"/>
            <a:ext cx="2174907" cy="6867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latin typeface="RubFlama" panose="02000000000000000000" pitchFamily="2" charset="0"/>
              </a:rPr>
              <a:t>Mean ± SD = </a:t>
            </a:r>
            <a:r>
              <a:rPr lang="en-US" sz="900" b="1" dirty="0">
                <a:latin typeface="RubFlama" panose="02000000000000000000" pitchFamily="2" charset="0"/>
              </a:rPr>
              <a:t>0.67 ± 0.21 K/decade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ubFlama" panose="02000000000000000000" pitchFamily="2" charset="0"/>
              </a:rPr>
              <a:t>Min. = 0.21 K / decade</a:t>
            </a:r>
          </a:p>
          <a:p>
            <a:pPr>
              <a:lnSpc>
                <a:spcPct val="150000"/>
              </a:lnSpc>
            </a:pPr>
            <a:r>
              <a:rPr lang="en-US" sz="900" dirty="0">
                <a:latin typeface="RubFlama" panose="02000000000000000000" pitchFamily="2" charset="0"/>
              </a:rPr>
              <a:t>Max. = 1.77 K / decade</a:t>
            </a:r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FB95C3E1-5A87-3E10-0431-9A0B01C3820C}"/>
              </a:ext>
            </a:extLst>
          </p:cNvPr>
          <p:cNvGrpSpPr/>
          <p:nvPr/>
        </p:nvGrpSpPr>
        <p:grpSpPr>
          <a:xfrm>
            <a:off x="7217839" y="2764102"/>
            <a:ext cx="891591" cy="844253"/>
            <a:chOff x="2928908" y="2440931"/>
            <a:chExt cx="891591" cy="844253"/>
          </a:xfrm>
        </p:grpSpPr>
        <p:pic>
          <p:nvPicPr>
            <p:cNvPr id="12" name="Εικόνα 11">
              <a:extLst>
                <a:ext uri="{FF2B5EF4-FFF2-40B4-BE49-F238E27FC236}">
                  <a16:creationId xmlns:a16="http://schemas.microsoft.com/office/drawing/2014/main" id="{A54A027C-A770-08CF-EECE-FB5E3D01F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15076" y="2625598"/>
              <a:ext cx="437779" cy="65958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6224C97-B35A-1C9D-5ED3-B40228E4BC6F}"/>
                </a:ext>
              </a:extLst>
            </p:cNvPr>
            <p:cNvSpPr txBox="1"/>
            <p:nvPr/>
          </p:nvSpPr>
          <p:spPr>
            <a:xfrm>
              <a:off x="2928908" y="2440931"/>
              <a:ext cx="891591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b="1" dirty="0">
                  <a:latin typeface="RubFlama" panose="02000000000000000000" pitchFamily="2" charset="0"/>
                </a:rPr>
                <a:t>Trend [K/decade]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D60ECA81-1C0D-8C77-34ED-A3CC8A009196}"/>
              </a:ext>
            </a:extLst>
          </p:cNvPr>
          <p:cNvSpPr txBox="1"/>
          <p:nvPr/>
        </p:nvSpPr>
        <p:spPr>
          <a:xfrm>
            <a:off x="1564205" y="3932137"/>
            <a:ext cx="60155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RubFlama" panose="02000000000000000000" pitchFamily="2" charset="0"/>
              </a:rPr>
              <a:t>Trends from individual cities are </a:t>
            </a:r>
            <a:r>
              <a:rPr lang="en-US" sz="1400" b="1" dirty="0">
                <a:latin typeface="RubFlama" panose="02000000000000000000" pitchFamily="2" charset="0"/>
              </a:rPr>
              <a:t>not independent nor equally informative</a:t>
            </a:r>
            <a:r>
              <a:rPr lang="en-US" sz="1400" dirty="0">
                <a:latin typeface="RubFlama" panose="02000000000000000000" pitchFamily="2" charset="0"/>
              </a:rPr>
              <a:t>!</a:t>
            </a:r>
            <a:endParaRPr lang="en-GB" sz="1400" dirty="0"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002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E731291-C8AC-7D74-228D-44F1D71ED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LST </a:t>
            </a:r>
            <a:r>
              <a:rPr lang="en-US" dirty="0" err="1"/>
              <a:t>StD</a:t>
            </a:r>
            <a:r>
              <a:rPr lang="en-US" dirty="0"/>
              <a:t> vs. Trend SE</a:t>
            </a:r>
            <a:endParaRPr lang="en-GB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3C62059D-E5A4-9A4A-5561-650DE858A3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20584" y="1763147"/>
            <a:ext cx="2859394" cy="210317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60E0172-DD46-C67C-6ABE-A26A7973828D}"/>
              </a:ext>
            </a:extLst>
          </p:cNvPr>
          <p:cNvSpPr txBox="1"/>
          <p:nvPr/>
        </p:nvSpPr>
        <p:spPr>
          <a:xfrm>
            <a:off x="905504" y="1065476"/>
            <a:ext cx="374759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a-DK" sz="1600" dirty="0">
                <a:latin typeface="RubFlama" panose="02000000000000000000" pitchFamily="2" charset="0"/>
              </a:rPr>
              <a:t>LST StD vs. Trend Standard Error (SE)</a:t>
            </a:r>
            <a:endParaRPr lang="en-GB" sz="1600" dirty="0">
              <a:latin typeface="RubFlama" panose="02000000000000000000" pitchFamily="2" charset="0"/>
            </a:endParaRPr>
          </a:p>
        </p:txBody>
      </p:sp>
      <p:grpSp>
        <p:nvGrpSpPr>
          <p:cNvPr id="12" name="Ομάδα 11">
            <a:extLst>
              <a:ext uri="{FF2B5EF4-FFF2-40B4-BE49-F238E27FC236}">
                <a16:creationId xmlns:a16="http://schemas.microsoft.com/office/drawing/2014/main" id="{393A3549-5A6B-81E3-6BED-AE6CD000F29F}"/>
              </a:ext>
            </a:extLst>
          </p:cNvPr>
          <p:cNvGrpSpPr/>
          <p:nvPr/>
        </p:nvGrpSpPr>
        <p:grpSpPr>
          <a:xfrm>
            <a:off x="774700" y="1451246"/>
            <a:ext cx="3313219" cy="2842263"/>
            <a:chOff x="643895" y="1602005"/>
            <a:chExt cx="3313219" cy="2842263"/>
          </a:xfrm>
        </p:grpSpPr>
        <p:pic>
          <p:nvPicPr>
            <p:cNvPr id="5" name="Εικόνα 4">
              <a:extLst>
                <a:ext uri="{FF2B5EF4-FFF2-40B4-BE49-F238E27FC236}">
                  <a16:creationId xmlns:a16="http://schemas.microsoft.com/office/drawing/2014/main" id="{040E3D74-41BE-5A5D-8AD7-27FB6A0B23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700" y="1602005"/>
              <a:ext cx="3182414" cy="2691504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31A74DF-F869-9AF4-3423-0255724ABCCB}"/>
                </a:ext>
              </a:extLst>
            </p:cNvPr>
            <p:cNvSpPr txBox="1"/>
            <p:nvPr/>
          </p:nvSpPr>
          <p:spPr>
            <a:xfrm rot="16200000">
              <a:off x="-133385" y="2812271"/>
              <a:ext cx="1816170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da-DK" sz="1100" dirty="0">
                  <a:latin typeface="RubFlama" panose="02000000000000000000" pitchFamily="2" charset="0"/>
                </a:rPr>
                <a:t>Trend SE [K/decade]</a:t>
              </a:r>
              <a:endParaRPr lang="en-GB" sz="11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EF062D1-F062-9A4E-D60B-D69EB4D11BB0}"/>
                </a:ext>
              </a:extLst>
            </p:cNvPr>
            <p:cNvSpPr txBox="1"/>
            <p:nvPr/>
          </p:nvSpPr>
          <p:spPr>
            <a:xfrm>
              <a:off x="1327465" y="4182658"/>
              <a:ext cx="1816170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da-DK" sz="1100" dirty="0">
                  <a:latin typeface="RubFlama" panose="02000000000000000000" pitchFamily="2" charset="0"/>
                </a:rPr>
                <a:t>LST StD [K]</a:t>
              </a:r>
              <a:endParaRPr lang="en-GB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572923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1AF01F4-48DB-0D41-DCAF-A1793D9C0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Model</a:t>
            </a:r>
            <a:endParaRPr lang="en-GB" dirty="0"/>
          </a:p>
        </p:txBody>
      </p:sp>
      <p:pic>
        <p:nvPicPr>
          <p:cNvPr id="42" name="Γραφικό 1">
            <a:extLst>
              <a:ext uri="{FF2B5EF4-FFF2-40B4-BE49-F238E27FC236}">
                <a16:creationId xmlns:a16="http://schemas.microsoft.com/office/drawing/2014/main" id="{FBE02BDD-D2F1-997C-0218-00433BD4678F}"/>
              </a:ext>
            </a:extLst>
          </p:cNvPr>
          <p:cNvPicPr>
            <a:picLocks noChangeAspect="1"/>
          </p:cNvPicPr>
          <p:nvPr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t="8552" r="46979"/>
          <a:stretch>
            <a:fillRect/>
          </a:stretch>
        </p:blipFill>
        <p:spPr bwMode="auto">
          <a:xfrm>
            <a:off x="496199" y="1383364"/>
            <a:ext cx="3720684" cy="26403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6" name="Εικόνα 55">
            <a:extLst>
              <a:ext uri="{FF2B5EF4-FFF2-40B4-BE49-F238E27FC236}">
                <a16:creationId xmlns:a16="http://schemas.microsoft.com/office/drawing/2014/main" id="{785B910B-7B13-BC8A-C53E-725B5094B9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3349" y="3524038"/>
            <a:ext cx="2012557" cy="995787"/>
          </a:xfrm>
          <a:prstGeom prst="rect">
            <a:avLst/>
          </a:prstGeom>
        </p:spPr>
      </p:pic>
      <p:pic>
        <p:nvPicPr>
          <p:cNvPr id="58" name="Εικόνα 57">
            <a:extLst>
              <a:ext uri="{FF2B5EF4-FFF2-40B4-BE49-F238E27FC236}">
                <a16:creationId xmlns:a16="http://schemas.microsoft.com/office/drawing/2014/main" id="{B0400CEC-94EC-AB77-E262-BCCBBE68A0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9105" y="2371640"/>
            <a:ext cx="2061047" cy="995787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0A3F1A60-A18B-C749-A260-DFE75827BBDC}"/>
              </a:ext>
            </a:extLst>
          </p:cNvPr>
          <p:cNvSpPr txBox="1"/>
          <p:nvPr/>
        </p:nvSpPr>
        <p:spPr>
          <a:xfrm>
            <a:off x="2761699" y="1697767"/>
            <a:ext cx="38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0FAFF75-A9C5-B3BF-84FF-9DBA83CFDFE5}"/>
              </a:ext>
            </a:extLst>
          </p:cNvPr>
          <p:cNvSpPr txBox="1"/>
          <p:nvPr/>
        </p:nvSpPr>
        <p:spPr>
          <a:xfrm>
            <a:off x="2761698" y="1236102"/>
            <a:ext cx="38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102" name="Ευθεία γραμμή σύνδεσης 4101">
            <a:extLst>
              <a:ext uri="{FF2B5EF4-FFF2-40B4-BE49-F238E27FC236}">
                <a16:creationId xmlns:a16="http://schemas.microsoft.com/office/drawing/2014/main" id="{120A718B-53A2-73DA-9CCC-6A5F94496A21}"/>
              </a:ext>
            </a:extLst>
          </p:cNvPr>
          <p:cNvCxnSpPr/>
          <p:nvPr/>
        </p:nvCxnSpPr>
        <p:spPr>
          <a:xfrm>
            <a:off x="552552" y="2308004"/>
            <a:ext cx="816603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03" name="Ευθεία γραμμή σύνδεσης 4102">
            <a:extLst>
              <a:ext uri="{FF2B5EF4-FFF2-40B4-BE49-F238E27FC236}">
                <a16:creationId xmlns:a16="http://schemas.microsoft.com/office/drawing/2014/main" id="{DF9A1E49-E09A-6331-06EB-49AD3C8EE337}"/>
              </a:ext>
            </a:extLst>
          </p:cNvPr>
          <p:cNvCxnSpPr/>
          <p:nvPr/>
        </p:nvCxnSpPr>
        <p:spPr>
          <a:xfrm>
            <a:off x="552552" y="3445733"/>
            <a:ext cx="816603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4116" name="Ομάδα 4115">
            <a:extLst>
              <a:ext uri="{FF2B5EF4-FFF2-40B4-BE49-F238E27FC236}">
                <a16:creationId xmlns:a16="http://schemas.microsoft.com/office/drawing/2014/main" id="{2C562C8C-D289-BF67-73E5-09FADFF63D15}"/>
              </a:ext>
            </a:extLst>
          </p:cNvPr>
          <p:cNvGrpSpPr/>
          <p:nvPr/>
        </p:nvGrpSpPr>
        <p:grpSpPr>
          <a:xfrm>
            <a:off x="4759105" y="923550"/>
            <a:ext cx="3840050" cy="1291309"/>
            <a:chOff x="4759105" y="923550"/>
            <a:chExt cx="3840050" cy="1291309"/>
          </a:xfrm>
        </p:grpSpPr>
        <p:pic>
          <p:nvPicPr>
            <p:cNvPr id="4099" name="Εικόνα 4098">
              <a:extLst>
                <a:ext uri="{FF2B5EF4-FFF2-40B4-BE49-F238E27FC236}">
                  <a16:creationId xmlns:a16="http://schemas.microsoft.com/office/drawing/2014/main" id="{BE1A50F8-C335-EF0E-AAA9-5C29ADE72D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59105" y="1177893"/>
              <a:ext cx="2048245" cy="995787"/>
            </a:xfrm>
            <a:prstGeom prst="rect">
              <a:avLst/>
            </a:prstGeom>
          </p:spPr>
        </p:pic>
        <p:cxnSp>
          <p:nvCxnSpPr>
            <p:cNvPr id="4105" name="Ευθύγραμμο βέλος σύνδεσης 4104">
              <a:extLst>
                <a:ext uri="{FF2B5EF4-FFF2-40B4-BE49-F238E27FC236}">
                  <a16:creationId xmlns:a16="http://schemas.microsoft.com/office/drawing/2014/main" id="{01479E2B-B94C-C10A-AF8A-B88096991772}"/>
                </a:ext>
              </a:extLst>
            </p:cNvPr>
            <p:cNvCxnSpPr>
              <a:cxnSpLocks/>
            </p:cNvCxnSpPr>
            <p:nvPr/>
          </p:nvCxnSpPr>
          <p:spPr>
            <a:xfrm>
              <a:off x="6327449" y="1539432"/>
              <a:ext cx="48781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4108" name="Εικόνα 4107">
              <a:extLst>
                <a:ext uri="{FF2B5EF4-FFF2-40B4-BE49-F238E27FC236}">
                  <a16:creationId xmlns:a16="http://schemas.microsoft.com/office/drawing/2014/main" id="{FC8A756E-B14B-C37E-83E1-CBDD456AB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41677" y="923550"/>
              <a:ext cx="734172" cy="1291309"/>
            </a:xfrm>
            <a:prstGeom prst="rect">
              <a:avLst/>
            </a:prstGeom>
          </p:spPr>
        </p:pic>
        <p:sp>
          <p:nvSpPr>
            <p:cNvPr id="4109" name="TextBox 4108">
              <a:extLst>
                <a:ext uri="{FF2B5EF4-FFF2-40B4-BE49-F238E27FC236}">
                  <a16:creationId xmlns:a16="http://schemas.microsoft.com/office/drawing/2014/main" id="{364E071E-81DF-FD28-4B66-7F2C8D4BCBBC}"/>
                </a:ext>
              </a:extLst>
            </p:cNvPr>
            <p:cNvSpPr txBox="1"/>
            <p:nvPr/>
          </p:nvSpPr>
          <p:spPr>
            <a:xfrm>
              <a:off x="7760464" y="1199383"/>
              <a:ext cx="83869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DB4239"/>
                  </a:solidFill>
                  <a:latin typeface="RubFlama" panose="02000000000000000000" pitchFamily="2" charset="0"/>
                </a:rPr>
                <a:t>U</a:t>
              </a:r>
              <a:r>
                <a:rPr lang="en-US" sz="1400" dirty="0">
                  <a:solidFill>
                    <a:srgbClr val="DB4239"/>
                  </a:solidFill>
                  <a:latin typeface="RubFlama" panose="02000000000000000000" pitchFamily="2" charset="0"/>
                </a:rPr>
                <a:t>: urban</a:t>
              </a:r>
              <a:endParaRPr lang="en-GB" sz="1400" dirty="0">
                <a:solidFill>
                  <a:srgbClr val="DB4239"/>
                </a:solidFill>
                <a:latin typeface="RubFlama" panose="02000000000000000000" pitchFamily="2" charset="0"/>
              </a:endParaRPr>
            </a:p>
          </p:txBody>
        </p:sp>
        <p:sp>
          <p:nvSpPr>
            <p:cNvPr id="4110" name="TextBox 4109">
              <a:extLst>
                <a:ext uri="{FF2B5EF4-FFF2-40B4-BE49-F238E27FC236}">
                  <a16:creationId xmlns:a16="http://schemas.microsoft.com/office/drawing/2014/main" id="{0EDC47B1-D005-B9C6-E379-AFADCD25E211}"/>
                </a:ext>
              </a:extLst>
            </p:cNvPr>
            <p:cNvSpPr txBox="1"/>
            <p:nvPr/>
          </p:nvSpPr>
          <p:spPr>
            <a:xfrm>
              <a:off x="7760464" y="1431577"/>
              <a:ext cx="7569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>
                  <a:solidFill>
                    <a:srgbClr val="2BCD26"/>
                  </a:solidFill>
                  <a:latin typeface="RubFlama" panose="02000000000000000000" pitchFamily="2" charset="0"/>
                </a:rPr>
                <a:t>R</a:t>
              </a:r>
              <a:r>
                <a:rPr lang="en-US" sz="1400" dirty="0">
                  <a:solidFill>
                    <a:srgbClr val="2BCD26"/>
                  </a:solidFill>
                  <a:latin typeface="RubFlama" panose="02000000000000000000" pitchFamily="2" charset="0"/>
                </a:rPr>
                <a:t>: rural</a:t>
              </a:r>
              <a:endParaRPr lang="en-GB" sz="1400" dirty="0">
                <a:solidFill>
                  <a:srgbClr val="2BCD26"/>
                </a:solidFill>
                <a:latin typeface="RubFlama" panose="02000000000000000000" pitchFamily="2" charset="0"/>
              </a:endParaRPr>
            </a:p>
          </p:txBody>
        </p:sp>
      </p:grpSp>
      <p:sp>
        <p:nvSpPr>
          <p:cNvPr id="4112" name="TextBox 4111">
            <a:extLst>
              <a:ext uri="{FF2B5EF4-FFF2-40B4-BE49-F238E27FC236}">
                <a16:creationId xmlns:a16="http://schemas.microsoft.com/office/drawing/2014/main" id="{1122211D-6923-28F9-C91B-72D1AD528199}"/>
              </a:ext>
            </a:extLst>
          </p:cNvPr>
          <p:cNvSpPr txBox="1"/>
          <p:nvPr/>
        </p:nvSpPr>
        <p:spPr>
          <a:xfrm>
            <a:off x="3111405" y="4039936"/>
            <a:ext cx="11002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latin typeface="RubFlama" panose="02000000000000000000" pitchFamily="2" charset="0"/>
              </a:rPr>
              <a:t>LST trend</a:t>
            </a:r>
            <a:endParaRPr lang="en-GB" sz="1100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  <p:sp>
        <p:nvSpPr>
          <p:cNvPr id="4113" name="Τόξο 4112">
            <a:extLst>
              <a:ext uri="{FF2B5EF4-FFF2-40B4-BE49-F238E27FC236}">
                <a16:creationId xmlns:a16="http://schemas.microsoft.com/office/drawing/2014/main" id="{18964ABD-1CF4-9839-1698-782BC3C96EDE}"/>
              </a:ext>
            </a:extLst>
          </p:cNvPr>
          <p:cNvSpPr/>
          <p:nvPr/>
        </p:nvSpPr>
        <p:spPr>
          <a:xfrm rot="10001258">
            <a:off x="2897338" y="3627880"/>
            <a:ext cx="322729" cy="539563"/>
          </a:xfrm>
          <a:prstGeom prst="arc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14" name="Τόξο 4113">
            <a:extLst>
              <a:ext uri="{FF2B5EF4-FFF2-40B4-BE49-F238E27FC236}">
                <a16:creationId xmlns:a16="http://schemas.microsoft.com/office/drawing/2014/main" id="{06946223-1BEC-F83C-38D5-1559E54D6EAE}"/>
              </a:ext>
            </a:extLst>
          </p:cNvPr>
          <p:cNvSpPr/>
          <p:nvPr/>
        </p:nvSpPr>
        <p:spPr>
          <a:xfrm rot="1560668" flipH="1">
            <a:off x="1847859" y="1135758"/>
            <a:ext cx="322729" cy="539563"/>
          </a:xfrm>
          <a:prstGeom prst="arc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15" name="TextBox 4114">
            <a:extLst>
              <a:ext uri="{FF2B5EF4-FFF2-40B4-BE49-F238E27FC236}">
                <a16:creationId xmlns:a16="http://schemas.microsoft.com/office/drawing/2014/main" id="{A1CA35BB-ED8E-B474-141E-2A8327F91127}"/>
              </a:ext>
            </a:extLst>
          </p:cNvPr>
          <p:cNvSpPr txBox="1"/>
          <p:nvPr/>
        </p:nvSpPr>
        <p:spPr>
          <a:xfrm>
            <a:off x="2099591" y="1014013"/>
            <a:ext cx="16407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1"/>
                </a:solidFill>
                <a:latin typeface="RubFlama" panose="02000000000000000000" pitchFamily="2" charset="0"/>
              </a:rPr>
              <a:t>Urbanization Effect</a:t>
            </a:r>
            <a:endParaRPr lang="en-GB" sz="1100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  <p:sp>
        <p:nvSpPr>
          <p:cNvPr id="4117" name="Βέλος: Κάτω 4116">
            <a:extLst>
              <a:ext uri="{FF2B5EF4-FFF2-40B4-BE49-F238E27FC236}">
                <a16:creationId xmlns:a16="http://schemas.microsoft.com/office/drawing/2014/main" id="{51347812-736C-404A-BA0C-5EEBB1B9E850}"/>
              </a:ext>
            </a:extLst>
          </p:cNvPr>
          <p:cNvSpPr/>
          <p:nvPr/>
        </p:nvSpPr>
        <p:spPr>
          <a:xfrm flipV="1">
            <a:off x="5792985" y="2221952"/>
            <a:ext cx="102622" cy="144000"/>
          </a:xfrm>
          <a:prstGeom prst="downArrow">
            <a:avLst>
              <a:gd name="adj1" fmla="val 50000"/>
              <a:gd name="adj2" fmla="val 59030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18" name="Βέλος: Κάτω 4117">
            <a:extLst>
              <a:ext uri="{FF2B5EF4-FFF2-40B4-BE49-F238E27FC236}">
                <a16:creationId xmlns:a16="http://schemas.microsoft.com/office/drawing/2014/main" id="{90426252-E780-18F2-43AA-AD71279E960C}"/>
              </a:ext>
            </a:extLst>
          </p:cNvPr>
          <p:cNvSpPr/>
          <p:nvPr/>
        </p:nvSpPr>
        <p:spPr>
          <a:xfrm flipV="1">
            <a:off x="5731916" y="3368848"/>
            <a:ext cx="102622" cy="144000"/>
          </a:xfrm>
          <a:prstGeom prst="downArrow">
            <a:avLst>
              <a:gd name="adj1" fmla="val 50000"/>
              <a:gd name="adj2" fmla="val 59030"/>
            </a:avLst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7635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6E3D2-A4FD-C232-F49B-FCD7C841F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7971987-9411-46F2-DC31-C6FFE3909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Multilevel Bayesian Modeling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25852D-FD54-35D2-9D84-84485CC15C81}"/>
              </a:ext>
            </a:extLst>
          </p:cNvPr>
          <p:cNvSpPr txBox="1"/>
          <p:nvPr/>
        </p:nvSpPr>
        <p:spPr>
          <a:xfrm>
            <a:off x="5447333" y="1348000"/>
            <a:ext cx="61266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RubFlama" panose="02000000000000000000" pitchFamily="2" charset="0"/>
              </a:rPr>
              <a:t>Urban</a:t>
            </a:r>
          </a:p>
        </p:txBody>
      </p:sp>
      <p:pic>
        <p:nvPicPr>
          <p:cNvPr id="21" name="Εικόνα 20">
            <a:extLst>
              <a:ext uri="{FF2B5EF4-FFF2-40B4-BE49-F238E27FC236}">
                <a16:creationId xmlns:a16="http://schemas.microsoft.com/office/drawing/2014/main" id="{AF558204-1CA9-40BE-8FFC-08344E06E4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14"/>
          <a:stretch>
            <a:fillRect/>
          </a:stretch>
        </p:blipFill>
        <p:spPr>
          <a:xfrm>
            <a:off x="4998237" y="1624999"/>
            <a:ext cx="1917924" cy="737069"/>
          </a:xfrm>
          <a:prstGeom prst="rect">
            <a:avLst/>
          </a:prstGeom>
        </p:spPr>
      </p:pic>
      <p:pic>
        <p:nvPicPr>
          <p:cNvPr id="23" name="Εικόνα 22">
            <a:extLst>
              <a:ext uri="{FF2B5EF4-FFF2-40B4-BE49-F238E27FC236}">
                <a16:creationId xmlns:a16="http://schemas.microsoft.com/office/drawing/2014/main" id="{508C9B7E-EB9D-E4BE-DA24-C72BC076D9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304" b="-1"/>
          <a:stretch>
            <a:fillRect/>
          </a:stretch>
        </p:blipFill>
        <p:spPr>
          <a:xfrm>
            <a:off x="7119093" y="1624999"/>
            <a:ext cx="1888692" cy="7406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BB16753-7C7F-ACAA-B200-D537DD89243A}"/>
              </a:ext>
            </a:extLst>
          </p:cNvPr>
          <p:cNvSpPr txBox="1"/>
          <p:nvPr/>
        </p:nvSpPr>
        <p:spPr>
          <a:xfrm>
            <a:off x="7563812" y="1321342"/>
            <a:ext cx="564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00B050"/>
                </a:solidFill>
                <a:latin typeface="RubFlama" panose="02000000000000000000" pitchFamily="2" charset="0"/>
              </a:rPr>
              <a:t>Rural</a:t>
            </a:r>
          </a:p>
        </p:txBody>
      </p:sp>
      <p:sp>
        <p:nvSpPr>
          <p:cNvPr id="27" name="Οβάλ 26">
            <a:extLst>
              <a:ext uri="{FF2B5EF4-FFF2-40B4-BE49-F238E27FC236}">
                <a16:creationId xmlns:a16="http://schemas.microsoft.com/office/drawing/2014/main" id="{C877B8E9-6E90-2FF5-97F3-36645221E1C0}"/>
              </a:ext>
            </a:extLst>
          </p:cNvPr>
          <p:cNvSpPr/>
          <p:nvPr/>
        </p:nvSpPr>
        <p:spPr>
          <a:xfrm>
            <a:off x="5992270" y="2087631"/>
            <a:ext cx="612668" cy="288000"/>
          </a:xfrm>
          <a:prstGeom prst="ellipse">
            <a:avLst/>
          </a:prstGeom>
          <a:solidFill>
            <a:schemeClr val="accent1">
              <a:alpha val="2313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Γραφικό 1">
            <a:extLst>
              <a:ext uri="{FF2B5EF4-FFF2-40B4-BE49-F238E27FC236}">
                <a16:creationId xmlns:a16="http://schemas.microsoft.com/office/drawing/2014/main" id="{408D025C-66AF-8766-2413-82E7ED9D03BD}"/>
              </a:ext>
            </a:extLst>
          </p:cNvPr>
          <p:cNvPicPr>
            <a:picLocks noChangeAspect="1"/>
          </p:cNvPicPr>
          <p:nvPr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8552" r="46979"/>
          <a:stretch>
            <a:fillRect/>
          </a:stretch>
        </p:blipFill>
        <p:spPr bwMode="auto">
          <a:xfrm>
            <a:off x="496199" y="1383364"/>
            <a:ext cx="3720684" cy="26403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8F45CBE7-E372-9985-293B-FBBF42CD21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7333" y="2707137"/>
            <a:ext cx="2736151" cy="1353173"/>
          </a:xfrm>
          <a:prstGeom prst="rect">
            <a:avLst/>
          </a:prstGeom>
        </p:spPr>
      </p:pic>
      <p:sp>
        <p:nvSpPr>
          <p:cNvPr id="15" name="Ορθογώνιο 14">
            <a:extLst>
              <a:ext uri="{FF2B5EF4-FFF2-40B4-BE49-F238E27FC236}">
                <a16:creationId xmlns:a16="http://schemas.microsoft.com/office/drawing/2014/main" id="{76B3D130-2C61-1A28-6673-327C43EEB9FA}"/>
              </a:ext>
            </a:extLst>
          </p:cNvPr>
          <p:cNvSpPr/>
          <p:nvPr/>
        </p:nvSpPr>
        <p:spPr>
          <a:xfrm>
            <a:off x="4994974" y="1622586"/>
            <a:ext cx="4036618" cy="298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0" name="Ομάδα 19">
            <a:extLst>
              <a:ext uri="{FF2B5EF4-FFF2-40B4-BE49-F238E27FC236}">
                <a16:creationId xmlns:a16="http://schemas.microsoft.com/office/drawing/2014/main" id="{0DC06131-E918-A22F-CD78-C4A953FFAEF5}"/>
              </a:ext>
            </a:extLst>
          </p:cNvPr>
          <p:cNvGrpSpPr/>
          <p:nvPr/>
        </p:nvGrpSpPr>
        <p:grpSpPr>
          <a:xfrm>
            <a:off x="3962381" y="1622586"/>
            <a:ext cx="1035856" cy="529654"/>
            <a:chOff x="3649159" y="1510937"/>
            <a:chExt cx="1035856" cy="529654"/>
          </a:xfrm>
        </p:grpSpPr>
        <p:sp>
          <p:nvSpPr>
            <p:cNvPr id="16" name="Δεξί άγκιστρο 15">
              <a:extLst>
                <a:ext uri="{FF2B5EF4-FFF2-40B4-BE49-F238E27FC236}">
                  <a16:creationId xmlns:a16="http://schemas.microsoft.com/office/drawing/2014/main" id="{067FF823-C098-EDF6-C29D-D0D1D6720C04}"/>
                </a:ext>
              </a:extLst>
            </p:cNvPr>
            <p:cNvSpPr/>
            <p:nvPr/>
          </p:nvSpPr>
          <p:spPr>
            <a:xfrm flipH="1">
              <a:off x="4578684" y="1801893"/>
              <a:ext cx="103068" cy="203334"/>
            </a:xfrm>
            <a:prstGeom prst="rightBrace">
              <a:avLst>
                <a:gd name="adj1" fmla="val 20468"/>
                <a:gd name="adj2" fmla="val 50000"/>
              </a:avLst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9652642-361E-3E17-9BAC-6E68C6653D8C}"/>
                </a:ext>
              </a:extLst>
            </p:cNvPr>
            <p:cNvSpPr txBox="1"/>
            <p:nvPr/>
          </p:nvSpPr>
          <p:spPr>
            <a:xfrm>
              <a:off x="3911219" y="1763592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latin typeface="RubFlama" panose="02000000000000000000" pitchFamily="2" charset="0"/>
                </a:rPr>
                <a:t>True</a:t>
              </a:r>
              <a:endParaRPr lang="en-US" sz="1200" dirty="0">
                <a:latin typeface="RubFlama" panose="02000000000000000000" pitchFamily="2" charset="0"/>
              </a:endParaRPr>
            </a:p>
          </p:txBody>
        </p:sp>
        <p:sp>
          <p:nvSpPr>
            <p:cNvPr id="18" name="Δεξί άγκιστρο 17">
              <a:extLst>
                <a:ext uri="{FF2B5EF4-FFF2-40B4-BE49-F238E27FC236}">
                  <a16:creationId xmlns:a16="http://schemas.microsoft.com/office/drawing/2014/main" id="{E677BF40-AC84-CCDA-5CD4-CA8AD171DE75}"/>
                </a:ext>
              </a:extLst>
            </p:cNvPr>
            <p:cNvSpPr/>
            <p:nvPr/>
          </p:nvSpPr>
          <p:spPr>
            <a:xfrm flipH="1">
              <a:off x="4572549" y="1562671"/>
              <a:ext cx="112466" cy="200921"/>
            </a:xfrm>
            <a:prstGeom prst="rightBrace">
              <a:avLst>
                <a:gd name="adj1" fmla="val 20468"/>
                <a:gd name="adj2" fmla="val 50000"/>
              </a:avLst>
            </a:prstGeom>
            <a:ln>
              <a:solidFill>
                <a:schemeClr val="accent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6D442DF-690C-99BE-BE1B-4A524167C85A}"/>
                </a:ext>
              </a:extLst>
            </p:cNvPr>
            <p:cNvSpPr txBox="1"/>
            <p:nvPr/>
          </p:nvSpPr>
          <p:spPr>
            <a:xfrm>
              <a:off x="3649159" y="1510937"/>
              <a:ext cx="9733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  <a:latin typeface="RubFlama" panose="02000000000000000000" pitchFamily="2" charset="0"/>
                </a:rPr>
                <a:t>“observed”</a:t>
              </a:r>
              <a:endParaRPr lang="en-US" sz="1200" dirty="0">
                <a:solidFill>
                  <a:schemeClr val="accent1"/>
                </a:solidFill>
                <a:latin typeface="RubFlama" panose="02000000000000000000" pitchFamily="2" charset="0"/>
              </a:endParaRPr>
            </a:p>
          </p:txBody>
        </p:sp>
      </p:grpSp>
      <p:sp>
        <p:nvSpPr>
          <p:cNvPr id="31" name="Ορθογώνιο 30">
            <a:extLst>
              <a:ext uri="{FF2B5EF4-FFF2-40B4-BE49-F238E27FC236}">
                <a16:creationId xmlns:a16="http://schemas.microsoft.com/office/drawing/2014/main" id="{DCE65154-0FBD-E1D4-1175-B281A3C682B5}"/>
              </a:ext>
            </a:extLst>
          </p:cNvPr>
          <p:cNvSpPr/>
          <p:nvPr/>
        </p:nvSpPr>
        <p:spPr>
          <a:xfrm>
            <a:off x="496199" y="1241095"/>
            <a:ext cx="2292468" cy="1062705"/>
          </a:xfrm>
          <a:prstGeom prst="rect">
            <a:avLst/>
          </a:prstGeom>
          <a:noFill/>
          <a:ln w="12700">
            <a:solidFill>
              <a:schemeClr val="bg2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3" name="Ομάδα 52">
            <a:extLst>
              <a:ext uri="{FF2B5EF4-FFF2-40B4-BE49-F238E27FC236}">
                <a16:creationId xmlns:a16="http://schemas.microsoft.com/office/drawing/2014/main" id="{7F4ED2AD-10CF-4AAB-C42C-EAC7B8B2B057}"/>
              </a:ext>
            </a:extLst>
          </p:cNvPr>
          <p:cNvGrpSpPr/>
          <p:nvPr/>
        </p:nvGrpSpPr>
        <p:grpSpPr>
          <a:xfrm>
            <a:off x="5509129" y="853090"/>
            <a:ext cx="2467946" cy="1543101"/>
            <a:chOff x="5509129" y="853090"/>
            <a:chExt cx="2467946" cy="1543101"/>
          </a:xfrm>
        </p:grpSpPr>
        <p:pic>
          <p:nvPicPr>
            <p:cNvPr id="24" name="Εικόνα 23">
              <a:extLst>
                <a:ext uri="{FF2B5EF4-FFF2-40B4-BE49-F238E27FC236}">
                  <a16:creationId xmlns:a16="http://schemas.microsoft.com/office/drawing/2014/main" id="{81BFF50C-B330-EBCB-86F4-81B4A39DD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871212" y="853090"/>
              <a:ext cx="1591957" cy="441384"/>
            </a:xfrm>
            <a:prstGeom prst="rect">
              <a:avLst/>
            </a:prstGeom>
          </p:spPr>
        </p:pic>
        <p:sp>
          <p:nvSpPr>
            <p:cNvPr id="26" name="Οβάλ 25">
              <a:extLst>
                <a:ext uri="{FF2B5EF4-FFF2-40B4-BE49-F238E27FC236}">
                  <a16:creationId xmlns:a16="http://schemas.microsoft.com/office/drawing/2014/main" id="{38033C2F-4751-9BC1-8A05-468E8D4863E9}"/>
                </a:ext>
              </a:extLst>
            </p:cNvPr>
            <p:cNvSpPr/>
            <p:nvPr/>
          </p:nvSpPr>
          <p:spPr>
            <a:xfrm>
              <a:off x="5509129" y="2096785"/>
              <a:ext cx="362083" cy="288000"/>
            </a:xfrm>
            <a:prstGeom prst="ellipse">
              <a:avLst/>
            </a:prstGeom>
            <a:solidFill>
              <a:srgbClr val="7030A0">
                <a:alpha val="23137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Οβάλ 28">
              <a:extLst>
                <a:ext uri="{FF2B5EF4-FFF2-40B4-BE49-F238E27FC236}">
                  <a16:creationId xmlns:a16="http://schemas.microsoft.com/office/drawing/2014/main" id="{7A119DA4-5B6A-1815-C4A2-0DBBD1017686}"/>
                </a:ext>
              </a:extLst>
            </p:cNvPr>
            <p:cNvSpPr/>
            <p:nvPr/>
          </p:nvSpPr>
          <p:spPr>
            <a:xfrm>
              <a:off x="7614992" y="2108191"/>
              <a:ext cx="362083" cy="288000"/>
            </a:xfrm>
            <a:prstGeom prst="ellipse">
              <a:avLst/>
            </a:prstGeom>
            <a:solidFill>
              <a:srgbClr val="7030A0">
                <a:alpha val="23137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37" name="Ευθύγραμμο βέλος σύνδεσης 36">
              <a:extLst>
                <a:ext uri="{FF2B5EF4-FFF2-40B4-BE49-F238E27FC236}">
                  <a16:creationId xmlns:a16="http://schemas.microsoft.com/office/drawing/2014/main" id="{C4110662-29B7-66C0-E127-6EEA4818E7B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94568" y="1279930"/>
              <a:ext cx="738925" cy="807701"/>
            </a:xfrm>
            <a:prstGeom prst="straightConnector1">
              <a:avLst/>
            </a:prstGeom>
            <a:ln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Ευθύγραμμο βέλος σύνδεσης 37">
              <a:extLst>
                <a:ext uri="{FF2B5EF4-FFF2-40B4-BE49-F238E27FC236}">
                  <a16:creationId xmlns:a16="http://schemas.microsoft.com/office/drawing/2014/main" id="{AF821760-8B8B-9360-5D2E-B3DFA59A5BA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290451" y="1291697"/>
              <a:ext cx="363189" cy="795934"/>
            </a:xfrm>
            <a:prstGeom prst="straightConnector1">
              <a:avLst/>
            </a:prstGeom>
            <a:ln>
              <a:solidFill>
                <a:srgbClr val="7030A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839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30F99A3-7909-8CE4-DAB9-2BEA0FA0B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on Synthetic data</a:t>
            </a:r>
          </a:p>
        </p:txBody>
      </p:sp>
      <p:graphicFrame>
        <p:nvGraphicFramePr>
          <p:cNvPr id="3" name="Γράφημα 2">
            <a:extLst>
              <a:ext uri="{FF2B5EF4-FFF2-40B4-BE49-F238E27FC236}">
                <a16:creationId xmlns:a16="http://schemas.microsoft.com/office/drawing/2014/main" id="{32BE8184-8F41-4292-BDDC-6F144AD80B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3862376"/>
              </p:ext>
            </p:extLst>
          </p:nvPr>
        </p:nvGraphicFramePr>
        <p:xfrm>
          <a:off x="539258" y="1404312"/>
          <a:ext cx="36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Γράφημα 4">
            <a:extLst>
              <a:ext uri="{FF2B5EF4-FFF2-40B4-BE49-F238E27FC236}">
                <a16:creationId xmlns:a16="http://schemas.microsoft.com/office/drawing/2014/main" id="{FFDA77AE-47F8-4AB4-A4C0-2204EEBCDD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7929781"/>
              </p:ext>
            </p:extLst>
          </p:nvPr>
        </p:nvGraphicFramePr>
        <p:xfrm>
          <a:off x="4610448" y="1409912"/>
          <a:ext cx="384834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EB719DA-74A8-5393-8A88-A40F08652916}"/>
              </a:ext>
            </a:extLst>
          </p:cNvPr>
          <p:cNvSpPr txBox="1"/>
          <p:nvPr/>
        </p:nvSpPr>
        <p:spPr>
          <a:xfrm>
            <a:off x="1276027" y="991892"/>
            <a:ext cx="25603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00B050"/>
                </a:solidFill>
                <a:latin typeface="RubFlama" panose="02000000000000000000" pitchFamily="2" charset="0"/>
              </a:rPr>
              <a:t>With</a:t>
            </a:r>
            <a:r>
              <a:rPr lang="en-US" sz="1600" dirty="0">
                <a:latin typeface="RubFlama" panose="02000000000000000000" pitchFamily="2" charset="0"/>
              </a:rPr>
              <a:t> an urbanization effect</a:t>
            </a:r>
            <a:endParaRPr lang="en-GB" sz="1600" dirty="0">
              <a:latin typeface="RubFlam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5435C8-7219-F5FB-93FE-7D2C15CC4059}"/>
              </a:ext>
            </a:extLst>
          </p:cNvPr>
          <p:cNvSpPr txBox="1"/>
          <p:nvPr/>
        </p:nvSpPr>
        <p:spPr>
          <a:xfrm>
            <a:off x="5385662" y="991892"/>
            <a:ext cx="28712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RubFlama" panose="02000000000000000000" pitchFamily="2" charset="0"/>
              </a:rPr>
              <a:t>Without</a:t>
            </a:r>
            <a:r>
              <a:rPr lang="en-US" sz="1600" dirty="0">
                <a:latin typeface="RubFlama" panose="02000000000000000000" pitchFamily="2" charset="0"/>
              </a:rPr>
              <a:t> an urbanization effect</a:t>
            </a:r>
            <a:endParaRPr lang="en-GB" sz="1600" dirty="0"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6071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61A4C4D-D11C-BA25-0F62-AA3C8C5F2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700" y="158750"/>
            <a:ext cx="6956425" cy="430213"/>
          </a:xfrm>
        </p:spPr>
        <p:txBody>
          <a:bodyPr/>
          <a:lstStyle/>
          <a:p>
            <a:r>
              <a:rPr lang="en-US" dirty="0"/>
              <a:t>Sampling the Posterior Distribution</a:t>
            </a:r>
          </a:p>
        </p:txBody>
      </p:sp>
      <p:graphicFrame>
        <p:nvGraphicFramePr>
          <p:cNvPr id="7" name="Πίνακας 6">
            <a:extLst>
              <a:ext uri="{FF2B5EF4-FFF2-40B4-BE49-F238E27FC236}">
                <a16:creationId xmlns:a16="http://schemas.microsoft.com/office/drawing/2014/main" id="{923A9E62-C7A1-FF97-A214-D9AAC2EE4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990445"/>
              </p:ext>
            </p:extLst>
          </p:nvPr>
        </p:nvGraphicFramePr>
        <p:xfrm>
          <a:off x="1374722" y="1897608"/>
          <a:ext cx="2976395" cy="134828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27965">
                  <a:extLst>
                    <a:ext uri="{9D8B030D-6E8A-4147-A177-3AD203B41FA5}">
                      <a16:colId xmlns:a16="http://schemas.microsoft.com/office/drawing/2014/main" val="1302920359"/>
                    </a:ext>
                  </a:extLst>
                </a:gridCol>
                <a:gridCol w="2148430">
                  <a:extLst>
                    <a:ext uri="{9D8B030D-6E8A-4147-A177-3AD203B41FA5}">
                      <a16:colId xmlns:a16="http://schemas.microsoft.com/office/drawing/2014/main" val="592296680"/>
                    </a:ext>
                  </a:extLst>
                </a:gridCol>
              </a:tblGrid>
              <a:tr h="300572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RubFlama" panose="02000000000000000000" pitchFamily="2" charset="0"/>
                        </a:rPr>
                        <a:t>Sampler:</a:t>
                      </a:r>
                      <a:endParaRPr lang="en-US" sz="1100" dirty="0">
                        <a:solidFill>
                          <a:schemeClr val="tx1"/>
                        </a:solidFill>
                        <a:latin typeface="RubFlama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RubFlama" panose="02000000000000000000" pitchFamily="2" charset="0"/>
                        </a:rPr>
                        <a:t>No-U-Turns-Sampler (NUTS)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986192"/>
                  </a:ext>
                </a:extLst>
              </a:tr>
              <a:tr h="306031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RubFlama" panose="02000000000000000000" pitchFamily="2" charset="0"/>
                        </a:rPr>
                        <a:t>Chains:</a:t>
                      </a:r>
                      <a:endParaRPr lang="en-US" sz="1100" dirty="0">
                        <a:solidFill>
                          <a:schemeClr val="tx1"/>
                        </a:solidFill>
                        <a:latin typeface="RubFlama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RubFlama" panose="02000000000000000000" pitchFamily="2" charset="0"/>
                        </a:rPr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46490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RubFlama" panose="02000000000000000000" pitchFamily="2" charset="0"/>
                        </a:rPr>
                        <a:t>Draws:</a:t>
                      </a:r>
                      <a:endParaRPr lang="en-US" sz="1100" dirty="0">
                        <a:solidFill>
                          <a:schemeClr val="tx1"/>
                        </a:solidFill>
                        <a:latin typeface="RubFlama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RubFlama" panose="02000000000000000000" pitchFamily="2" charset="0"/>
                        </a:rPr>
                        <a:t>6,000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7907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RubFlama" panose="02000000000000000000" pitchFamily="2" charset="0"/>
                        </a:rPr>
                        <a:t>Burn-in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RubFlama" panose="02000000000000000000" pitchFamily="2" charset="0"/>
                        </a:rPr>
                        <a:t>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1" dirty="0">
                          <a:solidFill>
                            <a:schemeClr val="tx1"/>
                          </a:solidFill>
                          <a:latin typeface="RubFlama" panose="02000000000000000000" pitchFamily="2" charset="0"/>
                        </a:rPr>
                        <a:t>2,000 (all discarded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RubFlama" panose="02000000000000000000" pitchFamily="2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2023168"/>
                  </a:ext>
                </a:extLst>
              </a:tr>
            </a:tbl>
          </a:graphicData>
        </a:graphic>
      </p:graphicFrame>
      <p:pic>
        <p:nvPicPr>
          <p:cNvPr id="3" name="Γραφικό 1">
            <a:extLst>
              <a:ext uri="{FF2B5EF4-FFF2-40B4-BE49-F238E27FC236}">
                <a16:creationId xmlns:a16="http://schemas.microsoft.com/office/drawing/2014/main" id="{7DEEBC87-4BCA-B618-46AB-7B5D86513F5B}"/>
              </a:ext>
            </a:extLst>
          </p:cNvPr>
          <p:cNvPicPr>
            <a:picLocks noChangeAspect="1"/>
          </p:cNvPicPr>
          <p:nvPr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52376" t="6542" r="-1088" b="2010"/>
          <a:stretch>
            <a:fillRect/>
          </a:stretch>
        </p:blipFill>
        <p:spPr bwMode="auto">
          <a:xfrm>
            <a:off x="4926899" y="1394901"/>
            <a:ext cx="3261371" cy="25190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73615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DB74167-335A-B313-AB5C-3231E350F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Posterior LST Trends per Climate Zone</a:t>
            </a:r>
            <a:endParaRPr lang="en-GB" dirty="0"/>
          </a:p>
        </p:txBody>
      </p:sp>
      <p:grpSp>
        <p:nvGrpSpPr>
          <p:cNvPr id="36" name="Ομάδα 35">
            <a:extLst>
              <a:ext uri="{FF2B5EF4-FFF2-40B4-BE49-F238E27FC236}">
                <a16:creationId xmlns:a16="http://schemas.microsoft.com/office/drawing/2014/main" id="{F2E79682-CC1B-6269-B01E-41AD28AAF1D2}"/>
              </a:ext>
            </a:extLst>
          </p:cNvPr>
          <p:cNvGrpSpPr/>
          <p:nvPr/>
        </p:nvGrpSpPr>
        <p:grpSpPr>
          <a:xfrm>
            <a:off x="505857" y="1281657"/>
            <a:ext cx="4194676" cy="2620644"/>
            <a:chOff x="505857" y="1281657"/>
            <a:chExt cx="4194676" cy="2620644"/>
          </a:xfrm>
        </p:grpSpPr>
        <p:grpSp>
          <p:nvGrpSpPr>
            <p:cNvPr id="34" name="Ομάδα 33">
              <a:extLst>
                <a:ext uri="{FF2B5EF4-FFF2-40B4-BE49-F238E27FC236}">
                  <a16:creationId xmlns:a16="http://schemas.microsoft.com/office/drawing/2014/main" id="{6827DF76-7F46-5981-FB3A-701D50FBC327}"/>
                </a:ext>
              </a:extLst>
            </p:cNvPr>
            <p:cNvGrpSpPr/>
            <p:nvPr/>
          </p:nvGrpSpPr>
          <p:grpSpPr>
            <a:xfrm>
              <a:off x="505857" y="1545458"/>
              <a:ext cx="4194676" cy="2356843"/>
              <a:chOff x="505857" y="1545458"/>
              <a:chExt cx="4194676" cy="2356843"/>
            </a:xfrm>
          </p:grpSpPr>
          <p:pic>
            <p:nvPicPr>
              <p:cNvPr id="5" name="Γραφικό 1">
                <a:extLst>
                  <a:ext uri="{FF2B5EF4-FFF2-40B4-BE49-F238E27FC236}">
                    <a16:creationId xmlns:a16="http://schemas.microsoft.com/office/drawing/2014/main" id="{66C9C954-58F3-A1D0-2617-D1348065939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>
                <a:extLs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rcRect b="3309"/>
              <a:stretch>
                <a:fillRect/>
              </a:stretch>
            </p:blipFill>
            <p:spPr bwMode="auto">
              <a:xfrm>
                <a:off x="505857" y="1545458"/>
                <a:ext cx="4194676" cy="2356843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30" name="Ορθογώνιο 29">
                <a:extLst>
                  <a:ext uri="{FF2B5EF4-FFF2-40B4-BE49-F238E27FC236}">
                    <a16:creationId xmlns:a16="http://schemas.microsoft.com/office/drawing/2014/main" id="{913AFD62-5ADD-91BA-AA9A-E7020E03344F}"/>
                  </a:ext>
                </a:extLst>
              </p:cNvPr>
              <p:cNvSpPr/>
              <p:nvPr/>
            </p:nvSpPr>
            <p:spPr>
              <a:xfrm>
                <a:off x="3188175" y="1802685"/>
                <a:ext cx="1237130" cy="1043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Ορθογώνιο 30">
                <a:extLst>
                  <a:ext uri="{FF2B5EF4-FFF2-40B4-BE49-F238E27FC236}">
                    <a16:creationId xmlns:a16="http://schemas.microsoft.com/office/drawing/2014/main" id="{25AA3A26-B150-E178-924B-ADC73A142D1F}"/>
                  </a:ext>
                </a:extLst>
              </p:cNvPr>
              <p:cNvSpPr/>
              <p:nvPr/>
            </p:nvSpPr>
            <p:spPr>
              <a:xfrm>
                <a:off x="2603195" y="2112088"/>
                <a:ext cx="1237130" cy="1043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2" name="Ορθογώνιο 31">
                <a:extLst>
                  <a:ext uri="{FF2B5EF4-FFF2-40B4-BE49-F238E27FC236}">
                    <a16:creationId xmlns:a16="http://schemas.microsoft.com/office/drawing/2014/main" id="{1FDCE9CE-D694-410B-34EF-57B2F575F816}"/>
                  </a:ext>
                </a:extLst>
              </p:cNvPr>
              <p:cNvSpPr/>
              <p:nvPr/>
            </p:nvSpPr>
            <p:spPr>
              <a:xfrm>
                <a:off x="2956078" y="2467398"/>
                <a:ext cx="1237130" cy="1043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" name="Ορθογώνιο 32">
                <a:extLst>
                  <a:ext uri="{FF2B5EF4-FFF2-40B4-BE49-F238E27FC236}">
                    <a16:creationId xmlns:a16="http://schemas.microsoft.com/office/drawing/2014/main" id="{DD7AE925-7FE4-23C6-34D8-72D8EBCAF7FB}"/>
                  </a:ext>
                </a:extLst>
              </p:cNvPr>
              <p:cNvSpPr/>
              <p:nvPr/>
            </p:nvSpPr>
            <p:spPr>
              <a:xfrm>
                <a:off x="1851789" y="2770532"/>
                <a:ext cx="1237130" cy="1043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F3659701-2A44-7DB4-F710-F31C0FB3631C}"/>
                </a:ext>
              </a:extLst>
            </p:cNvPr>
            <p:cNvSpPr txBox="1"/>
            <p:nvPr/>
          </p:nvSpPr>
          <p:spPr>
            <a:xfrm>
              <a:off x="1581120" y="1281657"/>
              <a:ext cx="204414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latin typeface="RubFlama" panose="02000000000000000000" pitchFamily="2" charset="0"/>
                </a:rPr>
                <a:t>Posterior Trend Distributions</a:t>
              </a:r>
              <a:endParaRPr lang="en-GB" sz="1100" b="1" dirty="0">
                <a:latin typeface="RubFlama" panose="02000000000000000000" pitchFamily="2" charset="0"/>
              </a:endParaRPr>
            </a:p>
          </p:txBody>
        </p:sp>
      </p:grpSp>
      <p:sp>
        <p:nvSpPr>
          <p:cNvPr id="37" name="Θέση περιεχομένου 2">
            <a:extLst>
              <a:ext uri="{FF2B5EF4-FFF2-40B4-BE49-F238E27FC236}">
                <a16:creationId xmlns:a16="http://schemas.microsoft.com/office/drawing/2014/main" id="{0778F15B-C999-F3AF-963D-A11485330605}"/>
              </a:ext>
            </a:extLst>
          </p:cNvPr>
          <p:cNvSpPr txBox="1">
            <a:spLocks/>
          </p:cNvSpPr>
          <p:nvPr/>
        </p:nvSpPr>
        <p:spPr bwMode="auto">
          <a:xfrm>
            <a:off x="5825607" y="1494061"/>
            <a:ext cx="2650293" cy="236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indent="0"/>
            <a:r>
              <a:rPr lang="en-US" sz="1400" dirty="0">
                <a:latin typeface="RubFlama" panose="02000000000000000000" pitchFamily="2" charset="0"/>
              </a:rPr>
              <a:t>Nighttime LST has been increasing in all climate zones.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649E33"/>
                </a:solidFill>
                <a:latin typeface="RubFlama" panose="02000000000000000000" pitchFamily="2" charset="0"/>
              </a:rPr>
              <a:t>Continental cities </a:t>
            </a:r>
            <a:r>
              <a:rPr lang="en-US" sz="1400" dirty="0">
                <a:latin typeface="RubFlama" panose="02000000000000000000" pitchFamily="2" charset="0"/>
              </a:rPr>
              <a:t>warm the </a:t>
            </a:r>
            <a:r>
              <a:rPr lang="en-US" sz="1400" b="1" dirty="0">
                <a:latin typeface="RubFlama" panose="02000000000000000000" pitchFamily="2" charset="0"/>
              </a:rPr>
              <a:t>fastest</a:t>
            </a:r>
            <a:r>
              <a:rPr lang="en-US" sz="1400" dirty="0">
                <a:latin typeface="RubFlama" panose="02000000000000000000" pitchFamily="2" charset="0"/>
              </a:rPr>
              <a:t> (0.75 K/decade)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rgbClr val="4C78B3"/>
                </a:solidFill>
                <a:latin typeface="RubFlama" panose="02000000000000000000" pitchFamily="2" charset="0"/>
              </a:rPr>
              <a:t>Tropical cities </a:t>
            </a:r>
            <a:r>
              <a:rPr lang="en-US" sz="1400" dirty="0">
                <a:latin typeface="RubFlama" panose="02000000000000000000" pitchFamily="2" charset="0"/>
              </a:rPr>
              <a:t>warm the </a:t>
            </a:r>
            <a:r>
              <a:rPr lang="en-US" sz="1400" b="1" dirty="0">
                <a:latin typeface="RubFlama" panose="02000000000000000000" pitchFamily="2" charset="0"/>
              </a:rPr>
              <a:t>slowest</a:t>
            </a:r>
            <a:r>
              <a:rPr lang="en-US" sz="1400" dirty="0">
                <a:latin typeface="RubFlama" panose="02000000000000000000" pitchFamily="2" charset="0"/>
              </a:rPr>
              <a:t> (0.44 K/decade)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RubFlama" panose="02000000000000000000" pitchFamily="2" charset="0"/>
            </a:endParaRPr>
          </a:p>
          <a:p>
            <a:pPr indent="0"/>
            <a:endParaRPr lang="en-US" sz="1300" kern="0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  <p:grpSp>
        <p:nvGrpSpPr>
          <p:cNvPr id="44" name="Ομάδα 43">
            <a:extLst>
              <a:ext uri="{FF2B5EF4-FFF2-40B4-BE49-F238E27FC236}">
                <a16:creationId xmlns:a16="http://schemas.microsoft.com/office/drawing/2014/main" id="{9A9D35BC-C7CF-4AAE-2C46-152CCEE1DE2F}"/>
              </a:ext>
            </a:extLst>
          </p:cNvPr>
          <p:cNvGrpSpPr/>
          <p:nvPr/>
        </p:nvGrpSpPr>
        <p:grpSpPr>
          <a:xfrm>
            <a:off x="788100" y="2637110"/>
            <a:ext cx="1010388" cy="737582"/>
            <a:chOff x="788100" y="2637110"/>
            <a:chExt cx="1010388" cy="737582"/>
          </a:xfrm>
        </p:grpSpPr>
        <p:grpSp>
          <p:nvGrpSpPr>
            <p:cNvPr id="45" name="Ομάδα 44">
              <a:extLst>
                <a:ext uri="{FF2B5EF4-FFF2-40B4-BE49-F238E27FC236}">
                  <a16:creationId xmlns:a16="http://schemas.microsoft.com/office/drawing/2014/main" id="{91A0D860-B737-FCBA-821C-B98CF909EC8A}"/>
                </a:ext>
              </a:extLst>
            </p:cNvPr>
            <p:cNvGrpSpPr/>
            <p:nvPr/>
          </p:nvGrpSpPr>
          <p:grpSpPr>
            <a:xfrm>
              <a:off x="788100" y="2637110"/>
              <a:ext cx="1010388" cy="737582"/>
              <a:chOff x="5313624" y="3531302"/>
              <a:chExt cx="1010388" cy="737582"/>
            </a:xfrm>
          </p:grpSpPr>
          <p:pic>
            <p:nvPicPr>
              <p:cNvPr id="47" name="Γραφικό 1">
                <a:extLst>
                  <a:ext uri="{FF2B5EF4-FFF2-40B4-BE49-F238E27FC236}">
                    <a16:creationId xmlns:a16="http://schemas.microsoft.com/office/drawing/2014/main" id="{43CE2CFF-FEC0-999B-EAEF-B24D14EB6E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l="5280" t="8552" r="46979"/>
              <a:stretch>
                <a:fillRect/>
              </a:stretch>
            </p:blipFill>
            <p:spPr bwMode="auto">
              <a:xfrm>
                <a:off x="5390413" y="3566529"/>
                <a:ext cx="852066" cy="671544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48" name="Ορθογώνιο 47">
                <a:extLst>
                  <a:ext uri="{FF2B5EF4-FFF2-40B4-BE49-F238E27FC236}">
                    <a16:creationId xmlns:a16="http://schemas.microsoft.com/office/drawing/2014/main" id="{F817DE8F-B85E-548D-CC9A-5BF39BF36F10}"/>
                  </a:ext>
                </a:extLst>
              </p:cNvPr>
              <p:cNvSpPr/>
              <p:nvPr/>
            </p:nvSpPr>
            <p:spPr>
              <a:xfrm>
                <a:off x="5313624" y="3531302"/>
                <a:ext cx="1010388" cy="737582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6" name="Ορθογώνιο 45">
              <a:extLst>
                <a:ext uri="{FF2B5EF4-FFF2-40B4-BE49-F238E27FC236}">
                  <a16:creationId xmlns:a16="http://schemas.microsoft.com/office/drawing/2014/main" id="{2358F175-E570-00A8-E9E3-61A42E45CD3D}"/>
                </a:ext>
              </a:extLst>
            </p:cNvPr>
            <p:cNvSpPr/>
            <p:nvPr/>
          </p:nvSpPr>
          <p:spPr>
            <a:xfrm>
              <a:off x="859348" y="2770532"/>
              <a:ext cx="211662" cy="10435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9680030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5BF2CAD-BA28-E4D1-9F1D-F76B7D5D4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EC07DF9-7E50-E081-A671-143A8786A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Posterior LST Trends per Climate Zone</a:t>
            </a:r>
            <a:endParaRPr lang="en-GB" dirty="0"/>
          </a:p>
        </p:txBody>
      </p:sp>
      <p:graphicFrame>
        <p:nvGraphicFramePr>
          <p:cNvPr id="4" name="Πίνακας 3">
            <a:extLst>
              <a:ext uri="{FF2B5EF4-FFF2-40B4-BE49-F238E27FC236}">
                <a16:creationId xmlns:a16="http://schemas.microsoft.com/office/drawing/2014/main" id="{F0FB344C-B87F-DE38-E6AA-DD4B8FFFB2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19614"/>
              </p:ext>
            </p:extLst>
          </p:nvPr>
        </p:nvGraphicFramePr>
        <p:xfrm>
          <a:off x="5100515" y="1679933"/>
          <a:ext cx="3550022" cy="1460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375">
                  <a:extLst>
                    <a:ext uri="{9D8B030D-6E8A-4147-A177-3AD203B41FA5}">
                      <a16:colId xmlns:a16="http://schemas.microsoft.com/office/drawing/2014/main" val="3286014899"/>
                    </a:ext>
                  </a:extLst>
                </a:gridCol>
                <a:gridCol w="1398912">
                  <a:extLst>
                    <a:ext uri="{9D8B030D-6E8A-4147-A177-3AD203B41FA5}">
                      <a16:colId xmlns:a16="http://schemas.microsoft.com/office/drawing/2014/main" val="1440760730"/>
                    </a:ext>
                  </a:extLst>
                </a:gridCol>
                <a:gridCol w="1240735">
                  <a:extLst>
                    <a:ext uri="{9D8B030D-6E8A-4147-A177-3AD203B41FA5}">
                      <a16:colId xmlns:a16="http://schemas.microsoft.com/office/drawing/2014/main" val="2690298619"/>
                    </a:ext>
                  </a:extLst>
                </a:gridCol>
              </a:tblGrid>
              <a:tr h="266811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RubFlama" panose="02000000000000000000" pitchFamily="2" charset="0"/>
                        </a:rPr>
                        <a:t>Cities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RubFlama" panose="02000000000000000000" pitchFamily="2" charset="0"/>
                        </a:rPr>
                        <a:t>LST Trend + HDI95 [K/decade]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RubFlama" panose="02000000000000000000" pitchFamily="2" charset="0"/>
                        </a:rPr>
                        <a:t>2002-2021 LST Increase [K]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9409112"/>
                  </a:ext>
                </a:extLst>
              </a:tr>
              <a:tr h="262356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RubFlama" panose="02000000000000000000" pitchFamily="2" charset="0"/>
                        </a:rPr>
                        <a:t>Tropical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latin typeface="RubFlama" panose="02000000000000000000" pitchFamily="2" charset="0"/>
                        </a:rPr>
                        <a:t>0.45</a:t>
                      </a:r>
                      <a:r>
                        <a:rPr lang="en-US" sz="1050" dirty="0">
                          <a:latin typeface="RubFlama" panose="02000000000000000000" pitchFamily="2" charset="0"/>
                        </a:rPr>
                        <a:t> [0.42, 0.47]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latin typeface="RubFlama" panose="02000000000000000000" pitchFamily="2" charset="0"/>
                        </a:rPr>
                        <a:t>+0.86 </a:t>
                      </a:r>
                      <a:r>
                        <a:rPr lang="en-US" sz="1050" dirty="0">
                          <a:latin typeface="RubFlama" panose="02000000000000000000" pitchFamily="2" charset="0"/>
                        </a:rPr>
                        <a:t>[0.80, 0.89]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7647851"/>
                  </a:ext>
                </a:extLst>
              </a:tr>
              <a:tr h="262356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RubFlama" panose="02000000000000000000" pitchFamily="2" charset="0"/>
                        </a:rPr>
                        <a:t>Dry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>
                          <a:latin typeface="RubFlama" panose="02000000000000000000" pitchFamily="2" charset="0"/>
                        </a:rPr>
                        <a:t>0.69</a:t>
                      </a:r>
                      <a:r>
                        <a:rPr lang="en-US" sz="1050" dirty="0">
                          <a:latin typeface="RubFlama" panose="02000000000000000000" pitchFamily="2" charset="0"/>
                        </a:rPr>
                        <a:t> [0.65, 0.71]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latin typeface="RubFlama" panose="02000000000000000000" pitchFamily="2" charset="0"/>
                        </a:rPr>
                        <a:t>+1.31 </a:t>
                      </a:r>
                      <a:r>
                        <a:rPr lang="en-US" sz="1050" dirty="0">
                          <a:latin typeface="RubFlama" panose="02000000000000000000" pitchFamily="2" charset="0"/>
                        </a:rPr>
                        <a:t>[1.24, 1.35]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275148"/>
                  </a:ext>
                </a:extLst>
              </a:tr>
              <a:tr h="262356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RubFlama" panose="02000000000000000000" pitchFamily="2" charset="0"/>
                        </a:rPr>
                        <a:t>Temperate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latin typeface="RubFlama" panose="02000000000000000000" pitchFamily="2" charset="0"/>
                        </a:rPr>
                        <a:t>0.61</a:t>
                      </a:r>
                      <a:r>
                        <a:rPr lang="en-US" sz="1050" dirty="0">
                          <a:latin typeface="RubFlama" panose="02000000000000000000" pitchFamily="2" charset="0"/>
                        </a:rPr>
                        <a:t> [0.59, 0.62]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latin typeface="RubFlama" panose="02000000000000000000" pitchFamily="2" charset="0"/>
                        </a:rPr>
                        <a:t>+1.16 </a:t>
                      </a:r>
                      <a:r>
                        <a:rPr lang="en-US" sz="1050" dirty="0">
                          <a:latin typeface="RubFlama" panose="02000000000000000000" pitchFamily="2" charset="0"/>
                        </a:rPr>
                        <a:t>[1.12, 1.18]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979233"/>
                  </a:ext>
                </a:extLst>
              </a:tr>
              <a:tr h="262356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RubFlama" panose="02000000000000000000" pitchFamily="2" charset="0"/>
                        </a:rPr>
                        <a:t>Continental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latin typeface="RubFlama" panose="02000000000000000000" pitchFamily="2" charset="0"/>
                        </a:rPr>
                        <a:t>0.75</a:t>
                      </a:r>
                      <a:r>
                        <a:rPr lang="en-US" sz="1050" dirty="0">
                          <a:latin typeface="RubFlama" panose="02000000000000000000" pitchFamily="2" charset="0"/>
                        </a:rPr>
                        <a:t> [0.72, 0.77]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>
                          <a:latin typeface="RubFlama" panose="02000000000000000000" pitchFamily="2" charset="0"/>
                        </a:rPr>
                        <a:t>+1.43 </a:t>
                      </a:r>
                      <a:r>
                        <a:rPr lang="en-US" sz="1050" dirty="0">
                          <a:latin typeface="RubFlama" panose="02000000000000000000" pitchFamily="2" charset="0"/>
                        </a:rPr>
                        <a:t>[1.37, 1.46]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732008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A199F36-A5D1-FA99-76A6-10BD26148AA6}"/>
                  </a:ext>
                </a:extLst>
              </p:cNvPr>
              <p:cNvSpPr txBox="1"/>
              <p:nvPr/>
            </p:nvSpPr>
            <p:spPr>
              <a:xfrm>
                <a:off x="5046952" y="3181516"/>
                <a:ext cx="2082024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000" b="1" dirty="0">
                    <a:solidFill>
                      <a:schemeClr val="tx2"/>
                    </a:solidFill>
                    <a:latin typeface="RubFlama" panose="02000000000000000000" pitchFamily="2" charset="0"/>
                  </a:rPr>
                  <a:t>HDI95</a:t>
                </a:r>
                <a:r>
                  <a:rPr lang="en-US" sz="1000" dirty="0">
                    <a:solidFill>
                      <a:schemeClr val="tx2"/>
                    </a:solidFill>
                    <a:latin typeface="RubFlama" panose="02000000000000000000" pitchFamily="2" charset="0"/>
                  </a:rPr>
                  <a:t>: </a:t>
                </a:r>
                <a:r>
                  <a:rPr lang="en-GB" sz="1000" dirty="0">
                    <a:solidFill>
                      <a:schemeClr val="tx2"/>
                    </a:solidFill>
                    <a:latin typeface="RubFlama" panose="02000000000000000000" pitchFamily="2" charset="0"/>
                  </a:rPr>
                  <a:t>the range within which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GB" sz="100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GB" sz="100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GB" sz="100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GB" sz="1000" dirty="0">
                    <a:solidFill>
                      <a:schemeClr val="tx2"/>
                    </a:solidFill>
                    <a:latin typeface="RubFlama" panose="02000000000000000000" pitchFamily="2" charset="0"/>
                  </a:rPr>
                  <a:t> lies with a 0.95 probability.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A199F36-A5D1-FA99-76A6-10BD26148A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6952" y="3181516"/>
                <a:ext cx="2082024" cy="400110"/>
              </a:xfrm>
              <a:prstGeom prst="rect">
                <a:avLst/>
              </a:prstGeom>
              <a:blipFill>
                <a:blip r:embed="rId2"/>
                <a:stretch>
                  <a:fillRect b="-60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Ομάδα 11">
            <a:extLst>
              <a:ext uri="{FF2B5EF4-FFF2-40B4-BE49-F238E27FC236}">
                <a16:creationId xmlns:a16="http://schemas.microsoft.com/office/drawing/2014/main" id="{898392C8-6226-09F6-D243-924A9C5E4F9D}"/>
              </a:ext>
            </a:extLst>
          </p:cNvPr>
          <p:cNvGrpSpPr/>
          <p:nvPr/>
        </p:nvGrpSpPr>
        <p:grpSpPr>
          <a:xfrm>
            <a:off x="505857" y="1281657"/>
            <a:ext cx="4194676" cy="2620644"/>
            <a:chOff x="505857" y="1281657"/>
            <a:chExt cx="4194676" cy="2620644"/>
          </a:xfrm>
        </p:grpSpPr>
        <p:grpSp>
          <p:nvGrpSpPr>
            <p:cNvPr id="10" name="Ομάδα 9">
              <a:extLst>
                <a:ext uri="{FF2B5EF4-FFF2-40B4-BE49-F238E27FC236}">
                  <a16:creationId xmlns:a16="http://schemas.microsoft.com/office/drawing/2014/main" id="{39CFD3B6-807C-E075-ADE7-37C2DE7346BA}"/>
                </a:ext>
              </a:extLst>
            </p:cNvPr>
            <p:cNvGrpSpPr/>
            <p:nvPr/>
          </p:nvGrpSpPr>
          <p:grpSpPr>
            <a:xfrm>
              <a:off x="505857" y="1545458"/>
              <a:ext cx="4194676" cy="2356843"/>
              <a:chOff x="505857" y="1545458"/>
              <a:chExt cx="4194676" cy="2356843"/>
            </a:xfrm>
          </p:grpSpPr>
          <p:pic>
            <p:nvPicPr>
              <p:cNvPr id="5" name="Γραφικό 1">
                <a:extLst>
                  <a:ext uri="{FF2B5EF4-FFF2-40B4-BE49-F238E27FC236}">
                    <a16:creationId xmlns:a16="http://schemas.microsoft.com/office/drawing/2014/main" id="{2E2B1739-3394-9B0C-0201-6E5DFBE70F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b="3309"/>
              <a:stretch>
                <a:fillRect/>
              </a:stretch>
            </p:blipFill>
            <p:spPr bwMode="auto">
              <a:xfrm>
                <a:off x="505857" y="1545458"/>
                <a:ext cx="4194676" cy="2356843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3" name="Ορθογώνιο 2">
                <a:extLst>
                  <a:ext uri="{FF2B5EF4-FFF2-40B4-BE49-F238E27FC236}">
                    <a16:creationId xmlns:a16="http://schemas.microsoft.com/office/drawing/2014/main" id="{97E6BCF9-A935-3822-B524-176D567E3B6B}"/>
                  </a:ext>
                </a:extLst>
              </p:cNvPr>
              <p:cNvSpPr/>
              <p:nvPr/>
            </p:nvSpPr>
            <p:spPr>
              <a:xfrm>
                <a:off x="3188175" y="1802685"/>
                <a:ext cx="1237130" cy="1043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" name="Ορθογώνιο 5">
                <a:extLst>
                  <a:ext uri="{FF2B5EF4-FFF2-40B4-BE49-F238E27FC236}">
                    <a16:creationId xmlns:a16="http://schemas.microsoft.com/office/drawing/2014/main" id="{60846288-C8A6-987E-9B9F-81814FDEDC02}"/>
                  </a:ext>
                </a:extLst>
              </p:cNvPr>
              <p:cNvSpPr/>
              <p:nvPr/>
            </p:nvSpPr>
            <p:spPr>
              <a:xfrm>
                <a:off x="2603195" y="2112088"/>
                <a:ext cx="1237130" cy="1043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Ορθογώνιο 7">
                <a:extLst>
                  <a:ext uri="{FF2B5EF4-FFF2-40B4-BE49-F238E27FC236}">
                    <a16:creationId xmlns:a16="http://schemas.microsoft.com/office/drawing/2014/main" id="{519E7731-9FCF-98B0-FF44-CEAEACB7AB29}"/>
                  </a:ext>
                </a:extLst>
              </p:cNvPr>
              <p:cNvSpPr/>
              <p:nvPr/>
            </p:nvSpPr>
            <p:spPr>
              <a:xfrm>
                <a:off x="2956078" y="2467398"/>
                <a:ext cx="1237130" cy="1043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Ορθογώνιο 8">
                <a:extLst>
                  <a:ext uri="{FF2B5EF4-FFF2-40B4-BE49-F238E27FC236}">
                    <a16:creationId xmlns:a16="http://schemas.microsoft.com/office/drawing/2014/main" id="{42415E37-3900-7339-3F37-2E112D6275AE}"/>
                  </a:ext>
                </a:extLst>
              </p:cNvPr>
              <p:cNvSpPr/>
              <p:nvPr/>
            </p:nvSpPr>
            <p:spPr>
              <a:xfrm>
                <a:off x="1851789" y="2770532"/>
                <a:ext cx="1237130" cy="10435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D997A26-1B0D-5BCC-4B2F-09ABBB03655D}"/>
                </a:ext>
              </a:extLst>
            </p:cNvPr>
            <p:cNvSpPr txBox="1"/>
            <p:nvPr/>
          </p:nvSpPr>
          <p:spPr>
            <a:xfrm>
              <a:off x="1581120" y="1281657"/>
              <a:ext cx="204414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latin typeface="RubFlama" panose="02000000000000000000" pitchFamily="2" charset="0"/>
                </a:rPr>
                <a:t>Posterior Trend Distributions</a:t>
              </a:r>
              <a:endParaRPr lang="en-GB" sz="1100" b="1" dirty="0">
                <a:latin typeface="RubFlama" panose="02000000000000000000" pitchFamily="2" charset="0"/>
              </a:endParaRPr>
            </a:p>
          </p:txBody>
        </p:sp>
      </p:grpSp>
      <p:grpSp>
        <p:nvGrpSpPr>
          <p:cNvPr id="14" name="Ομάδα 13">
            <a:extLst>
              <a:ext uri="{FF2B5EF4-FFF2-40B4-BE49-F238E27FC236}">
                <a16:creationId xmlns:a16="http://schemas.microsoft.com/office/drawing/2014/main" id="{C5987DE2-4542-B4E9-BBA7-670C86B75C5C}"/>
              </a:ext>
            </a:extLst>
          </p:cNvPr>
          <p:cNvGrpSpPr/>
          <p:nvPr/>
        </p:nvGrpSpPr>
        <p:grpSpPr>
          <a:xfrm>
            <a:off x="788100" y="2637110"/>
            <a:ext cx="1010388" cy="737582"/>
            <a:chOff x="788100" y="2637110"/>
            <a:chExt cx="1010388" cy="737582"/>
          </a:xfrm>
        </p:grpSpPr>
        <p:grpSp>
          <p:nvGrpSpPr>
            <p:cNvPr id="16" name="Ομάδα 15">
              <a:extLst>
                <a:ext uri="{FF2B5EF4-FFF2-40B4-BE49-F238E27FC236}">
                  <a16:creationId xmlns:a16="http://schemas.microsoft.com/office/drawing/2014/main" id="{7B2D4B2F-98AC-5CD4-9234-0166C2266D68}"/>
                </a:ext>
              </a:extLst>
            </p:cNvPr>
            <p:cNvGrpSpPr/>
            <p:nvPr/>
          </p:nvGrpSpPr>
          <p:grpSpPr>
            <a:xfrm>
              <a:off x="788100" y="2637110"/>
              <a:ext cx="1010388" cy="737582"/>
              <a:chOff x="5313624" y="3531302"/>
              <a:chExt cx="1010388" cy="737582"/>
            </a:xfrm>
          </p:grpSpPr>
          <p:pic>
            <p:nvPicPr>
              <p:cNvPr id="18" name="Γραφικό 1">
                <a:extLst>
                  <a:ext uri="{FF2B5EF4-FFF2-40B4-BE49-F238E27FC236}">
                    <a16:creationId xmlns:a16="http://schemas.microsoft.com/office/drawing/2014/main" id="{5AE60B0B-1D74-51FA-E702-E351E367761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l="5280" t="8552" r="46979"/>
              <a:stretch>
                <a:fillRect/>
              </a:stretch>
            </p:blipFill>
            <p:spPr bwMode="auto">
              <a:xfrm>
                <a:off x="5390413" y="3566529"/>
                <a:ext cx="852066" cy="671544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19" name="Ορθογώνιο 18">
                <a:extLst>
                  <a:ext uri="{FF2B5EF4-FFF2-40B4-BE49-F238E27FC236}">
                    <a16:creationId xmlns:a16="http://schemas.microsoft.com/office/drawing/2014/main" id="{3A3DF00F-EBCE-A4D0-285B-E5154F6C277E}"/>
                  </a:ext>
                </a:extLst>
              </p:cNvPr>
              <p:cNvSpPr/>
              <p:nvPr/>
            </p:nvSpPr>
            <p:spPr>
              <a:xfrm>
                <a:off x="5313624" y="3531302"/>
                <a:ext cx="1010388" cy="737582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7" name="Ορθογώνιο 16">
              <a:extLst>
                <a:ext uri="{FF2B5EF4-FFF2-40B4-BE49-F238E27FC236}">
                  <a16:creationId xmlns:a16="http://schemas.microsoft.com/office/drawing/2014/main" id="{5161BCA7-483C-D82A-80D7-3C7051339427}"/>
                </a:ext>
              </a:extLst>
            </p:cNvPr>
            <p:cNvSpPr/>
            <p:nvPr/>
          </p:nvSpPr>
          <p:spPr>
            <a:xfrm>
              <a:off x="859348" y="2770532"/>
              <a:ext cx="226818" cy="10435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514828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A1ACCB7-F966-4D8E-CE3D-6213217E3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Urbanization</a:t>
            </a:r>
            <a:endParaRPr lang="en-GB" dirty="0"/>
          </a:p>
        </p:txBody>
      </p:sp>
      <p:sp>
        <p:nvSpPr>
          <p:cNvPr id="4" name="Θέση περιεχομένου 2">
            <a:extLst>
              <a:ext uri="{FF2B5EF4-FFF2-40B4-BE49-F238E27FC236}">
                <a16:creationId xmlns:a16="http://schemas.microsoft.com/office/drawing/2014/main" id="{5FDDE03C-024D-685C-D293-70FF3B9F45F0}"/>
              </a:ext>
            </a:extLst>
          </p:cNvPr>
          <p:cNvSpPr txBox="1">
            <a:spLocks/>
          </p:cNvSpPr>
          <p:nvPr/>
        </p:nvSpPr>
        <p:spPr bwMode="auto">
          <a:xfrm>
            <a:off x="228833" y="1101972"/>
            <a:ext cx="3111416" cy="1469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kern="0" dirty="0">
                <a:latin typeface="RubFlama" panose="02000000000000000000" pitchFamily="2" charset="0"/>
              </a:rPr>
              <a:t>Urban SAT rise faster than that of their rural surroundings.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kern="0" dirty="0">
                <a:latin typeface="RubFlama" panose="02000000000000000000" pitchFamily="2" charset="0"/>
              </a:rPr>
              <a:t>SAT data are sparse with incomplete spatial coverage,</a:t>
            </a:r>
          </a:p>
          <a:p>
            <a:pPr marL="720000" lvl="1" indent="-285750">
              <a:buFont typeface="Arial" panose="020B0604020202020204" pitchFamily="34" charset="0"/>
              <a:buChar char="•"/>
            </a:pPr>
            <a:r>
              <a:rPr lang="en-US" sz="1200" kern="0" dirty="0">
                <a:latin typeface="RubFlama" panose="02000000000000000000" pitchFamily="2" charset="0"/>
              </a:rPr>
              <a:t>Rural SAT measurements are often influenced by nearby urban areas.</a:t>
            </a:r>
          </a:p>
          <a:p>
            <a:pPr marL="720000" lvl="1" indent="-285750">
              <a:buFont typeface="Arial" panose="020B0604020202020204" pitchFamily="34" charset="0"/>
              <a:buChar char="•"/>
            </a:pPr>
            <a:r>
              <a:rPr lang="en-US" sz="1200" kern="0" dirty="0">
                <a:latin typeface="RubFlama" panose="02000000000000000000" pitchFamily="2" charset="0"/>
              </a:rPr>
              <a:t>Re-analysis data are too coarse and lack urban signals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kern="0" dirty="0">
                <a:solidFill>
                  <a:srgbClr val="00B0F0"/>
                </a:solidFill>
                <a:latin typeface="RubFlama" panose="02000000000000000000" pitchFamily="2" charset="0"/>
              </a:rPr>
              <a:t>Satellite LST can provide full spatial coverage.</a:t>
            </a:r>
          </a:p>
          <a:p>
            <a:pPr indent="0"/>
            <a:endParaRPr lang="en-US" sz="1300" b="1" kern="0" dirty="0">
              <a:latin typeface="RubFlama" panose="02000000000000000000" pitchFamily="2" charset="0"/>
            </a:endParaRPr>
          </a:p>
          <a:p>
            <a:pPr indent="0"/>
            <a:endParaRPr lang="en-US" sz="1300" b="1" kern="0" dirty="0">
              <a:latin typeface="RubFlama" panose="02000000000000000000" pitchFamily="2" charset="0"/>
            </a:endParaRPr>
          </a:p>
          <a:p>
            <a:pPr indent="0"/>
            <a:endParaRPr lang="en-US" sz="1300" b="1" kern="0" dirty="0">
              <a:solidFill>
                <a:schemeClr val="accent1"/>
              </a:solidFill>
              <a:latin typeface="RubFlama" panose="02000000000000000000" pitchFamily="2" charset="0"/>
            </a:endParaRPr>
          </a:p>
          <a:p>
            <a:pPr indent="0"/>
            <a:endParaRPr lang="en-US" sz="1300" kern="0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831841B6-7AED-836A-F653-B2EDDEB2BA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637" y="1396613"/>
            <a:ext cx="4896813" cy="235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3255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75AA8-596A-8206-8B7A-AD6AFB70B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9631082-ED57-3EDA-0A4D-FD7A8E33A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Posterior LST Trends per Climate Zone</a:t>
            </a:r>
            <a:endParaRPr lang="en-GB" dirty="0"/>
          </a:p>
        </p:txBody>
      </p:sp>
      <p:grpSp>
        <p:nvGrpSpPr>
          <p:cNvPr id="4" name="Ομάδα 3">
            <a:extLst>
              <a:ext uri="{FF2B5EF4-FFF2-40B4-BE49-F238E27FC236}">
                <a16:creationId xmlns:a16="http://schemas.microsoft.com/office/drawing/2014/main" id="{0045C1F8-738A-B8EE-0F6C-52E6D501226D}"/>
              </a:ext>
            </a:extLst>
          </p:cNvPr>
          <p:cNvGrpSpPr/>
          <p:nvPr/>
        </p:nvGrpSpPr>
        <p:grpSpPr>
          <a:xfrm>
            <a:off x="505857" y="1281657"/>
            <a:ext cx="4194676" cy="2620644"/>
            <a:chOff x="505857" y="1281657"/>
            <a:chExt cx="4194676" cy="2620644"/>
          </a:xfrm>
        </p:grpSpPr>
        <p:pic>
          <p:nvPicPr>
            <p:cNvPr id="5" name="Γραφικό 1">
              <a:extLst>
                <a:ext uri="{FF2B5EF4-FFF2-40B4-BE49-F238E27FC236}">
                  <a16:creationId xmlns:a16="http://schemas.microsoft.com/office/drawing/2014/main" id="{E5F292C8-F610-648F-6789-BA2BEA2E51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rcRect b="3309"/>
            <a:stretch>
              <a:fillRect/>
            </a:stretch>
          </p:blipFill>
          <p:spPr bwMode="auto">
            <a:xfrm>
              <a:off x="505857" y="1545458"/>
              <a:ext cx="4194676" cy="2356843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5B24441-C21F-D053-8164-43BAE1ABC1E0}"/>
                </a:ext>
              </a:extLst>
            </p:cNvPr>
            <p:cNvSpPr txBox="1"/>
            <p:nvPr/>
          </p:nvSpPr>
          <p:spPr>
            <a:xfrm>
              <a:off x="1581120" y="1281657"/>
              <a:ext cx="204414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latin typeface="RubFlama" panose="02000000000000000000" pitchFamily="2" charset="0"/>
                </a:rPr>
                <a:t>Posterior Trend Distributions</a:t>
              </a:r>
              <a:endParaRPr lang="en-GB" sz="1100" b="1" dirty="0">
                <a:latin typeface="RubFlama" panose="02000000000000000000" pitchFamily="2" charset="0"/>
              </a:endParaRPr>
            </a:p>
          </p:txBody>
        </p:sp>
      </p:grpSp>
      <p:sp>
        <p:nvSpPr>
          <p:cNvPr id="6" name="Θέση περιεχομένου 2">
            <a:extLst>
              <a:ext uri="{FF2B5EF4-FFF2-40B4-BE49-F238E27FC236}">
                <a16:creationId xmlns:a16="http://schemas.microsoft.com/office/drawing/2014/main" id="{CC6967BA-DF0A-CFE2-9089-E44E52EEB02B}"/>
              </a:ext>
            </a:extLst>
          </p:cNvPr>
          <p:cNvSpPr txBox="1">
            <a:spLocks/>
          </p:cNvSpPr>
          <p:nvPr/>
        </p:nvSpPr>
        <p:spPr bwMode="auto">
          <a:xfrm>
            <a:off x="5153891" y="1540312"/>
            <a:ext cx="3114828" cy="236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indent="0"/>
            <a:r>
              <a:rPr lang="en-US" sz="1200" dirty="0">
                <a:latin typeface="RubFlama" panose="02000000000000000000" pitchFamily="2" charset="0"/>
              </a:rPr>
              <a:t>The posterior Urban and Rural LST trends are the effectively the </a:t>
            </a:r>
            <a:r>
              <a:rPr lang="en-US" sz="1200" b="1" u="sng" dirty="0">
                <a:latin typeface="RubFlama" panose="02000000000000000000" pitchFamily="2" charset="0"/>
              </a:rPr>
              <a:t>same</a:t>
            </a:r>
            <a:r>
              <a:rPr lang="en-US" sz="1200" b="1" dirty="0">
                <a:latin typeface="RubFlama" panose="02000000000000000000" pitchFamily="2" charset="0"/>
              </a:rPr>
              <a:t>.</a:t>
            </a:r>
          </a:p>
          <a:p>
            <a:pPr indent="0" algn="ctr"/>
            <a:r>
              <a:rPr lang="en-US" sz="8000" b="1" dirty="0">
                <a:latin typeface="RubFlama" panose="02000000000000000000" pitchFamily="2" charset="0"/>
              </a:rPr>
              <a:t>🤔</a:t>
            </a:r>
            <a:endParaRPr lang="en-US" sz="8000" dirty="0">
              <a:latin typeface="RubFlama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RubFlama" panose="02000000000000000000" pitchFamily="2" charset="0"/>
            </a:endParaRPr>
          </a:p>
          <a:p>
            <a:pPr indent="0"/>
            <a:endParaRPr lang="en-US" sz="1300" kern="0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5E4D6E7-2817-21EB-0AFE-9ADB0BAC2CE1}"/>
              </a:ext>
            </a:extLst>
          </p:cNvPr>
          <p:cNvSpPr txBox="1"/>
          <p:nvPr/>
        </p:nvSpPr>
        <p:spPr>
          <a:xfrm>
            <a:off x="4308947" y="1599229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i="1" dirty="0">
                <a:solidFill>
                  <a:schemeClr val="tx2"/>
                </a:solidFill>
                <a:latin typeface="RubFlama" panose="02000000000000000000" pitchFamily="2" charset="0"/>
              </a:rPr>
              <a:t>Urban</a:t>
            </a:r>
          </a:p>
          <a:p>
            <a:r>
              <a:rPr lang="en-US" sz="1000" i="1" dirty="0">
                <a:solidFill>
                  <a:schemeClr val="tx2"/>
                </a:solidFill>
                <a:latin typeface="RubFlama" panose="02000000000000000000" pitchFamily="2" charset="0"/>
              </a:rPr>
              <a:t>Rural</a:t>
            </a:r>
          </a:p>
        </p:txBody>
      </p:sp>
      <p:grpSp>
        <p:nvGrpSpPr>
          <p:cNvPr id="17" name="Ομάδα 16">
            <a:extLst>
              <a:ext uri="{FF2B5EF4-FFF2-40B4-BE49-F238E27FC236}">
                <a16:creationId xmlns:a16="http://schemas.microsoft.com/office/drawing/2014/main" id="{A3B00844-19E5-B090-7467-4F0EDEF41DA0}"/>
              </a:ext>
            </a:extLst>
          </p:cNvPr>
          <p:cNvGrpSpPr/>
          <p:nvPr/>
        </p:nvGrpSpPr>
        <p:grpSpPr>
          <a:xfrm>
            <a:off x="788100" y="2637110"/>
            <a:ext cx="1010388" cy="737582"/>
            <a:chOff x="788100" y="2637110"/>
            <a:chExt cx="1010388" cy="737582"/>
          </a:xfrm>
        </p:grpSpPr>
        <p:grpSp>
          <p:nvGrpSpPr>
            <p:cNvPr id="18" name="Ομάδα 17">
              <a:extLst>
                <a:ext uri="{FF2B5EF4-FFF2-40B4-BE49-F238E27FC236}">
                  <a16:creationId xmlns:a16="http://schemas.microsoft.com/office/drawing/2014/main" id="{AB457085-E152-E405-CB4D-1C08FD979423}"/>
                </a:ext>
              </a:extLst>
            </p:cNvPr>
            <p:cNvGrpSpPr/>
            <p:nvPr/>
          </p:nvGrpSpPr>
          <p:grpSpPr>
            <a:xfrm>
              <a:off x="788100" y="2637110"/>
              <a:ext cx="1010388" cy="737582"/>
              <a:chOff x="5313624" y="3531302"/>
              <a:chExt cx="1010388" cy="737582"/>
            </a:xfrm>
          </p:grpSpPr>
          <p:pic>
            <p:nvPicPr>
              <p:cNvPr id="20" name="Γραφικό 1">
                <a:extLst>
                  <a:ext uri="{FF2B5EF4-FFF2-40B4-BE49-F238E27FC236}">
                    <a16:creationId xmlns:a16="http://schemas.microsoft.com/office/drawing/2014/main" id="{F85400F6-F8A9-9B62-C4B1-892AF7F25F0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rcRect l="5280" t="8552" r="46979"/>
              <a:stretch>
                <a:fillRect/>
              </a:stretch>
            </p:blipFill>
            <p:spPr bwMode="auto">
              <a:xfrm>
                <a:off x="5390413" y="3566529"/>
                <a:ext cx="852066" cy="671544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21" name="Ορθογώνιο 20">
                <a:extLst>
                  <a:ext uri="{FF2B5EF4-FFF2-40B4-BE49-F238E27FC236}">
                    <a16:creationId xmlns:a16="http://schemas.microsoft.com/office/drawing/2014/main" id="{0A3B9A99-F45C-FB53-23BC-21179F9825D9}"/>
                  </a:ext>
                </a:extLst>
              </p:cNvPr>
              <p:cNvSpPr/>
              <p:nvPr/>
            </p:nvSpPr>
            <p:spPr>
              <a:xfrm>
                <a:off x="5313624" y="3531302"/>
                <a:ext cx="1010388" cy="737582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9" name="Ορθογώνιο 18">
              <a:extLst>
                <a:ext uri="{FF2B5EF4-FFF2-40B4-BE49-F238E27FC236}">
                  <a16:creationId xmlns:a16="http://schemas.microsoft.com/office/drawing/2014/main" id="{E113C213-26C4-E4D9-C108-0D15D6099FF5}"/>
                </a:ext>
              </a:extLst>
            </p:cNvPr>
            <p:cNvSpPr/>
            <p:nvPr/>
          </p:nvSpPr>
          <p:spPr>
            <a:xfrm>
              <a:off x="859348" y="2770532"/>
              <a:ext cx="454156" cy="10435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4207698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439D23C-D310-AAB9-264F-EC1E0FD7F3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Urbanization Effect</a:t>
            </a:r>
            <a:endParaRPr lang="en-GB" dirty="0"/>
          </a:p>
        </p:txBody>
      </p:sp>
      <p:grpSp>
        <p:nvGrpSpPr>
          <p:cNvPr id="16" name="Ομάδα 15">
            <a:extLst>
              <a:ext uri="{FF2B5EF4-FFF2-40B4-BE49-F238E27FC236}">
                <a16:creationId xmlns:a16="http://schemas.microsoft.com/office/drawing/2014/main" id="{73B9985B-18FC-EED3-056A-A3C5AE810D83}"/>
              </a:ext>
            </a:extLst>
          </p:cNvPr>
          <p:cNvGrpSpPr/>
          <p:nvPr/>
        </p:nvGrpSpPr>
        <p:grpSpPr>
          <a:xfrm>
            <a:off x="412726" y="1036512"/>
            <a:ext cx="4876102" cy="3208208"/>
            <a:chOff x="1858869" y="1002284"/>
            <a:chExt cx="4876102" cy="320820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46B84B8-0495-C1E5-A51A-EA574AD13115}"/>
                </a:ext>
              </a:extLst>
            </p:cNvPr>
            <p:cNvSpPr txBox="1"/>
            <p:nvPr/>
          </p:nvSpPr>
          <p:spPr>
            <a:xfrm>
              <a:off x="2730700" y="1002284"/>
              <a:ext cx="304442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>
                  <a:latin typeface="RubFlama" panose="02000000000000000000" pitchFamily="2" charset="0"/>
                </a:rPr>
                <a:t>Posterior Distributions of Urbanization Effect</a:t>
              </a:r>
              <a:endParaRPr lang="en-GB" sz="1100" b="1" dirty="0">
                <a:latin typeface="RubFlama" panose="02000000000000000000" pitchFamily="2" charset="0"/>
              </a:endParaRPr>
            </a:p>
          </p:txBody>
        </p:sp>
        <p:grpSp>
          <p:nvGrpSpPr>
            <p:cNvPr id="15" name="Ομάδα 14">
              <a:extLst>
                <a:ext uri="{FF2B5EF4-FFF2-40B4-BE49-F238E27FC236}">
                  <a16:creationId xmlns:a16="http://schemas.microsoft.com/office/drawing/2014/main" id="{CC2C961A-721C-129B-336C-E99A61849785}"/>
                </a:ext>
              </a:extLst>
            </p:cNvPr>
            <p:cNvGrpSpPr/>
            <p:nvPr/>
          </p:nvGrpSpPr>
          <p:grpSpPr>
            <a:xfrm>
              <a:off x="1858869" y="1405952"/>
              <a:ext cx="4876102" cy="2804540"/>
              <a:chOff x="1814861" y="1435292"/>
              <a:chExt cx="4876102" cy="2804540"/>
            </a:xfrm>
          </p:grpSpPr>
          <p:grpSp>
            <p:nvGrpSpPr>
              <p:cNvPr id="7" name="Ομάδα 6">
                <a:extLst>
                  <a:ext uri="{FF2B5EF4-FFF2-40B4-BE49-F238E27FC236}">
                    <a16:creationId xmlns:a16="http://schemas.microsoft.com/office/drawing/2014/main" id="{87719B28-20DE-C50A-3F36-12A54824D73F}"/>
                  </a:ext>
                </a:extLst>
              </p:cNvPr>
              <p:cNvGrpSpPr/>
              <p:nvPr/>
            </p:nvGrpSpPr>
            <p:grpSpPr>
              <a:xfrm>
                <a:off x="1814861" y="1677215"/>
                <a:ext cx="4876102" cy="2562617"/>
                <a:chOff x="1466020" y="2175884"/>
                <a:chExt cx="3677412" cy="2034609"/>
              </a:xfrm>
            </p:grpSpPr>
            <p:pic>
              <p:nvPicPr>
                <p:cNvPr id="5" name="Εικόνα 4">
                  <a:extLst>
                    <a:ext uri="{FF2B5EF4-FFF2-40B4-BE49-F238E27FC236}">
                      <a16:creationId xmlns:a16="http://schemas.microsoft.com/office/drawing/2014/main" id="{746A7DDB-EAEA-11CF-8070-BFA675703D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466020" y="3139277"/>
                  <a:ext cx="3677412" cy="1071216"/>
                </a:xfrm>
                <a:prstGeom prst="rect">
                  <a:avLst/>
                </a:prstGeom>
              </p:spPr>
            </p:pic>
            <p:pic>
              <p:nvPicPr>
                <p:cNvPr id="6" name="Εικόνα 5">
                  <a:extLst>
                    <a:ext uri="{FF2B5EF4-FFF2-40B4-BE49-F238E27FC236}">
                      <a16:creationId xmlns:a16="http://schemas.microsoft.com/office/drawing/2014/main" id="{C78CB9A9-1941-7203-F895-0581D3A4FE3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466020" y="2175884"/>
                  <a:ext cx="3677412" cy="762510"/>
                </a:xfrm>
                <a:prstGeom prst="rect">
                  <a:avLst/>
                </a:prstGeom>
              </p:spPr>
            </p:pic>
          </p:grp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7F9B202-2F83-D4E0-F57F-309F4A475A2C}"/>
                  </a:ext>
                </a:extLst>
              </p:cNvPr>
              <p:cNvSpPr txBox="1"/>
              <p:nvPr/>
            </p:nvSpPr>
            <p:spPr>
              <a:xfrm>
                <a:off x="2396022" y="2696054"/>
                <a:ext cx="108074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latin typeface="RubFlama" panose="02000000000000000000" pitchFamily="2" charset="0"/>
                  </a:rPr>
                  <a:t>Temperate Cities</a:t>
                </a:r>
                <a:endParaRPr lang="en-GB" sz="900" b="1" dirty="0">
                  <a:latin typeface="RubFlama" panose="02000000000000000000" pitchFamily="2" charset="0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E791C2D-EEB6-1BEC-6AE5-E3C00BD715B6}"/>
                  </a:ext>
                </a:extLst>
              </p:cNvPr>
              <p:cNvSpPr txBox="1"/>
              <p:nvPr/>
            </p:nvSpPr>
            <p:spPr>
              <a:xfrm>
                <a:off x="4807529" y="2688027"/>
                <a:ext cx="111440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latin typeface="RubFlama" panose="02000000000000000000" pitchFamily="2" charset="0"/>
                  </a:rPr>
                  <a:t>Continental Cities</a:t>
                </a:r>
                <a:endParaRPr lang="en-GB" sz="900" b="1" dirty="0">
                  <a:latin typeface="RubFlama" panose="02000000000000000000" pitchFamily="2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F38D52E-4CD0-60C2-BA81-C666CFEFA643}"/>
                  </a:ext>
                </a:extLst>
              </p:cNvPr>
              <p:cNvSpPr txBox="1"/>
              <p:nvPr/>
            </p:nvSpPr>
            <p:spPr>
              <a:xfrm>
                <a:off x="5008242" y="1446383"/>
                <a:ext cx="69442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latin typeface="RubFlama" panose="02000000000000000000" pitchFamily="2" charset="0"/>
                  </a:rPr>
                  <a:t>Dry Cities</a:t>
                </a:r>
                <a:endParaRPr lang="en-GB" sz="900" b="1" dirty="0">
                  <a:latin typeface="RubFlama" panose="02000000000000000000" pitchFamily="2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F40036B-CD38-B227-E54B-75C530C13E79}"/>
                  </a:ext>
                </a:extLst>
              </p:cNvPr>
              <p:cNvSpPr txBox="1"/>
              <p:nvPr/>
            </p:nvSpPr>
            <p:spPr>
              <a:xfrm>
                <a:off x="2440500" y="1435292"/>
                <a:ext cx="94288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>
                    <a:latin typeface="RubFlama" panose="02000000000000000000" pitchFamily="2" charset="0"/>
                  </a:rPr>
                  <a:t>Tropical Cities</a:t>
                </a:r>
                <a:endParaRPr lang="en-GB" sz="900" b="1" dirty="0">
                  <a:latin typeface="RubFlama" panose="02000000000000000000" pitchFamily="2" charset="0"/>
                </a:endParaRPr>
              </a:p>
            </p:txBody>
          </p:sp>
        </p:grp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B6A234EE-68A1-7066-7D9E-070278391366}"/>
              </a:ext>
            </a:extLst>
          </p:cNvPr>
          <p:cNvSpPr txBox="1"/>
          <p:nvPr/>
        </p:nvSpPr>
        <p:spPr>
          <a:xfrm>
            <a:off x="5288828" y="1012422"/>
            <a:ext cx="39967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i="1" dirty="0">
                <a:solidFill>
                  <a:schemeClr val="accent1"/>
                </a:solidFill>
                <a:latin typeface="RubFlama" panose="02000000000000000000" pitchFamily="2" charset="0"/>
              </a:rPr>
              <a:t>Reminder:  </a:t>
            </a:r>
            <a:r>
              <a:rPr lang="en-US" sz="1000" dirty="0">
                <a:solidFill>
                  <a:schemeClr val="accent1"/>
                </a:solidFill>
                <a:latin typeface="RubFlama" panose="02000000000000000000" pitchFamily="2" charset="0"/>
              </a:rPr>
              <a:t>Urbanization Effect = Urban Trend – Rural Trend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21" name="Θέση περιεχομένου 2">
            <a:extLst>
              <a:ext uri="{FF2B5EF4-FFF2-40B4-BE49-F238E27FC236}">
                <a16:creationId xmlns:a16="http://schemas.microsoft.com/office/drawing/2014/main" id="{C8C96C2C-B938-08DE-35BD-FF71C971AE47}"/>
              </a:ext>
            </a:extLst>
          </p:cNvPr>
          <p:cNvSpPr txBox="1">
            <a:spLocks/>
          </p:cNvSpPr>
          <p:nvPr/>
        </p:nvSpPr>
        <p:spPr bwMode="auto">
          <a:xfrm>
            <a:off x="5655759" y="1484187"/>
            <a:ext cx="2769435" cy="1686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r>
              <a:rPr lang="en-GB" sz="1200" dirty="0"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All distributions all </a:t>
            </a:r>
            <a:r>
              <a:rPr lang="en-GB" sz="1200" b="1" dirty="0" err="1"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centered</a:t>
            </a:r>
            <a:r>
              <a:rPr lang="en-GB" sz="1200" b="1" dirty="0"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over zero </a:t>
            </a:r>
            <a:r>
              <a:rPr lang="en-GB" sz="1200" dirty="0"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GB" sz="1200" b="1" dirty="0"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strongly leptokurtic</a:t>
            </a:r>
            <a:r>
              <a:rPr lang="en-GB" sz="1200" dirty="0"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with most of the probability density concentrated between</a:t>
            </a:r>
            <a:r>
              <a:rPr lang="en-GB" sz="1200" b="1" dirty="0"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-0.04 and 0.03 K decade</a:t>
            </a:r>
            <a:r>
              <a:rPr lang="en-GB" sz="1200" b="1" baseline="30000" dirty="0"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-1</a:t>
            </a:r>
          </a:p>
          <a:p>
            <a:pPr algn="ctr"/>
            <a:r>
              <a:rPr lang="en-US" sz="8000" b="1" dirty="0">
                <a:latin typeface="RubFlama" panose="02000000000000000000" pitchFamily="2" charset="0"/>
              </a:rPr>
              <a:t>🤨</a:t>
            </a:r>
            <a:endParaRPr lang="en-US" sz="8000" dirty="0">
              <a:latin typeface="RubFlama" panose="02000000000000000000" pitchFamily="2" charset="0"/>
            </a:endParaRPr>
          </a:p>
          <a:p>
            <a:endParaRPr lang="en-US" sz="8000" dirty="0">
              <a:latin typeface="RubFlama" panose="02000000000000000000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dirty="0">
              <a:latin typeface="RubFlama" panose="02000000000000000000" pitchFamily="2" charset="0"/>
            </a:endParaRPr>
          </a:p>
          <a:p>
            <a:pPr indent="0"/>
            <a:endParaRPr lang="en-US" sz="1300" kern="0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  <p:grpSp>
        <p:nvGrpSpPr>
          <p:cNvPr id="22" name="Ομάδα 21">
            <a:extLst>
              <a:ext uri="{FF2B5EF4-FFF2-40B4-BE49-F238E27FC236}">
                <a16:creationId xmlns:a16="http://schemas.microsoft.com/office/drawing/2014/main" id="{570BD312-8886-8ABB-9864-85E0883E2E8E}"/>
              </a:ext>
            </a:extLst>
          </p:cNvPr>
          <p:cNvGrpSpPr/>
          <p:nvPr/>
        </p:nvGrpSpPr>
        <p:grpSpPr>
          <a:xfrm>
            <a:off x="4714365" y="2742648"/>
            <a:ext cx="1009118" cy="878799"/>
            <a:chOff x="864889" y="2637110"/>
            <a:chExt cx="880396" cy="737582"/>
          </a:xfrm>
        </p:grpSpPr>
        <p:grpSp>
          <p:nvGrpSpPr>
            <p:cNvPr id="23" name="Ομάδα 22">
              <a:extLst>
                <a:ext uri="{FF2B5EF4-FFF2-40B4-BE49-F238E27FC236}">
                  <a16:creationId xmlns:a16="http://schemas.microsoft.com/office/drawing/2014/main" id="{D385387C-0E1C-89B7-CCF6-C99A5FF4952B}"/>
                </a:ext>
              </a:extLst>
            </p:cNvPr>
            <p:cNvGrpSpPr/>
            <p:nvPr/>
          </p:nvGrpSpPr>
          <p:grpSpPr>
            <a:xfrm>
              <a:off x="864889" y="2637110"/>
              <a:ext cx="880396" cy="737582"/>
              <a:chOff x="5390413" y="3531302"/>
              <a:chExt cx="880396" cy="737582"/>
            </a:xfrm>
          </p:grpSpPr>
          <p:pic>
            <p:nvPicPr>
              <p:cNvPr id="25" name="Γραφικό 1">
                <a:extLst>
                  <a:ext uri="{FF2B5EF4-FFF2-40B4-BE49-F238E27FC236}">
                    <a16:creationId xmlns:a16="http://schemas.microsoft.com/office/drawing/2014/main" id="{B0CEBBB2-331C-C93A-156D-4273818E05C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l="5280" t="8552" r="46979"/>
              <a:stretch>
                <a:fillRect/>
              </a:stretch>
            </p:blipFill>
            <p:spPr bwMode="auto">
              <a:xfrm>
                <a:off x="5390413" y="3566529"/>
                <a:ext cx="852066" cy="671544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26" name="Ορθογώνιο 25">
                <a:extLst>
                  <a:ext uri="{FF2B5EF4-FFF2-40B4-BE49-F238E27FC236}">
                    <a16:creationId xmlns:a16="http://schemas.microsoft.com/office/drawing/2014/main" id="{35B2A86F-253F-A6A5-DFEE-E3D04BF30251}"/>
                  </a:ext>
                </a:extLst>
              </p:cNvPr>
              <p:cNvSpPr/>
              <p:nvPr/>
            </p:nvSpPr>
            <p:spPr>
              <a:xfrm>
                <a:off x="5390413" y="3531302"/>
                <a:ext cx="880396" cy="737582"/>
              </a:xfrm>
              <a:prstGeom prst="rect">
                <a:avLst/>
              </a:prstGeom>
              <a:noFill/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4" name="Ορθογώνιο 23">
              <a:extLst>
                <a:ext uri="{FF2B5EF4-FFF2-40B4-BE49-F238E27FC236}">
                  <a16:creationId xmlns:a16="http://schemas.microsoft.com/office/drawing/2014/main" id="{751B7102-CDDF-3E61-E57B-831C1EDBB615}"/>
                </a:ext>
              </a:extLst>
            </p:cNvPr>
            <p:cNvSpPr/>
            <p:nvPr/>
          </p:nvSpPr>
          <p:spPr>
            <a:xfrm>
              <a:off x="939660" y="2670131"/>
              <a:ext cx="257648" cy="94021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15438938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FCA277F-5D35-C90E-B9B1-9942A9C0B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Tests</a:t>
            </a:r>
            <a:endParaRPr lang="en-GB" dirty="0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223CFD84-B7C4-D485-0EDE-93A5011C4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1036" y="1471841"/>
            <a:ext cx="3050614" cy="1237128"/>
          </a:xfrm>
        </p:spPr>
        <p:txBody>
          <a:bodyPr/>
          <a:lstStyle/>
          <a:p>
            <a:r>
              <a:rPr lang="en-US" sz="1400" dirty="0">
                <a:latin typeface="RubFlama" panose="02000000000000000000" pitchFamily="2" charset="0"/>
              </a:rPr>
              <a:t>To test the robustness of our results, we </a:t>
            </a:r>
            <a:r>
              <a:rPr lang="en-US" sz="1400" b="1" dirty="0">
                <a:latin typeface="RubFlama" panose="02000000000000000000" pitchFamily="2" charset="0"/>
              </a:rPr>
              <a:t>repeated</a:t>
            </a:r>
            <a:r>
              <a:rPr lang="en-US" sz="1400" dirty="0">
                <a:latin typeface="RubFlama" panose="02000000000000000000" pitchFamily="2" charset="0"/>
              </a:rPr>
              <a:t> our analysis:</a:t>
            </a:r>
            <a:endParaRPr lang="en-GB" sz="1400" dirty="0">
              <a:latin typeface="RubFlama" panose="02000000000000000000" pitchFamily="2" charset="0"/>
            </a:endParaRPr>
          </a:p>
        </p:txBody>
      </p:sp>
      <p:sp>
        <p:nvSpPr>
          <p:cNvPr id="4" name="Θέση περιεχομένου 2">
            <a:extLst>
              <a:ext uri="{FF2B5EF4-FFF2-40B4-BE49-F238E27FC236}">
                <a16:creationId xmlns:a16="http://schemas.microsoft.com/office/drawing/2014/main" id="{EEBD0C60-2A29-A041-A95F-E913827AF152}"/>
              </a:ext>
            </a:extLst>
          </p:cNvPr>
          <p:cNvSpPr txBox="1">
            <a:spLocks/>
          </p:cNvSpPr>
          <p:nvPr/>
        </p:nvSpPr>
        <p:spPr bwMode="auto">
          <a:xfrm>
            <a:off x="4422808" y="1471841"/>
            <a:ext cx="3523181" cy="267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marL="360000" indent="-180000">
              <a:spcBef>
                <a:spcPts val="400"/>
              </a:spcBef>
              <a:spcAft>
                <a:spcPts val="400"/>
              </a:spcAft>
              <a:buFont typeface="+mj-lt"/>
              <a:buAutoNum type="arabicPeriod"/>
            </a:pPr>
            <a:r>
              <a:rPr lang="en-US" sz="1400" kern="0" dirty="0">
                <a:latin typeface="RubFlama" panose="02000000000000000000" pitchFamily="2" charset="0"/>
              </a:rPr>
              <a:t>using the </a:t>
            </a:r>
            <a:r>
              <a:rPr lang="en-US" sz="1400" b="1" kern="0" dirty="0">
                <a:latin typeface="RubFlama" panose="02000000000000000000" pitchFamily="2" charset="0"/>
              </a:rPr>
              <a:t>MYD11A1.061 </a:t>
            </a:r>
            <a:r>
              <a:rPr lang="en-US" sz="1400" kern="0" dirty="0">
                <a:latin typeface="RubFlama" panose="02000000000000000000" pitchFamily="2" charset="0"/>
              </a:rPr>
              <a:t>product;</a:t>
            </a:r>
          </a:p>
          <a:p>
            <a:pPr marL="360000" indent="-180000">
              <a:spcBef>
                <a:spcPts val="400"/>
              </a:spcBef>
              <a:spcAft>
                <a:spcPts val="400"/>
              </a:spcAft>
              <a:buFont typeface="+mj-lt"/>
              <a:buAutoNum type="arabicPeriod"/>
            </a:pPr>
            <a:r>
              <a:rPr lang="en-US" sz="1400" kern="0" dirty="0">
                <a:latin typeface="RubFlama" panose="02000000000000000000" pitchFamily="2" charset="0"/>
              </a:rPr>
              <a:t>using </a:t>
            </a:r>
            <a:r>
              <a:rPr lang="en-US" sz="1400" b="1" kern="0" dirty="0">
                <a:latin typeface="RubFlama" panose="02000000000000000000" pitchFamily="2" charset="0"/>
              </a:rPr>
              <a:t>non-expanding urban polygons</a:t>
            </a:r>
            <a:r>
              <a:rPr lang="en-US" sz="1400" kern="0" dirty="0">
                <a:latin typeface="RubFlama" panose="02000000000000000000" pitchFamily="2" charset="0"/>
              </a:rPr>
              <a:t> (urban cores from Liu et al., 2022);</a:t>
            </a:r>
          </a:p>
          <a:p>
            <a:pPr marL="360000" indent="-180000">
              <a:spcBef>
                <a:spcPts val="400"/>
              </a:spcBef>
              <a:spcAft>
                <a:spcPts val="400"/>
              </a:spcAft>
              <a:buFont typeface="+mj-lt"/>
              <a:buAutoNum type="arabicPeriod"/>
            </a:pPr>
            <a:r>
              <a:rPr lang="en-US" sz="1400" kern="0" dirty="0">
                <a:latin typeface="RubFlama" panose="02000000000000000000" pitchFamily="2" charset="0"/>
              </a:rPr>
              <a:t>repeating test #2 but this time </a:t>
            </a:r>
            <a:r>
              <a:rPr lang="en-US" sz="1400" b="1" kern="0" dirty="0">
                <a:latin typeface="RubFlama" panose="02000000000000000000" pitchFamily="2" charset="0"/>
              </a:rPr>
              <a:t>omitting the trend uncertainty</a:t>
            </a:r>
            <a:r>
              <a:rPr lang="en-US" sz="1400" kern="0" dirty="0">
                <a:latin typeface="RubFlama" panose="02000000000000000000" pitchFamily="2" charset="0"/>
              </a:rPr>
              <a:t>;</a:t>
            </a:r>
          </a:p>
          <a:p>
            <a:pPr marL="360000" indent="-180000">
              <a:spcBef>
                <a:spcPts val="400"/>
              </a:spcBef>
              <a:spcAft>
                <a:spcPts val="400"/>
              </a:spcAft>
              <a:buFont typeface="+mj-lt"/>
              <a:buAutoNum type="arabicPeriod"/>
            </a:pPr>
            <a:r>
              <a:rPr lang="en-US" sz="1400" kern="0" dirty="0">
                <a:latin typeface="RubFlama" panose="02000000000000000000" pitchFamily="2" charset="0"/>
              </a:rPr>
              <a:t>using the </a:t>
            </a:r>
            <a:r>
              <a:rPr lang="en-US" sz="1400" b="1" kern="0" dirty="0">
                <a:latin typeface="RubFlama" panose="02000000000000000000" pitchFamily="2" charset="0"/>
              </a:rPr>
              <a:t>arithmetic means per group</a:t>
            </a:r>
            <a:r>
              <a:rPr lang="en-US" sz="1400" kern="0" dirty="0">
                <a:latin typeface="RubFlama" panose="02000000000000000000" pitchFamily="2" charset="0"/>
              </a:rPr>
              <a:t>, instead of the Bayesian model.</a:t>
            </a:r>
          </a:p>
        </p:txBody>
      </p:sp>
    </p:spTree>
    <p:extLst>
      <p:ext uri="{BB962C8B-B14F-4D97-AF65-F5344CB8AC3E}">
        <p14:creationId xmlns:p14="http://schemas.microsoft.com/office/powerpoint/2010/main" val="199343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A17C9-38CD-355D-5CA8-AA17F1A8D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1FA76D1-9B29-AC3F-E0C9-1258AE8A2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ESA-CCI vs. MYD11A1 LST</a:t>
            </a:r>
            <a:endParaRPr lang="en-GB" dirty="0"/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418AB151-351B-121D-350E-B0CEF7B2A955}"/>
              </a:ext>
            </a:extLst>
          </p:cNvPr>
          <p:cNvGrpSpPr/>
          <p:nvPr/>
        </p:nvGrpSpPr>
        <p:grpSpPr>
          <a:xfrm>
            <a:off x="3128798" y="636545"/>
            <a:ext cx="2579086" cy="4130886"/>
            <a:chOff x="4869662" y="1134407"/>
            <a:chExt cx="2579086" cy="3381918"/>
          </a:xfrm>
        </p:grpSpPr>
        <p:pic>
          <p:nvPicPr>
            <p:cNvPr id="4" name="Γραφικό 1">
              <a:extLst>
                <a:ext uri="{FF2B5EF4-FFF2-40B4-BE49-F238E27FC236}">
                  <a16:creationId xmlns:a16="http://schemas.microsoft.com/office/drawing/2014/main" id="{E494B13C-5926-90E1-AF61-D953A0EC2BEA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77739"/>
            <a:stretch>
              <a:fillRect/>
            </a:stretch>
          </p:blipFill>
          <p:spPr>
            <a:xfrm>
              <a:off x="4869662" y="1134407"/>
              <a:ext cx="1147203" cy="3381918"/>
            </a:xfrm>
            <a:prstGeom prst="rect">
              <a:avLst/>
            </a:prstGeom>
          </p:spPr>
        </p:pic>
        <p:pic>
          <p:nvPicPr>
            <p:cNvPr id="5" name="Γραφικό 4">
              <a:extLst>
                <a:ext uri="{FF2B5EF4-FFF2-40B4-BE49-F238E27FC236}">
                  <a16:creationId xmlns:a16="http://schemas.microsoft.com/office/drawing/2014/main" id="{98C2A653-2F70-DC06-027B-114CFBDE00C6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76923"/>
            <a:stretch>
              <a:fillRect/>
            </a:stretch>
          </p:blipFill>
          <p:spPr>
            <a:xfrm>
              <a:off x="6235303" y="1197353"/>
              <a:ext cx="1213445" cy="3310700"/>
            </a:xfrm>
            <a:prstGeom prst="rect">
              <a:avLst/>
            </a:prstGeom>
          </p:spPr>
        </p:pic>
        <p:cxnSp>
          <p:nvCxnSpPr>
            <p:cNvPr id="7" name="Ευθεία γραμμή σύνδεσης 6">
              <a:extLst>
                <a:ext uri="{FF2B5EF4-FFF2-40B4-BE49-F238E27FC236}">
                  <a16:creationId xmlns:a16="http://schemas.microsoft.com/office/drawing/2014/main" id="{86CBCF5A-FB6D-F70A-9BDC-A74789ACD94D}"/>
                </a:ext>
              </a:extLst>
            </p:cNvPr>
            <p:cNvCxnSpPr>
              <a:cxnSpLocks/>
            </p:cNvCxnSpPr>
            <p:nvPr/>
          </p:nvCxnSpPr>
          <p:spPr>
            <a:xfrm>
              <a:off x="6096183" y="1245656"/>
              <a:ext cx="0" cy="322365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2CECD49-107E-6794-F99A-9A4FEF7189F9}"/>
              </a:ext>
            </a:extLst>
          </p:cNvPr>
          <p:cNvSpPr txBox="1"/>
          <p:nvPr/>
        </p:nvSpPr>
        <p:spPr>
          <a:xfrm>
            <a:off x="584690" y="2374873"/>
            <a:ext cx="18421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RubFlama" panose="02000000000000000000" pitchFamily="2" charset="0"/>
              </a:rPr>
              <a:t>ESA-CCI MODISAN v4.0</a:t>
            </a:r>
            <a:endParaRPr lang="en-GB" sz="1200" b="1" dirty="0">
              <a:latin typeface="RubFlam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D36527-028F-D5AA-F054-C7A589FF2C0D}"/>
              </a:ext>
            </a:extLst>
          </p:cNvPr>
          <p:cNvSpPr txBox="1"/>
          <p:nvPr/>
        </p:nvSpPr>
        <p:spPr>
          <a:xfrm>
            <a:off x="6553004" y="2374872"/>
            <a:ext cx="1747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RubFlama" panose="02000000000000000000" pitchFamily="2" charset="0"/>
              </a:rPr>
              <a:t>NASA’s MYD11A1.061</a:t>
            </a:r>
            <a:endParaRPr lang="en-GB" sz="1200" b="1" dirty="0"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1713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EA27AC6-FD10-61C9-A4CA-65D60B35F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vs. Expanding Polygons</a:t>
            </a:r>
            <a:endParaRPr lang="en-GB" dirty="0"/>
          </a:p>
        </p:txBody>
      </p:sp>
      <p:pic>
        <p:nvPicPr>
          <p:cNvPr id="4" name="Εικόνα 3" descr="Εικόνα που περιέχει κείμενο, χάρτης&#10;&#10;Το περιεχόμενο που δημιουργείται από AI ενδέχεται να είναι εσφαλμένο.">
            <a:extLst>
              <a:ext uri="{FF2B5EF4-FFF2-40B4-BE49-F238E27FC236}">
                <a16:creationId xmlns:a16="http://schemas.microsoft.com/office/drawing/2014/main" id="{7E19994C-AE57-44DE-50AE-16E4B01BC0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2649" y="1916486"/>
            <a:ext cx="3530008" cy="22402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CDA2E59-2D85-3A81-27B6-BE462E9D6AC5}"/>
              </a:ext>
            </a:extLst>
          </p:cNvPr>
          <p:cNvSpPr txBox="1"/>
          <p:nvPr/>
        </p:nvSpPr>
        <p:spPr>
          <a:xfrm>
            <a:off x="454647" y="1290629"/>
            <a:ext cx="34572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RubFlama" panose="02000000000000000000" pitchFamily="2" charset="0"/>
              </a:rPr>
              <a:t>At this point we were also aware that </a:t>
            </a:r>
            <a:r>
              <a:rPr lang="en-US" sz="1200" b="1" dirty="0">
                <a:latin typeface="RubFlama" panose="02000000000000000000" pitchFamily="2" charset="0"/>
              </a:rPr>
              <a:t>expanding the </a:t>
            </a:r>
            <a:r>
              <a:rPr lang="en-US" sz="1200" b="1" dirty="0">
                <a:solidFill>
                  <a:srgbClr val="FF0000"/>
                </a:solidFill>
                <a:latin typeface="RubFlama" panose="02000000000000000000" pitchFamily="2" charset="0"/>
              </a:rPr>
              <a:t>urban polygons </a:t>
            </a:r>
            <a:r>
              <a:rPr lang="en-US" sz="1200" b="1" dirty="0">
                <a:latin typeface="RubFlama" panose="02000000000000000000" pitchFamily="2" charset="0"/>
              </a:rPr>
              <a:t>was a </a:t>
            </a:r>
            <a:r>
              <a:rPr lang="en-US" sz="1200" b="1" u="sng" dirty="0">
                <a:latin typeface="RubFlama" panose="02000000000000000000" pitchFamily="2" charset="0"/>
              </a:rPr>
              <a:t>bad idea</a:t>
            </a:r>
            <a:r>
              <a:rPr lang="en-US" sz="1200" b="1" dirty="0">
                <a:latin typeface="RubFlama" panose="02000000000000000000" pitchFamily="2" charset="0"/>
              </a:rPr>
              <a:t>.</a:t>
            </a:r>
            <a:endParaRPr lang="en-GB" sz="1200" b="1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  <p:sp>
        <p:nvSpPr>
          <p:cNvPr id="7" name="Βέλος: Δεξιό 6">
            <a:extLst>
              <a:ext uri="{FF2B5EF4-FFF2-40B4-BE49-F238E27FC236}">
                <a16:creationId xmlns:a16="http://schemas.microsoft.com/office/drawing/2014/main" id="{2BCE5182-AAD1-C796-EEA6-0CF27E98A70D}"/>
              </a:ext>
            </a:extLst>
          </p:cNvPr>
          <p:cNvSpPr/>
          <p:nvPr/>
        </p:nvSpPr>
        <p:spPr>
          <a:xfrm>
            <a:off x="4524921" y="2772542"/>
            <a:ext cx="319088" cy="264051"/>
          </a:xfrm>
          <a:prstGeom prst="right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Γραφικό 7">
            <a:extLst>
              <a:ext uri="{FF2B5EF4-FFF2-40B4-BE49-F238E27FC236}">
                <a16:creationId xmlns:a16="http://schemas.microsoft.com/office/drawing/2014/main" id="{F7B1D54D-1740-C21D-3BC6-E2CE365A58E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9222" y="1752294"/>
            <a:ext cx="3000679" cy="25944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37C5F95-D990-5732-08F2-FBB09BD74CF2}"/>
              </a:ext>
            </a:extLst>
          </p:cNvPr>
          <p:cNvSpPr txBox="1"/>
          <p:nvPr/>
        </p:nvSpPr>
        <p:spPr>
          <a:xfrm>
            <a:off x="5592157" y="1290629"/>
            <a:ext cx="29995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RubFlama" panose="02000000000000000000" pitchFamily="2" charset="0"/>
              </a:rPr>
              <a:t>It led to an </a:t>
            </a:r>
            <a:r>
              <a:rPr lang="en-US" sz="1200" b="1" dirty="0">
                <a:latin typeface="RubFlama" panose="02000000000000000000" pitchFamily="2" charset="0"/>
              </a:rPr>
              <a:t>underestimation</a:t>
            </a:r>
            <a:r>
              <a:rPr lang="en-US" sz="1200" dirty="0">
                <a:latin typeface="RubFlama" panose="02000000000000000000" pitchFamily="2" charset="0"/>
              </a:rPr>
              <a:t> of the “observed” urban trends.</a:t>
            </a:r>
            <a:endParaRPr lang="en-GB" sz="1200" b="1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9115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B96E393-E026-34C1-E3EF-7351A6E0E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vs. Expanding Polygons</a:t>
            </a:r>
            <a:endParaRPr lang="en-GB" dirty="0"/>
          </a:p>
        </p:txBody>
      </p:sp>
      <p:pic>
        <p:nvPicPr>
          <p:cNvPr id="5" name="Εικόνα 4">
            <a:extLst>
              <a:ext uri="{FF2B5EF4-FFF2-40B4-BE49-F238E27FC236}">
                <a16:creationId xmlns:a16="http://schemas.microsoft.com/office/drawing/2014/main" id="{C3F515B8-8B1F-9608-0A94-7DB176527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849" y="1392223"/>
            <a:ext cx="2497545" cy="2458445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12E1487D-2410-C2DA-F438-626CE799A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9095" y="1392223"/>
            <a:ext cx="2458445" cy="24584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AAAB86-C7C2-C09F-FE94-84F1C650B8F6}"/>
              </a:ext>
            </a:extLst>
          </p:cNvPr>
          <p:cNvSpPr txBox="1"/>
          <p:nvPr/>
        </p:nvSpPr>
        <p:spPr>
          <a:xfrm>
            <a:off x="322099" y="1716865"/>
            <a:ext cx="3052049" cy="1928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000" indent="-180000">
              <a:lnSpc>
                <a:spcPct val="119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1200" kern="0" dirty="0">
                <a:solidFill>
                  <a:schemeClr val="bg2"/>
                </a:solidFill>
                <a:latin typeface="RubFlama" panose="02000000000000000000" pitchFamily="2" charset="0"/>
              </a:rPr>
              <a:t>As a city grows over time, the </a:t>
            </a:r>
            <a:r>
              <a:rPr lang="en-US" sz="1200" b="1" kern="0" dirty="0">
                <a:solidFill>
                  <a:schemeClr val="bg2"/>
                </a:solidFill>
                <a:latin typeface="RubFlama" panose="02000000000000000000" pitchFamily="2" charset="0"/>
              </a:rPr>
              <a:t>number of pixels</a:t>
            </a:r>
            <a:r>
              <a:rPr lang="en-US" sz="1200" kern="0" dirty="0">
                <a:solidFill>
                  <a:schemeClr val="bg2"/>
                </a:solidFill>
                <a:latin typeface="RubFlama" panose="02000000000000000000" pitchFamily="2" charset="0"/>
              </a:rPr>
              <a:t> comprising each city </a:t>
            </a:r>
            <a:r>
              <a:rPr lang="en-US" sz="1200" b="1" kern="0" dirty="0">
                <a:solidFill>
                  <a:schemeClr val="bg2"/>
                </a:solidFill>
                <a:latin typeface="RubFlama" panose="02000000000000000000" pitchFamily="2" charset="0"/>
              </a:rPr>
              <a:t>increases</a:t>
            </a:r>
            <a:r>
              <a:rPr lang="en-US" sz="1200" kern="0" dirty="0">
                <a:solidFill>
                  <a:schemeClr val="bg2"/>
                </a:solidFill>
                <a:latin typeface="RubFlama" panose="02000000000000000000" pitchFamily="2" charset="0"/>
              </a:rPr>
              <a:t> </a:t>
            </a:r>
            <a:r>
              <a:rPr lang="en-US" sz="1200" b="1" kern="0" dirty="0">
                <a:solidFill>
                  <a:schemeClr val="bg2"/>
                </a:solidFill>
                <a:latin typeface="RubFlama" panose="02000000000000000000" pitchFamily="2" charset="0"/>
              </a:rPr>
              <a:t>monotonically</a:t>
            </a:r>
            <a:r>
              <a:rPr lang="en-US" sz="1200" kern="0" dirty="0">
                <a:solidFill>
                  <a:schemeClr val="bg2"/>
                </a:solidFill>
                <a:latin typeface="RubFlama" panose="02000000000000000000" pitchFamily="2" charset="0"/>
              </a:rPr>
              <a:t>.</a:t>
            </a:r>
          </a:p>
          <a:p>
            <a:pPr marL="360000" indent="-180000">
              <a:lnSpc>
                <a:spcPct val="119000"/>
              </a:lnSpc>
              <a:spcBef>
                <a:spcPts val="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arabicPeriod"/>
            </a:pPr>
            <a:r>
              <a:rPr lang="en-US" sz="1200" kern="0" dirty="0">
                <a:solidFill>
                  <a:schemeClr val="bg2"/>
                </a:solidFill>
                <a:latin typeface="RubFlama" panose="02000000000000000000" pitchFamily="2" charset="0"/>
              </a:rPr>
              <a:t>This progressively (2002 → 2021) produces </a:t>
            </a:r>
            <a:r>
              <a:rPr lang="en-US" sz="1200" b="1" kern="0" dirty="0">
                <a:solidFill>
                  <a:schemeClr val="bg2"/>
                </a:solidFill>
                <a:latin typeface="RubFlama" panose="02000000000000000000" pitchFamily="2" charset="0"/>
              </a:rPr>
              <a:t>more stable LST means and reduced uncertainties</a:t>
            </a:r>
            <a:r>
              <a:rPr lang="en-US" sz="1200" kern="0" dirty="0">
                <a:solidFill>
                  <a:schemeClr val="bg2"/>
                </a:solidFill>
                <a:latin typeface="RubFlama" panose="02000000000000000000" pitchFamily="2" charset="0"/>
              </a:rPr>
              <a:t>, which in turn influences trend estimation in expanding </a:t>
            </a:r>
            <a:r>
              <a:rPr lang="en-US" sz="1200" dirty="0">
                <a:latin typeface="RubFlam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cities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B335A9-0181-5E6F-E346-20D56D0242D2}"/>
              </a:ext>
            </a:extLst>
          </p:cNvPr>
          <p:cNvSpPr txBox="1"/>
          <p:nvPr/>
        </p:nvSpPr>
        <p:spPr>
          <a:xfrm>
            <a:off x="4932450" y="898998"/>
            <a:ext cx="265329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050" dirty="0">
                <a:latin typeface="RubFlama" panose="02000000000000000000" pitchFamily="2" charset="0"/>
              </a:rPr>
              <a:t>ΔΑ:</a:t>
            </a:r>
            <a:r>
              <a:rPr lang="en-US" sz="1050" dirty="0">
                <a:latin typeface="RubFlama" panose="02000000000000000000" pitchFamily="2" charset="0"/>
              </a:rPr>
              <a:t> Areal change between 2002 and 2021.</a:t>
            </a:r>
            <a:endParaRPr lang="en-GB" sz="1050" dirty="0"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9906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98C4DA-EDE2-F68A-DAE3-97A26ED6C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ED84CD0-9F83-DF58-947E-0E6CAC1F0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Fixed vs. Expanding Polygons</a:t>
            </a:r>
            <a:endParaRPr lang="en-GB" dirty="0"/>
          </a:p>
        </p:txBody>
      </p:sp>
      <p:pic>
        <p:nvPicPr>
          <p:cNvPr id="9" name="Εικόνα 8">
            <a:extLst>
              <a:ext uri="{FF2B5EF4-FFF2-40B4-BE49-F238E27FC236}">
                <a16:creationId xmlns:a16="http://schemas.microsoft.com/office/drawing/2014/main" id="{DEEE6741-48F0-27B0-1527-F4B65753A6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501" y="1642757"/>
            <a:ext cx="1969029" cy="805512"/>
          </a:xfrm>
          <a:prstGeom prst="rect">
            <a:avLst/>
          </a:prstGeom>
        </p:spPr>
      </p:pic>
      <p:sp>
        <p:nvSpPr>
          <p:cNvPr id="13" name="Οβάλ 12">
            <a:extLst>
              <a:ext uri="{FF2B5EF4-FFF2-40B4-BE49-F238E27FC236}">
                <a16:creationId xmlns:a16="http://schemas.microsoft.com/office/drawing/2014/main" id="{6C2AF51D-0466-D358-34E2-99A9EC6B7FFA}"/>
              </a:ext>
            </a:extLst>
          </p:cNvPr>
          <p:cNvSpPr/>
          <p:nvPr/>
        </p:nvSpPr>
        <p:spPr>
          <a:xfrm>
            <a:off x="1958527" y="2135739"/>
            <a:ext cx="288000" cy="288000"/>
          </a:xfrm>
          <a:prstGeom prst="ellipse">
            <a:avLst/>
          </a:prstGeom>
          <a:solidFill>
            <a:srgbClr val="00B0F0">
              <a:alpha val="2313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0196BB6-BC00-9F37-FFA9-0EA9DAD1335B}"/>
              </a:ext>
            </a:extLst>
          </p:cNvPr>
          <p:cNvSpPr txBox="1"/>
          <p:nvPr/>
        </p:nvSpPr>
        <p:spPr>
          <a:xfrm>
            <a:off x="261768" y="1053083"/>
            <a:ext cx="2867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  <a:latin typeface="RubFlama" panose="02000000000000000000" pitchFamily="2" charset="0"/>
              </a:rPr>
              <a:t>Our Bayesian Model corrects for this effect:</a:t>
            </a:r>
            <a:endParaRPr lang="en-GB" sz="1400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  <p:grpSp>
        <p:nvGrpSpPr>
          <p:cNvPr id="24" name="Ομάδα 23">
            <a:extLst>
              <a:ext uri="{FF2B5EF4-FFF2-40B4-BE49-F238E27FC236}">
                <a16:creationId xmlns:a16="http://schemas.microsoft.com/office/drawing/2014/main" id="{5A8D3D3B-F783-3301-2725-F3D01F9C90C3}"/>
              </a:ext>
            </a:extLst>
          </p:cNvPr>
          <p:cNvGrpSpPr/>
          <p:nvPr/>
        </p:nvGrpSpPr>
        <p:grpSpPr>
          <a:xfrm>
            <a:off x="791649" y="2581177"/>
            <a:ext cx="2430118" cy="1840276"/>
            <a:chOff x="854463" y="2514794"/>
            <a:chExt cx="2430118" cy="1840276"/>
          </a:xfrm>
        </p:grpSpPr>
        <p:grpSp>
          <p:nvGrpSpPr>
            <p:cNvPr id="19" name="Ομάδα 18">
              <a:extLst>
                <a:ext uri="{FF2B5EF4-FFF2-40B4-BE49-F238E27FC236}">
                  <a16:creationId xmlns:a16="http://schemas.microsoft.com/office/drawing/2014/main" id="{6E27B83E-4269-02CA-7D1E-93E2A40C8FD2}"/>
                </a:ext>
              </a:extLst>
            </p:cNvPr>
            <p:cNvGrpSpPr/>
            <p:nvPr/>
          </p:nvGrpSpPr>
          <p:grpSpPr>
            <a:xfrm>
              <a:off x="854463" y="2577553"/>
              <a:ext cx="2430118" cy="1777517"/>
              <a:chOff x="791648" y="2577553"/>
              <a:chExt cx="2430118" cy="1777517"/>
            </a:xfrm>
          </p:grpSpPr>
          <p:pic>
            <p:nvPicPr>
              <p:cNvPr id="10" name="Εικόνα 9" descr="Εικόνα που περιέχει κείμενο, διάγραμμα, γράφημα, γραμμή&#10;&#10;Το περιεχόμενο που δημιουργείται από AI ενδέχεται να είναι εσφαλμένο.">
                <a:extLst>
                  <a:ext uri="{FF2B5EF4-FFF2-40B4-BE49-F238E27FC236}">
                    <a16:creationId xmlns:a16="http://schemas.microsoft.com/office/drawing/2014/main" id="{FA8DED13-B4B9-AEA9-98D0-6B28163850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91648" y="2734991"/>
                <a:ext cx="2430118" cy="1620079"/>
              </a:xfrm>
              <a:prstGeom prst="rect">
                <a:avLst/>
              </a:prstGeom>
            </p:spPr>
          </p:pic>
          <p:sp>
            <p:nvSpPr>
              <p:cNvPr id="15" name="Βέλος: Κάτω 14">
                <a:extLst>
                  <a:ext uri="{FF2B5EF4-FFF2-40B4-BE49-F238E27FC236}">
                    <a16:creationId xmlns:a16="http://schemas.microsoft.com/office/drawing/2014/main" id="{84AA140A-3335-EC03-C747-8AD27BCC5AB8}"/>
                  </a:ext>
                </a:extLst>
              </p:cNvPr>
              <p:cNvSpPr/>
              <p:nvPr/>
            </p:nvSpPr>
            <p:spPr>
              <a:xfrm>
                <a:off x="2006707" y="2577553"/>
                <a:ext cx="130205" cy="214240"/>
              </a:xfrm>
              <a:prstGeom prst="downArrow">
                <a:avLst/>
              </a:prstGeom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C071CCD-2613-8B7F-851F-0C0727D99D5D}"/>
                </a:ext>
              </a:extLst>
            </p:cNvPr>
            <p:cNvSpPr txBox="1"/>
            <p:nvPr/>
          </p:nvSpPr>
          <p:spPr>
            <a:xfrm>
              <a:off x="2261161" y="2514794"/>
              <a:ext cx="8034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RubFlama" panose="02000000000000000000" pitchFamily="2" charset="0"/>
                </a:rPr>
                <a:t>Its effect:</a:t>
              </a:r>
              <a:endParaRPr lang="en-GB" sz="1200" dirty="0">
                <a:latin typeface="RubFlama" panose="02000000000000000000" pitchFamily="2" charset="0"/>
              </a:endParaRPr>
            </a:p>
          </p:txBody>
        </p:sp>
      </p:grpSp>
      <p:grpSp>
        <p:nvGrpSpPr>
          <p:cNvPr id="32" name="Ομάδα 31">
            <a:extLst>
              <a:ext uri="{FF2B5EF4-FFF2-40B4-BE49-F238E27FC236}">
                <a16:creationId xmlns:a16="http://schemas.microsoft.com/office/drawing/2014/main" id="{C4DE7144-1EC5-83DC-96DF-E09DFDA2A129}"/>
              </a:ext>
            </a:extLst>
          </p:cNvPr>
          <p:cNvGrpSpPr/>
          <p:nvPr/>
        </p:nvGrpSpPr>
        <p:grpSpPr>
          <a:xfrm>
            <a:off x="3221767" y="871133"/>
            <a:ext cx="5424882" cy="3550320"/>
            <a:chOff x="3321553" y="1243879"/>
            <a:chExt cx="5424882" cy="3550320"/>
          </a:xfrm>
        </p:grpSpPr>
        <p:grpSp>
          <p:nvGrpSpPr>
            <p:cNvPr id="27" name="Ομάδα 26">
              <a:extLst>
                <a:ext uri="{FF2B5EF4-FFF2-40B4-BE49-F238E27FC236}">
                  <a16:creationId xmlns:a16="http://schemas.microsoft.com/office/drawing/2014/main" id="{9F5CA682-BACC-8F2E-E4DD-101FC097323D}"/>
                </a:ext>
              </a:extLst>
            </p:cNvPr>
            <p:cNvGrpSpPr/>
            <p:nvPr/>
          </p:nvGrpSpPr>
          <p:grpSpPr>
            <a:xfrm>
              <a:off x="3321553" y="1275030"/>
              <a:ext cx="5424882" cy="3519169"/>
              <a:chOff x="3321553" y="892373"/>
              <a:chExt cx="5424882" cy="3519169"/>
            </a:xfrm>
          </p:grpSpPr>
          <p:pic>
            <p:nvPicPr>
              <p:cNvPr id="3" name="Εικόνα 2" descr="Εικόνα που περιέχει κείμενο, στιγμιότυπο οθόνης, αριθμός, γραμματοσειρά&#10;&#10;Το περιεχόμενο που δημιουργείται από AI ενδέχεται να είναι εσφαλμένο.">
                <a:extLst>
                  <a:ext uri="{FF2B5EF4-FFF2-40B4-BE49-F238E27FC236}">
                    <a16:creationId xmlns:a16="http://schemas.microsoft.com/office/drawing/2014/main" id="{967158CA-6899-7016-2ABD-E74A88C81D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124457" y="892373"/>
                <a:ext cx="4621978" cy="3519169"/>
              </a:xfrm>
              <a:prstGeom prst="rect">
                <a:avLst/>
              </a:prstGeom>
            </p:spPr>
          </p:pic>
          <p:sp>
            <p:nvSpPr>
              <p:cNvPr id="18" name="Βέλος: Κάτω 17">
                <a:extLst>
                  <a:ext uri="{FF2B5EF4-FFF2-40B4-BE49-F238E27FC236}">
                    <a16:creationId xmlns:a16="http://schemas.microsoft.com/office/drawing/2014/main" id="{DB60640E-3354-0907-8CDF-45940D2C4F56}"/>
                  </a:ext>
                </a:extLst>
              </p:cNvPr>
              <p:cNvSpPr/>
              <p:nvPr/>
            </p:nvSpPr>
            <p:spPr>
              <a:xfrm rot="16200000">
                <a:off x="3373656" y="1944993"/>
                <a:ext cx="128731" cy="232937"/>
              </a:xfrm>
              <a:prstGeom prst="downArrow">
                <a:avLst/>
              </a:prstGeom>
            </p:spPr>
            <p:style>
              <a:lnRef idx="2">
                <a:schemeClr val="accent4">
                  <a:shade val="15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57A1B0-6416-3F76-CD32-E991B3F5EF40}"/>
                </a:ext>
              </a:extLst>
            </p:cNvPr>
            <p:cNvSpPr txBox="1"/>
            <p:nvPr/>
          </p:nvSpPr>
          <p:spPr>
            <a:xfrm>
              <a:off x="6018074" y="1243879"/>
              <a:ext cx="92685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b="1" dirty="0">
                  <a:latin typeface="RubFlama" panose="02000000000000000000" pitchFamily="2" charset="0"/>
                </a:rPr>
                <a:t>LST Trends</a:t>
              </a:r>
              <a:endParaRPr lang="en-GB" sz="1050" b="1" dirty="0">
                <a:latin typeface="RubFlama" panose="02000000000000000000" pitchFamily="2" charset="0"/>
              </a:endParaRPr>
            </a:p>
          </p:txBody>
        </p:sp>
        <p:sp>
          <p:nvSpPr>
            <p:cNvPr id="17" name="Αριστερό άγκιστρο 16">
              <a:extLst>
                <a:ext uri="{FF2B5EF4-FFF2-40B4-BE49-F238E27FC236}">
                  <a16:creationId xmlns:a16="http://schemas.microsoft.com/office/drawing/2014/main" id="{8E091057-E8BB-1551-B2D7-7D868D74991A}"/>
                </a:ext>
              </a:extLst>
            </p:cNvPr>
            <p:cNvSpPr/>
            <p:nvPr/>
          </p:nvSpPr>
          <p:spPr>
            <a:xfrm>
              <a:off x="5543878" y="1589417"/>
              <a:ext cx="111487" cy="253916"/>
            </a:xfrm>
            <a:prstGeom prst="leftBrace">
              <a:avLst/>
            </a:prstGeom>
            <a:ln>
              <a:solidFill>
                <a:srgbClr val="EA9CE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612D383-2E20-A712-C59F-243B4CBCD5CB}"/>
                </a:ext>
              </a:extLst>
            </p:cNvPr>
            <p:cNvSpPr txBox="1"/>
            <p:nvPr/>
          </p:nvSpPr>
          <p:spPr>
            <a:xfrm>
              <a:off x="4229500" y="1505489"/>
              <a:ext cx="135683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>
                  <a:solidFill>
                    <a:srgbClr val="EA9CEC"/>
                  </a:solidFill>
                  <a:latin typeface="RubFlama" panose="02000000000000000000" pitchFamily="2" charset="0"/>
                </a:rPr>
                <a:t> “observed” trends (</a:t>
              </a:r>
              <a:r>
                <a:rPr lang="en-US" sz="1000" b="1" dirty="0">
                  <a:solidFill>
                    <a:srgbClr val="EA9CEC"/>
                  </a:solidFill>
                  <a:latin typeface="RubFlama" panose="02000000000000000000" pitchFamily="2" charset="0"/>
                </a:rPr>
                <a:t>uncorrected</a:t>
              </a:r>
              <a:r>
                <a:rPr lang="en-US" sz="1000" dirty="0">
                  <a:solidFill>
                    <a:srgbClr val="EA9CEC"/>
                  </a:solidFill>
                  <a:latin typeface="RubFlama" panose="02000000000000000000" pitchFamily="2" charset="0"/>
                </a:rPr>
                <a:t>)</a:t>
              </a:r>
              <a:endParaRPr lang="en-GB" sz="1000" dirty="0">
                <a:solidFill>
                  <a:srgbClr val="EA9CEC"/>
                </a:solidFill>
                <a:latin typeface="RubFlama" panose="02000000000000000000" pitchFamily="2" charset="0"/>
              </a:endParaRPr>
            </a:p>
          </p:txBody>
        </p:sp>
        <p:sp>
          <p:nvSpPr>
            <p:cNvPr id="22" name="Αριστερό άγκιστρο 21">
              <a:extLst>
                <a:ext uri="{FF2B5EF4-FFF2-40B4-BE49-F238E27FC236}">
                  <a16:creationId xmlns:a16="http://schemas.microsoft.com/office/drawing/2014/main" id="{C2156058-D534-838B-2CA1-245D0163399C}"/>
                </a:ext>
              </a:extLst>
            </p:cNvPr>
            <p:cNvSpPr/>
            <p:nvPr/>
          </p:nvSpPr>
          <p:spPr>
            <a:xfrm rot="10800000">
              <a:off x="7265496" y="1774469"/>
              <a:ext cx="111487" cy="253916"/>
            </a:xfrm>
            <a:prstGeom prst="leftBrace">
              <a:avLst/>
            </a:prstGeom>
            <a:ln>
              <a:solidFill>
                <a:srgbClr val="00CC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8E1E1DB-0AC3-24A0-F4E1-1E23E0F34C66}"/>
                </a:ext>
              </a:extLst>
            </p:cNvPr>
            <p:cNvSpPr txBox="1"/>
            <p:nvPr/>
          </p:nvSpPr>
          <p:spPr>
            <a:xfrm>
              <a:off x="7306569" y="1687439"/>
              <a:ext cx="135683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>
                  <a:solidFill>
                    <a:srgbClr val="00CC66"/>
                  </a:solidFill>
                  <a:latin typeface="RubFlama" panose="02000000000000000000" pitchFamily="2" charset="0"/>
                </a:rPr>
                <a:t> Posterior trends (</a:t>
              </a:r>
              <a:r>
                <a:rPr lang="en-US" sz="1000" b="1" dirty="0">
                  <a:solidFill>
                    <a:srgbClr val="00CC66"/>
                  </a:solidFill>
                  <a:latin typeface="RubFlama" panose="02000000000000000000" pitchFamily="2" charset="0"/>
                </a:rPr>
                <a:t>corrected</a:t>
              </a:r>
              <a:r>
                <a:rPr lang="en-US" sz="1000" dirty="0">
                  <a:solidFill>
                    <a:srgbClr val="00CC66"/>
                  </a:solidFill>
                  <a:latin typeface="RubFlama" panose="02000000000000000000" pitchFamily="2" charset="0"/>
                </a:rPr>
                <a:t>)</a:t>
              </a:r>
              <a:endParaRPr lang="en-GB" sz="1000" dirty="0">
                <a:solidFill>
                  <a:srgbClr val="00CC66"/>
                </a:solidFill>
                <a:latin typeface="RubFlama" panose="02000000000000000000" pitchFamily="2" charset="0"/>
              </a:endParaRPr>
            </a:p>
          </p:txBody>
        </p:sp>
      </p:grpSp>
      <p:sp>
        <p:nvSpPr>
          <p:cNvPr id="33" name="Ορθογώνιο 32">
            <a:extLst>
              <a:ext uri="{FF2B5EF4-FFF2-40B4-BE49-F238E27FC236}">
                <a16:creationId xmlns:a16="http://schemas.microsoft.com/office/drawing/2014/main" id="{5EB77B24-BB32-989D-2236-08869443A16F}"/>
              </a:ext>
            </a:extLst>
          </p:cNvPr>
          <p:cNvSpPr/>
          <p:nvPr/>
        </p:nvSpPr>
        <p:spPr>
          <a:xfrm>
            <a:off x="8224711" y="1007307"/>
            <a:ext cx="400967" cy="64833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70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93B357-96B4-CAD0-D0FB-27526AA26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1D196D8D-85B9-D08A-5625-09544D030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Urbanization Effect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8B65DC-8DA5-D750-0B01-349947353878}"/>
              </a:ext>
            </a:extLst>
          </p:cNvPr>
          <p:cNvSpPr txBox="1"/>
          <p:nvPr/>
        </p:nvSpPr>
        <p:spPr>
          <a:xfrm>
            <a:off x="1367828" y="1012422"/>
            <a:ext cx="30444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RubFlama" panose="02000000000000000000" pitchFamily="2" charset="0"/>
              </a:rPr>
              <a:t>Posterior Distributions of Urbanization Effect</a:t>
            </a:r>
            <a:endParaRPr lang="en-GB" sz="1100" b="1" dirty="0">
              <a:latin typeface="RubFlama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13332E-FBD0-7D78-19A0-ABAA577CBD9C}"/>
              </a:ext>
            </a:extLst>
          </p:cNvPr>
          <p:cNvSpPr txBox="1"/>
          <p:nvPr/>
        </p:nvSpPr>
        <p:spPr>
          <a:xfrm>
            <a:off x="1179702" y="2813412"/>
            <a:ext cx="10807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RubFlama" panose="02000000000000000000" pitchFamily="2" charset="0"/>
              </a:rPr>
              <a:t>Temperate Cities</a:t>
            </a:r>
            <a:endParaRPr lang="en-GB" sz="900" b="1" dirty="0">
              <a:latin typeface="RubFlam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7E42D9-FFB8-0E19-F453-6A0C4853ADE5}"/>
              </a:ext>
            </a:extLst>
          </p:cNvPr>
          <p:cNvSpPr txBox="1"/>
          <p:nvPr/>
        </p:nvSpPr>
        <p:spPr>
          <a:xfrm>
            <a:off x="3405394" y="2805385"/>
            <a:ext cx="111440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RubFlama" panose="02000000000000000000" pitchFamily="2" charset="0"/>
              </a:rPr>
              <a:t>Continental Cities</a:t>
            </a:r>
            <a:endParaRPr lang="en-GB" sz="900" b="1" dirty="0">
              <a:latin typeface="RubFlama" panose="02000000000000000000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A5619D-CB1D-33AC-F477-AB5EE3EFFB78}"/>
              </a:ext>
            </a:extLst>
          </p:cNvPr>
          <p:cNvSpPr txBox="1"/>
          <p:nvPr/>
        </p:nvSpPr>
        <p:spPr>
          <a:xfrm>
            <a:off x="3606107" y="1451271"/>
            <a:ext cx="6944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RubFlama" panose="02000000000000000000" pitchFamily="2" charset="0"/>
              </a:rPr>
              <a:t>Dry Cities</a:t>
            </a:r>
            <a:endParaRPr lang="en-GB" sz="900" b="1" dirty="0">
              <a:latin typeface="RubFlam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680AC5-201A-A92F-2928-82B4A1BA8189}"/>
              </a:ext>
            </a:extLst>
          </p:cNvPr>
          <p:cNvSpPr txBox="1"/>
          <p:nvPr/>
        </p:nvSpPr>
        <p:spPr>
          <a:xfrm>
            <a:off x="1248629" y="1440180"/>
            <a:ext cx="94288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latin typeface="RubFlama" panose="02000000000000000000" pitchFamily="2" charset="0"/>
              </a:rPr>
              <a:t>Tropical Cities</a:t>
            </a:r>
            <a:endParaRPr lang="en-GB" sz="900" b="1" dirty="0">
              <a:latin typeface="RubFlama" panose="02000000000000000000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4D83BD-32BB-8521-7E7B-E7B27B3DA841}"/>
              </a:ext>
            </a:extLst>
          </p:cNvPr>
          <p:cNvSpPr txBox="1"/>
          <p:nvPr/>
        </p:nvSpPr>
        <p:spPr>
          <a:xfrm>
            <a:off x="5288828" y="1012422"/>
            <a:ext cx="399678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1" i="1" dirty="0">
                <a:solidFill>
                  <a:schemeClr val="accent1"/>
                </a:solidFill>
                <a:latin typeface="RubFlama" panose="02000000000000000000" pitchFamily="2" charset="0"/>
              </a:rPr>
              <a:t>Reminder:  </a:t>
            </a:r>
            <a:r>
              <a:rPr lang="en-US" sz="1000" dirty="0">
                <a:solidFill>
                  <a:schemeClr val="accent1"/>
                </a:solidFill>
                <a:latin typeface="RubFlama" panose="02000000000000000000" pitchFamily="2" charset="0"/>
              </a:rPr>
              <a:t>Urbanization Effect = Urban Trend – Rural Trend</a:t>
            </a:r>
            <a:endParaRPr lang="en-GB" sz="1000" dirty="0">
              <a:solidFill>
                <a:schemeClr val="accent1"/>
              </a:solidFill>
            </a:endParaRPr>
          </a:p>
        </p:txBody>
      </p:sp>
      <p:sp>
        <p:nvSpPr>
          <p:cNvPr id="21" name="Θέση περιεχομένου 2">
            <a:extLst>
              <a:ext uri="{FF2B5EF4-FFF2-40B4-BE49-F238E27FC236}">
                <a16:creationId xmlns:a16="http://schemas.microsoft.com/office/drawing/2014/main" id="{2EDC8BDD-6A86-CC35-7197-AA6E39F79CB6}"/>
              </a:ext>
            </a:extLst>
          </p:cNvPr>
          <p:cNvSpPr txBox="1">
            <a:spLocks/>
          </p:cNvSpPr>
          <p:nvPr/>
        </p:nvSpPr>
        <p:spPr bwMode="auto">
          <a:xfrm>
            <a:off x="5714149" y="2648326"/>
            <a:ext cx="2642588" cy="1686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200" i="1" dirty="0"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We consider a difference reliable only </a:t>
            </a:r>
            <a:r>
              <a:rPr lang="en-US" sz="1200" b="1" i="1" dirty="0"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when its credible interval lies entirely above or below zero</a:t>
            </a:r>
            <a:r>
              <a:rPr lang="en-US" sz="1200" i="1" dirty="0"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rather than merely when the posterior mean indicates a non-zero.</a:t>
            </a:r>
          </a:p>
        </p:txBody>
      </p:sp>
      <p:grpSp>
        <p:nvGrpSpPr>
          <p:cNvPr id="9" name="Ομάδα 8">
            <a:extLst>
              <a:ext uri="{FF2B5EF4-FFF2-40B4-BE49-F238E27FC236}">
                <a16:creationId xmlns:a16="http://schemas.microsoft.com/office/drawing/2014/main" id="{15E15451-1CDF-EFDB-FFE6-38CD59EA271C}"/>
              </a:ext>
            </a:extLst>
          </p:cNvPr>
          <p:cNvGrpSpPr/>
          <p:nvPr/>
        </p:nvGrpSpPr>
        <p:grpSpPr>
          <a:xfrm>
            <a:off x="704425" y="1682103"/>
            <a:ext cx="4371230" cy="2652993"/>
            <a:chOff x="391474" y="1547379"/>
            <a:chExt cx="4779471" cy="2798866"/>
          </a:xfrm>
        </p:grpSpPr>
        <p:pic>
          <p:nvPicPr>
            <p:cNvPr id="3" name="Εικόνα 2">
              <a:extLst>
                <a:ext uri="{FF2B5EF4-FFF2-40B4-BE49-F238E27FC236}">
                  <a16:creationId xmlns:a16="http://schemas.microsoft.com/office/drawing/2014/main" id="{7409E073-DEE5-2B6F-59F4-64E90BC62B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1474" y="1547379"/>
              <a:ext cx="4779471" cy="1145536"/>
            </a:xfrm>
            <a:prstGeom prst="rect">
              <a:avLst/>
            </a:prstGeom>
          </p:spPr>
        </p:pic>
        <p:pic>
          <p:nvPicPr>
            <p:cNvPr id="4" name="Εικόνα 3">
              <a:extLst>
                <a:ext uri="{FF2B5EF4-FFF2-40B4-BE49-F238E27FC236}">
                  <a16:creationId xmlns:a16="http://schemas.microsoft.com/office/drawing/2014/main" id="{C367D907-8D16-D9D5-3057-E34FAD9D4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1474" y="2923747"/>
              <a:ext cx="4779471" cy="1422498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57A7C7F9-2A58-1451-7CC1-F54496CFB175}"/>
              </a:ext>
            </a:extLst>
          </p:cNvPr>
          <p:cNvSpPr txBox="1"/>
          <p:nvPr/>
        </p:nvSpPr>
        <p:spPr>
          <a:xfrm>
            <a:off x="5392269" y="1633031"/>
            <a:ext cx="30913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2"/>
                </a:solidFill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When using the fixed-size polygons, we found a </a:t>
            </a:r>
            <a:r>
              <a:rPr lang="en-US" sz="1200" b="1" dirty="0">
                <a:solidFill>
                  <a:schemeClr val="bg2"/>
                </a:solidFill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stronger indication </a:t>
            </a:r>
            <a:r>
              <a:rPr lang="en-US" sz="1200" dirty="0">
                <a:solidFill>
                  <a:schemeClr val="bg2"/>
                </a:solidFill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of a positive urbanization effect, but </a:t>
            </a:r>
            <a:r>
              <a:rPr lang="en-US" sz="1200" b="1" dirty="0">
                <a:solidFill>
                  <a:schemeClr val="bg2"/>
                </a:solidFill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en-US" sz="1200" dirty="0">
                <a:solidFill>
                  <a:schemeClr val="bg2"/>
                </a:solidFill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1" dirty="0">
                <a:solidFill>
                  <a:schemeClr val="bg2"/>
                </a:solidFill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did not meet </a:t>
            </a:r>
            <a:r>
              <a:rPr lang="en-US" sz="1200" dirty="0">
                <a:solidFill>
                  <a:schemeClr val="bg2"/>
                </a:solidFill>
                <a:latin typeface="RubFlama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our criterion for robust inference: </a:t>
            </a:r>
            <a:endParaRPr lang="en-US" sz="1100" dirty="0">
              <a:latin typeface="RubFlama" panose="020000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Ορθογώνιο 18">
            <a:extLst>
              <a:ext uri="{FF2B5EF4-FFF2-40B4-BE49-F238E27FC236}">
                <a16:creationId xmlns:a16="http://schemas.microsoft.com/office/drawing/2014/main" id="{AC27E446-9434-E5AA-A8D7-89EC3B9C7893}"/>
              </a:ext>
            </a:extLst>
          </p:cNvPr>
          <p:cNvSpPr/>
          <p:nvPr/>
        </p:nvSpPr>
        <p:spPr>
          <a:xfrm>
            <a:off x="2165477" y="2332943"/>
            <a:ext cx="57600" cy="45719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33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A5716F7-0FF8-5190-02E2-5802ECCCD9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Omitting the Trend Standard Errors</a:t>
            </a:r>
            <a:endParaRPr lang="en-GB" dirty="0"/>
          </a:p>
        </p:txBody>
      </p:sp>
      <p:pic>
        <p:nvPicPr>
          <p:cNvPr id="4" name="Εικόνα 3">
            <a:extLst>
              <a:ext uri="{FF2B5EF4-FFF2-40B4-BE49-F238E27FC236}">
                <a16:creationId xmlns:a16="http://schemas.microsoft.com/office/drawing/2014/main" id="{50808F19-F1F6-0DD1-0E98-CC2710B8A3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634" y="1436104"/>
            <a:ext cx="1969029" cy="805512"/>
          </a:xfrm>
          <a:prstGeom prst="rect">
            <a:avLst/>
          </a:prstGeom>
        </p:spPr>
      </p:pic>
      <p:pic>
        <p:nvPicPr>
          <p:cNvPr id="6" name="Εικόνα 5">
            <a:extLst>
              <a:ext uri="{FF2B5EF4-FFF2-40B4-BE49-F238E27FC236}">
                <a16:creationId xmlns:a16="http://schemas.microsoft.com/office/drawing/2014/main" id="{47CE36C5-602E-0D68-9C92-94A972D467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360" y="2983461"/>
            <a:ext cx="1699773" cy="486366"/>
          </a:xfrm>
          <a:prstGeom prst="rect">
            <a:avLst/>
          </a:prstGeom>
        </p:spPr>
      </p:pic>
      <p:sp>
        <p:nvSpPr>
          <p:cNvPr id="7" name="Βέλος: Κάτω 6">
            <a:extLst>
              <a:ext uri="{FF2B5EF4-FFF2-40B4-BE49-F238E27FC236}">
                <a16:creationId xmlns:a16="http://schemas.microsoft.com/office/drawing/2014/main" id="{34039D09-B899-0C82-B5BD-7FB00B7E45CC}"/>
              </a:ext>
            </a:extLst>
          </p:cNvPr>
          <p:cNvSpPr/>
          <p:nvPr/>
        </p:nvSpPr>
        <p:spPr>
          <a:xfrm>
            <a:off x="1751526" y="2464630"/>
            <a:ext cx="130205" cy="214240"/>
          </a:xfrm>
          <a:prstGeom prst="down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Ευθεία γραμμή σύνδεσης 8">
            <a:extLst>
              <a:ext uri="{FF2B5EF4-FFF2-40B4-BE49-F238E27FC236}">
                <a16:creationId xmlns:a16="http://schemas.microsoft.com/office/drawing/2014/main" id="{9661F81E-A206-37D7-7A74-7CEBBB3A3B7E}"/>
              </a:ext>
            </a:extLst>
          </p:cNvPr>
          <p:cNvCxnSpPr/>
          <p:nvPr/>
        </p:nvCxnSpPr>
        <p:spPr>
          <a:xfrm>
            <a:off x="1088360" y="1626781"/>
            <a:ext cx="17399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B03737-E6B5-838F-2008-1A70F1A21984}"/>
              </a:ext>
            </a:extLst>
          </p:cNvPr>
          <p:cNvSpPr txBox="1"/>
          <p:nvPr/>
        </p:nvSpPr>
        <p:spPr>
          <a:xfrm>
            <a:off x="2086243" y="2340917"/>
            <a:ext cx="1919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2"/>
                </a:solidFill>
                <a:latin typeface="RubFlama" panose="02000000000000000000" pitchFamily="2" charset="0"/>
              </a:rPr>
              <a:t>Omitting the trend SE from our analysis</a:t>
            </a:r>
            <a:endParaRPr lang="en-GB" sz="1200" i="1" dirty="0">
              <a:solidFill>
                <a:schemeClr val="tx2"/>
              </a:solidFill>
              <a:latin typeface="RubFlama" panose="02000000000000000000" pitchFamily="2" charset="0"/>
            </a:endParaRPr>
          </a:p>
        </p:txBody>
      </p:sp>
      <p:pic>
        <p:nvPicPr>
          <p:cNvPr id="11" name="Εικόνα 10">
            <a:extLst>
              <a:ext uri="{FF2B5EF4-FFF2-40B4-BE49-F238E27FC236}">
                <a16:creationId xmlns:a16="http://schemas.microsoft.com/office/drawing/2014/main" id="{38BB7852-80EA-05E4-AAAD-C5DE9DFB20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1611" y="1090327"/>
            <a:ext cx="4448507" cy="327875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7172BC3-F0B4-41A5-C270-D4655FF7F239}"/>
              </a:ext>
            </a:extLst>
          </p:cNvPr>
          <p:cNvSpPr txBox="1"/>
          <p:nvPr/>
        </p:nvSpPr>
        <p:spPr>
          <a:xfrm>
            <a:off x="5505979" y="774420"/>
            <a:ext cx="16997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1050" i="1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83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1ECDAF6-EBC4-A03A-517E-DF0A3ACC6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Last Check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22A8A7-F06E-33AA-CF12-C5F154D2C453}"/>
              </a:ext>
            </a:extLst>
          </p:cNvPr>
          <p:cNvSpPr txBox="1"/>
          <p:nvPr/>
        </p:nvSpPr>
        <p:spPr>
          <a:xfrm>
            <a:off x="562959" y="2310533"/>
            <a:ext cx="280492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effectLst/>
                <a:latin typeface="RubFlam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We repeated our analysis </a:t>
            </a:r>
            <a:r>
              <a:rPr lang="en-GB" sz="1200" b="1" dirty="0">
                <a:effectLst/>
                <a:latin typeface="RubFlam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using an alternative method based on arithmetic means </a:t>
            </a:r>
            <a:r>
              <a:rPr lang="en-GB" sz="1200" dirty="0">
                <a:effectLst/>
                <a:latin typeface="RubFlama" panose="020000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that is more consistent with the existing literature.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Πίνακας 14">
                <a:extLst>
                  <a:ext uri="{FF2B5EF4-FFF2-40B4-BE49-F238E27FC236}">
                    <a16:creationId xmlns:a16="http://schemas.microsoft.com/office/drawing/2014/main" id="{B55285C9-CAF1-1992-6BE1-91F5D9801E3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3714291"/>
                  </p:ext>
                </p:extLst>
              </p:nvPr>
            </p:nvGraphicFramePr>
            <p:xfrm>
              <a:off x="4486201" y="1796505"/>
              <a:ext cx="4210380" cy="1706963"/>
            </p:xfrm>
            <a:graphic>
              <a:graphicData uri="http://schemas.openxmlformats.org/drawingml/2006/table">
                <a:tbl>
                  <a:tblPr firstRow="1" firstCol="1" bandRow="1">
                    <a:tableStyleId>{69012ECD-51FC-41F1-AA8D-1B2483CD663E}</a:tableStyleId>
                  </a:tblPr>
                  <a:tblGrid>
                    <a:gridCol w="1403460">
                      <a:extLst>
                        <a:ext uri="{9D8B030D-6E8A-4147-A177-3AD203B41FA5}">
                          <a16:colId xmlns:a16="http://schemas.microsoft.com/office/drawing/2014/main" val="3727912686"/>
                        </a:ext>
                      </a:extLst>
                    </a:gridCol>
                    <a:gridCol w="1403460">
                      <a:extLst>
                        <a:ext uri="{9D8B030D-6E8A-4147-A177-3AD203B41FA5}">
                          <a16:colId xmlns:a16="http://schemas.microsoft.com/office/drawing/2014/main" val="1762296829"/>
                        </a:ext>
                      </a:extLst>
                    </a:gridCol>
                    <a:gridCol w="1403460">
                      <a:extLst>
                        <a:ext uri="{9D8B030D-6E8A-4147-A177-3AD203B41FA5}">
                          <a16:colId xmlns:a16="http://schemas.microsoft.com/office/drawing/2014/main" val="1825245170"/>
                        </a:ext>
                      </a:extLst>
                    </a:gridCol>
                  </a:tblGrid>
                  <a:tr h="253369">
                    <a:tc rowSpan="2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Cities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gridSpan="2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acc>
                                <m:accPr>
                                  <m:chr m:val="̅"/>
                                  <m:ctrlPr>
                                    <a:rPr lang="en-GB" sz="12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GB" sz="12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𝛥𝛼</m:t>
                                  </m:r>
                                </m:e>
                              </m:acc>
                              <m:d>
                                <m:dPr>
                                  <m:ctrlPr>
                                    <a:rPr lang="en-GB" sz="1200" i="1" kern="100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1200" kern="100">
                                      <a:effectLst/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</m:d>
                            </m:oMath>
                          </a14:m>
                          <a:r>
                            <a:rPr lang="en-GB" sz="1200" kern="100">
                              <a:effectLst/>
                            </a:rPr>
                            <a:t> [K/decade]</a:t>
                          </a:r>
                          <a:endParaRPr lang="en-GB" sz="1200" kern="10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0363943"/>
                      </a:ext>
                    </a:extLst>
                  </a:tr>
                  <a:tr h="252799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Arithmetic Means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>
                              <a:effectLst/>
                              <a:latin typeface="RubFlama" panose="02000000000000000000" pitchFamily="2" charset="0"/>
                            </a:rPr>
                            <a:t>Bayesian-noSE*</a:t>
                          </a:r>
                          <a:endParaRPr lang="en-GB" sz="1200" kern="10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27218288"/>
                      </a:ext>
                    </a:extLst>
                  </a:tr>
                  <a:tr h="252799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Tropical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-0.017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>
                              <a:effectLst/>
                              <a:latin typeface="RubFlama" panose="02000000000000000000" pitchFamily="2" charset="0"/>
                            </a:rPr>
                            <a:t>-0.015</a:t>
                          </a:r>
                          <a:endParaRPr lang="en-GB" sz="1200" kern="10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05802952"/>
                      </a:ext>
                    </a:extLst>
                  </a:tr>
                  <a:tr h="252799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Dry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0.048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0.044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99221805"/>
                      </a:ext>
                    </a:extLst>
                  </a:tr>
                  <a:tr h="252799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Temperate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0.023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0.022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7053526"/>
                      </a:ext>
                    </a:extLst>
                  </a:tr>
                  <a:tr h="252799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Continental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0.010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0.010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50634121"/>
                      </a:ext>
                    </a:extLst>
                  </a:tr>
                  <a:tr h="189599">
                    <a:tc gridSpan="3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900" b="0" i="1" kern="100" dirty="0">
                              <a:effectLst/>
                              <a:latin typeface="RubFlama" panose="02000000000000000000" pitchFamily="2" charset="0"/>
                            </a:rPr>
                            <a:t>*Experiment: Urban Cores; trend SE omitted.</a:t>
                          </a:r>
                          <a:endParaRPr lang="en-GB" sz="1200" b="0" i="1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8838308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Πίνακας 14">
                <a:extLst>
                  <a:ext uri="{FF2B5EF4-FFF2-40B4-BE49-F238E27FC236}">
                    <a16:creationId xmlns:a16="http://schemas.microsoft.com/office/drawing/2014/main" id="{B55285C9-CAF1-1992-6BE1-91F5D9801E3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3714291"/>
                  </p:ext>
                </p:extLst>
              </p:nvPr>
            </p:nvGraphicFramePr>
            <p:xfrm>
              <a:off x="4486201" y="1796505"/>
              <a:ext cx="4210380" cy="1706963"/>
            </p:xfrm>
            <a:graphic>
              <a:graphicData uri="http://schemas.openxmlformats.org/drawingml/2006/table">
                <a:tbl>
                  <a:tblPr firstRow="1" firstCol="1" bandRow="1">
                    <a:tableStyleId>{69012ECD-51FC-41F1-AA8D-1B2483CD663E}</a:tableStyleId>
                  </a:tblPr>
                  <a:tblGrid>
                    <a:gridCol w="1403460">
                      <a:extLst>
                        <a:ext uri="{9D8B030D-6E8A-4147-A177-3AD203B41FA5}">
                          <a16:colId xmlns:a16="http://schemas.microsoft.com/office/drawing/2014/main" val="3727912686"/>
                        </a:ext>
                      </a:extLst>
                    </a:gridCol>
                    <a:gridCol w="1403460">
                      <a:extLst>
                        <a:ext uri="{9D8B030D-6E8A-4147-A177-3AD203B41FA5}">
                          <a16:colId xmlns:a16="http://schemas.microsoft.com/office/drawing/2014/main" val="1762296829"/>
                        </a:ext>
                      </a:extLst>
                    </a:gridCol>
                    <a:gridCol w="1403460">
                      <a:extLst>
                        <a:ext uri="{9D8B030D-6E8A-4147-A177-3AD203B41FA5}">
                          <a16:colId xmlns:a16="http://schemas.microsoft.com/office/drawing/2014/main" val="1825245170"/>
                        </a:ext>
                      </a:extLst>
                    </a:gridCol>
                  </a:tblGrid>
                  <a:tr h="253369">
                    <a:tc rowSpan="2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Cities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50108" t="-14286" r="-434" b="-578571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0363943"/>
                      </a:ext>
                    </a:extLst>
                  </a:tr>
                  <a:tr h="252799">
                    <a:tc v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Arithmetic Means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>
                              <a:effectLst/>
                              <a:latin typeface="RubFlama" panose="02000000000000000000" pitchFamily="2" charset="0"/>
                            </a:rPr>
                            <a:t>Bayesian-noSE*</a:t>
                          </a:r>
                          <a:endParaRPr lang="en-GB" sz="1200" kern="10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727218288"/>
                      </a:ext>
                    </a:extLst>
                  </a:tr>
                  <a:tr h="252799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Tropical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-0.017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>
                              <a:effectLst/>
                              <a:latin typeface="RubFlama" panose="02000000000000000000" pitchFamily="2" charset="0"/>
                            </a:rPr>
                            <a:t>-0.015</a:t>
                          </a:r>
                          <a:endParaRPr lang="en-GB" sz="1200" kern="10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05802952"/>
                      </a:ext>
                    </a:extLst>
                  </a:tr>
                  <a:tr h="252799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Dry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0.048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0.044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799221805"/>
                      </a:ext>
                    </a:extLst>
                  </a:tr>
                  <a:tr h="252799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Temperate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0.023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0.022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7053526"/>
                      </a:ext>
                    </a:extLst>
                  </a:tr>
                  <a:tr h="252799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Continental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0.010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1200" kern="100" dirty="0">
                              <a:effectLst/>
                              <a:latin typeface="RubFlama" panose="02000000000000000000" pitchFamily="2" charset="0"/>
                            </a:rPr>
                            <a:t>0.010</a:t>
                          </a:r>
                          <a:endParaRPr lang="en-GB" sz="1200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150634121"/>
                      </a:ext>
                    </a:extLst>
                  </a:tr>
                  <a:tr h="189599">
                    <a:tc gridSpan="3"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  <a:buNone/>
                          </a:pPr>
                          <a:r>
                            <a:rPr lang="en-GB" sz="900" b="0" i="1" kern="100" dirty="0">
                              <a:effectLst/>
                              <a:latin typeface="RubFlama" panose="02000000000000000000" pitchFamily="2" charset="0"/>
                            </a:rPr>
                            <a:t>*Experiment: Urban Cores; trend SE omitted.</a:t>
                          </a:r>
                          <a:endParaRPr lang="en-GB" sz="1200" b="0" i="1" kern="100" dirty="0">
                            <a:effectLst/>
                            <a:latin typeface="RubFlama" panose="02000000000000000000" pitchFamily="2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8838308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06664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4232A1B-F870-C31B-9043-5CB4137C3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Literature</a:t>
            </a:r>
            <a:endParaRPr lang="en-GB" dirty="0"/>
          </a:p>
        </p:txBody>
      </p:sp>
      <p:sp>
        <p:nvSpPr>
          <p:cNvPr id="4" name="Θέση περιεχομένου 2">
            <a:extLst>
              <a:ext uri="{FF2B5EF4-FFF2-40B4-BE49-F238E27FC236}">
                <a16:creationId xmlns:a16="http://schemas.microsoft.com/office/drawing/2014/main" id="{ABB292C4-2E94-098F-5EEC-847A431B1564}"/>
              </a:ext>
            </a:extLst>
          </p:cNvPr>
          <p:cNvSpPr txBox="1">
            <a:spLocks/>
          </p:cNvSpPr>
          <p:nvPr/>
        </p:nvSpPr>
        <p:spPr bwMode="auto">
          <a:xfrm>
            <a:off x="551048" y="1491263"/>
            <a:ext cx="3455109" cy="236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kern="0" dirty="0">
                <a:latin typeface="RubFlama" panose="02000000000000000000" pitchFamily="2" charset="0"/>
              </a:rPr>
              <a:t>LST-based analyses </a:t>
            </a:r>
            <a:r>
              <a:rPr lang="en-US" sz="1200" b="1" kern="0" dirty="0">
                <a:latin typeface="RubFlama" panose="02000000000000000000" pitchFamily="2" charset="0"/>
              </a:rPr>
              <a:t>generally suggest that urban LST rise faster than rural </a:t>
            </a:r>
            <a:r>
              <a:rPr lang="en-US" sz="1200" kern="0" dirty="0">
                <a:latin typeface="RubFlama" panose="02000000000000000000" pitchFamily="2" charset="0"/>
              </a:rPr>
              <a:t>(+29% according to Liu et al., 2022</a:t>
            </a:r>
            <a:r>
              <a:rPr lang="en-US" sz="1200" b="1" kern="0" dirty="0">
                <a:latin typeface="RubFlama" panose="02000000000000000000" pitchFamily="2" charset="0"/>
              </a:rPr>
              <a:t>).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200" kern="0" dirty="0">
                <a:latin typeface="RubFlama" panose="02000000000000000000" pitchFamily="2" charset="0"/>
              </a:rPr>
              <a:t>However, like SAT-based estimates, LST-derived results also </a:t>
            </a:r>
            <a:r>
              <a:rPr lang="en-US" sz="1200" b="1" kern="0" dirty="0">
                <a:latin typeface="RubFlama" panose="02000000000000000000" pitchFamily="2" charset="0"/>
              </a:rPr>
              <a:t>show substantial variability</a:t>
            </a:r>
            <a:r>
              <a:rPr lang="en-US" sz="1200" kern="0" dirty="0">
                <a:latin typeface="RubFlama" panose="02000000000000000000" pitchFamily="2" charset="0"/>
              </a:rPr>
              <a:t>.</a:t>
            </a:r>
            <a:endParaRPr lang="en-US" sz="1100" kern="0" dirty="0">
              <a:latin typeface="RubFlama" panose="02000000000000000000" pitchFamily="2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300" b="1" kern="0" dirty="0">
                <a:solidFill>
                  <a:srgbClr val="FF0000"/>
                </a:solidFill>
                <a:latin typeface="RubFlama" panose="02000000000000000000" pitchFamily="2" charset="0"/>
              </a:rPr>
              <a:t>Limitations</a:t>
            </a:r>
            <a:r>
              <a:rPr lang="en-US" sz="1300" kern="0" dirty="0">
                <a:solidFill>
                  <a:srgbClr val="FF0000"/>
                </a:solidFill>
                <a:latin typeface="RubFlama" panose="02000000000000000000" pitchFamily="2" charset="0"/>
              </a:rPr>
              <a:t>: ignore the covariance among cities and the LST / Trend uncertainties. </a:t>
            </a:r>
            <a:endParaRPr lang="el-GR" sz="1300" kern="0" dirty="0">
              <a:solidFill>
                <a:srgbClr val="FF0000"/>
              </a:solidFill>
              <a:latin typeface="RubFlama" panose="02000000000000000000" pitchFamily="2" charset="0"/>
            </a:endParaRPr>
          </a:p>
          <a:p>
            <a:pPr indent="-375375">
              <a:buFont typeface="Arial" panose="020B0604020202020204" pitchFamily="34" charset="0"/>
              <a:buChar char="•"/>
            </a:pPr>
            <a:endParaRPr lang="en-US" sz="1300" kern="0" dirty="0">
              <a:latin typeface="RubFlama" panose="02000000000000000000" pitchFamily="2" charset="0"/>
            </a:endParaRPr>
          </a:p>
          <a:p>
            <a:pPr marL="1095375" lvl="1" indent="-285750">
              <a:buFont typeface="Arial" panose="020B0604020202020204" pitchFamily="34" charset="0"/>
              <a:buChar char="•"/>
            </a:pPr>
            <a:endParaRPr lang="en-US" sz="1300" b="1" kern="0" dirty="0">
              <a:solidFill>
                <a:schemeClr val="accent1"/>
              </a:solidFill>
              <a:latin typeface="RubFlama" panose="02000000000000000000" pitchFamily="2" charset="0"/>
            </a:endParaRPr>
          </a:p>
          <a:p>
            <a:pPr indent="0"/>
            <a:endParaRPr lang="en-US" sz="1300" kern="0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  <p:pic>
        <p:nvPicPr>
          <p:cNvPr id="18" name="Εικόνα 17">
            <a:extLst>
              <a:ext uri="{FF2B5EF4-FFF2-40B4-BE49-F238E27FC236}">
                <a16:creationId xmlns:a16="http://schemas.microsoft.com/office/drawing/2014/main" id="{3F3C95A1-B195-23F8-94F5-015605CF8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2927" y="1398255"/>
            <a:ext cx="3412016" cy="254800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8294BF3-1221-510F-DC33-A460EEFDECCD}"/>
              </a:ext>
            </a:extLst>
          </p:cNvPr>
          <p:cNvSpPr txBox="1"/>
          <p:nvPr/>
        </p:nvSpPr>
        <p:spPr>
          <a:xfrm>
            <a:off x="4942927" y="4089351"/>
            <a:ext cx="35524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000" dirty="0">
                <a:latin typeface="RubFlama" panose="02000000000000000000" pitchFamily="2" charset="0"/>
              </a:rPr>
              <a:t>The </a:t>
            </a:r>
            <a:r>
              <a:rPr lang="en-GB" sz="1000" b="1" dirty="0">
                <a:latin typeface="RubFlama" panose="02000000000000000000" pitchFamily="2" charset="0"/>
              </a:rPr>
              <a:t>error bars represent 10%~90% percentiles.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309896-5F9F-4006-548C-8786329E97A4}"/>
              </a:ext>
            </a:extLst>
          </p:cNvPr>
          <p:cNvSpPr txBox="1"/>
          <p:nvPr/>
        </p:nvSpPr>
        <p:spPr>
          <a:xfrm>
            <a:off x="4461979" y="873655"/>
            <a:ext cx="4572000" cy="438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b="1" dirty="0">
                <a:latin typeface="RubFlama" panose="02000000000000000000" pitchFamily="2" charset="0"/>
              </a:rPr>
              <a:t>Surface warming trend by city size and continent</a:t>
            </a:r>
          </a:p>
          <a:p>
            <a:pPr algn="ctr"/>
            <a:r>
              <a:rPr lang="en-GB" sz="1000" dirty="0">
                <a:latin typeface="RubFlama" panose="02000000000000000000" pitchFamily="2" charset="0"/>
              </a:rPr>
              <a:t>Source: Liu et al. (2022)</a:t>
            </a:r>
          </a:p>
        </p:txBody>
      </p:sp>
    </p:spTree>
    <p:extLst>
      <p:ext uri="{BB962C8B-B14F-4D97-AF65-F5344CB8AC3E}">
        <p14:creationId xmlns:p14="http://schemas.microsoft.com/office/powerpoint/2010/main" val="22484193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969E12A-41E0-7F69-2A7B-CD8FC1B61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 Magnitude vs. Uncertainty</a:t>
            </a:r>
            <a:endParaRPr lang="en-GB" dirty="0"/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6BCFC70E-F4A1-F438-6442-9C43CB16C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1664" y="1946496"/>
            <a:ext cx="6305528" cy="18490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DB18B60-131B-87B5-21F8-3E2B28F822AC}"/>
              </a:ext>
            </a:extLst>
          </p:cNvPr>
          <p:cNvSpPr txBox="1"/>
          <p:nvPr/>
        </p:nvSpPr>
        <p:spPr>
          <a:xfrm>
            <a:off x="349092" y="1070905"/>
            <a:ext cx="44311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RubFlama" panose="02000000000000000000" pitchFamily="2" charset="0"/>
              </a:rPr>
              <a:t>A </a:t>
            </a:r>
            <a:r>
              <a:rPr lang="en-US" sz="1400" b="1" dirty="0">
                <a:latin typeface="RubFlama" panose="02000000000000000000" pitchFamily="2" charset="0"/>
              </a:rPr>
              <a:t>sensitivity analysis </a:t>
            </a:r>
            <a:r>
              <a:rPr lang="en-US" sz="1400" dirty="0">
                <a:latin typeface="RubFlama" panose="02000000000000000000" pitchFamily="2" charset="0"/>
              </a:rPr>
              <a:t>of mean uncertainty under varying inter-city correlation coefficients:</a:t>
            </a:r>
            <a:endParaRPr lang="en-GB" sz="1400" dirty="0"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1592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DE864A7-D7ED-E466-4E51-7D4BB8AC7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GB" dirty="0"/>
          </a:p>
        </p:txBody>
      </p:sp>
      <p:sp>
        <p:nvSpPr>
          <p:cNvPr id="4" name="Θέση περιεχομένου 2">
            <a:extLst>
              <a:ext uri="{FF2B5EF4-FFF2-40B4-BE49-F238E27FC236}">
                <a16:creationId xmlns:a16="http://schemas.microsoft.com/office/drawing/2014/main" id="{08D00CC1-3FDF-29F1-1566-728875A1D2A4}"/>
              </a:ext>
            </a:extLst>
          </p:cNvPr>
          <p:cNvSpPr txBox="1">
            <a:spLocks/>
          </p:cNvSpPr>
          <p:nvPr/>
        </p:nvSpPr>
        <p:spPr bwMode="auto">
          <a:xfrm>
            <a:off x="534448" y="1154298"/>
            <a:ext cx="4037552" cy="2361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kern="0" dirty="0">
                <a:latin typeface="RubFlama" panose="02000000000000000000" pitchFamily="2" charset="0"/>
              </a:rPr>
              <a:t>Satellite LST capture local warming across climates and </a:t>
            </a:r>
            <a:r>
              <a:rPr lang="en-US" sz="1200" b="1" kern="0" dirty="0">
                <a:latin typeface="RubFlama" panose="02000000000000000000" pitchFamily="2" charset="0"/>
              </a:rPr>
              <a:t>reproduce large-scale warming differences</a:t>
            </a:r>
            <a:r>
              <a:rPr lang="en-US" sz="1200" kern="0" dirty="0">
                <a:latin typeface="RubFlama" panose="02000000000000000000" pitchFamily="2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kern="0" dirty="0">
                <a:latin typeface="RubFlama" panose="02000000000000000000" pitchFamily="2" charset="0"/>
              </a:rPr>
              <a:t>Urban–rural trend differences from 19 years of MODIS LST remain within uncertainty and cannot be clearly attributed to urbanization.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kern="0" dirty="0">
                <a:latin typeface="RubFlama" panose="02000000000000000000" pitchFamily="2" charset="0"/>
              </a:rPr>
              <a:t>To reduce trend uncertainty </a:t>
            </a:r>
            <a:r>
              <a:rPr lang="en-US" sz="1200" b="1" kern="0" dirty="0">
                <a:latin typeface="RubFlama" panose="02000000000000000000" pitchFamily="2" charset="0"/>
              </a:rPr>
              <a:t>longer (&gt;20 years) multi-sensor LST data records are needed</a:t>
            </a:r>
            <a:r>
              <a:rPr lang="en-US" sz="1200" kern="0" dirty="0">
                <a:latin typeface="RubFlama" panose="02000000000000000000" pitchFamily="2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kern="0" dirty="0">
                <a:latin typeface="RubFlama" panose="02000000000000000000" pitchFamily="2" charset="0"/>
              </a:rPr>
              <a:t>Expanding polygons underestimate LST trends; </a:t>
            </a:r>
            <a:r>
              <a:rPr lang="en-US" sz="1200" b="1" kern="0" dirty="0">
                <a:latin typeface="RubFlama" panose="02000000000000000000" pitchFamily="2" charset="0"/>
              </a:rPr>
              <a:t>fixed polygons are recommended</a:t>
            </a:r>
            <a:r>
              <a:rPr lang="en-US" sz="1200" kern="0" dirty="0">
                <a:latin typeface="RubFlama" panose="02000000000000000000" pitchFamily="2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kern="0" dirty="0">
              <a:latin typeface="RubFlama" panose="02000000000000000000" pitchFamily="2" charset="0"/>
            </a:endParaRPr>
          </a:p>
        </p:txBody>
      </p:sp>
      <p:sp>
        <p:nvSpPr>
          <p:cNvPr id="10" name="Θέση περιεχομένου 2">
            <a:extLst>
              <a:ext uri="{FF2B5EF4-FFF2-40B4-BE49-F238E27FC236}">
                <a16:creationId xmlns:a16="http://schemas.microsoft.com/office/drawing/2014/main" id="{1299B9D0-2050-B4E6-CE4D-9C52E05DD74C}"/>
              </a:ext>
            </a:extLst>
          </p:cNvPr>
          <p:cNvSpPr txBox="1">
            <a:spLocks/>
          </p:cNvSpPr>
          <p:nvPr/>
        </p:nvSpPr>
        <p:spPr bwMode="auto">
          <a:xfrm>
            <a:off x="480659" y="3541002"/>
            <a:ext cx="4145129" cy="82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pPr indent="0"/>
            <a:r>
              <a:rPr lang="en-US" sz="1050" b="1" kern="0" dirty="0">
                <a:solidFill>
                  <a:schemeClr val="accent1"/>
                </a:solidFill>
                <a:latin typeface="RubFlama" panose="02000000000000000000" pitchFamily="2" charset="0"/>
              </a:rPr>
              <a:t>Note</a:t>
            </a:r>
            <a:r>
              <a:rPr lang="en-US" sz="1050" kern="0" dirty="0">
                <a:solidFill>
                  <a:schemeClr val="accent1"/>
                </a:solidFill>
                <a:latin typeface="RubFlama" panose="02000000000000000000" pitchFamily="2" charset="0"/>
              </a:rPr>
              <a:t>: Our conclusions apply only to the LST literature and to studies based on short (&lt;20 years) MODIS LST time series.</a:t>
            </a:r>
          </a:p>
        </p:txBody>
      </p:sp>
      <p:pic>
        <p:nvPicPr>
          <p:cNvPr id="12" name="Εικόνα 11">
            <a:extLst>
              <a:ext uri="{FF2B5EF4-FFF2-40B4-BE49-F238E27FC236}">
                <a16:creationId xmlns:a16="http://schemas.microsoft.com/office/drawing/2014/main" id="{348089AE-62B6-A6BE-EB99-378815C950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0330" y="1154298"/>
            <a:ext cx="2650463" cy="141745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Εικόνα 14">
            <a:extLst>
              <a:ext uri="{FF2B5EF4-FFF2-40B4-BE49-F238E27FC236}">
                <a16:creationId xmlns:a16="http://schemas.microsoft.com/office/drawing/2014/main" id="{050BF53E-33F4-1C7D-661F-AB945AB847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96" y="1473755"/>
            <a:ext cx="626170" cy="778537"/>
          </a:xfrm>
          <a:prstGeom prst="rect">
            <a:avLst/>
          </a:prstGeom>
        </p:spPr>
      </p:pic>
      <p:pic>
        <p:nvPicPr>
          <p:cNvPr id="17" name="Εικόνα 16">
            <a:extLst>
              <a:ext uri="{FF2B5EF4-FFF2-40B4-BE49-F238E27FC236}">
                <a16:creationId xmlns:a16="http://schemas.microsoft.com/office/drawing/2014/main" id="{3A2F97E0-126C-7F6E-8983-1AF3903B39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8404" y="2793379"/>
            <a:ext cx="2652389" cy="141745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Εικόνα 18">
            <a:extLst>
              <a:ext uri="{FF2B5EF4-FFF2-40B4-BE49-F238E27FC236}">
                <a16:creationId xmlns:a16="http://schemas.microsoft.com/office/drawing/2014/main" id="{4F3BF329-83FC-52DB-4E79-107A5D4044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696" y="3145816"/>
            <a:ext cx="626170" cy="77853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06A4AFC-348E-AFF0-5286-77D09EE88A94}"/>
              </a:ext>
            </a:extLst>
          </p:cNvPr>
          <p:cNvSpPr txBox="1"/>
          <p:nvPr/>
        </p:nvSpPr>
        <p:spPr>
          <a:xfrm>
            <a:off x="6064985" y="810593"/>
            <a:ext cx="11721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1" dirty="0">
                <a:latin typeface="RubFlama" panose="02000000000000000000" pitchFamily="2" charset="0"/>
              </a:rPr>
              <a:t>Paper and Data</a:t>
            </a:r>
            <a:endParaRPr lang="en-GB" sz="1100" b="1" dirty="0"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3763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1F9B1B6-237F-71AA-8D29-A9AAC9A53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523220"/>
          </a:xfrm>
        </p:spPr>
        <p:txBody>
          <a:bodyPr/>
          <a:lstStyle/>
          <a:p>
            <a:r>
              <a:rPr lang="en-US" sz="2800" dirty="0"/>
              <a:t>Supplementary Slides</a:t>
            </a:r>
            <a:endParaRPr lang="en-GB" sz="2800" dirty="0"/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96706321-3A29-06A1-F1E9-5BC0C4FE16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96102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A235DE8-F2B3-7F24-F371-9DEAA087B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ESA-CCI vs. MYD11A1 LST</a:t>
            </a:r>
            <a:endParaRPr lang="en-GB" dirty="0"/>
          </a:p>
        </p:txBody>
      </p:sp>
      <p:pic>
        <p:nvPicPr>
          <p:cNvPr id="4" name="Γραφικό 1">
            <a:extLst>
              <a:ext uri="{FF2B5EF4-FFF2-40B4-BE49-F238E27FC236}">
                <a16:creationId xmlns:a16="http://schemas.microsoft.com/office/drawing/2014/main" id="{BA1058C2-C53A-51AC-0208-1B354F9620F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1804" y="1250174"/>
            <a:ext cx="3472243" cy="3266150"/>
          </a:xfrm>
          <a:prstGeom prst="rect">
            <a:avLst/>
          </a:prstGeom>
        </p:spPr>
      </p:pic>
      <p:pic>
        <p:nvPicPr>
          <p:cNvPr id="5" name="Γραφικό 4">
            <a:extLst>
              <a:ext uri="{FF2B5EF4-FFF2-40B4-BE49-F238E27FC236}">
                <a16:creationId xmlns:a16="http://schemas.microsoft.com/office/drawing/2014/main" id="{FAB9DDDB-682F-D38E-91DE-7754C2B3EBA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301379" y="1241138"/>
            <a:ext cx="3542916" cy="3270668"/>
          </a:xfrm>
          <a:prstGeom prst="rect">
            <a:avLst/>
          </a:prstGeom>
        </p:spPr>
      </p:pic>
      <p:cxnSp>
        <p:nvCxnSpPr>
          <p:cNvPr id="7" name="Ευθεία γραμμή σύνδεσης 6">
            <a:extLst>
              <a:ext uri="{FF2B5EF4-FFF2-40B4-BE49-F238E27FC236}">
                <a16:creationId xmlns:a16="http://schemas.microsoft.com/office/drawing/2014/main" id="{4D7B9249-14A5-BF96-175F-825CB961276B}"/>
              </a:ext>
            </a:extLst>
          </p:cNvPr>
          <p:cNvCxnSpPr/>
          <p:nvPr/>
        </p:nvCxnSpPr>
        <p:spPr>
          <a:xfrm>
            <a:off x="4154916" y="935239"/>
            <a:ext cx="0" cy="372671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DB571BF-C69B-529B-3EA2-833208344B3D}"/>
              </a:ext>
            </a:extLst>
          </p:cNvPr>
          <p:cNvSpPr txBox="1"/>
          <p:nvPr/>
        </p:nvSpPr>
        <p:spPr>
          <a:xfrm>
            <a:off x="1628316" y="860612"/>
            <a:ext cx="10967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RubFlama" panose="02000000000000000000" pitchFamily="2" charset="0"/>
              </a:rPr>
              <a:t>ESA-CCI LST</a:t>
            </a:r>
            <a:endParaRPr lang="en-GB" sz="1200" b="1" dirty="0">
              <a:latin typeface="RubFlam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B5923A-91D6-4FED-E33A-DB176B7E52B3}"/>
              </a:ext>
            </a:extLst>
          </p:cNvPr>
          <p:cNvSpPr txBox="1"/>
          <p:nvPr/>
        </p:nvSpPr>
        <p:spPr>
          <a:xfrm>
            <a:off x="5317271" y="864249"/>
            <a:ext cx="20617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latin typeface="RubFlama" panose="02000000000000000000" pitchFamily="2" charset="0"/>
              </a:rPr>
              <a:t>NASA’s MYD11A1.061 LST</a:t>
            </a:r>
            <a:endParaRPr lang="en-GB" sz="1200" b="1" dirty="0"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0392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461BA36-D1AE-4E34-A457-07A415D65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LST Sampling Uncertainty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Θέση περιεχομένου 2">
                <a:extLst>
                  <a:ext uri="{FF2B5EF4-FFF2-40B4-BE49-F238E27FC236}">
                    <a16:creationId xmlns:a16="http://schemas.microsoft.com/office/drawing/2014/main" id="{A04A017E-094F-4E29-A8C1-49C125927F3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28650" y="1137139"/>
                <a:ext cx="4857751" cy="727979"/>
              </a:xfrm>
            </p:spPr>
            <p:txBody>
              <a:bodyPr>
                <a:normAutofit/>
              </a:bodyPr>
              <a:lstStyle/>
              <a:p>
                <a:pPr indent="0">
                  <a:lnSpc>
                    <a:spcPct val="150000"/>
                  </a:lnSpc>
                </a:pPr>
                <a:r>
                  <a:rPr lang="en-US" sz="1350" dirty="0">
                    <a:latin typeface="RubFlama" panose="02000000000000000000" pitchFamily="2" charset="0"/>
                  </a:rPr>
                  <a:t>We cannot estimate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3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50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sz="1350" i="1">
                            <a:latin typeface="Cambria Math" panose="02040503050406030204" pitchFamily="18" charset="0"/>
                          </a:rPr>
                          <m:t>𝑠𝑢</m:t>
                        </m:r>
                      </m:sub>
                    </m:sSub>
                  </m:oMath>
                </a14:m>
                <a:r>
                  <a:rPr lang="en-US" sz="1350" dirty="0">
                    <a:latin typeface="RubFlama" panose="02000000000000000000" pitchFamily="2" charset="0"/>
                  </a:rPr>
                  <a:t> from the data, so we model it using the approach proposed in </a:t>
                </a:r>
                <a:r>
                  <a:rPr lang="en-US" sz="1350" dirty="0" err="1">
                    <a:latin typeface="RubFlama" panose="02000000000000000000" pitchFamily="2" charset="0"/>
                  </a:rPr>
                  <a:t>Bulgin</a:t>
                </a:r>
                <a:r>
                  <a:rPr lang="en-US" sz="1350" dirty="0">
                    <a:latin typeface="RubFlama" panose="02000000000000000000" pitchFamily="2" charset="0"/>
                  </a:rPr>
                  <a:t> </a:t>
                </a:r>
                <a:r>
                  <a:rPr lang="en-US" sz="1350" i="1" dirty="0">
                    <a:latin typeface="RubFlama" panose="02000000000000000000" pitchFamily="2" charset="0"/>
                  </a:rPr>
                  <a:t>et al. </a:t>
                </a:r>
                <a:r>
                  <a:rPr lang="en-US" sz="1350" dirty="0">
                    <a:latin typeface="RubFlama" panose="02000000000000000000" pitchFamily="2" charset="0"/>
                  </a:rPr>
                  <a:t>2016. </a:t>
                </a:r>
              </a:p>
            </p:txBody>
          </p:sp>
        </mc:Choice>
        <mc:Fallback xmlns="">
          <p:sp>
            <p:nvSpPr>
              <p:cNvPr id="3" name="Θέση περιεχομένου 2">
                <a:extLst>
                  <a:ext uri="{FF2B5EF4-FFF2-40B4-BE49-F238E27FC236}">
                    <a16:creationId xmlns:a16="http://schemas.microsoft.com/office/drawing/2014/main" id="{A04A017E-094F-4E29-A8C1-49C125927F3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137139"/>
                <a:ext cx="4857751" cy="727979"/>
              </a:xfrm>
              <a:blipFill>
                <a:blip r:embed="rId2"/>
                <a:stretch>
                  <a:fillRect l="-251" b="-8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Ορθογώνιο: Στρογγύλεμα γωνιών 19">
            <a:extLst>
              <a:ext uri="{FF2B5EF4-FFF2-40B4-BE49-F238E27FC236}">
                <a16:creationId xmlns:a16="http://schemas.microsoft.com/office/drawing/2014/main" id="{B3C394BE-1FAD-43EB-8A35-8A45EABD1E29}"/>
              </a:ext>
            </a:extLst>
          </p:cNvPr>
          <p:cNvSpPr/>
          <p:nvPr/>
        </p:nvSpPr>
        <p:spPr>
          <a:xfrm>
            <a:off x="700781" y="2244094"/>
            <a:ext cx="1004109" cy="5849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RubFlama" panose="02000000000000000000" pitchFamily="2" charset="0"/>
              </a:rPr>
              <a:t>Split cities into groups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3C2967A-13DB-42F8-88FA-B15A92A784C6}"/>
                  </a:ext>
                </a:extLst>
              </p:cNvPr>
              <p:cNvSpPr txBox="1"/>
              <p:nvPr/>
            </p:nvSpPr>
            <p:spPr>
              <a:xfrm>
                <a:off x="758724" y="2909501"/>
                <a:ext cx="883960" cy="5358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mPr>
                        <m:mr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begChr m:val=""/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0, 25 </m:t>
                                    </m:r>
                                    <m:sSup>
                                      <m:sSup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en-US" sz="1200">
                                            <a:latin typeface="Cambria Math" panose="02040503050406030204" pitchFamily="18" charset="0"/>
                                          </a:rPr>
                                          <m:t>km</m:t>
                                        </m:r>
                                      </m:e>
                                      <m:sup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d>
                              </m:e>
                            </m:d>
                          </m:e>
                        </m:mr>
                        <m:mr>
                          <m:e>
                            <m:d>
                              <m:dPr>
                                <m:begChr m:val="["/>
                                <m:endChr m:val=""/>
                                <m:ctrlPr>
                                  <a:rPr lang="en-US" sz="1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begChr m:val=""/>
                                    <m:ctrlP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25, 50 </m:t>
                                    </m:r>
                                    <m:sSup>
                                      <m:sSupPr>
                                        <m:ctrlP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en-US" sz="1200">
                                            <a:latin typeface="Cambria Math" panose="02040503050406030204" pitchFamily="18" charset="0"/>
                                          </a:rPr>
                                          <m:t>km</m:t>
                                        </m:r>
                                      </m:e>
                                      <m:sup>
                                        <m:r>
                                          <a:rPr lang="en-US" sz="12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d>
                              </m:e>
                            </m:d>
                          </m:e>
                        </m:mr>
                        <m:mr>
                          <m:e>
                            <m:r>
                              <a:rPr lang="en-US" sz="1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⋮</m:t>
                            </m:r>
                          </m:e>
                        </m:mr>
                      </m:m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3C2967A-13DB-42F8-88FA-B15A92A784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724" y="2909501"/>
                <a:ext cx="883960" cy="53585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Βέλος: Δεξιό 22">
            <a:extLst>
              <a:ext uri="{FF2B5EF4-FFF2-40B4-BE49-F238E27FC236}">
                <a16:creationId xmlns:a16="http://schemas.microsoft.com/office/drawing/2014/main" id="{256D1562-E0D6-4F29-98F6-6F0A2A2BC57D}"/>
              </a:ext>
            </a:extLst>
          </p:cNvPr>
          <p:cNvSpPr/>
          <p:nvPr/>
        </p:nvSpPr>
        <p:spPr>
          <a:xfrm>
            <a:off x="1768811" y="2456261"/>
            <a:ext cx="233134" cy="200405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4" name="Ορθογώνιο: Στρογγύλεμα γωνιών 23">
            <a:extLst>
              <a:ext uri="{FF2B5EF4-FFF2-40B4-BE49-F238E27FC236}">
                <a16:creationId xmlns:a16="http://schemas.microsoft.com/office/drawing/2014/main" id="{6C4C9DE7-BB95-4CFE-A355-638F2D275B8A}"/>
              </a:ext>
            </a:extLst>
          </p:cNvPr>
          <p:cNvSpPr/>
          <p:nvPr/>
        </p:nvSpPr>
        <p:spPr>
          <a:xfrm>
            <a:off x="2056010" y="2239429"/>
            <a:ext cx="1117605" cy="58494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5" dirty="0">
                <a:latin typeface="RubFlama" panose="02000000000000000000" pitchFamily="2" charset="0"/>
              </a:rPr>
              <a:t>Keep only the days where CC = 0%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3AA5808-1221-4EB5-BE31-2AC849FCF059}"/>
                  </a:ext>
                </a:extLst>
              </p:cNvPr>
              <p:cNvSpPr txBox="1"/>
              <p:nvPr/>
            </p:nvSpPr>
            <p:spPr>
              <a:xfrm>
                <a:off x="6493831" y="4020588"/>
                <a:ext cx="1596371" cy="3288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50" i="1">
                          <a:latin typeface="Cambria Math" panose="02040503050406030204" pitchFamily="18" charset="0"/>
                        </a:rPr>
                        <m:t>𝑆𝑈</m:t>
                      </m:r>
                      <m:r>
                        <m:rPr>
                          <m:nor/>
                        </m:rPr>
                        <a:rPr lang="en-US" sz="105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sz="105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unc>
                            <m:funcPr>
                              <m:ctrlPr>
                                <a:rPr lang="en-US" sz="105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1050">
                                  <a:latin typeface="Cambria Math" panose="02040503050406030204" pitchFamily="18" charset="0"/>
                                </a:rPr>
                                <m:t>var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105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105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1050" i="1">
                                          <a:latin typeface="Cambria Math" panose="02040503050406030204" pitchFamily="18" charset="0"/>
                                        </a:rPr>
                                        <m:t>𝐸</m:t>
                                      </m:r>
                                    </m:e>
                                    <m:sub>
                                      <m:r>
                                        <m:rPr>
                                          <m:sty m:val="p"/>
                                        </m:rPr>
                                        <a:rPr lang="en-US" sz="1050">
                                          <a:latin typeface="Cambria Math" panose="02040503050406030204" pitchFamily="18" charset="0"/>
                                        </a:rPr>
                                        <m:t>adj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func>
                        </m:e>
                      </m:rad>
                    </m:oMath>
                  </m:oMathPara>
                </a14:m>
                <a:endParaRPr lang="en-US" sz="1050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3AA5808-1221-4EB5-BE31-2AC849FCF0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3831" y="4020588"/>
                <a:ext cx="1596371" cy="328808"/>
              </a:xfrm>
              <a:prstGeom prst="rect">
                <a:avLst/>
              </a:prstGeom>
              <a:blipFill>
                <a:blip r:embed="rId4"/>
                <a:stretch>
                  <a:fillRect b="-37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0" name="Ομάδα 79">
            <a:extLst>
              <a:ext uri="{FF2B5EF4-FFF2-40B4-BE49-F238E27FC236}">
                <a16:creationId xmlns:a16="http://schemas.microsoft.com/office/drawing/2014/main" id="{475977FC-AB5D-4C92-B88A-045DD11A9BDB}"/>
              </a:ext>
            </a:extLst>
          </p:cNvPr>
          <p:cNvGrpSpPr/>
          <p:nvPr/>
        </p:nvGrpSpPr>
        <p:grpSpPr>
          <a:xfrm>
            <a:off x="3227680" y="1827722"/>
            <a:ext cx="3204564" cy="2517170"/>
            <a:chOff x="4306931" y="3014813"/>
            <a:chExt cx="4272752" cy="3356227"/>
          </a:xfrm>
        </p:grpSpPr>
        <p:sp>
          <p:nvSpPr>
            <p:cNvPr id="47" name="Ορθογώνιο: Στρογγύλεμα γωνιών 46">
              <a:extLst>
                <a:ext uri="{FF2B5EF4-FFF2-40B4-BE49-F238E27FC236}">
                  <a16:creationId xmlns:a16="http://schemas.microsoft.com/office/drawing/2014/main" id="{85BFAC8E-41E9-4B66-B97B-B05A52B7E9FB}"/>
                </a:ext>
              </a:extLst>
            </p:cNvPr>
            <p:cNvSpPr/>
            <p:nvPr/>
          </p:nvSpPr>
          <p:spPr>
            <a:xfrm>
              <a:off x="4506035" y="3374103"/>
              <a:ext cx="4073648" cy="2996937"/>
            </a:xfrm>
            <a:prstGeom prst="roundRect">
              <a:avLst>
                <a:gd name="adj" fmla="val 4829"/>
              </a:avLst>
            </a:prstGeom>
            <a:solidFill>
              <a:schemeClr val="accent1"/>
            </a:solidFill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latin typeface="RubFlama" panose="02000000000000000000" pitchFamily="2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Ορθογώνιο: Στρογγύλεμα γωνιών 25">
                  <a:extLst>
                    <a:ext uri="{FF2B5EF4-FFF2-40B4-BE49-F238E27FC236}">
                      <a16:creationId xmlns:a16="http://schemas.microsoft.com/office/drawing/2014/main" id="{ADE81950-1DE0-4077-AB16-053AE254E4FF}"/>
                    </a:ext>
                  </a:extLst>
                </p:cNvPr>
                <p:cNvSpPr/>
                <p:nvPr/>
              </p:nvSpPr>
              <p:spPr>
                <a:xfrm>
                  <a:off x="4675902" y="3567525"/>
                  <a:ext cx="2020471" cy="771077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50" dirty="0">
                      <a:latin typeface="RubFlama" panose="02000000000000000000" pitchFamily="2" charset="0"/>
                    </a:rPr>
                    <a:t>Calculate the subsampling error </a:t>
                  </a:r>
                  <a14:m>
                    <m:oMath xmlns:m="http://schemas.openxmlformats.org/officeDocument/2006/math">
                      <m:r>
                        <a:rPr lang="en-US" sz="1050" i="1">
                          <a:latin typeface="Cambria Math" panose="02040503050406030204" pitchFamily="18" charset="0"/>
                        </a:rPr>
                        <m:t>𝐸</m:t>
                      </m:r>
                    </m:oMath>
                  </a14:m>
                  <a:r>
                    <a:rPr lang="en-US" sz="1050" dirty="0">
                      <a:latin typeface="RubFlama" panose="02000000000000000000" pitchFamily="2" charset="0"/>
                    </a:rPr>
                    <a:t> for different </a:t>
                  </a:r>
                  <a14:m>
                    <m:oMath xmlns:m="http://schemas.openxmlformats.org/officeDocument/2006/math">
                      <m:r>
                        <a:rPr lang="en-US" sz="1050" i="1">
                          <a:latin typeface="Cambria Math" panose="02040503050406030204" pitchFamily="18" charset="0"/>
                        </a:rPr>
                        <m:t>𝑚</m:t>
                      </m:r>
                    </m:oMath>
                  </a14:m>
                  <a:endParaRPr lang="en-US" sz="1050" dirty="0">
                    <a:latin typeface="RubFlama" panose="02000000000000000000" pitchFamily="2" charset="0"/>
                  </a:endParaRPr>
                </a:p>
              </p:txBody>
            </p:sp>
          </mc:Choice>
          <mc:Fallback xmlns="">
            <p:sp>
              <p:nvSpPr>
                <p:cNvPr id="26" name="Ορθογώνιο: Στρογγύλεμα γωνιών 25">
                  <a:extLst>
                    <a:ext uri="{FF2B5EF4-FFF2-40B4-BE49-F238E27FC236}">
                      <a16:creationId xmlns:a16="http://schemas.microsoft.com/office/drawing/2014/main" id="{ADE81950-1DE0-4077-AB16-053AE254E4F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5902" y="3567525"/>
                  <a:ext cx="2020471" cy="771077"/>
                </a:xfrm>
                <a:prstGeom prst="round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1" name="Ομάδα 50">
              <a:extLst>
                <a:ext uri="{FF2B5EF4-FFF2-40B4-BE49-F238E27FC236}">
                  <a16:creationId xmlns:a16="http://schemas.microsoft.com/office/drawing/2014/main" id="{BE38C8A8-AAE3-4762-8021-C0F0501AD40B}"/>
                </a:ext>
              </a:extLst>
            </p:cNvPr>
            <p:cNvGrpSpPr/>
            <p:nvPr/>
          </p:nvGrpSpPr>
          <p:grpSpPr>
            <a:xfrm>
              <a:off x="4462353" y="4517973"/>
              <a:ext cx="2437398" cy="1686766"/>
              <a:chOff x="6359142" y="4379924"/>
              <a:chExt cx="2437398" cy="1686766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3BC635A5-4E9D-4585-9D03-FFD19C60B281}"/>
                      </a:ext>
                    </a:extLst>
                  </p:cNvPr>
                  <p:cNvSpPr txBox="1"/>
                  <p:nvPr/>
                </p:nvSpPr>
                <p:spPr>
                  <a:xfrm>
                    <a:off x="6359142" y="4426496"/>
                    <a:ext cx="2437398" cy="612562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105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sz="1050" i="1" smtClean="0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sz="105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sz="1050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LST</m:t>
                                  </m:r>
                                </m:e>
                                <m:sub>
                                  <m:r>
                                    <a:rPr lang="en-US" sz="105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nary>
                          <m:r>
                            <a:rPr lang="en-US" sz="1050" i="1">
                              <a:solidFill>
                                <a:schemeClr val="accent3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1050" i="1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sz="105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n-US" sz="1050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LST</m:t>
                                  </m:r>
                                </m:e>
                                <m:sub>
                                  <m:r>
                                    <a:rPr lang="en-US" sz="1050" i="1">
                                      <a:solidFill>
                                        <a:schemeClr val="accent3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oMath>
                      </m:oMathPara>
                    </a14:m>
                    <a:endParaRPr lang="en-US" sz="1050" dirty="0">
                      <a:solidFill>
                        <a:schemeClr val="accent3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" name="TextBox 5">
                    <a:extLst>
                      <a:ext uri="{FF2B5EF4-FFF2-40B4-BE49-F238E27FC236}">
                        <a16:creationId xmlns:a16="http://schemas.microsoft.com/office/drawing/2014/main" id="{3BC635A5-4E9D-4585-9D03-FFD19C60B28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359142" y="4426496"/>
                    <a:ext cx="2437398" cy="61256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t="-117105" r="-33779" b="-171053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9882AC46-2723-4028-9B71-AB62750470F2}"/>
                      </a:ext>
                    </a:extLst>
                  </p:cNvPr>
                  <p:cNvSpPr txBox="1"/>
                  <p:nvPr/>
                </p:nvSpPr>
                <p:spPr>
                  <a:xfrm>
                    <a:off x="7747551" y="5217568"/>
                    <a:ext cx="905462" cy="849122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1200" i="1" smtClean="0">
                                  <a:solidFill>
                                    <a:schemeClr val="accent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1200" i="1">
                                        <a:solidFill>
                                          <a:schemeClr val="accent3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sz="1200" i="1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  <m:r>
                                        <a:rPr lang="en-US" sz="1200" i="1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=0.9</m:t>
                                      </m:r>
                                      <m:r>
                                        <a:rPr lang="en-US" sz="1200" i="1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sz="1200" i="1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  <m:r>
                                        <a:rPr lang="en-US" sz="1200" i="1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=0.8</m:t>
                                      </m:r>
                                      <m:r>
                                        <a:rPr lang="en-US" sz="1200" i="1">
                                          <a:solidFill>
                                            <a:schemeClr val="accent3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𝑛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chemeClr val="accent3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solidFill>
                                      <a:schemeClr val="accent3"/>
                                    </a:solidFill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sz="1200" i="1">
                                    <a:solidFill>
                                      <a:schemeClr val="accent3"/>
                                    </a:solidFill>
                                    <a:latin typeface="Cambria Math" panose="02040503050406030204" pitchFamily="18" charset="0"/>
                                  </a:rPr>
                                  <m:t>=0.1</m:t>
                                </m:r>
                                <m:r>
                                  <a:rPr lang="en-US" sz="1200" i="1">
                                    <a:solidFill>
                                      <a:schemeClr val="accent3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</m:mr>
                          </m:m>
                        </m:oMath>
                      </m:oMathPara>
                    </a14:m>
                    <a:endParaRPr lang="en-US" sz="1200" dirty="0">
                      <a:solidFill>
                        <a:schemeClr val="accent3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9882AC46-2723-4028-9B71-AB62750470F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47551" y="5217568"/>
                    <a:ext cx="905462" cy="849122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b="-962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7B016A4B-38AA-4591-800A-12ED5324C5B9}"/>
                  </a:ext>
                </a:extLst>
              </p:cNvPr>
              <p:cNvSpPr txBox="1"/>
              <p:nvPr/>
            </p:nvSpPr>
            <p:spPr>
              <a:xfrm>
                <a:off x="6599141" y="5499900"/>
                <a:ext cx="1041510" cy="3385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50" dirty="0">
                    <a:solidFill>
                      <a:schemeClr val="accent3"/>
                    </a:solidFill>
                    <a:latin typeface="RubFlama" panose="02000000000000000000" pitchFamily="2" charset="0"/>
                  </a:rPr>
                  <a:t>where,</a:t>
                </a:r>
              </a:p>
            </p:txBody>
          </p:sp>
          <p:sp>
            <p:nvSpPr>
              <p:cNvPr id="33" name="Ορθογώνιο 32">
                <a:extLst>
                  <a:ext uri="{FF2B5EF4-FFF2-40B4-BE49-F238E27FC236}">
                    <a16:creationId xmlns:a16="http://schemas.microsoft.com/office/drawing/2014/main" id="{006161F1-562A-48BA-BB00-1CA28E037763}"/>
                  </a:ext>
                </a:extLst>
              </p:cNvPr>
              <p:cNvSpPr/>
              <p:nvPr/>
            </p:nvSpPr>
            <p:spPr>
              <a:xfrm>
                <a:off x="6864253" y="4379924"/>
                <a:ext cx="817966" cy="694042"/>
              </a:xfrm>
              <a:prstGeom prst="rect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</p:grpSp>
        <p:sp>
          <p:nvSpPr>
            <p:cNvPr id="34" name="Βέλος: Δεξιό 33">
              <a:extLst>
                <a:ext uri="{FF2B5EF4-FFF2-40B4-BE49-F238E27FC236}">
                  <a16:creationId xmlns:a16="http://schemas.microsoft.com/office/drawing/2014/main" id="{C2085B08-1529-4181-AF53-0FE02C8AD2A0}"/>
                </a:ext>
              </a:extLst>
            </p:cNvPr>
            <p:cNvSpPr/>
            <p:nvPr/>
          </p:nvSpPr>
          <p:spPr>
            <a:xfrm>
              <a:off x="6738115" y="3795576"/>
              <a:ext cx="310845" cy="267205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p:sp>
          <p:nvSpPr>
            <p:cNvPr id="41" name="Βέλος: Δεξιό 40">
              <a:extLst>
                <a:ext uri="{FF2B5EF4-FFF2-40B4-BE49-F238E27FC236}">
                  <a16:creationId xmlns:a16="http://schemas.microsoft.com/office/drawing/2014/main" id="{2322356B-F2E4-47A3-8371-A43069343BAE}"/>
                </a:ext>
              </a:extLst>
            </p:cNvPr>
            <p:cNvSpPr/>
            <p:nvPr/>
          </p:nvSpPr>
          <p:spPr>
            <a:xfrm>
              <a:off x="4306931" y="3823886"/>
              <a:ext cx="310845" cy="267206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Ορθογώνιο: Στρογγύλεμα γωνιών 41">
                  <a:extLst>
                    <a:ext uri="{FF2B5EF4-FFF2-40B4-BE49-F238E27FC236}">
                      <a16:creationId xmlns:a16="http://schemas.microsoft.com/office/drawing/2014/main" id="{308AA09F-26A4-492C-95E0-3D9FAB235C19}"/>
                    </a:ext>
                  </a:extLst>
                </p:cNvPr>
                <p:cNvSpPr/>
                <p:nvPr/>
              </p:nvSpPr>
              <p:spPr>
                <a:xfrm>
                  <a:off x="7108119" y="3576550"/>
                  <a:ext cx="1310948" cy="730176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050" dirty="0">
                      <a:latin typeface="RubFlama" panose="02000000000000000000" pitchFamily="2" charset="0"/>
                    </a:rPr>
                    <a:t>Adjust </a:t>
                  </a:r>
                  <a14:m>
                    <m:oMath xmlns:m="http://schemas.openxmlformats.org/officeDocument/2006/math">
                      <m:r>
                        <a:rPr lang="en-US" sz="1050" i="1">
                          <a:latin typeface="Cambria Math" panose="02040503050406030204" pitchFamily="18" charset="0"/>
                        </a:rPr>
                        <m:t>𝐸</m:t>
                      </m:r>
                    </m:oMath>
                  </a14:m>
                  <a:r>
                    <a:rPr lang="en-US" sz="1050" dirty="0">
                      <a:latin typeface="RubFlama" panose="02000000000000000000" pitchFamily="2" charset="0"/>
                    </a:rPr>
                    <a:t> for the error in LST</a:t>
                  </a:r>
                </a:p>
              </p:txBody>
            </p:sp>
          </mc:Choice>
          <mc:Fallback xmlns="">
            <p:sp>
              <p:nvSpPr>
                <p:cNvPr id="42" name="Ορθογώνιο: Στρογγύλεμα γωνιών 41">
                  <a:extLst>
                    <a:ext uri="{FF2B5EF4-FFF2-40B4-BE49-F238E27FC236}">
                      <a16:creationId xmlns:a16="http://schemas.microsoft.com/office/drawing/2014/main" id="{308AA09F-26A4-492C-95E0-3D9FAB235C1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08119" y="3576550"/>
                  <a:ext cx="1310948" cy="730176"/>
                </a:xfrm>
                <a:prstGeom prst="round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DFBCF43-6CF6-48D0-B65C-C51FA25E1A6E}"/>
                </a:ext>
              </a:extLst>
            </p:cNvPr>
            <p:cNvSpPr txBox="1"/>
            <p:nvPr/>
          </p:nvSpPr>
          <p:spPr>
            <a:xfrm>
              <a:off x="5207950" y="3014813"/>
              <a:ext cx="258601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5">
                      <a:lumMod val="50000"/>
                    </a:schemeClr>
                  </a:solidFill>
                  <a:latin typeface="RubFlama" panose="02000000000000000000" pitchFamily="2" charset="0"/>
                </a:rPr>
                <a:t>For each city and day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Ορθογώνιο: Στρογγύλεμα γωνιών 51">
                <a:extLst>
                  <a:ext uri="{FF2B5EF4-FFF2-40B4-BE49-F238E27FC236}">
                    <a16:creationId xmlns:a16="http://schemas.microsoft.com/office/drawing/2014/main" id="{79315940-D132-4E29-970B-0B3374590CCA}"/>
                  </a:ext>
                </a:extLst>
              </p:cNvPr>
              <p:cNvSpPr/>
              <p:nvPr/>
            </p:nvSpPr>
            <p:spPr>
              <a:xfrm>
                <a:off x="6748852" y="3332199"/>
                <a:ext cx="1192139" cy="547632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50" dirty="0">
                    <a:latin typeface="RubFlama" panose="02000000000000000000" pitchFamily="2" charset="0"/>
                  </a:rPr>
                  <a:t>Calculate SU from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05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05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050">
                            <a:latin typeface="Cambria Math" panose="02040503050406030204" pitchFamily="18" charset="0"/>
                          </a:rPr>
                          <m:t>adj</m:t>
                        </m:r>
                      </m:sub>
                    </m:sSub>
                  </m:oMath>
                </a14:m>
                <a:r>
                  <a:rPr lang="en-US" sz="1050" dirty="0">
                    <a:latin typeface="RubFlama" panose="02000000000000000000" pitchFamily="2" charset="0"/>
                  </a:rPr>
                  <a:t> distributions</a:t>
                </a:r>
              </a:p>
            </p:txBody>
          </p:sp>
        </mc:Choice>
        <mc:Fallback xmlns="">
          <p:sp>
            <p:nvSpPr>
              <p:cNvPr id="52" name="Ορθογώνιο: Στρογγύλεμα γωνιών 51">
                <a:extLst>
                  <a:ext uri="{FF2B5EF4-FFF2-40B4-BE49-F238E27FC236}">
                    <a16:creationId xmlns:a16="http://schemas.microsoft.com/office/drawing/2014/main" id="{79315940-D132-4E29-970B-0B3374590CC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8852" y="3332199"/>
                <a:ext cx="1192139" cy="547632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Βέλος: Δεξιό 56">
            <a:extLst>
              <a:ext uri="{FF2B5EF4-FFF2-40B4-BE49-F238E27FC236}">
                <a16:creationId xmlns:a16="http://schemas.microsoft.com/office/drawing/2014/main" id="{6134B0C8-8729-45A9-BC87-5AD0F209CAC1}"/>
              </a:ext>
            </a:extLst>
          </p:cNvPr>
          <p:cNvSpPr/>
          <p:nvPr/>
        </p:nvSpPr>
        <p:spPr>
          <a:xfrm rot="5400000">
            <a:off x="7238622" y="3011954"/>
            <a:ext cx="233134" cy="200405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1" name="Ομάδα 80">
            <a:extLst>
              <a:ext uri="{FF2B5EF4-FFF2-40B4-BE49-F238E27FC236}">
                <a16:creationId xmlns:a16="http://schemas.microsoft.com/office/drawing/2014/main" id="{4DFB15F6-8C26-4ABE-A5F9-BAADF064EAAA}"/>
              </a:ext>
            </a:extLst>
          </p:cNvPr>
          <p:cNvGrpSpPr/>
          <p:nvPr/>
        </p:nvGrpSpPr>
        <p:grpSpPr>
          <a:xfrm>
            <a:off x="6344544" y="993321"/>
            <a:ext cx="2528358" cy="1881641"/>
            <a:chOff x="8462749" y="1902278"/>
            <a:chExt cx="3371144" cy="2508855"/>
          </a:xfrm>
        </p:grpSpPr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304772A-7846-4713-897D-519074A7D668}"/>
                </a:ext>
              </a:extLst>
            </p:cNvPr>
            <p:cNvSpPr txBox="1"/>
            <p:nvPr/>
          </p:nvSpPr>
          <p:spPr>
            <a:xfrm>
              <a:off x="10059517" y="1902278"/>
              <a:ext cx="1774376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050" dirty="0">
                  <a:latin typeface="RubFlama" panose="02000000000000000000" pitchFamily="2" charset="0"/>
                </a:rPr>
                <a:t>One distribution per</a:t>
              </a:r>
            </a:p>
            <a:p>
              <a:pPr marL="214313" indent="-214313">
                <a:buFont typeface="Arial" panose="020B0604020202020204" pitchFamily="34" charset="0"/>
                <a:buChar char="•"/>
              </a:pPr>
              <a:r>
                <a:rPr lang="en-US" sz="1050" dirty="0">
                  <a:latin typeface="RubFlama" panose="02000000000000000000" pitchFamily="2" charset="0"/>
                </a:rPr>
                <a:t>CC-% group</a:t>
              </a:r>
            </a:p>
            <a:p>
              <a:pPr marL="214313" indent="-214313">
                <a:buFont typeface="Arial" panose="020B0604020202020204" pitchFamily="34" charset="0"/>
                <a:buChar char="•"/>
              </a:pPr>
              <a:r>
                <a:rPr lang="en-US" sz="1050" dirty="0" err="1">
                  <a:latin typeface="RubFlama" panose="02000000000000000000" pitchFamily="2" charset="0"/>
                </a:rPr>
                <a:t>StD</a:t>
              </a:r>
              <a:r>
                <a:rPr lang="en-US" sz="1050" dirty="0">
                  <a:latin typeface="RubFlama" panose="02000000000000000000" pitchFamily="2" charset="0"/>
                </a:rPr>
                <a:t> group</a:t>
              </a:r>
            </a:p>
            <a:p>
              <a:pPr marL="214313" indent="-214313">
                <a:buFont typeface="Arial" panose="020B0604020202020204" pitchFamily="34" charset="0"/>
                <a:buChar char="•"/>
              </a:pPr>
              <a:r>
                <a:rPr lang="en-US" sz="1050" dirty="0">
                  <a:latin typeface="RubFlama" panose="02000000000000000000" pitchFamily="2" charset="0"/>
                </a:rPr>
                <a:t>size group</a:t>
              </a:r>
            </a:p>
          </p:txBody>
        </p:sp>
        <p:grpSp>
          <p:nvGrpSpPr>
            <p:cNvPr id="78" name="Ομάδα 77">
              <a:extLst>
                <a:ext uri="{FF2B5EF4-FFF2-40B4-BE49-F238E27FC236}">
                  <a16:creationId xmlns:a16="http://schemas.microsoft.com/office/drawing/2014/main" id="{8E04AACF-0D07-42A0-B2C4-7D34ACCCB6B2}"/>
                </a:ext>
              </a:extLst>
            </p:cNvPr>
            <p:cNvGrpSpPr/>
            <p:nvPr/>
          </p:nvGrpSpPr>
          <p:grpSpPr>
            <a:xfrm>
              <a:off x="8857678" y="3432836"/>
              <a:ext cx="2089027" cy="978297"/>
              <a:chOff x="9255777" y="3487733"/>
              <a:chExt cx="2089027" cy="978297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id="{75998C01-2C8D-4BAE-A2A3-462946A92BBB}"/>
                      </a:ext>
                    </a:extLst>
                  </p:cNvPr>
                  <p:cNvSpPr txBox="1"/>
                  <p:nvPr/>
                </p:nvSpPr>
                <p:spPr>
                  <a:xfrm>
                    <a:off x="9545625" y="4031833"/>
                    <a:ext cx="554960" cy="4256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35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35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350">
                                  <a:latin typeface="Cambria Math" panose="02040503050406030204" pitchFamily="18" charset="0"/>
                                </a:rPr>
                                <m:t>adj</m:t>
                              </m:r>
                            </m:sub>
                          </m:sSub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56" name="TextBox 55">
                    <a:extLst>
                      <a:ext uri="{FF2B5EF4-FFF2-40B4-BE49-F238E27FC236}">
                        <a16:creationId xmlns:a16="http://schemas.microsoft.com/office/drawing/2014/main" id="{75998C01-2C8D-4BAE-A2A3-462946A92BB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545625" y="4031833"/>
                    <a:ext cx="554960" cy="425673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r="-4412" b="-18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5" name="Δεξί άγκιστρο 64">
                <a:extLst>
                  <a:ext uri="{FF2B5EF4-FFF2-40B4-BE49-F238E27FC236}">
                    <a16:creationId xmlns:a16="http://schemas.microsoft.com/office/drawing/2014/main" id="{169ABF12-89F7-4909-983C-05E1BA5319ED}"/>
                  </a:ext>
                </a:extLst>
              </p:cNvPr>
              <p:cNvSpPr/>
              <p:nvPr/>
            </p:nvSpPr>
            <p:spPr>
              <a:xfrm flipH="1">
                <a:off x="9255777" y="3511871"/>
                <a:ext cx="288297" cy="914400"/>
              </a:xfrm>
              <a:prstGeom prst="rightBrace">
                <a:avLst>
                  <a:gd name="adj1" fmla="val 62274"/>
                  <a:gd name="adj2" fmla="val 5000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id="{0D40E1B4-A23B-4697-94C0-E25601B9F85C}"/>
                      </a:ext>
                    </a:extLst>
                  </p:cNvPr>
                  <p:cNvSpPr txBox="1"/>
                  <p:nvPr/>
                </p:nvSpPr>
                <p:spPr>
                  <a:xfrm>
                    <a:off x="10250350" y="4040357"/>
                    <a:ext cx="554960" cy="425673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en-US" sz="135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35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US" sz="1350">
                                  <a:latin typeface="Cambria Math" panose="02040503050406030204" pitchFamily="18" charset="0"/>
                                </a:rPr>
                                <m:t>adj</m:t>
                              </m:r>
                            </m:sub>
                          </m:sSub>
                        </m:oMath>
                      </m:oMathPara>
                    </a14:m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id="{0D40E1B4-A23B-4697-94C0-E25601B9F85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250350" y="4040357"/>
                    <a:ext cx="554960" cy="425673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 r="-2941" b="-1887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8" name="Δεξί άγκιστρο 67">
                <a:extLst>
                  <a:ext uri="{FF2B5EF4-FFF2-40B4-BE49-F238E27FC236}">
                    <a16:creationId xmlns:a16="http://schemas.microsoft.com/office/drawing/2014/main" id="{EA658670-4018-496D-9A28-2A70A5332B73}"/>
                  </a:ext>
                </a:extLst>
              </p:cNvPr>
              <p:cNvSpPr/>
              <p:nvPr/>
            </p:nvSpPr>
            <p:spPr>
              <a:xfrm flipV="1">
                <a:off x="11056507" y="3487733"/>
                <a:ext cx="288297" cy="914400"/>
              </a:xfrm>
              <a:prstGeom prst="rightBrace">
                <a:avLst>
                  <a:gd name="adj1" fmla="val 62274"/>
                  <a:gd name="adj2" fmla="val 5000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EF919C3-81CC-462A-9103-1C437CE38223}"/>
                  </a:ext>
                </a:extLst>
              </p:cNvPr>
              <p:cNvSpPr txBox="1"/>
              <p:nvPr/>
            </p:nvSpPr>
            <p:spPr>
              <a:xfrm>
                <a:off x="10034754" y="3829249"/>
                <a:ext cx="314616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latin typeface="RubFlama" panose="02000000000000000000" pitchFamily="2" charset="0"/>
                  </a:rPr>
                  <a:t>,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EB1A667B-216D-45E3-BE43-EA7F930BBDB4}"/>
                  </a:ext>
                </a:extLst>
              </p:cNvPr>
              <p:cNvSpPr txBox="1"/>
              <p:nvPr/>
            </p:nvSpPr>
            <p:spPr>
              <a:xfrm>
                <a:off x="10736425" y="3841328"/>
                <a:ext cx="314616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latin typeface="RubFlama" panose="02000000000000000000" pitchFamily="2" charset="0"/>
                  </a:rPr>
                  <a:t>,</a:t>
                </a:r>
              </a:p>
            </p:txBody>
          </p:sp>
          <p:pic>
            <p:nvPicPr>
              <p:cNvPr id="74" name="Εικόνα 73">
                <a:extLst>
                  <a:ext uri="{FF2B5EF4-FFF2-40B4-BE49-F238E27FC236}">
                    <a16:creationId xmlns:a16="http://schemas.microsoft.com/office/drawing/2014/main" id="{3CB38044-A6CE-42F2-A1BE-CD1FDE29AF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04784" y="3618614"/>
                <a:ext cx="455735" cy="455735"/>
              </a:xfrm>
              <a:prstGeom prst="rect">
                <a:avLst/>
              </a:prstGeom>
            </p:spPr>
          </p:pic>
          <p:pic>
            <p:nvPicPr>
              <p:cNvPr id="75" name="Εικόνα 74">
                <a:extLst>
                  <a:ext uri="{FF2B5EF4-FFF2-40B4-BE49-F238E27FC236}">
                    <a16:creationId xmlns:a16="http://schemas.microsoft.com/office/drawing/2014/main" id="{086CE9ED-279D-47EC-88A4-215BEEEBA4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287966" y="3633947"/>
                <a:ext cx="455735" cy="455735"/>
              </a:xfrm>
              <a:prstGeom prst="rect">
                <a:avLst/>
              </a:prstGeom>
            </p:spPr>
          </p:pic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5A1D1CCC-E807-4713-9AA7-6C4C1DA89384}"/>
                  </a:ext>
                </a:extLst>
              </p:cNvPr>
              <p:cNvSpPr txBox="1"/>
              <p:nvPr/>
            </p:nvSpPr>
            <p:spPr>
              <a:xfrm>
                <a:off x="10837159" y="3670597"/>
                <a:ext cx="462093" cy="4924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800" dirty="0">
                    <a:latin typeface="RubFlama" panose="02000000000000000000" pitchFamily="2" charset="0"/>
                  </a:rPr>
                  <a:t>…</a:t>
                </a:r>
              </a:p>
            </p:txBody>
          </p:sp>
        </p:grpSp>
        <p:sp>
          <p:nvSpPr>
            <p:cNvPr id="79" name="Ελεύθερη σχεδίαση: Σχήμα 78">
              <a:extLst>
                <a:ext uri="{FF2B5EF4-FFF2-40B4-BE49-F238E27FC236}">
                  <a16:creationId xmlns:a16="http://schemas.microsoft.com/office/drawing/2014/main" id="{91D50726-B87C-4C9E-90AF-0622097215AA}"/>
                </a:ext>
              </a:extLst>
            </p:cNvPr>
            <p:cNvSpPr/>
            <p:nvPr/>
          </p:nvSpPr>
          <p:spPr>
            <a:xfrm>
              <a:off x="9676673" y="2430898"/>
              <a:ext cx="391886" cy="802432"/>
            </a:xfrm>
            <a:custGeom>
              <a:avLst/>
              <a:gdLst>
                <a:gd name="connsiteX0" fmla="*/ 391886 w 391886"/>
                <a:gd name="connsiteY0" fmla="*/ 0 h 802432"/>
                <a:gd name="connsiteX1" fmla="*/ 155511 w 391886"/>
                <a:gd name="connsiteY1" fmla="*/ 261257 h 802432"/>
                <a:gd name="connsiteX2" fmla="*/ 0 w 391886"/>
                <a:gd name="connsiteY2" fmla="*/ 802432 h 80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1886" h="802432">
                  <a:moveTo>
                    <a:pt x="391886" y="0"/>
                  </a:moveTo>
                  <a:cubicBezTo>
                    <a:pt x="306355" y="63759"/>
                    <a:pt x="220825" y="127518"/>
                    <a:pt x="155511" y="261257"/>
                  </a:cubicBezTo>
                  <a:cubicBezTo>
                    <a:pt x="90197" y="394996"/>
                    <a:pt x="45098" y="598714"/>
                    <a:pt x="0" y="802432"/>
                  </a:cubicBezTo>
                </a:path>
              </a:pathLst>
            </a:custGeom>
            <a:noFill/>
            <a:ln>
              <a:solidFill>
                <a:schemeClr val="tx1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44" name="Βέλος: Δεξιό 43">
              <a:extLst>
                <a:ext uri="{FF2B5EF4-FFF2-40B4-BE49-F238E27FC236}">
                  <a16:creationId xmlns:a16="http://schemas.microsoft.com/office/drawing/2014/main" id="{CB399188-CD60-4158-8DA2-64DAFC78E11C}"/>
                </a:ext>
              </a:extLst>
            </p:cNvPr>
            <p:cNvSpPr/>
            <p:nvPr/>
          </p:nvSpPr>
          <p:spPr>
            <a:xfrm>
              <a:off x="8462749" y="3815196"/>
              <a:ext cx="284296" cy="267206"/>
            </a:xfrm>
            <a:prstGeom prst="rightArrow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36832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/>
      <p:bldP spid="23" grpId="0" animBg="1"/>
      <p:bldP spid="24" grpId="0" animBg="1"/>
      <p:bldP spid="46" grpId="0"/>
      <p:bldP spid="52" grpId="0" animBg="1"/>
      <p:bldP spid="5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4F38EC6-8C05-4A07-93DA-58AD00B461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LST Sampling Uncertainty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BB85F6-61DA-4921-B1DD-87F01AA04219}"/>
              </a:ext>
            </a:extLst>
          </p:cNvPr>
          <p:cNvSpPr txBox="1"/>
          <p:nvPr/>
        </p:nvSpPr>
        <p:spPr>
          <a:xfrm>
            <a:off x="1067161" y="3360137"/>
            <a:ext cx="18617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>
                <a:latin typeface="RubFlama" panose="02000000000000000000" pitchFamily="2" charset="0"/>
              </a:rPr>
              <a:t>Example</a:t>
            </a:r>
            <a:r>
              <a:rPr lang="en-US" sz="1400" dirty="0">
                <a:latin typeface="RubFlama" panose="02000000000000000000" pitchFamily="2" charset="0"/>
              </a:rPr>
              <a:t>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 dirty="0">
                <a:latin typeface="RubFlama" panose="02000000000000000000" pitchFamily="2" charset="0"/>
              </a:rPr>
              <a:t>City Size = 115 sq. km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 dirty="0">
                <a:latin typeface="RubFlama" panose="02000000000000000000" pitchFamily="2" charset="0"/>
              </a:rPr>
              <a:t>Cloud Cover = 50%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200" dirty="0" err="1">
                <a:latin typeface="RubFlama" panose="02000000000000000000" pitchFamily="2" charset="0"/>
              </a:rPr>
              <a:t>StD</a:t>
            </a:r>
            <a:r>
              <a:rPr lang="en-US" sz="1200" dirty="0">
                <a:latin typeface="RubFlama" panose="02000000000000000000" pitchFamily="2" charset="0"/>
              </a:rPr>
              <a:t> = 4.5 K</a:t>
            </a:r>
          </a:p>
        </p:txBody>
      </p:sp>
      <p:grpSp>
        <p:nvGrpSpPr>
          <p:cNvPr id="10" name="Ομάδα 9">
            <a:extLst>
              <a:ext uri="{FF2B5EF4-FFF2-40B4-BE49-F238E27FC236}">
                <a16:creationId xmlns:a16="http://schemas.microsoft.com/office/drawing/2014/main" id="{D4CBF52D-3F2C-4065-BDF4-1DB801D59772}"/>
              </a:ext>
            </a:extLst>
          </p:cNvPr>
          <p:cNvGrpSpPr/>
          <p:nvPr/>
        </p:nvGrpSpPr>
        <p:grpSpPr>
          <a:xfrm>
            <a:off x="338093" y="1573306"/>
            <a:ext cx="8467814" cy="1527923"/>
            <a:chOff x="450791" y="2097741"/>
            <a:chExt cx="11290418" cy="2037230"/>
          </a:xfrm>
        </p:grpSpPr>
        <p:pic>
          <p:nvPicPr>
            <p:cNvPr id="4" name="Εικόνα 3">
              <a:extLst>
                <a:ext uri="{FF2B5EF4-FFF2-40B4-BE49-F238E27FC236}">
                  <a16:creationId xmlns:a16="http://schemas.microsoft.com/office/drawing/2014/main" id="{5F63E951-B176-43CB-B149-C73DBB76A1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0791" y="2097741"/>
              <a:ext cx="11290418" cy="2037230"/>
            </a:xfrm>
            <a:prstGeom prst="rect">
              <a:avLst/>
            </a:prstGeom>
          </p:spPr>
        </p:pic>
        <p:pic>
          <p:nvPicPr>
            <p:cNvPr id="9" name="Εικόνα 8">
              <a:extLst>
                <a:ext uri="{FF2B5EF4-FFF2-40B4-BE49-F238E27FC236}">
                  <a16:creationId xmlns:a16="http://schemas.microsoft.com/office/drawing/2014/main" id="{20DF3734-7578-46A8-823A-8892F1B2F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201" y="2257064"/>
              <a:ext cx="584680" cy="697630"/>
            </a:xfrm>
            <a:prstGeom prst="rect">
              <a:avLst/>
            </a:prstGeom>
          </p:spPr>
        </p:pic>
      </p:grpSp>
      <p:sp>
        <p:nvSpPr>
          <p:cNvPr id="11" name="Ορθογώνιο 10">
            <a:extLst>
              <a:ext uri="{FF2B5EF4-FFF2-40B4-BE49-F238E27FC236}">
                <a16:creationId xmlns:a16="http://schemas.microsoft.com/office/drawing/2014/main" id="{5C019E4B-950E-4E1C-8A95-82E2168BF3DB}"/>
              </a:ext>
            </a:extLst>
          </p:cNvPr>
          <p:cNvSpPr/>
          <p:nvPr/>
        </p:nvSpPr>
        <p:spPr>
          <a:xfrm>
            <a:off x="4674637" y="1514526"/>
            <a:ext cx="1054359" cy="1645482"/>
          </a:xfrm>
          <a:prstGeom prst="rect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cxnSp>
        <p:nvCxnSpPr>
          <p:cNvPr id="14" name="Ευθεία γραμμή σύνδεσης 13">
            <a:extLst>
              <a:ext uri="{FF2B5EF4-FFF2-40B4-BE49-F238E27FC236}">
                <a16:creationId xmlns:a16="http://schemas.microsoft.com/office/drawing/2014/main" id="{B169A695-3562-456C-AA15-29B049CE0BAD}"/>
              </a:ext>
            </a:extLst>
          </p:cNvPr>
          <p:cNvCxnSpPr>
            <a:cxnSpLocks/>
          </p:cNvCxnSpPr>
          <p:nvPr/>
        </p:nvCxnSpPr>
        <p:spPr>
          <a:xfrm flipV="1">
            <a:off x="5234474" y="2733869"/>
            <a:ext cx="0" cy="149289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Ευθύγραμμο βέλος σύνδεσης 18">
            <a:extLst>
              <a:ext uri="{FF2B5EF4-FFF2-40B4-BE49-F238E27FC236}">
                <a16:creationId xmlns:a16="http://schemas.microsoft.com/office/drawing/2014/main" id="{ADC89BC4-5BC5-4FC5-9536-A680A69BADAB}"/>
              </a:ext>
            </a:extLst>
          </p:cNvPr>
          <p:cNvCxnSpPr>
            <a:cxnSpLocks/>
          </p:cNvCxnSpPr>
          <p:nvPr/>
        </p:nvCxnSpPr>
        <p:spPr>
          <a:xfrm flipH="1">
            <a:off x="4742696" y="2726805"/>
            <a:ext cx="491023" cy="0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Ομάδα 28">
            <a:extLst>
              <a:ext uri="{FF2B5EF4-FFF2-40B4-BE49-F238E27FC236}">
                <a16:creationId xmlns:a16="http://schemas.microsoft.com/office/drawing/2014/main" id="{36FE2DC8-EBD1-4A31-B77C-F050A47EDC0B}"/>
              </a:ext>
            </a:extLst>
          </p:cNvPr>
          <p:cNvGrpSpPr/>
          <p:nvPr/>
        </p:nvGrpSpPr>
        <p:grpSpPr>
          <a:xfrm>
            <a:off x="4572000" y="3464012"/>
            <a:ext cx="3591766" cy="1060805"/>
            <a:chOff x="6096000" y="4618683"/>
            <a:chExt cx="4789021" cy="1414406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80EEA0A8-84E5-4D08-9CCD-5378602761E6}"/>
                    </a:ext>
                  </a:extLst>
                </p:cNvPr>
                <p:cNvSpPr txBox="1"/>
                <p:nvPr/>
              </p:nvSpPr>
              <p:spPr>
                <a:xfrm>
                  <a:off x="8446621" y="4752339"/>
                  <a:ext cx="2438400" cy="70763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𝑡𝑜𝑡𝑎𝑙</m:t>
                            </m:r>
                          </m:sub>
                        </m:s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=</m:t>
                        </m:r>
                        <m:rad>
                          <m:radPr>
                            <m:degHide m:val="on"/>
                            <m:ctrlPr>
                              <a:rPr lang="en-US" sz="14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sz="14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Sup>
                              <m:sSubSupPr>
                                <m:ctrlPr>
                                  <a:rPr lang="en-US" sz="14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𝑠𝑢</m:t>
                                </m:r>
                              </m:sub>
                              <m:sup>
                                <m:r>
                                  <a:rPr lang="en-US" sz="1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e>
                        </m:rad>
                      </m:oMath>
                    </m:oMathPara>
                  </a14:m>
                  <a:endParaRPr lang="en-US" sz="1400" dirty="0"/>
                </a:p>
              </p:txBody>
            </p:sp>
          </mc:Choice>
          <mc:Fallback xmlns=""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80EEA0A8-84E5-4D08-9CCD-5378602761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446621" y="4752339"/>
                  <a:ext cx="2438400" cy="707630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F084FF09-DCA4-463A-99FF-F658B099B5EC}"/>
                    </a:ext>
                  </a:extLst>
                </p:cNvPr>
                <p:cNvSpPr txBox="1"/>
                <p:nvPr/>
              </p:nvSpPr>
              <p:spPr>
                <a:xfrm>
                  <a:off x="6096000" y="4618683"/>
                  <a:ext cx="2506178" cy="86177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latin typeface="RubFlama" panose="02000000000000000000" pitchFamily="2" charset="0"/>
                    </a:rPr>
                    <a:t>So, the subsampling uncertainty should be:</a:t>
                  </a:r>
                  <a14:m>
                    <m:oMath xmlns:m="http://schemas.openxmlformats.org/officeDocument/2006/math">
                      <m:r>
                        <a:rPr lang="en-US" sz="120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𝑠𝑢</m:t>
                          </m:r>
                        </m:sub>
                      </m:sSub>
                      <m:r>
                        <a:rPr lang="en-US" sz="1200" i="1">
                          <a:latin typeface="Cambria Math" panose="02040503050406030204" pitchFamily="18" charset="0"/>
                        </a:rPr>
                        <m:t>=0.4 </m:t>
                      </m:r>
                      <m:r>
                        <a:rPr lang="en-US" sz="1200" i="1">
                          <a:latin typeface="Cambria Math" panose="02040503050406030204" pitchFamily="18" charset="0"/>
                        </a:rPr>
                        <m:t>𝐾</m:t>
                      </m:r>
                    </m:oMath>
                  </a14:m>
                  <a:r>
                    <a:rPr lang="en-US" sz="1200" dirty="0">
                      <a:latin typeface="RubFlama" panose="02000000000000000000" pitchFamily="2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F084FF09-DCA4-463A-99FF-F658B099B5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96000" y="4618683"/>
                  <a:ext cx="2506178" cy="861774"/>
                </a:xfrm>
                <a:prstGeom prst="rect">
                  <a:avLst/>
                </a:prstGeom>
                <a:blipFill>
                  <a:blip r:embed="rId5"/>
                  <a:stretch>
                    <a:fillRect b="-660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8" name="Ελεύθερη σχεδίαση: Σχήμα 27">
              <a:extLst>
                <a:ext uri="{FF2B5EF4-FFF2-40B4-BE49-F238E27FC236}">
                  <a16:creationId xmlns:a16="http://schemas.microsoft.com/office/drawing/2014/main" id="{48895075-D5C9-4532-A107-8147F3656B5B}"/>
                </a:ext>
              </a:extLst>
            </p:cNvPr>
            <p:cNvSpPr/>
            <p:nvPr/>
          </p:nvSpPr>
          <p:spPr>
            <a:xfrm>
              <a:off x="7349089" y="5327933"/>
              <a:ext cx="3041780" cy="705156"/>
            </a:xfrm>
            <a:custGeom>
              <a:avLst/>
              <a:gdLst>
                <a:gd name="connsiteX0" fmla="*/ 0 w 3470988"/>
                <a:gd name="connsiteY0" fmla="*/ 180392 h 705156"/>
                <a:gd name="connsiteX1" fmla="*/ 1940767 w 3470988"/>
                <a:gd name="connsiteY1" fmla="*/ 702906 h 705156"/>
                <a:gd name="connsiteX2" fmla="*/ 3470988 w 3470988"/>
                <a:gd name="connsiteY2" fmla="*/ 0 h 705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70988" h="705156">
                  <a:moveTo>
                    <a:pt x="0" y="180392"/>
                  </a:moveTo>
                  <a:cubicBezTo>
                    <a:pt x="681134" y="456681"/>
                    <a:pt x="1362269" y="732971"/>
                    <a:pt x="1940767" y="702906"/>
                  </a:cubicBezTo>
                  <a:cubicBezTo>
                    <a:pt x="2519265" y="672841"/>
                    <a:pt x="2995126" y="336420"/>
                    <a:pt x="3470988" y="0"/>
                  </a:cubicBezTo>
                </a:path>
              </a:pathLst>
            </a:custGeom>
            <a:noFill/>
            <a:ln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07405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2F7347E-3D33-BBE2-D548-FC77C9739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Urban vs. Rural Area (year: 2021)</a:t>
            </a:r>
          </a:p>
        </p:txBody>
      </p:sp>
      <p:pic>
        <p:nvPicPr>
          <p:cNvPr id="7" name="Εικόνα 6">
            <a:extLst>
              <a:ext uri="{FF2B5EF4-FFF2-40B4-BE49-F238E27FC236}">
                <a16:creationId xmlns:a16="http://schemas.microsoft.com/office/drawing/2014/main" id="{26A96E95-6FA0-7EA5-6049-92B8162C9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543" y="1246158"/>
            <a:ext cx="3866740" cy="284663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E473886-8A26-8C5A-3E7B-DE162666301F}"/>
              </a:ext>
            </a:extLst>
          </p:cNvPr>
          <p:cNvSpPr txBox="1"/>
          <p:nvPr/>
        </p:nvSpPr>
        <p:spPr>
          <a:xfrm>
            <a:off x="3642930" y="4127025"/>
            <a:ext cx="1701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259D25"/>
                </a:solidFill>
                <a:latin typeface="RubFlama" panose="02000000000000000000" pitchFamily="2" charset="0"/>
              </a:rPr>
              <a:t>Urban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A570F1-9A86-0662-4964-76E6890944A4}"/>
              </a:ext>
            </a:extLst>
          </p:cNvPr>
          <p:cNvSpPr txBox="1"/>
          <p:nvPr/>
        </p:nvSpPr>
        <p:spPr>
          <a:xfrm rot="16200000">
            <a:off x="1310434" y="2320038"/>
            <a:ext cx="17016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0000"/>
                </a:solidFill>
                <a:latin typeface="RubFlama" panose="02000000000000000000" pitchFamily="2" charset="0"/>
              </a:rPr>
              <a:t>Rural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51CD4B-E768-B98F-70DA-86E6A626AE70}"/>
              </a:ext>
            </a:extLst>
          </p:cNvPr>
          <p:cNvSpPr txBox="1"/>
          <p:nvPr/>
        </p:nvSpPr>
        <p:spPr>
          <a:xfrm>
            <a:off x="3028869" y="936392"/>
            <a:ext cx="2792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RubFlama" panose="02000000000000000000" pitchFamily="2" charset="0"/>
              </a:rPr>
              <a:t>Polygon Area [sq. km]</a:t>
            </a:r>
          </a:p>
        </p:txBody>
      </p:sp>
    </p:spTree>
    <p:extLst>
      <p:ext uri="{BB962C8B-B14F-4D97-AF65-F5344CB8AC3E}">
        <p14:creationId xmlns:p14="http://schemas.microsoft.com/office/powerpoint/2010/main" val="1917496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21A159B-0344-C392-F322-982990D5E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Research Objectives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EE1F6144-1FDB-1682-3052-9CD393F917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1089" y="1940009"/>
            <a:ext cx="3915752" cy="1469778"/>
          </a:xfrm>
        </p:spPr>
        <p:txBody>
          <a:bodyPr/>
          <a:lstStyle/>
          <a:p>
            <a:pPr indent="0"/>
            <a:r>
              <a:rPr lang="en-US" sz="1300" b="1" dirty="0">
                <a:latin typeface="RubFlama" panose="02000000000000000000" pitchFamily="2" charset="0"/>
              </a:rPr>
              <a:t>Research Questions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300" dirty="0">
                <a:solidFill>
                  <a:schemeClr val="accent1"/>
                </a:solidFill>
                <a:latin typeface="RubFlama" panose="02000000000000000000" pitchFamily="2" charset="0"/>
              </a:rPr>
              <a:t>How fast has the LST of urban areas been increasing in the last 20 years?</a:t>
            </a:r>
          </a:p>
          <a:p>
            <a:pPr marL="342900" indent="-342900">
              <a:buFont typeface="+mj-lt"/>
              <a:buAutoNum type="arabicParenR"/>
            </a:pPr>
            <a:r>
              <a:rPr lang="en-US" sz="1300" dirty="0">
                <a:solidFill>
                  <a:schemeClr val="accent1"/>
                </a:solidFill>
                <a:latin typeface="RubFlama" panose="02000000000000000000" pitchFamily="2" charset="0"/>
              </a:rPr>
              <a:t>Do the urban and surrounding rural warmings rate differ?</a:t>
            </a:r>
          </a:p>
          <a:p>
            <a:pPr indent="0"/>
            <a:endParaRPr lang="en-US" sz="1300" dirty="0">
              <a:solidFill>
                <a:schemeClr val="accent1"/>
              </a:solidFill>
              <a:latin typeface="RubFlama" panose="02000000000000000000" pitchFamily="2" charset="0"/>
            </a:endParaRPr>
          </a:p>
          <a:p>
            <a:pPr indent="0"/>
            <a:endParaRPr lang="en-US" sz="1300" b="1" dirty="0">
              <a:latin typeface="RubFlama" panose="02000000000000000000" pitchFamily="2" charset="0"/>
            </a:endParaRPr>
          </a:p>
          <a:p>
            <a:pPr indent="0"/>
            <a:endParaRPr lang="en-US" sz="1300" b="1" dirty="0">
              <a:latin typeface="RubFlama" panose="02000000000000000000" pitchFamily="2" charset="0"/>
            </a:endParaRPr>
          </a:p>
          <a:p>
            <a:pPr indent="0"/>
            <a:endParaRPr lang="en-US" sz="1300" dirty="0">
              <a:solidFill>
                <a:schemeClr val="accent1"/>
              </a:solidFill>
              <a:latin typeface="RubFlama" panose="02000000000000000000" pitchFamily="2" charset="0"/>
            </a:endParaRPr>
          </a:p>
        </p:txBody>
      </p:sp>
      <p:grpSp>
        <p:nvGrpSpPr>
          <p:cNvPr id="4" name="Ομάδα 3">
            <a:extLst>
              <a:ext uri="{FF2B5EF4-FFF2-40B4-BE49-F238E27FC236}">
                <a16:creationId xmlns:a16="http://schemas.microsoft.com/office/drawing/2014/main" id="{09871C41-E977-C95C-4F5A-8CAB2B35310D}"/>
              </a:ext>
            </a:extLst>
          </p:cNvPr>
          <p:cNvGrpSpPr/>
          <p:nvPr/>
        </p:nvGrpSpPr>
        <p:grpSpPr>
          <a:xfrm>
            <a:off x="890800" y="1331430"/>
            <a:ext cx="2242576" cy="2743865"/>
            <a:chOff x="8693271" y="1871315"/>
            <a:chExt cx="3318616" cy="4038667"/>
          </a:xfrm>
        </p:grpSpPr>
        <p:pic>
          <p:nvPicPr>
            <p:cNvPr id="5" name="Picture 16">
              <a:extLst>
                <a:ext uri="{FF2B5EF4-FFF2-40B4-BE49-F238E27FC236}">
                  <a16:creationId xmlns:a16="http://schemas.microsoft.com/office/drawing/2014/main" id="{1DCF647C-E7D6-79DD-233F-122ED5093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693271" y="1871315"/>
              <a:ext cx="3318616" cy="4038667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7D94CFF-AF71-53D5-C99F-E2E26CA9CD9F}"/>
                </a:ext>
              </a:extLst>
            </p:cNvPr>
            <p:cNvSpPr txBox="1"/>
            <p:nvPr/>
          </p:nvSpPr>
          <p:spPr>
            <a:xfrm>
              <a:off x="9992131" y="4570196"/>
              <a:ext cx="707772" cy="3796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  <a:latin typeface="RubFlama Light" panose="02000000000000000000" pitchFamily="2" charset="0"/>
                </a:rPr>
                <a:t>Paris</a:t>
              </a:r>
              <a:endParaRPr lang="en-US" sz="1800" dirty="0">
                <a:solidFill>
                  <a:schemeClr val="bg1"/>
                </a:solidFill>
                <a:latin typeface="RubFlama Light" panose="02000000000000000000" pitchFamily="2" charset="0"/>
              </a:endParaRPr>
            </a:p>
          </p:txBody>
        </p:sp>
        <p:cxnSp>
          <p:nvCxnSpPr>
            <p:cNvPr id="7" name="Ευθεία γραμμή σύνδεσης 6">
              <a:extLst>
                <a:ext uri="{FF2B5EF4-FFF2-40B4-BE49-F238E27FC236}">
                  <a16:creationId xmlns:a16="http://schemas.microsoft.com/office/drawing/2014/main" id="{D7D8F154-633E-8E96-45DE-647E48CE1636}"/>
                </a:ext>
              </a:extLst>
            </p:cNvPr>
            <p:cNvCxnSpPr>
              <a:cxnSpLocks/>
              <a:stCxn id="6" idx="1"/>
            </p:cNvCxnSpPr>
            <p:nvPr/>
          </p:nvCxnSpPr>
          <p:spPr>
            <a:xfrm flipH="1">
              <a:off x="9568541" y="4760037"/>
              <a:ext cx="423590" cy="34078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22A967B7-051C-D3BB-B66B-537629B6660D}"/>
              </a:ext>
            </a:extLst>
          </p:cNvPr>
          <p:cNvSpPr txBox="1"/>
          <p:nvPr/>
        </p:nvSpPr>
        <p:spPr>
          <a:xfrm>
            <a:off x="724289" y="989640"/>
            <a:ext cx="25667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RubFlama" panose="02000000000000000000" pitchFamily="2" charset="0"/>
              </a:rPr>
              <a:t>Urban Areas </a:t>
            </a:r>
            <a:r>
              <a:rPr lang="en-US" sz="1400" dirty="0">
                <a:latin typeface="RubFlama" panose="02000000000000000000" pitchFamily="2" charset="0"/>
              </a:rPr>
              <a:t>and </a:t>
            </a:r>
            <a:r>
              <a:rPr lang="en-US" sz="1400" dirty="0">
                <a:solidFill>
                  <a:srgbClr val="4DB04A"/>
                </a:solidFill>
                <a:latin typeface="RubFlama" panose="02000000000000000000" pitchFamily="2" charset="0"/>
              </a:rPr>
              <a:t>Rural Buffers</a:t>
            </a:r>
            <a:endParaRPr lang="en-US" sz="1400" dirty="0"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642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471F18B-22D3-BE4C-1061-E0BF215DE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LST 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085DBB-4712-E50D-23A1-5D566347118F}"/>
              </a:ext>
            </a:extLst>
          </p:cNvPr>
          <p:cNvSpPr txBox="1"/>
          <p:nvPr/>
        </p:nvSpPr>
        <p:spPr>
          <a:xfrm>
            <a:off x="3285196" y="3832759"/>
            <a:ext cx="27174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err="1">
                <a:latin typeface="RubFlama" panose="02000000000000000000" pitchFamily="2" charset="0"/>
              </a:rPr>
              <a:t>LST_cci</a:t>
            </a:r>
            <a:r>
              <a:rPr lang="en-US" sz="1050" dirty="0">
                <a:latin typeface="RubFlama" panose="02000000000000000000" pitchFamily="2" charset="0"/>
              </a:rPr>
              <a:t> Dataset: </a:t>
            </a:r>
            <a:r>
              <a:rPr lang="en-US" sz="1050" b="1" dirty="0">
                <a:latin typeface="RubFlama" panose="02000000000000000000" pitchFamily="2" charset="0"/>
              </a:rPr>
              <a:t>0.01 deg MODISAN v4.00</a:t>
            </a:r>
          </a:p>
        </p:txBody>
      </p:sp>
      <p:grpSp>
        <p:nvGrpSpPr>
          <p:cNvPr id="14" name="Ομάδα 13">
            <a:extLst>
              <a:ext uri="{FF2B5EF4-FFF2-40B4-BE49-F238E27FC236}">
                <a16:creationId xmlns:a16="http://schemas.microsoft.com/office/drawing/2014/main" id="{D75A6936-9C37-1C48-1D71-22A13FAB4927}"/>
              </a:ext>
            </a:extLst>
          </p:cNvPr>
          <p:cNvGrpSpPr/>
          <p:nvPr/>
        </p:nvGrpSpPr>
        <p:grpSpPr>
          <a:xfrm>
            <a:off x="2032504" y="1170206"/>
            <a:ext cx="4902031" cy="2604119"/>
            <a:chOff x="1014262" y="2359776"/>
            <a:chExt cx="4431787" cy="2379424"/>
          </a:xfrm>
        </p:grpSpPr>
        <p:pic>
          <p:nvPicPr>
            <p:cNvPr id="4" name="Εικόνα 3">
              <a:extLst>
                <a:ext uri="{FF2B5EF4-FFF2-40B4-BE49-F238E27FC236}">
                  <a16:creationId xmlns:a16="http://schemas.microsoft.com/office/drawing/2014/main" id="{26C22BDA-4CF7-E636-A924-8DE0B6409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4262" y="2359776"/>
              <a:ext cx="4292821" cy="223603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7" name="Εικόνα 6">
              <a:extLst>
                <a:ext uri="{FF2B5EF4-FFF2-40B4-BE49-F238E27FC236}">
                  <a16:creationId xmlns:a16="http://schemas.microsoft.com/office/drawing/2014/main" id="{D87DBD0C-D8DE-731C-2390-DD613D9AC9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3745" y="2418431"/>
              <a:ext cx="4292821" cy="223603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9" name="Εικόνα 8">
              <a:extLst>
                <a:ext uri="{FF2B5EF4-FFF2-40B4-BE49-F238E27FC236}">
                  <a16:creationId xmlns:a16="http://schemas.microsoft.com/office/drawing/2014/main" id="{5A20F061-313B-F6E2-D1A4-0A5722B74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53228" y="2503162"/>
              <a:ext cx="4292821" cy="2236038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F9AAB79-34F6-86BB-7CA6-809E5F118767}"/>
              </a:ext>
            </a:extLst>
          </p:cNvPr>
          <p:cNvSpPr txBox="1"/>
          <p:nvPr/>
        </p:nvSpPr>
        <p:spPr>
          <a:xfrm>
            <a:off x="3387873" y="4058551"/>
            <a:ext cx="24304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RubFlama" panose="02000000000000000000" pitchFamily="2" charset="0"/>
              </a:rPr>
              <a:t>One file for each day (2002-2021) – 01:30 am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861DEA-5164-3CD5-7F41-716C4EB85C95}"/>
              </a:ext>
            </a:extLst>
          </p:cNvPr>
          <p:cNvSpPr txBox="1"/>
          <p:nvPr/>
        </p:nvSpPr>
        <p:spPr>
          <a:xfrm>
            <a:off x="3882559" y="857857"/>
            <a:ext cx="105028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RubFlama" panose="02000000000000000000" pitchFamily="2" charset="0"/>
              </a:rPr>
              <a:t>Nighttime</a:t>
            </a:r>
            <a:r>
              <a:rPr lang="en-US" sz="1050" dirty="0">
                <a:latin typeface="RubFlama" panose="02000000000000000000" pitchFamily="2" charset="0"/>
              </a:rPr>
              <a:t> LST</a:t>
            </a:r>
            <a:endParaRPr lang="en-US" sz="1050" b="1" dirty="0">
              <a:latin typeface="RubFla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663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00 m annual global land cover time series from 1992 to 2015 | ESA CCI ...">
            <a:extLst>
              <a:ext uri="{FF2B5EF4-FFF2-40B4-BE49-F238E27FC236}">
                <a16:creationId xmlns:a16="http://schemas.microsoft.com/office/drawing/2014/main" id="{43E3A045-84DA-6E23-3FBC-F2CB455DD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683" y="1133928"/>
            <a:ext cx="4095905" cy="25503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300 m annual global land cover time series from 1992 to 2015 | ESA CCI ...">
            <a:extLst>
              <a:ext uri="{FF2B5EF4-FFF2-40B4-BE49-F238E27FC236}">
                <a16:creationId xmlns:a16="http://schemas.microsoft.com/office/drawing/2014/main" id="{D9997CF9-9DFA-7303-2C2B-B6FF91B3C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313" y="1215252"/>
            <a:ext cx="4095905" cy="25503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Τίτλος 1">
            <a:extLst>
              <a:ext uri="{FF2B5EF4-FFF2-40B4-BE49-F238E27FC236}">
                <a16:creationId xmlns:a16="http://schemas.microsoft.com/office/drawing/2014/main" id="{8D800675-A989-D5EF-CD28-C8E1295D7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Tracking how the Cities Change over Time</a:t>
            </a:r>
          </a:p>
        </p:txBody>
      </p:sp>
      <p:pic>
        <p:nvPicPr>
          <p:cNvPr id="1028" name="Picture 4" descr="300 m annual global land cover time series from 1992 to 2015 | ESA CCI ...">
            <a:extLst>
              <a:ext uri="{FF2B5EF4-FFF2-40B4-BE49-F238E27FC236}">
                <a16:creationId xmlns:a16="http://schemas.microsoft.com/office/drawing/2014/main" id="{0701F022-4012-BE8D-B7C8-5A2A2D93A3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942" y="1296575"/>
            <a:ext cx="4095905" cy="25503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Εικόνα 6">
            <a:extLst>
              <a:ext uri="{FF2B5EF4-FFF2-40B4-BE49-F238E27FC236}">
                <a16:creationId xmlns:a16="http://schemas.microsoft.com/office/drawing/2014/main" id="{F0880868-A08D-7C16-677B-C7D5F7A99B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73" t="21887" r="25600" b="11106"/>
          <a:stretch/>
        </p:blipFill>
        <p:spPr>
          <a:xfrm>
            <a:off x="5345891" y="1296575"/>
            <a:ext cx="3421156" cy="25503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56D5A3-7925-3E59-96A0-8F3D2E3AFC9C}"/>
              </a:ext>
            </a:extLst>
          </p:cNvPr>
          <p:cNvSpPr txBox="1"/>
          <p:nvPr/>
        </p:nvSpPr>
        <p:spPr>
          <a:xfrm>
            <a:off x="8029300" y="2300787"/>
            <a:ext cx="9010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ubFlama Light" panose="02000000000000000000" pitchFamily="2" charset="0"/>
              </a:rPr>
              <a:t>Shanghai</a:t>
            </a:r>
            <a:endParaRPr lang="en-US" sz="900" dirty="0">
              <a:solidFill>
                <a:schemeClr val="bg1"/>
              </a:solidFill>
              <a:latin typeface="RubFlama Light" panose="02000000000000000000" pitchFamily="2" charset="0"/>
            </a:endParaRPr>
          </a:p>
        </p:txBody>
      </p:sp>
      <p:cxnSp>
        <p:nvCxnSpPr>
          <p:cNvPr id="9" name="Ευθεία γραμμή σύνδεσης 8">
            <a:extLst>
              <a:ext uri="{FF2B5EF4-FFF2-40B4-BE49-F238E27FC236}">
                <a16:creationId xmlns:a16="http://schemas.microsoft.com/office/drawing/2014/main" id="{D81864A5-F844-6780-A34E-5B79EAD3AC71}"/>
              </a:ext>
            </a:extLst>
          </p:cNvPr>
          <p:cNvCxnSpPr>
            <a:cxnSpLocks/>
          </p:cNvCxnSpPr>
          <p:nvPr/>
        </p:nvCxnSpPr>
        <p:spPr>
          <a:xfrm flipV="1">
            <a:off x="8029299" y="2510483"/>
            <a:ext cx="195074" cy="105896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Βέλος: Δεξιό 14">
            <a:extLst>
              <a:ext uri="{FF2B5EF4-FFF2-40B4-BE49-F238E27FC236}">
                <a16:creationId xmlns:a16="http://schemas.microsoft.com/office/drawing/2014/main" id="{B0C3DFEF-2C0B-C9CF-0B4F-6E6C98EA07F5}"/>
              </a:ext>
            </a:extLst>
          </p:cNvPr>
          <p:cNvSpPr/>
          <p:nvPr/>
        </p:nvSpPr>
        <p:spPr>
          <a:xfrm>
            <a:off x="4842078" y="2343505"/>
            <a:ext cx="321027" cy="229401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329846E-3122-62BF-BA14-CE15EFFB8811}"/>
              </a:ext>
            </a:extLst>
          </p:cNvPr>
          <p:cNvSpPr txBox="1"/>
          <p:nvPr/>
        </p:nvSpPr>
        <p:spPr>
          <a:xfrm>
            <a:off x="923441" y="3927496"/>
            <a:ext cx="32383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RubFlama" panose="02000000000000000000" pitchFamily="2" charset="0"/>
              </a:rPr>
              <a:t>300 m, annual data from 2002  to 2021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C1F9140-2A27-7D5A-ACD6-45730CB686FE}"/>
              </a:ext>
            </a:extLst>
          </p:cNvPr>
          <p:cNvSpPr txBox="1"/>
          <p:nvPr/>
        </p:nvSpPr>
        <p:spPr>
          <a:xfrm>
            <a:off x="6124610" y="3927496"/>
            <a:ext cx="19046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400" b="1" dirty="0">
                <a:latin typeface="RubFlama" panose="02000000000000000000" pitchFamily="2" charset="0"/>
              </a:rPr>
              <a:t>&gt;1500 </a:t>
            </a:r>
            <a:r>
              <a:rPr lang="en-US" sz="1400" dirty="0">
                <a:latin typeface="RubFlama" panose="02000000000000000000" pitchFamily="2" charset="0"/>
              </a:rPr>
              <a:t>cities detected.</a:t>
            </a:r>
          </a:p>
        </p:txBody>
      </p:sp>
    </p:spTree>
    <p:extLst>
      <p:ext uri="{BB962C8B-B14F-4D97-AF65-F5344CB8AC3E}">
        <p14:creationId xmlns:p14="http://schemas.microsoft.com/office/powerpoint/2010/main" val="1706596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940D109-07A6-442C-802F-F1FC536C6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City Delineation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C24107-3F8D-49EA-A101-7EDBEEC7C315}"/>
              </a:ext>
            </a:extLst>
          </p:cNvPr>
          <p:cNvSpPr txBox="1"/>
          <p:nvPr/>
        </p:nvSpPr>
        <p:spPr>
          <a:xfrm>
            <a:off x="700703" y="1581465"/>
            <a:ext cx="14698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RubFlama" panose="02000000000000000000" pitchFamily="2" charset="0"/>
              </a:rPr>
              <a:t>300 m Land Cover</a:t>
            </a:r>
          </a:p>
        </p:txBody>
      </p:sp>
      <p:pic>
        <p:nvPicPr>
          <p:cNvPr id="8" name="Εικόνα 7">
            <a:extLst>
              <a:ext uri="{FF2B5EF4-FFF2-40B4-BE49-F238E27FC236}">
                <a16:creationId xmlns:a16="http://schemas.microsoft.com/office/drawing/2014/main" id="{A0B3DD19-56CB-4AC9-B0F6-ACEC13E944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4207" y="1948983"/>
            <a:ext cx="1655450" cy="1717003"/>
          </a:xfrm>
          <a:prstGeom prst="rect">
            <a:avLst/>
          </a:prstGeom>
        </p:spPr>
      </p:pic>
      <p:pic>
        <p:nvPicPr>
          <p:cNvPr id="7" name="Εικόνα 6">
            <a:extLst>
              <a:ext uri="{FF2B5EF4-FFF2-40B4-BE49-F238E27FC236}">
                <a16:creationId xmlns:a16="http://schemas.microsoft.com/office/drawing/2014/main" id="{BDF0D5E9-26E5-4D41-BAB0-57334E8368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35" r="17918"/>
          <a:stretch/>
        </p:blipFill>
        <p:spPr>
          <a:xfrm>
            <a:off x="628650" y="1947018"/>
            <a:ext cx="1621302" cy="1681585"/>
          </a:xfrm>
          <a:prstGeom prst="rect">
            <a:avLst/>
          </a:prstGeom>
        </p:spPr>
      </p:pic>
      <p:grpSp>
        <p:nvGrpSpPr>
          <p:cNvPr id="26" name="Ομάδα 25">
            <a:extLst>
              <a:ext uri="{FF2B5EF4-FFF2-40B4-BE49-F238E27FC236}">
                <a16:creationId xmlns:a16="http://schemas.microsoft.com/office/drawing/2014/main" id="{0FBE68E1-53A6-4171-A583-345BC603A1F3}"/>
              </a:ext>
            </a:extLst>
          </p:cNvPr>
          <p:cNvGrpSpPr/>
          <p:nvPr/>
        </p:nvGrpSpPr>
        <p:grpSpPr>
          <a:xfrm>
            <a:off x="2353095" y="1482087"/>
            <a:ext cx="1998074" cy="2183899"/>
            <a:chOff x="3047110" y="1772057"/>
            <a:chExt cx="2664099" cy="291186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6B49769-5729-4069-8AE8-1864A4E41A53}"/>
                </a:ext>
              </a:extLst>
            </p:cNvPr>
            <p:cNvSpPr txBox="1"/>
            <p:nvPr/>
          </p:nvSpPr>
          <p:spPr>
            <a:xfrm>
              <a:off x="3588005" y="1772057"/>
              <a:ext cx="2019187" cy="61555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RubFlama" panose="02000000000000000000" pitchFamily="2" charset="0"/>
                </a:rPr>
                <a:t>1 km Urban Fraction</a:t>
              </a:r>
            </a:p>
          </p:txBody>
        </p:sp>
        <p:sp>
          <p:nvSpPr>
            <p:cNvPr id="10" name="Βέλος: Δεξιό 9">
              <a:extLst>
                <a:ext uri="{FF2B5EF4-FFF2-40B4-BE49-F238E27FC236}">
                  <a16:creationId xmlns:a16="http://schemas.microsoft.com/office/drawing/2014/main" id="{856F6B3B-27AD-4CD3-825A-E9916BD3F562}"/>
                </a:ext>
              </a:extLst>
            </p:cNvPr>
            <p:cNvSpPr/>
            <p:nvPr/>
          </p:nvSpPr>
          <p:spPr>
            <a:xfrm>
              <a:off x="3047110" y="3229309"/>
              <a:ext cx="339662" cy="400463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pic>
          <p:nvPicPr>
            <p:cNvPr id="18" name="Εικόνα 17">
              <a:extLst>
                <a:ext uri="{FF2B5EF4-FFF2-40B4-BE49-F238E27FC236}">
                  <a16:creationId xmlns:a16="http://schemas.microsoft.com/office/drawing/2014/main" id="{392D8331-EB89-472E-848C-A86FA40F85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83989" y="2391966"/>
              <a:ext cx="2227220" cy="2291957"/>
            </a:xfrm>
            <a:prstGeom prst="rect">
              <a:avLst/>
            </a:prstGeom>
          </p:spPr>
        </p:pic>
      </p:grpSp>
      <p:grpSp>
        <p:nvGrpSpPr>
          <p:cNvPr id="32" name="Ομάδα 31">
            <a:extLst>
              <a:ext uri="{FF2B5EF4-FFF2-40B4-BE49-F238E27FC236}">
                <a16:creationId xmlns:a16="http://schemas.microsoft.com/office/drawing/2014/main" id="{D6CAC76D-81D0-400A-80BC-42EBA52426EE}"/>
              </a:ext>
            </a:extLst>
          </p:cNvPr>
          <p:cNvGrpSpPr/>
          <p:nvPr/>
        </p:nvGrpSpPr>
        <p:grpSpPr>
          <a:xfrm>
            <a:off x="6687689" y="1487116"/>
            <a:ext cx="1978992" cy="2176906"/>
            <a:chOff x="8916918" y="2416071"/>
            <a:chExt cx="2638656" cy="290254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FA9CC18-3EC1-4855-9D33-B7F1F4796A8D}"/>
                </a:ext>
              </a:extLst>
            </p:cNvPr>
            <p:cNvSpPr txBox="1"/>
            <p:nvPr/>
          </p:nvSpPr>
          <p:spPr>
            <a:xfrm>
              <a:off x="9178106" y="2416071"/>
              <a:ext cx="2377468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RubFlama" panose="02000000000000000000" pitchFamily="2" charset="0"/>
                </a:rPr>
                <a:t>Labelled Urban Clusters</a:t>
              </a:r>
            </a:p>
          </p:txBody>
        </p:sp>
        <p:pic>
          <p:nvPicPr>
            <p:cNvPr id="9" name="Εικόνα 8">
              <a:extLst>
                <a:ext uri="{FF2B5EF4-FFF2-40B4-BE49-F238E27FC236}">
                  <a16:creationId xmlns:a16="http://schemas.microsoft.com/office/drawing/2014/main" id="{ADA33E81-410D-46A4-95E7-56CEF62CC3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27230" y="3029275"/>
              <a:ext cx="2207268" cy="2289338"/>
            </a:xfrm>
            <a:prstGeom prst="rect">
              <a:avLst/>
            </a:prstGeom>
          </p:spPr>
        </p:pic>
        <p:sp>
          <p:nvSpPr>
            <p:cNvPr id="23" name="Βέλος: Δεξιό 22">
              <a:extLst>
                <a:ext uri="{FF2B5EF4-FFF2-40B4-BE49-F238E27FC236}">
                  <a16:creationId xmlns:a16="http://schemas.microsoft.com/office/drawing/2014/main" id="{7BCC3001-BDCD-492D-A3D2-15396B5B4A70}"/>
                </a:ext>
              </a:extLst>
            </p:cNvPr>
            <p:cNvSpPr/>
            <p:nvPr/>
          </p:nvSpPr>
          <p:spPr>
            <a:xfrm>
              <a:off x="8916918" y="3866617"/>
              <a:ext cx="339662" cy="400463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9FF09810-7B55-4AF3-8221-B91DA7A3D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9995" y="3704703"/>
            <a:ext cx="2385710" cy="91009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225"/>
              </a:spcBef>
            </a:pPr>
            <a:r>
              <a:rPr lang="en-US" sz="1050" dirty="0">
                <a:latin typeface="RubFlama" panose="02000000000000000000" pitchFamily="2" charset="0"/>
              </a:rPr>
              <a:t>Urban Fraction &gt;95%</a:t>
            </a:r>
          </a:p>
          <a:p>
            <a:pPr>
              <a:lnSpc>
                <a:spcPct val="100000"/>
              </a:lnSpc>
              <a:spcBef>
                <a:spcPts val="225"/>
              </a:spcBef>
            </a:pPr>
            <a:r>
              <a:rPr lang="en-US" sz="1050" dirty="0">
                <a:latin typeface="RubFlama" panose="02000000000000000000" pitchFamily="2" charset="0"/>
              </a:rPr>
              <a:t>Water fraction 0%</a:t>
            </a:r>
          </a:p>
          <a:p>
            <a:pPr>
              <a:lnSpc>
                <a:spcPct val="100000"/>
              </a:lnSpc>
              <a:spcBef>
                <a:spcPts val="225"/>
              </a:spcBef>
            </a:pPr>
            <a:r>
              <a:rPr lang="en-US" sz="1050" dirty="0">
                <a:latin typeface="RubFlama" panose="02000000000000000000" pitchFamily="2" charset="0"/>
              </a:rPr>
              <a:t>Distance from coastline &gt; ~2 km</a:t>
            </a:r>
          </a:p>
          <a:p>
            <a:pPr>
              <a:lnSpc>
                <a:spcPct val="100000"/>
              </a:lnSpc>
              <a:spcBef>
                <a:spcPts val="225"/>
              </a:spcBef>
            </a:pPr>
            <a:r>
              <a:rPr lang="en-US" sz="1050" dirty="0">
                <a:latin typeface="RubFlama" panose="02000000000000000000" pitchFamily="2" charset="0"/>
              </a:rPr>
              <a:t>9 or more connected pixels</a:t>
            </a:r>
          </a:p>
        </p:txBody>
      </p:sp>
      <p:sp>
        <p:nvSpPr>
          <p:cNvPr id="11" name="Βέλος: Δεξιό 10">
            <a:extLst>
              <a:ext uri="{FF2B5EF4-FFF2-40B4-BE49-F238E27FC236}">
                <a16:creationId xmlns:a16="http://schemas.microsoft.com/office/drawing/2014/main" id="{099F66E3-A405-4E58-99F3-3DACF76D9635}"/>
              </a:ext>
            </a:extLst>
          </p:cNvPr>
          <p:cNvSpPr/>
          <p:nvPr/>
        </p:nvSpPr>
        <p:spPr>
          <a:xfrm>
            <a:off x="4515694" y="2575024"/>
            <a:ext cx="254747" cy="300347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6321BB-A90D-44CC-B5C6-CFD4BDD51471}"/>
              </a:ext>
            </a:extLst>
          </p:cNvPr>
          <p:cNvSpPr txBox="1"/>
          <p:nvPr/>
        </p:nvSpPr>
        <p:spPr>
          <a:xfrm>
            <a:off x="4870980" y="1588120"/>
            <a:ext cx="1701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RubFlama" panose="02000000000000000000" pitchFamily="2" charset="0"/>
              </a:rPr>
              <a:t>Filtered Urban Mask</a:t>
            </a:r>
          </a:p>
        </p:txBody>
      </p:sp>
      <p:sp>
        <p:nvSpPr>
          <p:cNvPr id="29" name="Θέση περιεχομένου 2">
            <a:extLst>
              <a:ext uri="{FF2B5EF4-FFF2-40B4-BE49-F238E27FC236}">
                <a16:creationId xmlns:a16="http://schemas.microsoft.com/office/drawing/2014/main" id="{24DEAD2C-2697-4482-9CC1-1BD78DD8F155}"/>
              </a:ext>
            </a:extLst>
          </p:cNvPr>
          <p:cNvSpPr txBox="1">
            <a:spLocks/>
          </p:cNvSpPr>
          <p:nvPr/>
        </p:nvSpPr>
        <p:spPr>
          <a:xfrm>
            <a:off x="662346" y="999320"/>
            <a:ext cx="5907915" cy="44649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350" dirty="0">
                <a:latin typeface="RubFlama" panose="02000000000000000000" pitchFamily="2" charset="0"/>
              </a:rPr>
              <a:t>We use a custom implementation of the </a:t>
            </a:r>
            <a:r>
              <a:rPr lang="en-US" sz="1350" b="1" dirty="0">
                <a:latin typeface="RubFlama" panose="02000000000000000000" pitchFamily="2" charset="0"/>
              </a:rPr>
              <a:t>City Clustering Algorithm</a:t>
            </a:r>
            <a:r>
              <a:rPr lang="en-US" sz="1350" dirty="0">
                <a:latin typeface="RubFlama" panose="02000000000000000000" pitchFamily="2" charset="0"/>
              </a:rPr>
              <a:t>.</a:t>
            </a:r>
          </a:p>
        </p:txBody>
      </p:sp>
      <p:pic>
        <p:nvPicPr>
          <p:cNvPr id="6" name="Εικόνα 5">
            <a:extLst>
              <a:ext uri="{FF2B5EF4-FFF2-40B4-BE49-F238E27FC236}">
                <a16:creationId xmlns:a16="http://schemas.microsoft.com/office/drawing/2014/main" id="{A3DE1607-CF63-49E0-9B91-D91C67650C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650" y="3628603"/>
            <a:ext cx="808308" cy="343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39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1" grpId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EF0B6-4A15-5014-400C-8609053AD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8085096-57AC-BA0B-403E-59E775213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700" y="158750"/>
            <a:ext cx="6956425" cy="430213"/>
          </a:xfrm>
        </p:spPr>
        <p:txBody>
          <a:bodyPr/>
          <a:lstStyle/>
          <a:p>
            <a:r>
              <a:rPr lang="en-US" dirty="0"/>
              <a:t>Rural Buffers</a:t>
            </a:r>
          </a:p>
        </p:txBody>
      </p:sp>
      <p:sp>
        <p:nvSpPr>
          <p:cNvPr id="20" name="Ορθογώνιο: Στρογγύλεμα γωνιών 19">
            <a:extLst>
              <a:ext uri="{FF2B5EF4-FFF2-40B4-BE49-F238E27FC236}">
                <a16:creationId xmlns:a16="http://schemas.microsoft.com/office/drawing/2014/main" id="{E3FA02FE-B15F-EA76-469C-3EB977ED8F4C}"/>
              </a:ext>
            </a:extLst>
          </p:cNvPr>
          <p:cNvSpPr/>
          <p:nvPr/>
        </p:nvSpPr>
        <p:spPr>
          <a:xfrm>
            <a:off x="412692" y="2152316"/>
            <a:ext cx="504000" cy="504000"/>
          </a:xfrm>
          <a:prstGeom prst="roundRect">
            <a:avLst/>
          </a:prstGeom>
          <a:solidFill>
            <a:srgbClr val="FF505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DA6C5796-5306-BB04-9FAC-EEF0F9F187B4}"/>
              </a:ext>
            </a:extLst>
          </p:cNvPr>
          <p:cNvSpPr txBox="1"/>
          <p:nvPr/>
        </p:nvSpPr>
        <p:spPr>
          <a:xfrm>
            <a:off x="422061" y="2252473"/>
            <a:ext cx="4852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City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21B2FA0E-2689-7DFC-E5F1-9005223B907D}"/>
              </a:ext>
            </a:extLst>
          </p:cNvPr>
          <p:cNvSpPr txBox="1"/>
          <p:nvPr/>
        </p:nvSpPr>
        <p:spPr>
          <a:xfrm>
            <a:off x="349667" y="1045770"/>
            <a:ext cx="71743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RubFlama" panose="02000000000000000000" pitchFamily="2" charset="0"/>
              </a:rPr>
              <a:t>We </a:t>
            </a:r>
            <a:r>
              <a:rPr lang="en-US" sz="1800" b="1" dirty="0">
                <a:latin typeface="RubFlama" panose="02000000000000000000" pitchFamily="2" charset="0"/>
              </a:rPr>
              <a:t>iteratively</a:t>
            </a:r>
            <a:r>
              <a:rPr lang="en-US" sz="1800" dirty="0">
                <a:latin typeface="RubFlama" panose="02000000000000000000" pitchFamily="2" charset="0"/>
              </a:rPr>
              <a:t> </a:t>
            </a:r>
            <a:r>
              <a:rPr lang="en-US" sz="1800" b="1" dirty="0">
                <a:latin typeface="RubFlama" panose="02000000000000000000" pitchFamily="2" charset="0"/>
              </a:rPr>
              <a:t>expand</a:t>
            </a:r>
            <a:r>
              <a:rPr lang="en-US" sz="1800" dirty="0">
                <a:latin typeface="RubFlama" panose="02000000000000000000" pitchFamily="2" charset="0"/>
              </a:rPr>
              <a:t> a buffer around each city until they have approximately the same size as the city:</a:t>
            </a:r>
            <a:endParaRPr lang="en-US" sz="1800" dirty="0"/>
          </a:p>
        </p:txBody>
      </p:sp>
      <p:grpSp>
        <p:nvGrpSpPr>
          <p:cNvPr id="125" name="Ομάδα 124">
            <a:extLst>
              <a:ext uri="{FF2B5EF4-FFF2-40B4-BE49-F238E27FC236}">
                <a16:creationId xmlns:a16="http://schemas.microsoft.com/office/drawing/2014/main" id="{677B460E-E9B0-22A4-753E-A3159543C955}"/>
              </a:ext>
            </a:extLst>
          </p:cNvPr>
          <p:cNvGrpSpPr/>
          <p:nvPr/>
        </p:nvGrpSpPr>
        <p:grpSpPr>
          <a:xfrm>
            <a:off x="5044632" y="1904372"/>
            <a:ext cx="3648503" cy="1767086"/>
            <a:chOff x="5119394" y="1812356"/>
            <a:chExt cx="3648503" cy="1767086"/>
          </a:xfrm>
        </p:grpSpPr>
        <p:sp>
          <p:nvSpPr>
            <p:cNvPr id="39" name="Βέλος: Δεξιό 38">
              <a:extLst>
                <a:ext uri="{FF2B5EF4-FFF2-40B4-BE49-F238E27FC236}">
                  <a16:creationId xmlns:a16="http://schemas.microsoft.com/office/drawing/2014/main" id="{45826E41-B298-30F4-11F5-503E8C74893B}"/>
                </a:ext>
              </a:extLst>
            </p:cNvPr>
            <p:cNvSpPr/>
            <p:nvPr/>
          </p:nvSpPr>
          <p:spPr>
            <a:xfrm>
              <a:off x="5119394" y="2221286"/>
              <a:ext cx="181923" cy="182028"/>
            </a:xfrm>
            <a:prstGeom prst="rightArrow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Ομάδα 76">
              <a:extLst>
                <a:ext uri="{FF2B5EF4-FFF2-40B4-BE49-F238E27FC236}">
                  <a16:creationId xmlns:a16="http://schemas.microsoft.com/office/drawing/2014/main" id="{B658E5D9-36E3-1F05-1DFF-705E395B0F1B}"/>
                </a:ext>
              </a:extLst>
            </p:cNvPr>
            <p:cNvGrpSpPr/>
            <p:nvPr/>
          </p:nvGrpSpPr>
          <p:grpSpPr>
            <a:xfrm>
              <a:off x="5490431" y="1832211"/>
              <a:ext cx="1005709" cy="954875"/>
              <a:chOff x="5490431" y="1337625"/>
              <a:chExt cx="1005709" cy="954875"/>
            </a:xfrm>
          </p:grpSpPr>
          <p:sp>
            <p:nvSpPr>
              <p:cNvPr id="75" name="Ορθογώνιο: Στρογγύλεμα γωνιών 74">
                <a:extLst>
                  <a:ext uri="{FF2B5EF4-FFF2-40B4-BE49-F238E27FC236}">
                    <a16:creationId xmlns:a16="http://schemas.microsoft.com/office/drawing/2014/main" id="{A2A5F15D-8588-1E00-939D-2DD2D421D2B5}"/>
                  </a:ext>
                </a:extLst>
              </p:cNvPr>
              <p:cNvSpPr/>
              <p:nvPr/>
            </p:nvSpPr>
            <p:spPr>
              <a:xfrm>
                <a:off x="5490431" y="1337625"/>
                <a:ext cx="1005709" cy="954875"/>
              </a:xfrm>
              <a:prstGeom prst="roundRect">
                <a:avLst/>
              </a:prstGeom>
              <a:solidFill>
                <a:srgbClr val="9CECAB"/>
              </a:solidFill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0" name="Ομάδα 39">
                <a:extLst>
                  <a:ext uri="{FF2B5EF4-FFF2-40B4-BE49-F238E27FC236}">
                    <a16:creationId xmlns:a16="http://schemas.microsoft.com/office/drawing/2014/main" id="{D3F45D33-14C8-8500-3D39-FE10E339ABC0}"/>
                  </a:ext>
                </a:extLst>
              </p:cNvPr>
              <p:cNvGrpSpPr/>
              <p:nvPr/>
            </p:nvGrpSpPr>
            <p:grpSpPr>
              <a:xfrm>
                <a:off x="5571922" y="1414410"/>
                <a:ext cx="840906" cy="799303"/>
                <a:chOff x="4072987" y="1417278"/>
                <a:chExt cx="840906" cy="799303"/>
              </a:xfrm>
            </p:grpSpPr>
            <p:sp>
              <p:nvSpPr>
                <p:cNvPr id="41" name="Ορθογώνιο: Στρογγύλεμα γωνιών 40">
                  <a:extLst>
                    <a:ext uri="{FF2B5EF4-FFF2-40B4-BE49-F238E27FC236}">
                      <a16:creationId xmlns:a16="http://schemas.microsoft.com/office/drawing/2014/main" id="{9B6DDA8C-C8DB-EC1A-9097-1B9157ACD436}"/>
                    </a:ext>
                  </a:extLst>
                </p:cNvPr>
                <p:cNvSpPr/>
                <p:nvPr/>
              </p:nvSpPr>
              <p:spPr>
                <a:xfrm>
                  <a:off x="4072987" y="1417278"/>
                  <a:ext cx="838123" cy="799303"/>
                </a:xfrm>
                <a:prstGeom prst="roundRect">
                  <a:avLst/>
                </a:prstGeom>
                <a:solidFill>
                  <a:srgbClr val="BCF2C6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42" name="Ορθογώνιο: Στρογγύλεμα γωνιών 41">
                  <a:extLst>
                    <a:ext uri="{FF2B5EF4-FFF2-40B4-BE49-F238E27FC236}">
                      <a16:creationId xmlns:a16="http://schemas.microsoft.com/office/drawing/2014/main" id="{039F1F8B-9373-4CD4-7BED-6D3274C5C834}"/>
                    </a:ext>
                  </a:extLst>
                </p:cNvPr>
                <p:cNvSpPr/>
                <p:nvPr/>
              </p:nvSpPr>
              <p:spPr>
                <a:xfrm>
                  <a:off x="4152339" y="1494560"/>
                  <a:ext cx="684000" cy="648000"/>
                </a:xfrm>
                <a:prstGeom prst="round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Ορθογώνιο: Στρογγύλεμα γωνιών 42">
                  <a:extLst>
                    <a:ext uri="{FF2B5EF4-FFF2-40B4-BE49-F238E27FC236}">
                      <a16:creationId xmlns:a16="http://schemas.microsoft.com/office/drawing/2014/main" id="{41856DCA-7678-1EF2-09EC-67E60AD06BD6}"/>
                    </a:ext>
                  </a:extLst>
                </p:cNvPr>
                <p:cNvSpPr/>
                <p:nvPr/>
              </p:nvSpPr>
              <p:spPr>
                <a:xfrm>
                  <a:off x="4222836" y="1565713"/>
                  <a:ext cx="532270" cy="512033"/>
                </a:xfrm>
                <a:prstGeom prst="roundRect">
                  <a:avLst/>
                </a:prstGeom>
                <a:solidFill>
                  <a:srgbClr val="FF5050"/>
                </a:solidFill>
                <a:ln w="127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Ορθογώνιο 43">
                  <a:extLst>
                    <a:ext uri="{FF2B5EF4-FFF2-40B4-BE49-F238E27FC236}">
                      <a16:creationId xmlns:a16="http://schemas.microsoft.com/office/drawing/2014/main" id="{647806BC-A342-445C-2173-8D61D73C4360}"/>
                    </a:ext>
                  </a:extLst>
                </p:cNvPr>
                <p:cNvSpPr/>
                <p:nvPr/>
              </p:nvSpPr>
              <p:spPr>
                <a:xfrm>
                  <a:off x="4451585" y="2142560"/>
                  <a:ext cx="228699" cy="71153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Ορθογώνιο 44">
                  <a:extLst>
                    <a:ext uri="{FF2B5EF4-FFF2-40B4-BE49-F238E27FC236}">
                      <a16:creationId xmlns:a16="http://schemas.microsoft.com/office/drawing/2014/main" id="{01C788C8-21EB-738E-EB75-7DA2541DF67A}"/>
                    </a:ext>
                  </a:extLst>
                </p:cNvPr>
                <p:cNvSpPr/>
                <p:nvPr/>
              </p:nvSpPr>
              <p:spPr>
                <a:xfrm>
                  <a:off x="4837594" y="1911746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Ορθογώνιο 45">
                  <a:extLst>
                    <a:ext uri="{FF2B5EF4-FFF2-40B4-BE49-F238E27FC236}">
                      <a16:creationId xmlns:a16="http://schemas.microsoft.com/office/drawing/2014/main" id="{735B0034-6506-1045-D9EC-EF524D7270F9}"/>
                    </a:ext>
                  </a:extLst>
                </p:cNvPr>
                <p:cNvSpPr/>
                <p:nvPr/>
              </p:nvSpPr>
              <p:spPr>
                <a:xfrm>
                  <a:off x="4300039" y="1417278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Ορθογώνιο 46">
                  <a:extLst>
                    <a:ext uri="{FF2B5EF4-FFF2-40B4-BE49-F238E27FC236}">
                      <a16:creationId xmlns:a16="http://schemas.microsoft.com/office/drawing/2014/main" id="{F17E366C-36AD-63EC-8954-9D8A1ED0A294}"/>
                    </a:ext>
                  </a:extLst>
                </p:cNvPr>
                <p:cNvSpPr/>
                <p:nvPr/>
              </p:nvSpPr>
              <p:spPr>
                <a:xfrm>
                  <a:off x="4834260" y="1652679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Ορθογώνιο 47">
                  <a:extLst>
                    <a:ext uri="{FF2B5EF4-FFF2-40B4-BE49-F238E27FC236}">
                      <a16:creationId xmlns:a16="http://schemas.microsoft.com/office/drawing/2014/main" id="{7727694B-CAF7-1214-2A48-99627A60C93B}"/>
                    </a:ext>
                  </a:extLst>
                </p:cNvPr>
                <p:cNvSpPr/>
                <p:nvPr/>
              </p:nvSpPr>
              <p:spPr>
                <a:xfrm>
                  <a:off x="4077555" y="1908728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Ορθογώνιο 48">
                  <a:extLst>
                    <a:ext uri="{FF2B5EF4-FFF2-40B4-BE49-F238E27FC236}">
                      <a16:creationId xmlns:a16="http://schemas.microsoft.com/office/drawing/2014/main" id="{9D128F98-E2C4-83D4-3154-AC89569E20F7}"/>
                    </a:ext>
                  </a:extLst>
                </p:cNvPr>
                <p:cNvSpPr/>
                <p:nvPr/>
              </p:nvSpPr>
              <p:spPr>
                <a:xfrm>
                  <a:off x="4075571" y="1582669"/>
                  <a:ext cx="72496" cy="21805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Ορθογώνιο 49">
                  <a:extLst>
                    <a:ext uri="{FF2B5EF4-FFF2-40B4-BE49-F238E27FC236}">
                      <a16:creationId xmlns:a16="http://schemas.microsoft.com/office/drawing/2014/main" id="{DF7E03F6-56C6-9CCA-6F75-5D4F80D82CC8}"/>
                    </a:ext>
                  </a:extLst>
                </p:cNvPr>
                <p:cNvSpPr/>
                <p:nvPr/>
              </p:nvSpPr>
              <p:spPr>
                <a:xfrm>
                  <a:off x="4452592" y="1420295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78" name="Βέλος: Δεξιό 77">
              <a:extLst>
                <a:ext uri="{FF2B5EF4-FFF2-40B4-BE49-F238E27FC236}">
                  <a16:creationId xmlns:a16="http://schemas.microsoft.com/office/drawing/2014/main" id="{41A89407-4DDE-1F4B-8AE9-31AC88427060}"/>
                </a:ext>
              </a:extLst>
            </p:cNvPr>
            <p:cNvSpPr/>
            <p:nvPr/>
          </p:nvSpPr>
          <p:spPr>
            <a:xfrm>
              <a:off x="6704424" y="2201431"/>
              <a:ext cx="181923" cy="182028"/>
            </a:xfrm>
            <a:prstGeom prst="rightArrow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9" name="Ομάδα 78">
              <a:extLst>
                <a:ext uri="{FF2B5EF4-FFF2-40B4-BE49-F238E27FC236}">
                  <a16:creationId xmlns:a16="http://schemas.microsoft.com/office/drawing/2014/main" id="{A5A569D5-3F77-7EF3-B41F-E1D250B2A977}"/>
                </a:ext>
              </a:extLst>
            </p:cNvPr>
            <p:cNvGrpSpPr/>
            <p:nvPr/>
          </p:nvGrpSpPr>
          <p:grpSpPr>
            <a:xfrm>
              <a:off x="7075461" y="1812356"/>
              <a:ext cx="1005709" cy="954875"/>
              <a:chOff x="5490431" y="1337625"/>
              <a:chExt cx="1005709" cy="954875"/>
            </a:xfrm>
          </p:grpSpPr>
          <p:sp>
            <p:nvSpPr>
              <p:cNvPr id="80" name="Ορθογώνιο: Στρογγύλεμα γωνιών 79">
                <a:extLst>
                  <a:ext uri="{FF2B5EF4-FFF2-40B4-BE49-F238E27FC236}">
                    <a16:creationId xmlns:a16="http://schemas.microsoft.com/office/drawing/2014/main" id="{CB8F9AE4-7C77-21F2-F638-EE4DD658354F}"/>
                  </a:ext>
                </a:extLst>
              </p:cNvPr>
              <p:cNvSpPr/>
              <p:nvPr/>
            </p:nvSpPr>
            <p:spPr>
              <a:xfrm>
                <a:off x="5490431" y="1337625"/>
                <a:ext cx="1005709" cy="954875"/>
              </a:xfrm>
              <a:prstGeom prst="roundRect">
                <a:avLst/>
              </a:prstGeom>
              <a:solidFill>
                <a:srgbClr val="9CECAB"/>
              </a:solidFill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81" name="Ομάδα 80">
                <a:extLst>
                  <a:ext uri="{FF2B5EF4-FFF2-40B4-BE49-F238E27FC236}">
                    <a16:creationId xmlns:a16="http://schemas.microsoft.com/office/drawing/2014/main" id="{969713E9-E44D-BDF2-D873-5F90B3CDB2E5}"/>
                  </a:ext>
                </a:extLst>
              </p:cNvPr>
              <p:cNvGrpSpPr/>
              <p:nvPr/>
            </p:nvGrpSpPr>
            <p:grpSpPr>
              <a:xfrm>
                <a:off x="5571922" y="1414410"/>
                <a:ext cx="840906" cy="799303"/>
                <a:chOff x="4072987" y="1417278"/>
                <a:chExt cx="840906" cy="799303"/>
              </a:xfrm>
            </p:grpSpPr>
            <p:sp>
              <p:nvSpPr>
                <p:cNvPr id="82" name="Ορθογώνιο: Στρογγύλεμα γωνιών 81">
                  <a:extLst>
                    <a:ext uri="{FF2B5EF4-FFF2-40B4-BE49-F238E27FC236}">
                      <a16:creationId xmlns:a16="http://schemas.microsoft.com/office/drawing/2014/main" id="{16B9768A-780B-6875-D99B-EC513D0C5E48}"/>
                    </a:ext>
                  </a:extLst>
                </p:cNvPr>
                <p:cNvSpPr/>
                <p:nvPr/>
              </p:nvSpPr>
              <p:spPr>
                <a:xfrm>
                  <a:off x="4072987" y="1417278"/>
                  <a:ext cx="838123" cy="799303"/>
                </a:xfrm>
                <a:prstGeom prst="roundRect">
                  <a:avLst/>
                </a:prstGeom>
                <a:solidFill>
                  <a:srgbClr val="BCF2C6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Ορθογώνιο: Στρογγύλεμα γωνιών 82">
                  <a:extLst>
                    <a:ext uri="{FF2B5EF4-FFF2-40B4-BE49-F238E27FC236}">
                      <a16:creationId xmlns:a16="http://schemas.microsoft.com/office/drawing/2014/main" id="{A0C7F25A-B615-3668-BBD1-020E39E05456}"/>
                    </a:ext>
                  </a:extLst>
                </p:cNvPr>
                <p:cNvSpPr/>
                <p:nvPr/>
              </p:nvSpPr>
              <p:spPr>
                <a:xfrm>
                  <a:off x="4152339" y="1494560"/>
                  <a:ext cx="684000" cy="648000"/>
                </a:xfrm>
                <a:prstGeom prst="round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Ορθογώνιο: Στρογγύλεμα γωνιών 83">
                  <a:extLst>
                    <a:ext uri="{FF2B5EF4-FFF2-40B4-BE49-F238E27FC236}">
                      <a16:creationId xmlns:a16="http://schemas.microsoft.com/office/drawing/2014/main" id="{9299C8D0-F859-EE93-C4F5-BDDDABEEF1DB}"/>
                    </a:ext>
                  </a:extLst>
                </p:cNvPr>
                <p:cNvSpPr/>
                <p:nvPr/>
              </p:nvSpPr>
              <p:spPr>
                <a:xfrm>
                  <a:off x="4222836" y="1565713"/>
                  <a:ext cx="532270" cy="512033"/>
                </a:xfrm>
                <a:prstGeom prst="roundRect">
                  <a:avLst/>
                </a:prstGeom>
                <a:solidFill>
                  <a:srgbClr val="FF5050"/>
                </a:solidFill>
                <a:ln w="127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Ορθογώνιο 84">
                  <a:extLst>
                    <a:ext uri="{FF2B5EF4-FFF2-40B4-BE49-F238E27FC236}">
                      <a16:creationId xmlns:a16="http://schemas.microsoft.com/office/drawing/2014/main" id="{5CF4811D-34F5-5F87-3B4E-07C7E244ACCF}"/>
                    </a:ext>
                  </a:extLst>
                </p:cNvPr>
                <p:cNvSpPr/>
                <p:nvPr/>
              </p:nvSpPr>
              <p:spPr>
                <a:xfrm>
                  <a:off x="4451585" y="2142560"/>
                  <a:ext cx="228699" cy="71153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Ορθογώνιο 85">
                  <a:extLst>
                    <a:ext uri="{FF2B5EF4-FFF2-40B4-BE49-F238E27FC236}">
                      <a16:creationId xmlns:a16="http://schemas.microsoft.com/office/drawing/2014/main" id="{7989DBC3-96A8-3733-6DB5-7838A1C9970E}"/>
                    </a:ext>
                  </a:extLst>
                </p:cNvPr>
                <p:cNvSpPr/>
                <p:nvPr/>
              </p:nvSpPr>
              <p:spPr>
                <a:xfrm>
                  <a:off x="4837594" y="1911746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Ορθογώνιο 86">
                  <a:extLst>
                    <a:ext uri="{FF2B5EF4-FFF2-40B4-BE49-F238E27FC236}">
                      <a16:creationId xmlns:a16="http://schemas.microsoft.com/office/drawing/2014/main" id="{3F91AFE3-9300-A9BC-009B-0E378DDF7B37}"/>
                    </a:ext>
                  </a:extLst>
                </p:cNvPr>
                <p:cNvSpPr/>
                <p:nvPr/>
              </p:nvSpPr>
              <p:spPr>
                <a:xfrm>
                  <a:off x="4300039" y="1417278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Ορθογώνιο 87">
                  <a:extLst>
                    <a:ext uri="{FF2B5EF4-FFF2-40B4-BE49-F238E27FC236}">
                      <a16:creationId xmlns:a16="http://schemas.microsoft.com/office/drawing/2014/main" id="{58232104-C931-8CD0-DB04-ECE564860F2D}"/>
                    </a:ext>
                  </a:extLst>
                </p:cNvPr>
                <p:cNvSpPr/>
                <p:nvPr/>
              </p:nvSpPr>
              <p:spPr>
                <a:xfrm>
                  <a:off x="4834260" y="1652679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Ορθογώνιο 88">
                  <a:extLst>
                    <a:ext uri="{FF2B5EF4-FFF2-40B4-BE49-F238E27FC236}">
                      <a16:creationId xmlns:a16="http://schemas.microsoft.com/office/drawing/2014/main" id="{4F2D1090-E4CB-BC31-2284-C7ED4DDD2369}"/>
                    </a:ext>
                  </a:extLst>
                </p:cNvPr>
                <p:cNvSpPr/>
                <p:nvPr/>
              </p:nvSpPr>
              <p:spPr>
                <a:xfrm>
                  <a:off x="4077555" y="1908728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Ορθογώνιο 89">
                  <a:extLst>
                    <a:ext uri="{FF2B5EF4-FFF2-40B4-BE49-F238E27FC236}">
                      <a16:creationId xmlns:a16="http://schemas.microsoft.com/office/drawing/2014/main" id="{9777DC76-E51C-53BC-B85C-FC02AA6A63C3}"/>
                    </a:ext>
                  </a:extLst>
                </p:cNvPr>
                <p:cNvSpPr/>
                <p:nvPr/>
              </p:nvSpPr>
              <p:spPr>
                <a:xfrm>
                  <a:off x="4075571" y="1582669"/>
                  <a:ext cx="72496" cy="21805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Ορθογώνιο 90">
                  <a:extLst>
                    <a:ext uri="{FF2B5EF4-FFF2-40B4-BE49-F238E27FC236}">
                      <a16:creationId xmlns:a16="http://schemas.microsoft.com/office/drawing/2014/main" id="{FFE0A7C6-ADDB-E2ED-99C4-C88F64A85ADE}"/>
                    </a:ext>
                  </a:extLst>
                </p:cNvPr>
                <p:cNvSpPr/>
                <p:nvPr/>
              </p:nvSpPr>
              <p:spPr>
                <a:xfrm>
                  <a:off x="4452592" y="1420295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92" name="Ορθογώνιο 91">
              <a:extLst>
                <a:ext uri="{FF2B5EF4-FFF2-40B4-BE49-F238E27FC236}">
                  <a16:creationId xmlns:a16="http://schemas.microsoft.com/office/drawing/2014/main" id="{18D54268-C3CD-89E5-2380-6E43244B417C}"/>
                </a:ext>
              </a:extLst>
            </p:cNvPr>
            <p:cNvSpPr/>
            <p:nvPr/>
          </p:nvSpPr>
          <p:spPr>
            <a:xfrm>
              <a:off x="7304922" y="1813489"/>
              <a:ext cx="305311" cy="7891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Ορθογώνιο 92">
              <a:extLst>
                <a:ext uri="{FF2B5EF4-FFF2-40B4-BE49-F238E27FC236}">
                  <a16:creationId xmlns:a16="http://schemas.microsoft.com/office/drawing/2014/main" id="{29643034-F2F3-D761-D8CF-0C70B71D21E9}"/>
                </a:ext>
              </a:extLst>
            </p:cNvPr>
            <p:cNvSpPr/>
            <p:nvPr/>
          </p:nvSpPr>
          <p:spPr>
            <a:xfrm>
              <a:off x="7078517" y="2054532"/>
              <a:ext cx="74163" cy="326059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Ορθογώνιο 93">
              <a:extLst>
                <a:ext uri="{FF2B5EF4-FFF2-40B4-BE49-F238E27FC236}">
                  <a16:creationId xmlns:a16="http://schemas.microsoft.com/office/drawing/2014/main" id="{E5C6BEA2-6261-78D0-99BF-81CD022F17FE}"/>
                </a:ext>
              </a:extLst>
            </p:cNvPr>
            <p:cNvSpPr/>
            <p:nvPr/>
          </p:nvSpPr>
          <p:spPr>
            <a:xfrm>
              <a:off x="7535549" y="2691856"/>
              <a:ext cx="228699" cy="7115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Βέλος: Δεξιό 94">
              <a:extLst>
                <a:ext uri="{FF2B5EF4-FFF2-40B4-BE49-F238E27FC236}">
                  <a16:creationId xmlns:a16="http://schemas.microsoft.com/office/drawing/2014/main" id="{00E18ABC-2B7C-940A-E023-C183BB2DA6D8}"/>
                </a:ext>
              </a:extLst>
            </p:cNvPr>
            <p:cNvSpPr/>
            <p:nvPr/>
          </p:nvSpPr>
          <p:spPr>
            <a:xfrm>
              <a:off x="8219607" y="2195012"/>
              <a:ext cx="181923" cy="182028"/>
            </a:xfrm>
            <a:prstGeom prst="rightArrow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80A3D5FC-2A19-C190-BEDE-C5A4A03421EA}"/>
                </a:ext>
              </a:extLst>
            </p:cNvPr>
            <p:cNvSpPr txBox="1"/>
            <p:nvPr/>
          </p:nvSpPr>
          <p:spPr>
            <a:xfrm>
              <a:off x="8520607" y="1946006"/>
              <a:ext cx="2472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507AB112-A8EB-5C90-3765-E3CA90239730}"/>
                </a:ext>
              </a:extLst>
            </p:cNvPr>
            <p:cNvSpPr txBox="1"/>
            <p:nvPr/>
          </p:nvSpPr>
          <p:spPr>
            <a:xfrm>
              <a:off x="5719334" y="2176572"/>
              <a:ext cx="5322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City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AF5D0A1-EC7F-2F14-187F-ED9CD4F8614B}"/>
                </a:ext>
              </a:extLst>
            </p:cNvPr>
            <p:cNvSpPr txBox="1"/>
            <p:nvPr/>
          </p:nvSpPr>
          <p:spPr>
            <a:xfrm>
              <a:off x="7317256" y="2147526"/>
              <a:ext cx="5322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City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257FFF2E-F0BF-E2E3-0D36-3D38D925749C}"/>
                </a:ext>
              </a:extLst>
            </p:cNvPr>
            <p:cNvSpPr txBox="1"/>
            <p:nvPr/>
          </p:nvSpPr>
          <p:spPr>
            <a:xfrm>
              <a:off x="5412876" y="2885127"/>
              <a:ext cx="11140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RubFlama" panose="02000000000000000000" pitchFamily="2" charset="0"/>
                </a:rPr>
                <a:t>Add the second </a:t>
              </a:r>
              <a:r>
                <a:rPr lang="en-US" sz="1400" b="1" dirty="0">
                  <a:solidFill>
                    <a:srgbClr val="7AE68F"/>
                  </a:solidFill>
                  <a:latin typeface="RubFlama" panose="02000000000000000000" pitchFamily="2" charset="0"/>
                </a:rPr>
                <a:t>ring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0F19AC91-3A1B-B0DC-B6DA-06205877C208}"/>
                </a:ext>
              </a:extLst>
            </p:cNvPr>
            <p:cNvSpPr txBox="1"/>
            <p:nvPr/>
          </p:nvSpPr>
          <p:spPr>
            <a:xfrm>
              <a:off x="6981409" y="2840778"/>
              <a:ext cx="111404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RubFlama" panose="02000000000000000000" pitchFamily="2" charset="0"/>
                </a:rPr>
                <a:t>Remove unsuitable pixels</a:t>
              </a:r>
              <a:endParaRPr lang="en-US" sz="1400" b="1" dirty="0">
                <a:solidFill>
                  <a:srgbClr val="9CECAB"/>
                </a:solidFill>
                <a:latin typeface="RubFlama" panose="02000000000000000000" pitchFamily="2" charset="0"/>
              </a:endParaRPr>
            </a:p>
          </p:txBody>
        </p:sp>
      </p:grpSp>
      <p:grpSp>
        <p:nvGrpSpPr>
          <p:cNvPr id="130" name="Ομάδα 129">
            <a:extLst>
              <a:ext uri="{FF2B5EF4-FFF2-40B4-BE49-F238E27FC236}">
                <a16:creationId xmlns:a16="http://schemas.microsoft.com/office/drawing/2014/main" id="{D88C24B0-390A-742A-2416-486044B2936C}"/>
              </a:ext>
            </a:extLst>
          </p:cNvPr>
          <p:cNvGrpSpPr/>
          <p:nvPr/>
        </p:nvGrpSpPr>
        <p:grpSpPr>
          <a:xfrm>
            <a:off x="1137545" y="2085949"/>
            <a:ext cx="1079145" cy="1610956"/>
            <a:chOff x="1126043" y="2051443"/>
            <a:chExt cx="1079145" cy="1610956"/>
          </a:xfrm>
        </p:grpSpPr>
        <p:sp>
          <p:nvSpPr>
            <p:cNvPr id="22" name="Ορθογώνιο: Στρογγύλεμα γωνιών 21">
              <a:extLst>
                <a:ext uri="{FF2B5EF4-FFF2-40B4-BE49-F238E27FC236}">
                  <a16:creationId xmlns:a16="http://schemas.microsoft.com/office/drawing/2014/main" id="{CAD249A2-6B4B-5DAF-FB36-D64A8923F542}"/>
                </a:ext>
              </a:extLst>
            </p:cNvPr>
            <p:cNvSpPr/>
            <p:nvPr/>
          </p:nvSpPr>
          <p:spPr>
            <a:xfrm>
              <a:off x="1519246" y="2051443"/>
              <a:ext cx="684000" cy="648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rgbClr val="92D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Ορθογώνιο: Στρογγύλεμα γωνιών 20">
              <a:extLst>
                <a:ext uri="{FF2B5EF4-FFF2-40B4-BE49-F238E27FC236}">
                  <a16:creationId xmlns:a16="http://schemas.microsoft.com/office/drawing/2014/main" id="{0DC7B689-1448-7F28-28FF-44E4A3EAF649}"/>
                </a:ext>
              </a:extLst>
            </p:cNvPr>
            <p:cNvSpPr/>
            <p:nvPr/>
          </p:nvSpPr>
          <p:spPr>
            <a:xfrm>
              <a:off x="1589743" y="2117809"/>
              <a:ext cx="532270" cy="512033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Βέλος: Δεξιό 22">
              <a:extLst>
                <a:ext uri="{FF2B5EF4-FFF2-40B4-BE49-F238E27FC236}">
                  <a16:creationId xmlns:a16="http://schemas.microsoft.com/office/drawing/2014/main" id="{A23C8D49-835D-C0BB-C324-3AB813AF5DB2}"/>
                </a:ext>
              </a:extLst>
            </p:cNvPr>
            <p:cNvSpPr/>
            <p:nvPr/>
          </p:nvSpPr>
          <p:spPr>
            <a:xfrm>
              <a:off x="1126043" y="2278796"/>
              <a:ext cx="181923" cy="182028"/>
            </a:xfrm>
            <a:prstGeom prst="rightArrow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AC759BC-83F2-54BA-FDBE-AEC3E7740B91}"/>
                </a:ext>
              </a:extLst>
            </p:cNvPr>
            <p:cNvSpPr txBox="1"/>
            <p:nvPr/>
          </p:nvSpPr>
          <p:spPr>
            <a:xfrm>
              <a:off x="1585472" y="2229424"/>
              <a:ext cx="5322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</a:rPr>
                <a:t>City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893D21A1-9F26-9FBF-A9CB-38E1778C59C2}"/>
                </a:ext>
              </a:extLst>
            </p:cNvPr>
            <p:cNvSpPr txBox="1"/>
            <p:nvPr/>
          </p:nvSpPr>
          <p:spPr>
            <a:xfrm>
              <a:off x="1397060" y="2923735"/>
              <a:ext cx="8081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RubFlama" panose="02000000000000000000" pitchFamily="2" charset="0"/>
                </a:rPr>
                <a:t>Leave a 1 km gap</a:t>
              </a:r>
              <a:endParaRPr lang="en-US" sz="1400" b="1" dirty="0">
                <a:solidFill>
                  <a:srgbClr val="9CECAB"/>
                </a:solidFill>
                <a:latin typeface="RubFlama" panose="02000000000000000000" pitchFamily="2" charset="0"/>
              </a:endParaRPr>
            </a:p>
          </p:txBody>
        </p:sp>
      </p:grpSp>
      <p:sp>
        <p:nvSpPr>
          <p:cNvPr id="129" name="TextBox 128">
            <a:extLst>
              <a:ext uri="{FF2B5EF4-FFF2-40B4-BE49-F238E27FC236}">
                <a16:creationId xmlns:a16="http://schemas.microsoft.com/office/drawing/2014/main" id="{39BC2AB5-E0B7-2FE3-86A9-25237697398F}"/>
              </a:ext>
            </a:extLst>
          </p:cNvPr>
          <p:cNvSpPr txBox="1"/>
          <p:nvPr/>
        </p:nvSpPr>
        <p:spPr>
          <a:xfrm>
            <a:off x="288959" y="2932676"/>
            <a:ext cx="8081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RubFlama" panose="02000000000000000000" pitchFamily="2" charset="0"/>
              </a:rPr>
              <a:t>2021 Urban polygon</a:t>
            </a:r>
            <a:endParaRPr lang="en-US" sz="1400" b="1" dirty="0">
              <a:solidFill>
                <a:srgbClr val="9CECAB"/>
              </a:solidFill>
              <a:latin typeface="RubFlama" panose="02000000000000000000" pitchFamily="2" charset="0"/>
            </a:endParaRPr>
          </a:p>
        </p:txBody>
      </p:sp>
      <p:grpSp>
        <p:nvGrpSpPr>
          <p:cNvPr id="134" name="Ομάδα 133">
            <a:extLst>
              <a:ext uri="{FF2B5EF4-FFF2-40B4-BE49-F238E27FC236}">
                <a16:creationId xmlns:a16="http://schemas.microsoft.com/office/drawing/2014/main" id="{614410D3-7D7D-2AF6-8591-8415E58A8905}"/>
              </a:ext>
            </a:extLst>
          </p:cNvPr>
          <p:cNvGrpSpPr/>
          <p:nvPr/>
        </p:nvGrpSpPr>
        <p:grpSpPr>
          <a:xfrm>
            <a:off x="2359052" y="2003880"/>
            <a:ext cx="3365160" cy="2083895"/>
            <a:chOff x="2347550" y="1969374"/>
            <a:chExt cx="3365160" cy="2083895"/>
          </a:xfrm>
        </p:grpSpPr>
        <p:grpSp>
          <p:nvGrpSpPr>
            <p:cNvPr id="114" name="Ομάδα 113">
              <a:extLst>
                <a:ext uri="{FF2B5EF4-FFF2-40B4-BE49-F238E27FC236}">
                  <a16:creationId xmlns:a16="http://schemas.microsoft.com/office/drawing/2014/main" id="{5EBF829C-C13E-FE58-56E3-559AF07510C1}"/>
                </a:ext>
              </a:extLst>
            </p:cNvPr>
            <p:cNvGrpSpPr/>
            <p:nvPr/>
          </p:nvGrpSpPr>
          <p:grpSpPr>
            <a:xfrm>
              <a:off x="2347550" y="1969374"/>
              <a:ext cx="2574792" cy="1626076"/>
              <a:chOff x="2433814" y="1911864"/>
              <a:chExt cx="2574792" cy="1626076"/>
            </a:xfrm>
          </p:grpSpPr>
          <p:sp>
            <p:nvSpPr>
              <p:cNvPr id="27" name="Ορθογώνιο: Στρογγύλεμα γωνιών 26">
                <a:extLst>
                  <a:ext uri="{FF2B5EF4-FFF2-40B4-BE49-F238E27FC236}">
                    <a16:creationId xmlns:a16="http://schemas.microsoft.com/office/drawing/2014/main" id="{2D31E3C2-6EC0-52DE-7D3A-E25584657CFD}"/>
                  </a:ext>
                </a:extLst>
              </p:cNvPr>
              <p:cNvSpPr/>
              <p:nvPr/>
            </p:nvSpPr>
            <p:spPr>
              <a:xfrm>
                <a:off x="2747665" y="1911864"/>
                <a:ext cx="838123" cy="799303"/>
              </a:xfrm>
              <a:prstGeom prst="roundRect">
                <a:avLst/>
              </a:prstGeom>
              <a:solidFill>
                <a:srgbClr val="BCF2C6"/>
              </a:solidFill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Ορθογώνιο: Στρογγύλεμα γωνιών 23">
                <a:extLst>
                  <a:ext uri="{FF2B5EF4-FFF2-40B4-BE49-F238E27FC236}">
                    <a16:creationId xmlns:a16="http://schemas.microsoft.com/office/drawing/2014/main" id="{4F3F8D29-E049-2AD0-0894-1E4E7A0E0CDC}"/>
                  </a:ext>
                </a:extLst>
              </p:cNvPr>
              <p:cNvSpPr/>
              <p:nvPr/>
            </p:nvSpPr>
            <p:spPr>
              <a:xfrm>
                <a:off x="2827017" y="1989146"/>
                <a:ext cx="684000" cy="648000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Ορθογώνιο: Στρογγύλεμα γωνιών 24">
                <a:extLst>
                  <a:ext uri="{FF2B5EF4-FFF2-40B4-BE49-F238E27FC236}">
                    <a16:creationId xmlns:a16="http://schemas.microsoft.com/office/drawing/2014/main" id="{FF6FC5F8-719D-BC66-DBE4-603B5F2FC780}"/>
                  </a:ext>
                </a:extLst>
              </p:cNvPr>
              <p:cNvSpPr/>
              <p:nvPr/>
            </p:nvSpPr>
            <p:spPr>
              <a:xfrm>
                <a:off x="2897514" y="2060299"/>
                <a:ext cx="532270" cy="512033"/>
              </a:xfrm>
              <a:prstGeom prst="roundRect">
                <a:avLst/>
              </a:prstGeom>
              <a:solidFill>
                <a:srgbClr val="FF5050"/>
              </a:solidFill>
              <a:ln w="127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Βέλος: Δεξιό 25">
                <a:extLst>
                  <a:ext uri="{FF2B5EF4-FFF2-40B4-BE49-F238E27FC236}">
                    <a16:creationId xmlns:a16="http://schemas.microsoft.com/office/drawing/2014/main" id="{C824C927-4EE2-CA95-2D0D-221F071E329C}"/>
                  </a:ext>
                </a:extLst>
              </p:cNvPr>
              <p:cNvSpPr/>
              <p:nvPr/>
            </p:nvSpPr>
            <p:spPr>
              <a:xfrm>
                <a:off x="2433814" y="2221286"/>
                <a:ext cx="181923" cy="182028"/>
              </a:xfrm>
              <a:prstGeom prst="rightArrow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Βέλος: Δεξιό 9">
                <a:extLst>
                  <a:ext uri="{FF2B5EF4-FFF2-40B4-BE49-F238E27FC236}">
                    <a16:creationId xmlns:a16="http://schemas.microsoft.com/office/drawing/2014/main" id="{116E1F28-D92C-65E9-C22B-C4849B0C4266}"/>
                  </a:ext>
                </a:extLst>
              </p:cNvPr>
              <p:cNvSpPr/>
              <p:nvPr/>
            </p:nvSpPr>
            <p:spPr>
              <a:xfrm>
                <a:off x="3759136" y="2221286"/>
                <a:ext cx="181923" cy="182028"/>
              </a:xfrm>
              <a:prstGeom prst="rightArrow">
                <a:avLst/>
              </a:prstGeom>
            </p:spPr>
            <p:style>
              <a:lnRef idx="2">
                <a:schemeClr val="dk1">
                  <a:shade val="15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8" name="Ομάδα 17">
                <a:extLst>
                  <a:ext uri="{FF2B5EF4-FFF2-40B4-BE49-F238E27FC236}">
                    <a16:creationId xmlns:a16="http://schemas.microsoft.com/office/drawing/2014/main" id="{E2EE1C4C-9BD8-1D4E-9ADC-5B3708519D54}"/>
                  </a:ext>
                </a:extLst>
              </p:cNvPr>
              <p:cNvGrpSpPr/>
              <p:nvPr/>
            </p:nvGrpSpPr>
            <p:grpSpPr>
              <a:xfrm>
                <a:off x="4072987" y="1911864"/>
                <a:ext cx="840906" cy="799303"/>
                <a:chOff x="4072987" y="1417278"/>
                <a:chExt cx="840906" cy="799303"/>
              </a:xfrm>
            </p:grpSpPr>
            <p:sp>
              <p:nvSpPr>
                <p:cNvPr id="6" name="Ορθογώνιο: Στρογγύλεμα γωνιών 5">
                  <a:extLst>
                    <a:ext uri="{FF2B5EF4-FFF2-40B4-BE49-F238E27FC236}">
                      <a16:creationId xmlns:a16="http://schemas.microsoft.com/office/drawing/2014/main" id="{62A177D2-2DC8-F62B-49AD-AC61B5AB4058}"/>
                    </a:ext>
                  </a:extLst>
                </p:cNvPr>
                <p:cNvSpPr/>
                <p:nvPr/>
              </p:nvSpPr>
              <p:spPr>
                <a:xfrm>
                  <a:off x="4072987" y="1417278"/>
                  <a:ext cx="838123" cy="799303"/>
                </a:xfrm>
                <a:prstGeom prst="roundRect">
                  <a:avLst/>
                </a:prstGeom>
                <a:solidFill>
                  <a:srgbClr val="BCF2C6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" name="Ορθογώνιο: Στρογγύλεμα γωνιών 6">
                  <a:extLst>
                    <a:ext uri="{FF2B5EF4-FFF2-40B4-BE49-F238E27FC236}">
                      <a16:creationId xmlns:a16="http://schemas.microsoft.com/office/drawing/2014/main" id="{04837AEB-FD26-CD58-3D01-20164B354752}"/>
                    </a:ext>
                  </a:extLst>
                </p:cNvPr>
                <p:cNvSpPr/>
                <p:nvPr/>
              </p:nvSpPr>
              <p:spPr>
                <a:xfrm>
                  <a:off x="4152339" y="1494560"/>
                  <a:ext cx="684000" cy="648000"/>
                </a:xfrm>
                <a:prstGeom prst="round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Ορθογώνιο: Στρογγύλεμα γωνιών 7">
                  <a:extLst>
                    <a:ext uri="{FF2B5EF4-FFF2-40B4-BE49-F238E27FC236}">
                      <a16:creationId xmlns:a16="http://schemas.microsoft.com/office/drawing/2014/main" id="{E2B7E2EA-2007-A65F-14A0-73282B3FA811}"/>
                    </a:ext>
                  </a:extLst>
                </p:cNvPr>
                <p:cNvSpPr/>
                <p:nvPr/>
              </p:nvSpPr>
              <p:spPr>
                <a:xfrm>
                  <a:off x="4222836" y="1565713"/>
                  <a:ext cx="532270" cy="512033"/>
                </a:xfrm>
                <a:prstGeom prst="roundRect">
                  <a:avLst/>
                </a:prstGeom>
                <a:solidFill>
                  <a:srgbClr val="FF5050"/>
                </a:solidFill>
                <a:ln w="127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Ορθογώνιο 10">
                  <a:extLst>
                    <a:ext uri="{FF2B5EF4-FFF2-40B4-BE49-F238E27FC236}">
                      <a16:creationId xmlns:a16="http://schemas.microsoft.com/office/drawing/2014/main" id="{5BC66380-96B0-DE18-F8F1-AC13A88FCD80}"/>
                    </a:ext>
                  </a:extLst>
                </p:cNvPr>
                <p:cNvSpPr/>
                <p:nvPr/>
              </p:nvSpPr>
              <p:spPr>
                <a:xfrm>
                  <a:off x="4451585" y="2142560"/>
                  <a:ext cx="228699" cy="71153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Ορθογώνιο 11">
                  <a:extLst>
                    <a:ext uri="{FF2B5EF4-FFF2-40B4-BE49-F238E27FC236}">
                      <a16:creationId xmlns:a16="http://schemas.microsoft.com/office/drawing/2014/main" id="{47E0BD86-B633-496E-6EAA-AA6A5363F719}"/>
                    </a:ext>
                  </a:extLst>
                </p:cNvPr>
                <p:cNvSpPr/>
                <p:nvPr/>
              </p:nvSpPr>
              <p:spPr>
                <a:xfrm>
                  <a:off x="4837594" y="1911746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Ορθογώνιο 12">
                  <a:extLst>
                    <a:ext uri="{FF2B5EF4-FFF2-40B4-BE49-F238E27FC236}">
                      <a16:creationId xmlns:a16="http://schemas.microsoft.com/office/drawing/2014/main" id="{961C55D6-827C-9607-8DD5-A960783B7332}"/>
                    </a:ext>
                  </a:extLst>
                </p:cNvPr>
                <p:cNvSpPr/>
                <p:nvPr/>
              </p:nvSpPr>
              <p:spPr>
                <a:xfrm>
                  <a:off x="4300039" y="1417278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Ορθογώνιο 13">
                  <a:extLst>
                    <a:ext uri="{FF2B5EF4-FFF2-40B4-BE49-F238E27FC236}">
                      <a16:creationId xmlns:a16="http://schemas.microsoft.com/office/drawing/2014/main" id="{D9D5D7F9-A919-A02E-88AE-9A7809670AF4}"/>
                    </a:ext>
                  </a:extLst>
                </p:cNvPr>
                <p:cNvSpPr/>
                <p:nvPr/>
              </p:nvSpPr>
              <p:spPr>
                <a:xfrm>
                  <a:off x="4834260" y="1652679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Ορθογώνιο 14">
                  <a:extLst>
                    <a:ext uri="{FF2B5EF4-FFF2-40B4-BE49-F238E27FC236}">
                      <a16:creationId xmlns:a16="http://schemas.microsoft.com/office/drawing/2014/main" id="{EAF7B86C-CBD9-F584-8A04-3C9D243DE171}"/>
                    </a:ext>
                  </a:extLst>
                </p:cNvPr>
                <p:cNvSpPr/>
                <p:nvPr/>
              </p:nvSpPr>
              <p:spPr>
                <a:xfrm>
                  <a:off x="4077555" y="1908728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Ορθογώνιο 15">
                  <a:extLst>
                    <a:ext uri="{FF2B5EF4-FFF2-40B4-BE49-F238E27FC236}">
                      <a16:creationId xmlns:a16="http://schemas.microsoft.com/office/drawing/2014/main" id="{B4455743-DDCE-B62E-8C4D-F455F0452CAC}"/>
                    </a:ext>
                  </a:extLst>
                </p:cNvPr>
                <p:cNvSpPr/>
                <p:nvPr/>
              </p:nvSpPr>
              <p:spPr>
                <a:xfrm>
                  <a:off x="4075571" y="1582669"/>
                  <a:ext cx="72496" cy="21805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Ορθογώνιο 16">
                  <a:extLst>
                    <a:ext uri="{FF2B5EF4-FFF2-40B4-BE49-F238E27FC236}">
                      <a16:creationId xmlns:a16="http://schemas.microsoft.com/office/drawing/2014/main" id="{A0746801-AAD8-F340-C375-BCA12872B30E}"/>
                    </a:ext>
                  </a:extLst>
                </p:cNvPr>
                <p:cNvSpPr/>
                <p:nvPr/>
              </p:nvSpPr>
              <p:spPr>
                <a:xfrm>
                  <a:off x="4452592" y="1420295"/>
                  <a:ext cx="76299" cy="740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42CD4B60-ADE0-1FD4-5AF3-87BC3B4C7169}"/>
                  </a:ext>
                </a:extLst>
              </p:cNvPr>
              <p:cNvSpPr txBox="1"/>
              <p:nvPr/>
            </p:nvSpPr>
            <p:spPr>
              <a:xfrm>
                <a:off x="2900051" y="2177815"/>
                <a:ext cx="53227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</a:rPr>
                  <a:t>City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E7B32C17-2A3E-D0CD-CD52-364AEEA3F373}"/>
                  </a:ext>
                </a:extLst>
              </p:cNvPr>
              <p:cNvSpPr txBox="1"/>
              <p:nvPr/>
            </p:nvSpPr>
            <p:spPr>
              <a:xfrm>
                <a:off x="4227386" y="2170147"/>
                <a:ext cx="53227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</a:rPr>
                  <a:t>City</a:t>
                </a:r>
                <a:endParaRPr 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CB61A977-100B-BB94-4FDA-EEB435959021}"/>
                  </a:ext>
                </a:extLst>
              </p:cNvPr>
              <p:cNvSpPr txBox="1"/>
              <p:nvPr/>
            </p:nvSpPr>
            <p:spPr>
              <a:xfrm>
                <a:off x="2606628" y="2900733"/>
                <a:ext cx="111404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latin typeface="RubFlama" panose="02000000000000000000" pitchFamily="2" charset="0"/>
                  </a:rPr>
                  <a:t>Add the first </a:t>
                </a:r>
                <a:r>
                  <a:rPr lang="en-US" sz="1400" b="1" dirty="0">
                    <a:solidFill>
                      <a:srgbClr val="9CECAB"/>
                    </a:solidFill>
                    <a:latin typeface="RubFlama" panose="02000000000000000000" pitchFamily="2" charset="0"/>
                  </a:rPr>
                  <a:t>ring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AD0B8CE9-FD4B-AF42-4201-8FABFECED7FE}"/>
                  </a:ext>
                </a:extLst>
              </p:cNvPr>
              <p:cNvSpPr txBox="1"/>
              <p:nvPr/>
            </p:nvSpPr>
            <p:spPr>
              <a:xfrm>
                <a:off x="3894564" y="2799276"/>
                <a:ext cx="1114042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latin typeface="RubFlama" panose="02000000000000000000" pitchFamily="2" charset="0"/>
                  </a:rPr>
                  <a:t>Remove unsuitable pixels</a:t>
                </a:r>
                <a:endParaRPr lang="en-US" sz="1400" b="1" dirty="0">
                  <a:solidFill>
                    <a:srgbClr val="9CECAB"/>
                  </a:solidFill>
                  <a:latin typeface="RubFlama" panose="02000000000000000000" pitchFamily="2" charset="0"/>
                </a:endParaRPr>
              </a:p>
            </p:txBody>
          </p:sp>
        </p:grp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2DE0B9AA-7782-B19D-266A-4B05674E75A0}"/>
                </a:ext>
              </a:extLst>
            </p:cNvPr>
            <p:cNvSpPr txBox="1"/>
            <p:nvPr/>
          </p:nvSpPr>
          <p:spPr>
            <a:xfrm>
              <a:off x="2938302" y="3791659"/>
              <a:ext cx="2774408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ctr"/>
              <a:endParaRPr lang="en-US" sz="1100" dirty="0">
                <a:latin typeface="RubFlama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8618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8C49C-1616-4233-966E-D0B058A9D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LST Mean and Total Uncertainty</a:t>
            </a:r>
            <a:endParaRPr lang="el-GR" b="1" dirty="0"/>
          </a:p>
        </p:txBody>
      </p:sp>
      <p:grpSp>
        <p:nvGrpSpPr>
          <p:cNvPr id="4" name="Ομάδα 3">
            <a:extLst>
              <a:ext uri="{FF2B5EF4-FFF2-40B4-BE49-F238E27FC236}">
                <a16:creationId xmlns:a16="http://schemas.microsoft.com/office/drawing/2014/main" id="{EBAC1762-6B0C-40F8-BB07-A8603845883A}"/>
              </a:ext>
            </a:extLst>
          </p:cNvPr>
          <p:cNvGrpSpPr/>
          <p:nvPr/>
        </p:nvGrpSpPr>
        <p:grpSpPr>
          <a:xfrm>
            <a:off x="628650" y="1436508"/>
            <a:ext cx="1511806" cy="2072944"/>
            <a:chOff x="1015356" y="2067058"/>
            <a:chExt cx="2926721" cy="3948535"/>
          </a:xfrm>
        </p:grpSpPr>
        <p:grpSp>
          <p:nvGrpSpPr>
            <p:cNvPr id="10" name="Ομάδα 9">
              <a:extLst>
                <a:ext uri="{FF2B5EF4-FFF2-40B4-BE49-F238E27FC236}">
                  <a16:creationId xmlns:a16="http://schemas.microsoft.com/office/drawing/2014/main" id="{7E1CC628-E2B2-4510-BBB5-81E6F6ED6C14}"/>
                </a:ext>
              </a:extLst>
            </p:cNvPr>
            <p:cNvGrpSpPr/>
            <p:nvPr/>
          </p:nvGrpSpPr>
          <p:grpSpPr>
            <a:xfrm>
              <a:off x="1015356" y="2523606"/>
              <a:ext cx="2926721" cy="3491987"/>
              <a:chOff x="966945" y="2476665"/>
              <a:chExt cx="3259645" cy="3817538"/>
            </a:xfrm>
          </p:grpSpPr>
          <p:pic>
            <p:nvPicPr>
              <p:cNvPr id="20" name="Εικόνα 19">
                <a:extLst>
                  <a:ext uri="{FF2B5EF4-FFF2-40B4-BE49-F238E27FC236}">
                    <a16:creationId xmlns:a16="http://schemas.microsoft.com/office/drawing/2014/main" id="{0D3EBBA0-957A-4D69-902E-E81279B7E7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66945" y="2476665"/>
                <a:ext cx="2883382" cy="3393740"/>
              </a:xfrm>
              <a:prstGeom prst="rect">
                <a:avLst/>
              </a:prstGeom>
              <a:ln w="12700">
                <a:solidFill>
                  <a:schemeClr val="bg1"/>
                </a:solidFill>
              </a:ln>
            </p:spPr>
          </p:pic>
          <p:pic>
            <p:nvPicPr>
              <p:cNvPr id="21" name="Εικόνα 20">
                <a:extLst>
                  <a:ext uri="{FF2B5EF4-FFF2-40B4-BE49-F238E27FC236}">
                    <a16:creationId xmlns:a16="http://schemas.microsoft.com/office/drawing/2014/main" id="{0E159C60-27C1-4901-85E2-37FE316CA4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9961" y="2584263"/>
                <a:ext cx="2883382" cy="3393740"/>
              </a:xfrm>
              <a:prstGeom prst="rect">
                <a:avLst/>
              </a:prstGeom>
              <a:ln w="12700">
                <a:solidFill>
                  <a:schemeClr val="bg1"/>
                </a:solidFill>
              </a:ln>
            </p:spPr>
          </p:pic>
          <p:pic>
            <p:nvPicPr>
              <p:cNvPr id="22" name="Εικόνα 21">
                <a:extLst>
                  <a:ext uri="{FF2B5EF4-FFF2-40B4-BE49-F238E27FC236}">
                    <a16:creationId xmlns:a16="http://schemas.microsoft.com/office/drawing/2014/main" id="{76400D5A-2D61-47F9-8DC4-646B77D9D2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90808" y="2748063"/>
                <a:ext cx="2883382" cy="3393740"/>
              </a:xfrm>
              <a:prstGeom prst="rect">
                <a:avLst/>
              </a:prstGeom>
              <a:ln w="12700">
                <a:solidFill>
                  <a:schemeClr val="bg1"/>
                </a:solidFill>
              </a:ln>
            </p:spPr>
          </p:pic>
          <p:pic>
            <p:nvPicPr>
              <p:cNvPr id="24" name="Εικόνα 23">
                <a:extLst>
                  <a:ext uri="{FF2B5EF4-FFF2-40B4-BE49-F238E27FC236}">
                    <a16:creationId xmlns:a16="http://schemas.microsoft.com/office/drawing/2014/main" id="{4C8EE178-768B-40A3-95FF-BDE5843FA7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43208" y="2900463"/>
                <a:ext cx="2883382" cy="3393740"/>
              </a:xfrm>
              <a:prstGeom prst="rect">
                <a:avLst/>
              </a:prstGeom>
              <a:ln w="12700">
                <a:solidFill>
                  <a:schemeClr val="bg1"/>
                </a:solidFill>
              </a:ln>
            </p:spPr>
          </p:pic>
        </p:grp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E4C8DA27-76BF-4D81-8975-0D99C801E452}"/>
                </a:ext>
              </a:extLst>
            </p:cNvPr>
            <p:cNvSpPr txBox="1"/>
            <p:nvPr/>
          </p:nvSpPr>
          <p:spPr>
            <a:xfrm>
              <a:off x="1984481" y="2067058"/>
              <a:ext cx="1052630" cy="41770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825" b="1" dirty="0">
                  <a:latin typeface="RubFlama" panose="02000000000000000000" pitchFamily="2" charset="0"/>
                </a:rPr>
                <a:t>LST [K]</a:t>
              </a: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0CE583EF-9289-4BCA-9AE5-5187D3ACF578}"/>
              </a:ext>
            </a:extLst>
          </p:cNvPr>
          <p:cNvSpPr txBox="1"/>
          <p:nvPr/>
        </p:nvSpPr>
        <p:spPr>
          <a:xfrm>
            <a:off x="2568935" y="1024624"/>
            <a:ext cx="5276784" cy="607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latin typeface="RubFlama" panose="02000000000000000000" pitchFamily="2" charset="0"/>
              </a:rPr>
              <a:t>For each day, we calculate the urban and rural LST arithmetic mean only when the sensing time is ±45 min from the nominal overpass time: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8E838CB-3B8E-4EA3-99A6-61C9F5AD7409}"/>
                  </a:ext>
                </a:extLst>
              </p:cNvPr>
              <p:cNvSpPr txBox="1"/>
              <p:nvPr/>
            </p:nvSpPr>
            <p:spPr>
              <a:xfrm>
                <a:off x="4195483" y="1688426"/>
                <a:ext cx="1518300" cy="6721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nor/>
                            </m:rPr>
                            <a:rPr lang="en-US" sz="1600">
                              <a:latin typeface="Cambria Math" panose="02040503050406030204" pitchFamily="18" charset="0"/>
                            </a:rPr>
                            <m:t>LST</m:t>
                          </m:r>
                        </m:e>
                      </m:acc>
                      <m:r>
                        <a:rPr lang="en-US" sz="16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n-US" sz="1600">
                                  <a:latin typeface="Cambria Math" panose="02040503050406030204" pitchFamily="18" charset="0"/>
                                </a:rPr>
                                <m:t>LST</m:t>
                              </m:r>
                            </m:e>
                            <m: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8E838CB-3B8E-4EA3-99A6-61C9F5AD74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483" y="1688426"/>
                <a:ext cx="1518300" cy="672172"/>
              </a:xfrm>
              <a:prstGeom prst="rect">
                <a:avLst/>
              </a:prstGeom>
              <a:blipFill>
                <a:blip r:embed="rId4"/>
                <a:stretch>
                  <a:fillRect b="-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Ελεύθερη σχεδίαση: Σχήμα 56">
            <a:extLst>
              <a:ext uri="{FF2B5EF4-FFF2-40B4-BE49-F238E27FC236}">
                <a16:creationId xmlns:a16="http://schemas.microsoft.com/office/drawing/2014/main" id="{DD10EFFB-DF41-4774-A3CE-7882C2F42EB7}"/>
              </a:ext>
            </a:extLst>
          </p:cNvPr>
          <p:cNvSpPr/>
          <p:nvPr/>
        </p:nvSpPr>
        <p:spPr>
          <a:xfrm>
            <a:off x="1341345" y="2108235"/>
            <a:ext cx="2679629" cy="821544"/>
          </a:xfrm>
          <a:custGeom>
            <a:avLst/>
            <a:gdLst>
              <a:gd name="connsiteX0" fmla="*/ 0 w 3805517"/>
              <a:gd name="connsiteY0" fmla="*/ 558053 h 558053"/>
              <a:gd name="connsiteX1" fmla="*/ 1479176 w 3805517"/>
              <a:gd name="connsiteY1" fmla="*/ 154641 h 558053"/>
              <a:gd name="connsiteX2" fmla="*/ 3805517 w 3805517"/>
              <a:gd name="connsiteY2" fmla="*/ 0 h 558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05517" h="558053">
                <a:moveTo>
                  <a:pt x="0" y="558053"/>
                </a:moveTo>
                <a:cubicBezTo>
                  <a:pt x="422461" y="402851"/>
                  <a:pt x="844923" y="247650"/>
                  <a:pt x="1479176" y="154641"/>
                </a:cubicBezTo>
                <a:cubicBezTo>
                  <a:pt x="2113429" y="61632"/>
                  <a:pt x="2959473" y="30816"/>
                  <a:pt x="3805517" y="0"/>
                </a:cubicBezTo>
              </a:path>
            </a:pathLst>
          </a:custGeom>
          <a:noFill/>
          <a:ln w="28575">
            <a:solidFill>
              <a:srgbClr val="00B0F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9" name="Ομάδα 8">
            <a:extLst>
              <a:ext uri="{FF2B5EF4-FFF2-40B4-BE49-F238E27FC236}">
                <a16:creationId xmlns:a16="http://schemas.microsoft.com/office/drawing/2014/main" id="{E5F9D281-5C0A-AE93-BF6E-C1C51603863A}"/>
              </a:ext>
            </a:extLst>
          </p:cNvPr>
          <p:cNvGrpSpPr/>
          <p:nvPr/>
        </p:nvGrpSpPr>
        <p:grpSpPr>
          <a:xfrm>
            <a:off x="1341345" y="2057822"/>
            <a:ext cx="7511516" cy="2453855"/>
            <a:chOff x="1341345" y="2057822"/>
            <a:chExt cx="7511516" cy="2453855"/>
          </a:xfrm>
        </p:grpSpPr>
        <p:grpSp>
          <p:nvGrpSpPr>
            <p:cNvPr id="56" name="Ομάδα 55">
              <a:extLst>
                <a:ext uri="{FF2B5EF4-FFF2-40B4-BE49-F238E27FC236}">
                  <a16:creationId xmlns:a16="http://schemas.microsoft.com/office/drawing/2014/main" id="{F5BA1201-7A48-4EE1-A7C7-43D91AF42DA0}"/>
                </a:ext>
              </a:extLst>
            </p:cNvPr>
            <p:cNvGrpSpPr/>
            <p:nvPr/>
          </p:nvGrpSpPr>
          <p:grpSpPr>
            <a:xfrm>
              <a:off x="1341345" y="2694581"/>
              <a:ext cx="7511516" cy="1817096"/>
              <a:chOff x="1795285" y="3650050"/>
              <a:chExt cx="10015354" cy="2422793"/>
            </a:xfrm>
          </p:grpSpPr>
          <p:grpSp>
            <p:nvGrpSpPr>
              <p:cNvPr id="18" name="Ομάδα 17">
                <a:extLst>
                  <a:ext uri="{FF2B5EF4-FFF2-40B4-BE49-F238E27FC236}">
                    <a16:creationId xmlns:a16="http://schemas.microsoft.com/office/drawing/2014/main" id="{6E8E1E59-4772-4777-8562-23D533623D8A}"/>
                  </a:ext>
                </a:extLst>
              </p:cNvPr>
              <p:cNvGrpSpPr/>
              <p:nvPr/>
            </p:nvGrpSpPr>
            <p:grpSpPr>
              <a:xfrm>
                <a:off x="3664683" y="3650050"/>
                <a:ext cx="5905269" cy="1091838"/>
                <a:chOff x="4305693" y="4031499"/>
                <a:chExt cx="5905269" cy="1091838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6" name="TextBox 35">
                      <a:extLst>
                        <a:ext uri="{FF2B5EF4-FFF2-40B4-BE49-F238E27FC236}">
                          <a16:creationId xmlns:a16="http://schemas.microsoft.com/office/drawing/2014/main" id="{6119C4C6-E076-448B-BE39-C400C8958FA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638122" y="4031500"/>
                      <a:ext cx="3572840" cy="79124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𝑡𝑜𝑡𝑎𝑙</m:t>
                                </m:r>
                              </m:sub>
                            </m:s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ad>
                              <m:radPr>
                                <m:degHide m:val="on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sSubSup>
                                  <m:sSub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𝑢</m:t>
                                    </m:r>
                                  </m:e>
                                  <m:sub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𝑠𝑢</m:t>
                                    </m:r>
                                  </m:sub>
                                  <m:sup>
                                    <m: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rad>
                          </m:oMath>
                        </m:oMathPara>
                      </a14:m>
                      <a:endParaRPr lang="en-US" sz="1600" dirty="0"/>
                    </a:p>
                  </p:txBody>
                </p:sp>
              </mc:Choice>
              <mc:Fallback xmlns="">
                <p:sp>
                  <p:nvSpPr>
                    <p:cNvPr id="36" name="TextBox 35">
                      <a:extLst>
                        <a:ext uri="{FF2B5EF4-FFF2-40B4-BE49-F238E27FC236}">
                          <a16:creationId xmlns:a16="http://schemas.microsoft.com/office/drawing/2014/main" id="{6119C4C6-E076-448B-BE39-C400C8958FA3}"/>
                        </a:ext>
                      </a:extLst>
                    </p:cNvPr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638122" y="4031500"/>
                      <a:ext cx="3572840" cy="791242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48AC7BFF-8C26-4275-87DF-7591E6EF4358}"/>
                    </a:ext>
                  </a:extLst>
                </p:cNvPr>
                <p:cNvSpPr txBox="1"/>
                <p:nvPr/>
              </p:nvSpPr>
              <p:spPr>
                <a:xfrm>
                  <a:off x="4305693" y="4031499"/>
                  <a:ext cx="2844064" cy="109183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100" dirty="0">
                      <a:latin typeface="RubFlama" panose="02000000000000000000" pitchFamily="2" charset="0"/>
                    </a:rPr>
                    <a:t>We also calculate the total uncertainty of the LST mean as:</a:t>
                  </a:r>
                </a:p>
                <a:p>
                  <a:pPr>
                    <a:lnSpc>
                      <a:spcPct val="150000"/>
                    </a:lnSpc>
                  </a:pPr>
                  <a:endParaRPr lang="en-US" sz="1100" dirty="0">
                    <a:latin typeface="RubFlama" panose="02000000000000000000" pitchFamily="2" charset="0"/>
                  </a:endParaRPr>
                </a:p>
              </p:txBody>
            </p:sp>
          </p:grpSp>
          <p:sp>
            <p:nvSpPr>
              <p:cNvPr id="35" name="Ελεύθερη σχεδίαση: Σχήμα 34">
                <a:extLst>
                  <a:ext uri="{FF2B5EF4-FFF2-40B4-BE49-F238E27FC236}">
                    <a16:creationId xmlns:a16="http://schemas.microsoft.com/office/drawing/2014/main" id="{4989B2E7-FE84-45BC-BC29-4D00F550B7CA}"/>
                  </a:ext>
                </a:extLst>
              </p:cNvPr>
              <p:cNvSpPr/>
              <p:nvPr/>
            </p:nvSpPr>
            <p:spPr>
              <a:xfrm>
                <a:off x="7276980" y="4459848"/>
                <a:ext cx="791571" cy="483997"/>
              </a:xfrm>
              <a:custGeom>
                <a:avLst/>
                <a:gdLst>
                  <a:gd name="connsiteX0" fmla="*/ 791570 w 791570"/>
                  <a:gd name="connsiteY0" fmla="*/ 0 h 641445"/>
                  <a:gd name="connsiteX1" fmla="*/ 498143 w 791570"/>
                  <a:gd name="connsiteY1" fmla="*/ 402609 h 641445"/>
                  <a:gd name="connsiteX2" fmla="*/ 0 w 791570"/>
                  <a:gd name="connsiteY2" fmla="*/ 641445 h 64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1570" h="641445">
                    <a:moveTo>
                      <a:pt x="791570" y="0"/>
                    </a:moveTo>
                    <a:cubicBezTo>
                      <a:pt x="710820" y="147851"/>
                      <a:pt x="630071" y="295702"/>
                      <a:pt x="498143" y="402609"/>
                    </a:cubicBezTo>
                    <a:cubicBezTo>
                      <a:pt x="366215" y="509517"/>
                      <a:pt x="183107" y="575481"/>
                      <a:pt x="0" y="641445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88FABBFB-6970-4E44-B01F-AF6E76E21A82}"/>
                      </a:ext>
                    </a:extLst>
                  </p:cNvPr>
                  <p:cNvSpPr txBox="1"/>
                  <p:nvPr/>
                </p:nvSpPr>
                <p:spPr>
                  <a:xfrm>
                    <a:off x="9110089" y="4564012"/>
                    <a:ext cx="2700550" cy="1313351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35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35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350" i="1">
                                <a:latin typeface="Cambria Math" panose="02040503050406030204" pitchFamily="18" charset="0"/>
                              </a:rPr>
                              <m:t>𝑠𝑢</m:t>
                            </m:r>
                          </m:sub>
                        </m:sSub>
                        <m:r>
                          <a:rPr lang="en-US" sz="1350" i="1">
                            <a:latin typeface="Cambria Math" panose="02040503050406030204" pitchFamily="18" charset="0"/>
                          </a:rPr>
                          <m:t> </m:t>
                        </m:r>
                      </m:oMath>
                    </a14:m>
                    <a:r>
                      <a:rPr lang="en-US" sz="1350" dirty="0">
                        <a:latin typeface="RubFlama" panose="02000000000000000000" pitchFamily="2" charset="0"/>
                      </a:rPr>
                      <a:t>is the subsampling uncertainty (SU) i.e., due to missing pixels.</a:t>
                    </a:r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52" name="TextBox 51">
                    <a:extLst>
                      <a:ext uri="{FF2B5EF4-FFF2-40B4-BE49-F238E27FC236}">
                        <a16:creationId xmlns:a16="http://schemas.microsoft.com/office/drawing/2014/main" id="{88FABBFB-6970-4E44-B01F-AF6E76E21A8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110089" y="4564012"/>
                    <a:ext cx="2700550" cy="1313351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l="-904" r="-602" b="-4938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3" name="Ελεύθερη σχεδίαση: Σχήμα 52">
                <a:extLst>
                  <a:ext uri="{FF2B5EF4-FFF2-40B4-BE49-F238E27FC236}">
                    <a16:creationId xmlns:a16="http://schemas.microsoft.com/office/drawing/2014/main" id="{A24F7170-69D2-4723-BCDE-FCBCA9D5A8B7}"/>
                  </a:ext>
                </a:extLst>
              </p:cNvPr>
              <p:cNvSpPr/>
              <p:nvPr/>
            </p:nvSpPr>
            <p:spPr>
              <a:xfrm flipH="1">
                <a:off x="8665701" y="4459848"/>
                <a:ext cx="444387" cy="397818"/>
              </a:xfrm>
              <a:custGeom>
                <a:avLst/>
                <a:gdLst>
                  <a:gd name="connsiteX0" fmla="*/ 791570 w 791570"/>
                  <a:gd name="connsiteY0" fmla="*/ 0 h 641445"/>
                  <a:gd name="connsiteX1" fmla="*/ 498143 w 791570"/>
                  <a:gd name="connsiteY1" fmla="*/ 402609 h 641445"/>
                  <a:gd name="connsiteX2" fmla="*/ 0 w 791570"/>
                  <a:gd name="connsiteY2" fmla="*/ 641445 h 64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1570" h="641445">
                    <a:moveTo>
                      <a:pt x="791570" y="0"/>
                    </a:moveTo>
                    <a:cubicBezTo>
                      <a:pt x="710820" y="147851"/>
                      <a:pt x="630071" y="295702"/>
                      <a:pt x="498143" y="402609"/>
                    </a:cubicBezTo>
                    <a:cubicBezTo>
                      <a:pt x="366215" y="509517"/>
                      <a:pt x="183107" y="575481"/>
                      <a:pt x="0" y="641445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headEnd type="none" w="med" len="med"/>
                <a:tailEnd type="arrow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 dirty="0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5" name="TextBox 54">
                    <a:extLst>
                      <a:ext uri="{FF2B5EF4-FFF2-40B4-BE49-F238E27FC236}">
                        <a16:creationId xmlns:a16="http://schemas.microsoft.com/office/drawing/2014/main" id="{E9725C2A-91D9-454E-86E3-36B2655C96CC}"/>
                      </a:ext>
                    </a:extLst>
                  </p:cNvPr>
                  <p:cNvSpPr txBox="1"/>
                  <p:nvPr/>
                </p:nvSpPr>
                <p:spPr>
                  <a:xfrm>
                    <a:off x="1795285" y="4389734"/>
                    <a:ext cx="5400573" cy="168310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r">
                      <a:lnSpc>
                        <a:spcPct val="150000"/>
                      </a:lnSpc>
                    </a:pPr>
                    <a14:m>
                      <m:oMath xmlns:m="http://schemas.openxmlformats.org/officeDocument/2006/math"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=</m:t>
                        </m:r>
                        <m:f>
                          <m:f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den>
                        </m:f>
                        <m:nary>
                          <m:naryPr>
                            <m:chr m:val="∑"/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18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18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oMath>
                    </a14:m>
                    <a:r>
                      <a:rPr lang="en-US" sz="1350" dirty="0">
                        <a:latin typeface="RubFlama" panose="02000000000000000000" pitchFamily="2" charset="0"/>
                      </a:rPr>
                      <a:t> </a:t>
                    </a:r>
                  </a:p>
                  <a:p>
                    <a:pPr algn="r">
                      <a:lnSpc>
                        <a:spcPct val="150000"/>
                      </a:lnSpc>
                    </a:pPr>
                    <a:r>
                      <a:rPr lang="en-US" sz="1350" dirty="0">
                        <a:latin typeface="RubFlama" panose="02000000000000000000" pitchFamily="2" charset="0"/>
                      </a:rPr>
                      <a:t>is the uncertainty of the arithmetic mean considering the individual pixels </a:t>
                    </a:r>
                    <a:r>
                      <a:rPr lang="en-US" sz="1350" b="1" dirty="0">
                        <a:latin typeface="RubFlama" panose="02000000000000000000" pitchFamily="2" charset="0"/>
                      </a:rPr>
                      <a:t>fully</a:t>
                    </a:r>
                    <a:r>
                      <a:rPr lang="en-US" sz="1350" dirty="0">
                        <a:latin typeface="RubFlama" panose="02000000000000000000" pitchFamily="2" charset="0"/>
                      </a:rPr>
                      <a:t> </a:t>
                    </a:r>
                    <a:r>
                      <a:rPr lang="en-US" sz="1350" b="1" dirty="0">
                        <a:latin typeface="RubFlama" panose="02000000000000000000" pitchFamily="2" charset="0"/>
                      </a:rPr>
                      <a:t>correlated</a:t>
                    </a:r>
                    <a:endParaRPr lang="en-US" sz="1800" dirty="0"/>
                  </a:p>
                </p:txBody>
              </p:sp>
            </mc:Choice>
            <mc:Fallback xmlns="">
              <p:sp>
                <p:nvSpPr>
                  <p:cNvPr id="55" name="TextBox 54">
                    <a:extLst>
                      <a:ext uri="{FF2B5EF4-FFF2-40B4-BE49-F238E27FC236}">
                        <a16:creationId xmlns:a16="http://schemas.microsoft.com/office/drawing/2014/main" id="{E9725C2A-91D9-454E-86E3-36B2655C96CC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795285" y="4389734"/>
                    <a:ext cx="5400573" cy="1683109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t="-18841" r="-10693" b="-3865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pic>
          <p:nvPicPr>
            <p:cNvPr id="5" name="Εικόνα 4">
              <a:extLst>
                <a:ext uri="{FF2B5EF4-FFF2-40B4-BE49-F238E27FC236}">
                  <a16:creationId xmlns:a16="http://schemas.microsoft.com/office/drawing/2014/main" id="{E0893DBF-9E5A-6225-DF30-3D752CAED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40552" y="2057822"/>
              <a:ext cx="1238196" cy="13039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781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Met Office Document" ma:contentTypeID="0x01010008EC4BDFB4C3D542892399C37F0B505F00A5E4FF33B30EA542B63537776E4159E2" ma:contentTypeVersion="4" ma:contentTypeDescription="" ma:contentTypeScope="" ma:versionID="afae94b013afc68d3bc79838abe09d6e">
  <xsd:schema xmlns:xsd="http://www.w3.org/2001/XMLSchema" xmlns:xs="http://www.w3.org/2001/XMLSchema" xmlns:p="http://schemas.microsoft.com/office/2006/metadata/properties" xmlns:ns2="95a6d21c-7db0-4b7e-981f-b4f22b02b9d8" targetNamespace="http://schemas.microsoft.com/office/2006/metadata/properties" ma:root="true" ma:fieldsID="00498563706532ae591e9d28b48530d5" ns2:_=""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TNA" minOccurs="0"/>
                <xsd:element ref="ns2:Review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NA" ma:index="1" nillable="true" ma:displayName="TNA" ma:default="Not of potential interest" ma:format="Dropdown" ma:internalName="TNA">
      <xsd:simpleType>
        <xsd:restriction base="dms:Choice">
          <xsd:enumeration value="Not of potential interest"/>
          <xsd:enumeration value="Potential TNA Record"/>
          <xsd:enumeration value="Flagged for TNA"/>
          <xsd:enumeration value="List to TNA"/>
          <xsd:enumeration value="Not listed to TNA"/>
          <xsd:enumeration value="Transferred to TNA"/>
          <xsd:enumeration value="Published by TNA"/>
        </xsd:restriction>
      </xsd:simpleType>
    </xsd:element>
    <xsd:element name="ReviewDate" ma:index="2" nillable="true" ma:displayName="Review Date" ma:format="DateOnly" ma:internalName="Review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8D79E0-F545-4A75-B39D-7B8AF1D9BA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E22279E-2C4C-4C93-8498-455A58D1433E}">
  <ds:schemaRefs>
    <ds:schemaRef ds:uri="http://www.w3.org/XML/1998/namespace"/>
    <ds:schemaRef ds:uri="http://schemas.microsoft.com/office/2006/metadata/properties"/>
    <ds:schemaRef ds:uri="http://purl.org/dc/terms/"/>
    <ds:schemaRef ds:uri="http://purl.org/dc/elements/1.1/"/>
    <ds:schemaRef ds:uri="http://schemas.openxmlformats.org/package/2006/metadata/core-properties"/>
    <ds:schemaRef ds:uri="e19819c7-3cbc-4b1a-8ee3-31d373041e80"/>
    <ds:schemaRef ds:uri="http://schemas.microsoft.com/office/2006/documentManagement/types"/>
    <ds:schemaRef ds:uri="http://schemas.microsoft.com/office/infopath/2007/PartnerControls"/>
    <ds:schemaRef ds:uri="34c15f97-4efe-4adb-8bbd-d6a08105d66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FDD25C5-ACAB-4EB8-86A6-D32BF7D6C378}"/>
</file>

<file path=customXml/itemProps4.xml><?xml version="1.0" encoding="utf-8"?>
<ds:datastoreItem xmlns:ds="http://schemas.openxmlformats.org/officeDocument/2006/customXml" ds:itemID="{66C63743-D55F-45BB-86F6-59FDD3D9BAC2}"/>
</file>

<file path=docProps/app.xml><?xml version="1.0" encoding="utf-8"?>
<Properties xmlns="http://schemas.openxmlformats.org/officeDocument/2006/extended-properties" xmlns:vt="http://schemas.openxmlformats.org/officeDocument/2006/docPropsVTypes">
  <Template>CCI_landsurfacetemperature</Template>
  <TotalTime>0</TotalTime>
  <Words>1740</Words>
  <Application>Microsoft Office PowerPoint</Application>
  <PresentationFormat>Προβολή στην οθόνη (16:9)</PresentationFormat>
  <Paragraphs>290</Paragraphs>
  <Slides>36</Slides>
  <Notes>14</Notes>
  <HiddenSlides>5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7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36</vt:i4>
      </vt:variant>
    </vt:vector>
  </HeadingPairs>
  <TitlesOfParts>
    <vt:vector size="44" baseType="lpstr">
      <vt:lpstr>Arial</vt:lpstr>
      <vt:lpstr>Calibri</vt:lpstr>
      <vt:lpstr>Cambria Math</vt:lpstr>
      <vt:lpstr>Courier New</vt:lpstr>
      <vt:lpstr>RubFlama</vt:lpstr>
      <vt:lpstr>RubFlama Light</vt:lpstr>
      <vt:lpstr>Verdana</vt:lpstr>
      <vt:lpstr>CCI_landsurfacetemperature</vt:lpstr>
      <vt:lpstr>Παρουσίαση του PowerPoint</vt:lpstr>
      <vt:lpstr>Urbanization</vt:lpstr>
      <vt:lpstr>Existing Literature</vt:lpstr>
      <vt:lpstr>Research Objectives</vt:lpstr>
      <vt:lpstr>LST Data</vt:lpstr>
      <vt:lpstr>Tracking how the Cities Change over Time</vt:lpstr>
      <vt:lpstr>City Delineation</vt:lpstr>
      <vt:lpstr>Rural Buffers</vt:lpstr>
      <vt:lpstr>LST Mean and Total Uncertainty</vt:lpstr>
      <vt:lpstr>Trend Estimation</vt:lpstr>
      <vt:lpstr>Sample</vt:lpstr>
      <vt:lpstr>Urban vs. Rural Trends [“observed”]</vt:lpstr>
      <vt:lpstr>LST StD vs. Trend SE</vt:lpstr>
      <vt:lpstr>Proposed Model</vt:lpstr>
      <vt:lpstr>Multilevel Bayesian Modeling</vt:lpstr>
      <vt:lpstr>Testing on Synthetic data</vt:lpstr>
      <vt:lpstr>Sampling the Posterior Distribution</vt:lpstr>
      <vt:lpstr>Posterior LST Trends per Climate Zone</vt:lpstr>
      <vt:lpstr>Posterior LST Trends per Climate Zone</vt:lpstr>
      <vt:lpstr>Posterior LST Trends per Climate Zone</vt:lpstr>
      <vt:lpstr>Urbanization Effect</vt:lpstr>
      <vt:lpstr>Additional Tests</vt:lpstr>
      <vt:lpstr>ESA-CCI vs. MYD11A1 LST</vt:lpstr>
      <vt:lpstr>Fixed vs. Expanding Polygons</vt:lpstr>
      <vt:lpstr>Fixed vs. Expanding Polygons</vt:lpstr>
      <vt:lpstr>Fixed vs. Expanding Polygons</vt:lpstr>
      <vt:lpstr>Urbanization Effect</vt:lpstr>
      <vt:lpstr>Omitting the Trend Standard Errors</vt:lpstr>
      <vt:lpstr>Last Check</vt:lpstr>
      <vt:lpstr>Effect Magnitude vs. Uncertainty</vt:lpstr>
      <vt:lpstr>Conclusions</vt:lpstr>
      <vt:lpstr>Supplementary Slides</vt:lpstr>
      <vt:lpstr>ESA-CCI vs. MYD11A1 LST</vt:lpstr>
      <vt:lpstr>LST Sampling Uncertainty</vt:lpstr>
      <vt:lpstr>LST Sampling Uncertainty</vt:lpstr>
      <vt:lpstr>Urban vs. Rural Area (year: 2021)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TITLE OF PRESENTATION</dc:subject>
  <dc:creator>Jérôme Bruniquel</dc:creator>
  <cp:lastModifiedBy>Panagiotis Sismanidis</cp:lastModifiedBy>
  <cp:revision>227</cp:revision>
  <cp:lastPrinted>2008-08-26T16:26:23Z</cp:lastPrinted>
  <dcterms:created xsi:type="dcterms:W3CDTF">2018-08-24T13:21:33Z</dcterms:created>
  <dcterms:modified xsi:type="dcterms:W3CDTF">2026-05-11T11:09:55Z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TITLE OF PRESENTATION</vt:lpwstr>
  </property>
  <property fmtid="{D5CDD505-2E9C-101B-9397-08002B2CF9AE}" pid="3" name="PSubtitle">
    <vt:lpwstr>TITLE OF PRESENTATION</vt:lpwstr>
  </property>
  <property fmtid="{D5CDD505-2E9C-101B-9397-08002B2CF9AE}" pid="4" name="PAuthor">
    <vt:lpwstr> </vt:lpwstr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5GV2.0</vt:lpwstr>
  </property>
  <property fmtid="{D5CDD505-2E9C-101B-9397-08002B2CF9AE}" pid="13" name="ShowESADialog1">
    <vt:bool>true</vt:bool>
  </property>
  <property fmtid="{D5CDD505-2E9C-101B-9397-08002B2CF9AE}" pid="14" name="ContentTypeId">
    <vt:lpwstr>0x010100E4F9D0DE9BDCC4459CB953BA1A83B265</vt:lpwstr>
  </property>
  <property fmtid="{D5CDD505-2E9C-101B-9397-08002B2CF9AE}" pid="15" name="Document Type">
    <vt:lpwstr>HO - Handout / Presentation</vt:lpwstr>
  </property>
  <property fmtid="{D5CDD505-2E9C-101B-9397-08002B2CF9AE}" pid="16" name="Reference">
    <vt:lpwstr/>
  </property>
  <property fmtid="{D5CDD505-2E9C-101B-9397-08002B2CF9AE}" pid="17" name="Classification">
    <vt:lpwstr>ESA UNCLASSIFIED - For Official Use</vt:lpwstr>
  </property>
  <property fmtid="{D5CDD505-2E9C-101B-9397-08002B2CF9AE}" pid="18" name="Classification Caveat">
    <vt:lpwstr/>
  </property>
  <property fmtid="{D5CDD505-2E9C-101B-9397-08002B2CF9AE}" pid="19" name="Status">
    <vt:lpwstr/>
  </property>
  <property fmtid="{D5CDD505-2E9C-101B-9397-08002B2CF9AE}" pid="20" name="bmsSiteName">
    <vt:lpwstr/>
  </property>
  <property fmtid="{D5CDD505-2E9C-101B-9397-08002B2CF9AE}" pid="21" name="Originating Organisation">
    <vt:lpwstr/>
  </property>
  <property fmtid="{D5CDD505-2E9C-101B-9397-08002B2CF9AE}" pid="22" name="Distribution">
    <vt:lpwstr/>
  </property>
  <property fmtid="{D5CDD505-2E9C-101B-9397-08002B2CF9AE}" pid="23" name="bmsSitename2">
    <vt:lpwstr/>
  </property>
  <property fmtid="{D5CDD505-2E9C-101B-9397-08002B2CF9AE}" pid="24" name="bmsAddress">
    <vt:lpwstr/>
  </property>
  <property fmtid="{D5CDD505-2E9C-101B-9397-08002B2CF9AE}" pid="25" name="bmsPlace">
    <vt:lpwstr/>
  </property>
  <property fmtid="{D5CDD505-2E9C-101B-9397-08002B2CF9AE}" pid="26" name="bmsPhoneFax">
    <vt:lpwstr/>
  </property>
  <property fmtid="{D5CDD505-2E9C-101B-9397-08002B2CF9AE}" pid="27" name="Issue">
    <vt:i4>0</vt:i4>
  </property>
  <property fmtid="{D5CDD505-2E9C-101B-9397-08002B2CF9AE}" pid="28" name="Revision">
    <vt:i4>0</vt:i4>
  </property>
</Properties>
</file>