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vsdx" ContentType="application/vnd.ms-visio.drawing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Layouts/slideLayout10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docProps/custom.xml" ContentType="application/vnd.openxmlformats-officedocument.custom-properties+xml"/>
  <Override PartName="/customXml/itemProps4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28" r:id="rId4"/>
  </p:sldMasterIdLst>
  <p:notesMasterIdLst>
    <p:notesMasterId r:id="rId18"/>
  </p:notesMasterIdLst>
  <p:handoutMasterIdLst>
    <p:handoutMasterId r:id="rId19"/>
  </p:handoutMasterIdLst>
  <p:sldIdLst>
    <p:sldId id="256" r:id="rId5"/>
    <p:sldId id="299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9" r:id="rId16"/>
    <p:sldId id="338" r:id="rId17"/>
  </p:sldIdLst>
  <p:sldSz cx="9144000" cy="5143500" type="screen16x9"/>
  <p:notesSz cx="7023100" cy="93091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Verdana" pitchFamily="34" charset="0"/>
        <a:ea typeface="MS PGothic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Verdana" pitchFamily="34" charset="0"/>
        <a:ea typeface="MS PGothic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Verdana" pitchFamily="34" charset="0"/>
        <a:ea typeface="MS PGothic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Verdana" pitchFamily="34" charset="0"/>
        <a:ea typeface="MS PGothic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Verdana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Verdana" pitchFamily="34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Verdana" pitchFamily="34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Verdana" pitchFamily="34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Verdana" pitchFamily="34" charset="0"/>
        <a:ea typeface="MS PGothic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8DB"/>
    <a:srgbClr val="00549F"/>
    <a:srgbClr val="FDC82F"/>
    <a:srgbClr val="00338D"/>
    <a:srgbClr val="D0103A"/>
    <a:srgbClr val="008542"/>
    <a:srgbClr val="E37222"/>
    <a:srgbClr val="8224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2" d="100"/>
          <a:sy n="102" d="100"/>
        </p:scale>
        <p:origin x="898" y="8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87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3238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9404" tIns="44702" rIns="89404" bIns="44702" numCol="1" anchor="t" anchorCtr="0" compatLnSpc="1">
            <a:prstTxWarp prst="textNoShape">
              <a:avLst/>
            </a:prstTxWarp>
          </a:bodyPr>
          <a:lstStyle>
            <a:lvl1pPr defTabSz="892175">
              <a:defRPr sz="110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287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8275" y="0"/>
            <a:ext cx="3043238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9404" tIns="44702" rIns="89404" bIns="44702" numCol="1" anchor="t" anchorCtr="0" compatLnSpc="1">
            <a:prstTxWarp prst="textNoShape">
              <a:avLst/>
            </a:prstTxWarp>
          </a:bodyPr>
          <a:lstStyle>
            <a:lvl1pPr algn="r" defTabSz="892175">
              <a:defRPr sz="110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287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42375"/>
            <a:ext cx="3043238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9404" tIns="44702" rIns="89404" bIns="44702" numCol="1" anchor="b" anchorCtr="0" compatLnSpc="1">
            <a:prstTxWarp prst="textNoShape">
              <a:avLst/>
            </a:prstTxWarp>
          </a:bodyPr>
          <a:lstStyle>
            <a:lvl1pPr defTabSz="892175">
              <a:defRPr sz="110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287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8275" y="8842375"/>
            <a:ext cx="3043238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9404" tIns="44702" rIns="89404" bIns="44702" numCol="1" anchor="b" anchorCtr="0" compatLnSpc="1">
            <a:prstTxWarp prst="textNoShape">
              <a:avLst/>
            </a:prstTxWarp>
          </a:bodyPr>
          <a:lstStyle>
            <a:lvl1pPr algn="r" defTabSz="892175">
              <a:defRPr sz="1100">
                <a:latin typeface="Arial" pitchFamily="34" charset="0"/>
              </a:defRPr>
            </a:lvl1pPr>
          </a:lstStyle>
          <a:p>
            <a:fld id="{A1FAB338-4618-4BBB-B3F4-1D86E124D84C}" type="slidenum">
              <a:rPr lang="it-IT" altLang="fr-FR"/>
              <a:pPr/>
              <a:t>‹#›</a:t>
            </a:fld>
            <a:endParaRPr lang="it-IT" altLang="fr-FR"/>
          </a:p>
        </p:txBody>
      </p:sp>
    </p:spTree>
    <p:extLst>
      <p:ext uri="{BB962C8B-B14F-4D97-AF65-F5344CB8AC3E}">
        <p14:creationId xmlns:p14="http://schemas.microsoft.com/office/powerpoint/2010/main" val="18119641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14663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155" tIns="43077" rIns="86155" bIns="43077" numCol="1" anchor="t" anchorCtr="0" compatLnSpc="1">
            <a:prstTxWarp prst="textNoShape">
              <a:avLst/>
            </a:prstTxWarp>
          </a:bodyPr>
          <a:lstStyle>
            <a:lvl1pPr defTabSz="862013">
              <a:defRPr sz="1100">
                <a:latin typeface="Verdana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95738" y="0"/>
            <a:ext cx="3014662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155" tIns="43077" rIns="86155" bIns="43077" numCol="1" anchor="t" anchorCtr="0" compatLnSpc="1">
            <a:prstTxWarp prst="textNoShape">
              <a:avLst/>
            </a:prstTxWarp>
          </a:bodyPr>
          <a:lstStyle>
            <a:lvl1pPr algn="r" defTabSz="862013">
              <a:defRPr sz="1100"/>
            </a:lvl1pPr>
          </a:lstStyle>
          <a:p>
            <a:fld id="{CE0A1A16-4297-4754-9F25-E170D41B45E1}" type="datetimeFigureOut">
              <a:rPr lang="en-US" altLang="fr-FR"/>
              <a:pPr/>
              <a:t>5/11/2026</a:t>
            </a:fld>
            <a:endParaRPr lang="en-US" altLang="fr-FR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63550" y="693738"/>
            <a:ext cx="6157913" cy="34655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4875" y="4435475"/>
            <a:ext cx="5200650" cy="415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155" tIns="43077" rIns="86155" bIns="4307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583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70950"/>
            <a:ext cx="3014663" cy="41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155" tIns="43077" rIns="86155" bIns="43077" numCol="1" anchor="b" anchorCtr="0" compatLnSpc="1">
            <a:prstTxWarp prst="textNoShape">
              <a:avLst/>
            </a:prstTxWarp>
          </a:bodyPr>
          <a:lstStyle>
            <a:lvl1pPr defTabSz="862013">
              <a:defRPr sz="1100">
                <a:latin typeface="Verdana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83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95738" y="8870950"/>
            <a:ext cx="3014662" cy="41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155" tIns="43077" rIns="86155" bIns="43077" numCol="1" anchor="b" anchorCtr="0" compatLnSpc="1">
            <a:prstTxWarp prst="textNoShape">
              <a:avLst/>
            </a:prstTxWarp>
          </a:bodyPr>
          <a:lstStyle>
            <a:lvl1pPr algn="r" defTabSz="862013">
              <a:defRPr sz="1100"/>
            </a:lvl1pPr>
          </a:lstStyle>
          <a:p>
            <a:fld id="{D4D0DD51-4268-469F-A172-A4A0DA350D60}" type="slidenum">
              <a:rPr lang="en-US" altLang="fr-FR"/>
              <a:pPr/>
              <a:t>‹#›</a:t>
            </a:fld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152373736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MS PGothic" pitchFamily="34" charset="-128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" Type="http://schemas.openxmlformats.org/officeDocument/2006/relationships/image" Target="../media/image27.png"/><Relationship Id="rId21" Type="http://schemas.openxmlformats.org/officeDocument/2006/relationships/image" Target="../media/image19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2" Type="http://schemas.openxmlformats.org/officeDocument/2006/relationships/image" Target="../media/image28.jpeg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4" Type="http://schemas.openxmlformats.org/officeDocument/2006/relationships/image" Target="../media/image29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4" descr="CCI_ppt_edits_landSurfaceTem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27"/>
          <p:cNvSpPr txBox="1">
            <a:spLocks noChangeArrowheads="1"/>
          </p:cNvSpPr>
          <p:nvPr/>
        </p:nvSpPr>
        <p:spPr bwMode="auto">
          <a:xfrm>
            <a:off x="631825" y="4822825"/>
            <a:ext cx="5016500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endParaRPr lang="en-US" sz="800"/>
          </a:p>
        </p:txBody>
      </p:sp>
      <p:pic>
        <p:nvPicPr>
          <p:cNvPr id="6" name="Picture 3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b="28613"/>
          <a:stretch>
            <a:fillRect/>
          </a:stretch>
        </p:blipFill>
        <p:spPr bwMode="auto">
          <a:xfrm>
            <a:off x="7788275" y="155575"/>
            <a:ext cx="1209675" cy="46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58"/>
          <p:cNvSpPr txBox="1">
            <a:spLocks noChangeArrowheads="1"/>
          </p:cNvSpPr>
          <p:nvPr/>
        </p:nvSpPr>
        <p:spPr bwMode="auto">
          <a:xfrm>
            <a:off x="163513" y="4572000"/>
            <a:ext cx="5016500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anchor="b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800">
                <a:solidFill>
                  <a:srgbClr val="D9D9D9"/>
                </a:solidFill>
              </a:rPr>
              <a:t>ESA UNCLASSIFIED - For Official Use</a:t>
            </a:r>
          </a:p>
        </p:txBody>
      </p:sp>
      <p:pic>
        <p:nvPicPr>
          <p:cNvPr id="8" name="Picture 6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098" b="-5313"/>
          <a:stretch>
            <a:fillRect/>
          </a:stretch>
        </p:blipFill>
        <p:spPr bwMode="auto">
          <a:xfrm>
            <a:off x="7789863" y="4899025"/>
            <a:ext cx="1195387" cy="144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Straight Connector 39"/>
          <p:cNvCxnSpPr/>
          <p:nvPr/>
        </p:nvCxnSpPr>
        <p:spPr>
          <a:xfrm>
            <a:off x="166688" y="4789488"/>
            <a:ext cx="8823325" cy="0"/>
          </a:xfrm>
          <a:prstGeom prst="line">
            <a:avLst/>
          </a:prstGeom>
          <a:ln w="6350" cmpd="sng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67"/>
          <p:cNvGrpSpPr>
            <a:grpSpLocks/>
          </p:cNvGrpSpPr>
          <p:nvPr/>
        </p:nvGrpSpPr>
        <p:grpSpPr bwMode="auto">
          <a:xfrm>
            <a:off x="173038" y="4908550"/>
            <a:ext cx="6826250" cy="111125"/>
            <a:chOff x="172269" y="6621494"/>
            <a:chExt cx="6826666" cy="111519"/>
          </a:xfrm>
        </p:grpSpPr>
        <p:pic>
          <p:nvPicPr>
            <p:cNvPr id="11" name="Picture 68" descr="at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269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69" descr="be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079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70" descr="ca.png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35029" y="6621494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71" descr="ch.png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5566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Picture 72" descr="cz.pn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1531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73" descr="de.png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30472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Picture 74" descr="dk.png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9766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75" descr="ee.png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8298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Picture 76" descr="es.png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9714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Picture 77" descr="fi.png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71956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" name="Picture 78" descr="fr.png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4931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" name="Picture 79" descr="gr.png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783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" name="Picture 80" descr="hu.png"/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8519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Picture 81" descr="ie.png"/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6255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" name="Picture 82" descr="i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991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" name="Picture 83" descr="lu.png"/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18472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" name="Picture 84" descr="nl.png"/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99629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" name="Picture 85" descr="no.png"/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8338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" name="Picture 86" descr="pl.png"/>
            <p:cNvPicPr>
              <a:picLocks noChangeAspect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5944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" name="Picture 87" descr="pt.png"/>
            <p:cNvPicPr>
              <a:picLocks noChangeAspect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3930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" name="Picture 88" descr="ro.png"/>
            <p:cNvPicPr>
              <a:picLocks noChangeAspect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20460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" name="Picture 89" descr="se.png"/>
            <p:cNvPicPr>
              <a:picLocks noChangeAspect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75801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" name="Picture 90" descr="uk.png"/>
            <p:cNvPicPr>
              <a:picLocks noChangeAspect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3053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" name="Picture 91" descr="si.png"/>
            <p:cNvPicPr>
              <a:picLocks noChangeAspect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35327" y="6623401"/>
              <a:ext cx="163385" cy="1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6323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614361" y="2914650"/>
            <a:ext cx="7948800" cy="421975"/>
          </a:xfrm>
        </p:spPr>
        <p:txBody>
          <a:bodyPr>
            <a:spAutoFit/>
          </a:bodyPr>
          <a:lstStyle>
            <a:lvl1pPr marL="0" indent="0">
              <a:buFont typeface="Verdana" pitchFamily="34" charset="0"/>
              <a:buNone/>
              <a:defRPr sz="1800"/>
            </a:lvl1pPr>
          </a:lstStyle>
          <a:p>
            <a:pPr lvl="0"/>
            <a:r>
              <a:rPr lang="fr-FR" noProof="0"/>
              <a:t>Modifiez le style des sous-titres du masque</a:t>
            </a:r>
            <a:endParaRPr lang="en-GB" noProof="0" dirty="0"/>
          </a:p>
        </p:txBody>
      </p:sp>
      <p:sp>
        <p:nvSpPr>
          <p:cNvPr id="56325" name="Rectangle 6"/>
          <p:cNvSpPr>
            <a:spLocks noGrp="1" noChangeArrowheads="1"/>
          </p:cNvSpPr>
          <p:nvPr>
            <p:ph type="ctrTitle"/>
          </p:nvPr>
        </p:nvSpPr>
        <p:spPr>
          <a:xfrm>
            <a:off x="587375" y="1856096"/>
            <a:ext cx="7947025" cy="584775"/>
          </a:xfrm>
          <a:prstGeom prst="rect">
            <a:avLst/>
          </a:prstGeom>
        </p:spPr>
        <p:txBody>
          <a:bodyPr/>
          <a:lstStyle>
            <a:lvl1pPr>
              <a:defRPr sz="3200">
                <a:solidFill>
                  <a:srgbClr val="FFFFFF"/>
                </a:solidFill>
              </a:defRPr>
            </a:lvl1pPr>
          </a:lstStyle>
          <a:p>
            <a:pPr lvl="0"/>
            <a:r>
              <a:rPr lang="fr-FR" noProof="0"/>
              <a:t>Modifiez le style du titre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614310061"/>
      </p:ext>
    </p:extLst>
  </p:cSld>
  <p:clrMapOvr>
    <a:masterClrMapping/>
  </p:clrMapOvr>
  <p:hf sldNum="0"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ox left - title + content + 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CAFA00-87A2-BE4F-2373-1E494EDBC719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197742" y="1834262"/>
            <a:ext cx="5303512" cy="2489269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en-GB" dirty="0"/>
              <a:t>Content</a:t>
            </a:r>
            <a:endParaRPr lang="en-US" dirty="0"/>
          </a:p>
        </p:txBody>
      </p:sp>
      <p:sp>
        <p:nvSpPr>
          <p:cNvPr id="12" name="Rectangle: Single Corner Rounded 11">
            <a:extLst>
              <a:ext uri="{FF2B5EF4-FFF2-40B4-BE49-F238E27FC236}">
                <a16:creationId xmlns:a16="http://schemas.microsoft.com/office/drawing/2014/main" id="{7A79245A-0C1F-4B47-83F5-DD9BE29F3660}"/>
              </a:ext>
            </a:extLst>
          </p:cNvPr>
          <p:cNvSpPr/>
          <p:nvPr userDrawn="1"/>
        </p:nvSpPr>
        <p:spPr>
          <a:xfrm rot="16200000" flipH="1" flipV="1">
            <a:off x="-1350627" y="1350625"/>
            <a:ext cx="5143502" cy="2442251"/>
          </a:xfrm>
          <a:prstGeom prst="round1Rect">
            <a:avLst>
              <a:gd name="adj" fmla="val 50000"/>
            </a:avLst>
          </a:prstGeom>
          <a:solidFill>
            <a:srgbClr val="4B59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855AEA8-9153-4C95-9878-758496B97A1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197742" y="900539"/>
            <a:ext cx="5383256" cy="685800"/>
          </a:xfrm>
        </p:spPr>
        <p:txBody>
          <a:bodyPr>
            <a:normAutofit/>
          </a:bodyPr>
          <a:lstStyle>
            <a:lvl1pPr marL="0" indent="0">
              <a:buNone/>
              <a:defRPr sz="3000" b="1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GB" dirty="0"/>
              <a:t>Heading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0A063AAF-DD5C-470B-9535-7EA328EC23A4}"/>
              </a:ext>
            </a:extLst>
          </p:cNvPr>
          <p:cNvGrpSpPr/>
          <p:nvPr userDrawn="1"/>
        </p:nvGrpSpPr>
        <p:grpSpPr>
          <a:xfrm>
            <a:off x="5689" y="168593"/>
            <a:ext cx="2271265" cy="405582"/>
            <a:chOff x="181637" y="6197401"/>
            <a:chExt cx="3028353" cy="540776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0410290A-B30A-4668-8CEA-2603A444525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98646" y="6294456"/>
              <a:ext cx="1211344" cy="307183"/>
            </a:xfrm>
            <a:prstGeom prst="rect">
              <a:avLst/>
            </a:prstGeom>
          </p:spPr>
        </p:pic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74539306-DF62-41DD-AFC8-0072CFE5CC93}"/>
                </a:ext>
              </a:extLst>
            </p:cNvPr>
            <p:cNvCxnSpPr/>
            <p:nvPr userDrawn="1"/>
          </p:nvCxnSpPr>
          <p:spPr>
            <a:xfrm>
              <a:off x="1835308" y="6319019"/>
              <a:ext cx="0" cy="28974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DBD5F609-9822-4B35-83A9-4BAF1B3F655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181637" y="6197401"/>
              <a:ext cx="1561325" cy="540776"/>
            </a:xfrm>
            <a:prstGeom prst="rect">
              <a:avLst/>
            </a:prstGeom>
          </p:spPr>
        </p:pic>
      </p:grpSp>
      <p:sp>
        <p:nvSpPr>
          <p:cNvPr id="11" name="Title 3">
            <a:extLst>
              <a:ext uri="{FF2B5EF4-FFF2-40B4-BE49-F238E27FC236}">
                <a16:creationId xmlns:a16="http://schemas.microsoft.com/office/drawing/2014/main" id="{208ADD8B-20FC-466C-97A0-16DBA3DB2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1271" y="1355882"/>
            <a:ext cx="2039445" cy="648000"/>
          </a:xfrm>
        </p:spPr>
        <p:txBody>
          <a:bodyPr>
            <a:normAutofit/>
          </a:bodyPr>
          <a:lstStyle>
            <a:lvl1pPr>
              <a:defRPr sz="3000" b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GB" dirty="0"/>
              <a:t>Add Title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91AAA611-9DDA-401E-B2D4-D441DF2B680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0239" y="4305294"/>
            <a:ext cx="1942043" cy="342900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9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GB" dirty="0"/>
              <a:t>Add Name| Add email address|  </a:t>
            </a:r>
          </a:p>
          <a:p>
            <a:pPr lvl="0"/>
            <a:r>
              <a:rPr lang="en-GB" dirty="0"/>
              <a:t>Add University/Institution</a:t>
            </a:r>
          </a:p>
        </p:txBody>
      </p:sp>
    </p:spTree>
    <p:extLst>
      <p:ext uri="{BB962C8B-B14F-4D97-AF65-F5344CB8AC3E}">
        <p14:creationId xmlns:p14="http://schemas.microsoft.com/office/powerpoint/2010/main" val="2510702730"/>
      </p:ext>
    </p:extLst>
  </p:cSld>
  <p:clrMapOvr>
    <a:masterClrMapping/>
  </p:clrMapOvr>
  <p:transition spd="slow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/>
              <a:t>Modifiez le style du titre</a:t>
            </a:r>
            <a:endParaRPr lang="en-GB" noProof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>
              <a:defRPr baseline="0"/>
            </a:lvl1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6348116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000" y="2472362"/>
            <a:ext cx="7789050" cy="1323439"/>
          </a:xfrm>
        </p:spPr>
        <p:txBody>
          <a:bodyPr anchor="t"/>
          <a:lstStyle>
            <a:lvl1pPr algn="l">
              <a:defRPr sz="4000" b="0" cap="all">
                <a:solidFill>
                  <a:srgbClr val="0098DB"/>
                </a:solidFill>
              </a:defRPr>
            </a:lvl1pPr>
          </a:lstStyle>
          <a:p>
            <a:r>
              <a:rPr lang="fr-FR" noProof="0"/>
              <a:t>Modifiez le style du titre</a:t>
            </a:r>
            <a:endParaRPr lang="en-GB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2000" y="1347221"/>
            <a:ext cx="778905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noProof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7050121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/>
              <a:t>Modifiez le style du titre</a:t>
            </a:r>
            <a:endParaRPr lang="en-GB" noProof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15950" y="1254919"/>
            <a:ext cx="3889376" cy="3238500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  <a:endParaRPr lang="en-GB" noProof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7723" y="1254919"/>
            <a:ext cx="3888000" cy="3238500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6137878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9123" y="1250100"/>
            <a:ext cx="3895200" cy="372600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Modifiez les styles du texte du masque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250156"/>
            <a:ext cx="3896416" cy="371493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7"/>
            <a:ext cx="3898900" cy="2862263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  <a:endParaRPr lang="en-GB" noProof="0" dirty="0"/>
          </a:p>
        </p:txBody>
      </p:sp>
      <p:sp>
        <p:nvSpPr>
          <p:cNvPr id="7" name="Content Placeholder 5"/>
          <p:cNvSpPr>
            <a:spLocks noGrp="1"/>
          </p:cNvSpPr>
          <p:nvPr>
            <p:ph sz="quarter" idx="10"/>
          </p:nvPr>
        </p:nvSpPr>
        <p:spPr>
          <a:xfrm>
            <a:off x="619200" y="1630801"/>
            <a:ext cx="3898900" cy="2862263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  <a:endParaRPr lang="en-GB" noProof="0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43086" y="149150"/>
            <a:ext cx="7174846" cy="430887"/>
          </a:xfrm>
        </p:spPr>
        <p:txBody>
          <a:bodyPr/>
          <a:lstStyle/>
          <a:p>
            <a:r>
              <a:rPr lang="fr-FR" noProof="0"/>
              <a:t>Modifiez le style du titre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9269411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43086" y="149150"/>
            <a:ext cx="7174846" cy="430887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 lang="en-GB" sz="2200" b="0" dirty="0" smtClean="0">
                <a:solidFill>
                  <a:srgbClr val="0070C0"/>
                </a:solidFill>
                <a:latin typeface="Verdana"/>
                <a:ea typeface="+mj-ea"/>
                <a:cs typeface="Verdana"/>
              </a:defRPr>
            </a:lvl1pPr>
          </a:lstStyle>
          <a:p>
            <a:pPr lvl="0"/>
            <a:r>
              <a:rPr lang="fr-FR"/>
              <a:t>Modifiez le style du titre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386143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75181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3" y="1250157"/>
            <a:ext cx="4968875" cy="3243263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9125" y="1250101"/>
            <a:ext cx="2846388" cy="32432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noProof="0"/>
              <a:t>Modifiez les styles du texte du masque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43086" y="149150"/>
            <a:ext cx="7174846" cy="430887"/>
          </a:xfrm>
        </p:spPr>
        <p:txBody>
          <a:bodyPr/>
          <a:lstStyle/>
          <a:p>
            <a:r>
              <a:rPr lang="fr-FR" noProof="0"/>
              <a:t>Modifiez le style du titre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37862580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2000" y="3724872"/>
            <a:ext cx="5932800" cy="307777"/>
          </a:xfrm>
        </p:spPr>
        <p:txBody>
          <a:bodyPr anchor="b"/>
          <a:lstStyle>
            <a:lvl1pPr algn="l">
              <a:defRPr sz="1400" b="1"/>
            </a:lvl1pPr>
          </a:lstStyle>
          <a:p>
            <a:r>
              <a:rPr lang="fr-FR" noProof="0"/>
              <a:t>Modifiez le style du titre</a:t>
            </a:r>
            <a:endParaRPr lang="en-GB" noProof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601787" y="1250156"/>
            <a:ext cx="5932488" cy="254317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fr-FR" noProof="0"/>
              <a:t>Cliquez sur l'icône pour ajouter une image</a:t>
            </a:r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2000" y="4029076"/>
            <a:ext cx="5932800" cy="46434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noProof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8538444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.jpeg"/><Relationship Id="rId18" Type="http://schemas.openxmlformats.org/officeDocument/2006/relationships/image" Target="../media/image7.png"/><Relationship Id="rId26" Type="http://schemas.openxmlformats.org/officeDocument/2006/relationships/image" Target="../media/image15.png"/><Relationship Id="rId21" Type="http://schemas.openxmlformats.org/officeDocument/2006/relationships/image" Target="../media/image10.png"/><Relationship Id="rId34" Type="http://schemas.openxmlformats.org/officeDocument/2006/relationships/image" Target="../media/image23.png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17" Type="http://schemas.openxmlformats.org/officeDocument/2006/relationships/image" Target="../media/image6.png"/><Relationship Id="rId25" Type="http://schemas.openxmlformats.org/officeDocument/2006/relationships/image" Target="../media/image14.png"/><Relationship Id="rId33" Type="http://schemas.openxmlformats.org/officeDocument/2006/relationships/image" Target="../media/image22.png"/><Relationship Id="rId38" Type="http://schemas.openxmlformats.org/officeDocument/2006/relationships/image" Target="../media/image27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5.png"/><Relationship Id="rId20" Type="http://schemas.openxmlformats.org/officeDocument/2006/relationships/image" Target="../media/image9.png"/><Relationship Id="rId29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24" Type="http://schemas.openxmlformats.org/officeDocument/2006/relationships/image" Target="../media/image13.png"/><Relationship Id="rId32" Type="http://schemas.openxmlformats.org/officeDocument/2006/relationships/image" Target="../media/image21.png"/><Relationship Id="rId37" Type="http://schemas.openxmlformats.org/officeDocument/2006/relationships/image" Target="../media/image26.png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4.png"/><Relationship Id="rId23" Type="http://schemas.openxmlformats.org/officeDocument/2006/relationships/image" Target="../media/image12.png"/><Relationship Id="rId28" Type="http://schemas.openxmlformats.org/officeDocument/2006/relationships/image" Target="../media/image17.png"/><Relationship Id="rId36" Type="http://schemas.openxmlformats.org/officeDocument/2006/relationships/image" Target="../media/image25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8.png"/><Relationship Id="rId31" Type="http://schemas.openxmlformats.org/officeDocument/2006/relationships/image" Target="../media/image20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Relationship Id="rId22" Type="http://schemas.openxmlformats.org/officeDocument/2006/relationships/image" Target="../media/image11.png"/><Relationship Id="rId27" Type="http://schemas.openxmlformats.org/officeDocument/2006/relationships/image" Target="../media/image16.png"/><Relationship Id="rId30" Type="http://schemas.openxmlformats.org/officeDocument/2006/relationships/image" Target="../media/image19.png"/><Relationship Id="rId35" Type="http://schemas.openxmlformats.org/officeDocument/2006/relationships/image" Target="../media/image24.png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CCI_ppt_edits_landSurfaceTemp2.jp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6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73038" y="792163"/>
            <a:ext cx="8747125" cy="3824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  <a:endParaRPr lang="en-US" altLang="fr-FR"/>
          </a:p>
        </p:txBody>
      </p:sp>
      <p:sp>
        <p:nvSpPr>
          <p:cNvPr id="1028" name="Text Box DG"/>
          <p:cNvSpPr txBox="1">
            <a:spLocks noChangeArrowheads="1"/>
          </p:cNvSpPr>
          <p:nvPr/>
        </p:nvSpPr>
        <p:spPr bwMode="auto">
          <a:xfrm>
            <a:off x="577850" y="334963"/>
            <a:ext cx="5016500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endParaRPr lang="en-US" sz="800"/>
          </a:p>
        </p:txBody>
      </p:sp>
      <p:sp>
        <p:nvSpPr>
          <p:cNvPr id="1029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774700" y="158750"/>
            <a:ext cx="6956425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fr-FR" altLang="fr-FR"/>
              <a:t>Modifiez le style du titre</a:t>
            </a:r>
            <a:endParaRPr lang="en-US" altLang="fr-FR"/>
          </a:p>
        </p:txBody>
      </p:sp>
      <p:pic>
        <p:nvPicPr>
          <p:cNvPr id="1030" name="Picture 11" descr="PPT_Footer.jp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6788"/>
            <a:ext cx="91440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1" name="Text Box 38"/>
          <p:cNvSpPr txBox="1">
            <a:spLocks noChangeArrowheads="1"/>
          </p:cNvSpPr>
          <p:nvPr/>
        </p:nvSpPr>
        <p:spPr bwMode="auto">
          <a:xfrm>
            <a:off x="165100" y="4575175"/>
            <a:ext cx="5016500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800">
                <a:solidFill>
                  <a:srgbClr val="404040"/>
                </a:solidFill>
              </a:rPr>
              <a:t>ESA UNCLASSIFIED - For Official Use</a:t>
            </a:r>
          </a:p>
        </p:txBody>
      </p:sp>
      <p:sp>
        <p:nvSpPr>
          <p:cNvPr id="1032" name="Text Box 34"/>
          <p:cNvSpPr txBox="1">
            <a:spLocks noChangeAspect="1" noChangeArrowheads="1"/>
          </p:cNvSpPr>
          <p:nvPr/>
        </p:nvSpPr>
        <p:spPr bwMode="auto">
          <a:xfrm>
            <a:off x="4479925" y="4579938"/>
            <a:ext cx="4521200" cy="147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rIns="0"/>
          <a:lstStyle>
            <a:lvl1pPr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fr-FR" altLang="fr-FR" sz="800" noProof="1">
                <a:solidFill>
                  <a:schemeClr val="bg2"/>
                </a:solidFill>
              </a:rPr>
              <a:t>ESA | 01/01/2016 | Slide  </a:t>
            </a:r>
            <a:fld id="{7413FDCA-0F06-4063-887E-9DB05E30A5CA}" type="slidenum">
              <a:rPr altLang="fr-FR" sz="800" noProof="1">
                <a:solidFill>
                  <a:schemeClr val="bg2"/>
                </a:solidFill>
              </a:rPr>
              <a:pPr algn="r" eaLnBrk="1" hangingPunct="1">
                <a:spcBef>
                  <a:spcPct val="50000"/>
                </a:spcBef>
              </a:pPr>
              <a:t>‹#›</a:t>
            </a:fld>
            <a:endParaRPr lang="fr-FR" altLang="fr-FR" sz="800" noProof="1">
              <a:solidFill>
                <a:schemeClr val="bg2"/>
              </a:solidFill>
            </a:endParaRPr>
          </a:p>
        </p:txBody>
      </p:sp>
      <p:grpSp>
        <p:nvGrpSpPr>
          <p:cNvPr id="1033" name="Group 39"/>
          <p:cNvGrpSpPr>
            <a:grpSpLocks/>
          </p:cNvGrpSpPr>
          <p:nvPr/>
        </p:nvGrpSpPr>
        <p:grpSpPr bwMode="auto">
          <a:xfrm>
            <a:off x="173038" y="4908550"/>
            <a:ext cx="6826250" cy="111125"/>
            <a:chOff x="172269" y="6621494"/>
            <a:chExt cx="6826666" cy="111519"/>
          </a:xfrm>
        </p:grpSpPr>
        <p:pic>
          <p:nvPicPr>
            <p:cNvPr id="1035" name="Picture 40" descr="at.png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269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6" name="Picture 41" descr="be.png"/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079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7" name="Picture 42" descr="ca.png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35029" y="6621494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8" name="Picture 43" descr="ch.png"/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5566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9" name="Picture 44" descr="cz.png"/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1531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0" name="Picture 45" descr="de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30472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1" name="Picture 46" descr="dk.png"/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9766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2" name="Picture 47" descr="ee.png"/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8298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3" name="Picture 48" descr="es.png"/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9714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4" name="Picture 49" descr="fi.png"/>
            <p:cNvPicPr>
              <a:picLocks noChangeAspect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71956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5" name="Picture 50" descr="fr.png"/>
            <p:cNvPicPr>
              <a:picLocks noChangeAspect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4931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6" name="Picture 51" descr="gr.png"/>
            <p:cNvPicPr>
              <a:picLocks noChangeAspect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783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7" name="Picture 52" descr="hu.png"/>
            <p:cNvPicPr>
              <a:picLocks noChangeAspect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8519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8" name="Picture 53" descr="ie.png"/>
            <p:cNvPicPr>
              <a:picLocks noChangeAspect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6255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9" name="Picture 54" descr="it.png"/>
            <p:cNvPicPr>
              <a:picLocks noChangeAspect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991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0" name="Picture 55" descr="lu.png"/>
            <p:cNvPicPr>
              <a:picLocks noChangeAspect="1"/>
            </p:cNvPicPr>
            <p:nvPr/>
          </p:nvPicPr>
          <p:blipFill>
            <a:blip r:embed="rId2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18472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1" name="Picture 56" descr="nl.png"/>
            <p:cNvPicPr>
              <a:picLocks noChangeAspect="1"/>
            </p:cNvPicPr>
            <p:nvPr/>
          </p:nvPicPr>
          <p:blipFill>
            <a:blip r:embed="rId3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99629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2" name="Picture 57" descr="no.png"/>
            <p:cNvPicPr>
              <a:picLocks noChangeAspect="1"/>
            </p:cNvPicPr>
            <p:nvPr/>
          </p:nvPicPr>
          <p:blipFill>
            <a:blip r:embed="rId3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8338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3" name="Picture 58" descr="pl.png"/>
            <p:cNvPicPr>
              <a:picLocks noChangeAspect="1"/>
            </p:cNvPicPr>
            <p:nvPr/>
          </p:nvPicPr>
          <p:blipFill>
            <a:blip r:embed="rId3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5944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4" name="Picture 59" descr="pt.png"/>
            <p:cNvPicPr>
              <a:picLocks noChangeAspect="1"/>
            </p:cNvPicPr>
            <p:nvPr/>
          </p:nvPicPr>
          <p:blipFill>
            <a:blip r:embed="rId3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3930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5" name="Picture 60" descr="ro.png"/>
            <p:cNvPicPr>
              <a:picLocks noChangeAspect="1"/>
            </p:cNvPicPr>
            <p:nvPr/>
          </p:nvPicPr>
          <p:blipFill>
            <a:blip r:embed="rId3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20460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6" name="Picture 61" descr="se.png"/>
            <p:cNvPicPr>
              <a:picLocks noChangeAspect="1"/>
            </p:cNvPicPr>
            <p:nvPr/>
          </p:nvPicPr>
          <p:blipFill>
            <a:blip r:embed="rId3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75801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7" name="Picture 62" descr="uk.png"/>
            <p:cNvPicPr>
              <a:picLocks noChangeAspect="1"/>
            </p:cNvPicPr>
            <p:nvPr/>
          </p:nvPicPr>
          <p:blipFill>
            <a:blip r:embed="rId3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3053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8" name="Picture 63" descr="si.png"/>
            <p:cNvPicPr>
              <a:picLocks noChangeAspect="1"/>
            </p:cNvPicPr>
            <p:nvPr/>
          </p:nvPicPr>
          <p:blipFill>
            <a:blip r:embed="rId3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35327" y="6623401"/>
              <a:ext cx="163385" cy="1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034" name="Picture 34"/>
          <p:cNvPicPr>
            <a:picLocks noChangeAspect="1"/>
          </p:cNvPicPr>
          <p:nvPr/>
        </p:nvPicPr>
        <p:blipFill>
          <a:blip r:embed="rId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b="28613"/>
          <a:stretch>
            <a:fillRect/>
          </a:stretch>
        </p:blipFill>
        <p:spPr bwMode="auto">
          <a:xfrm>
            <a:off x="7788275" y="155575"/>
            <a:ext cx="1209675" cy="46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58" r:id="rId1"/>
    <p:sldLayoutId id="2147483950" r:id="rId2"/>
    <p:sldLayoutId id="2147483951" r:id="rId3"/>
    <p:sldLayoutId id="2147483952" r:id="rId4"/>
    <p:sldLayoutId id="2147483953" r:id="rId5"/>
    <p:sldLayoutId id="2147483954" r:id="rId6"/>
    <p:sldLayoutId id="2147483955" r:id="rId7"/>
    <p:sldLayoutId id="2147483956" r:id="rId8"/>
    <p:sldLayoutId id="2147483957" r:id="rId9"/>
    <p:sldLayoutId id="2147483959" r:id="rId10"/>
  </p:sldLayoutIdLst>
  <p:hf sldNum="0"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lang="en-GB" sz="2200" dirty="0">
          <a:solidFill>
            <a:srgbClr val="FFFFFF"/>
          </a:solidFill>
          <a:latin typeface="Verdana"/>
          <a:ea typeface="MS PGothic" pitchFamily="34" charset="-128"/>
          <a:cs typeface="Verdana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200">
          <a:solidFill>
            <a:srgbClr val="FFFFFF"/>
          </a:solidFill>
          <a:latin typeface="Verdana" pitchFamily="34" charset="0"/>
          <a:ea typeface="MS PGothic" pitchFamily="34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200">
          <a:solidFill>
            <a:srgbClr val="FFFFFF"/>
          </a:solidFill>
          <a:latin typeface="Verdana" pitchFamily="34" charset="0"/>
          <a:ea typeface="MS PGothic" pitchFamily="34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200">
          <a:solidFill>
            <a:srgbClr val="FFFFFF"/>
          </a:solidFill>
          <a:latin typeface="Verdana" pitchFamily="34" charset="0"/>
          <a:ea typeface="MS PGothic" pitchFamily="34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200">
          <a:solidFill>
            <a:srgbClr val="FFFFFF"/>
          </a:solidFill>
          <a:latin typeface="Verdana" pitchFamily="34" charset="0"/>
          <a:ea typeface="MS PGothic" pitchFamily="34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Verdan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Verdan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Verdan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Verdana" pitchFamily="34" charset="0"/>
        </a:defRPr>
      </a:lvl9pPr>
    </p:titleStyle>
    <p:bodyStyle>
      <a:lvl1pPr marL="342900" indent="-685800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defRPr lang="en-GB" sz="1600" dirty="0">
          <a:solidFill>
            <a:schemeClr val="bg2"/>
          </a:solidFill>
          <a:latin typeface="Verdana"/>
          <a:ea typeface="MS PGothic" pitchFamily="34" charset="-128"/>
          <a:cs typeface="Verdana"/>
        </a:defRPr>
      </a:lvl1pPr>
      <a:lvl2pPr marL="809625" indent="-352425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defRPr lang="en-GB" sz="1600" dirty="0">
          <a:solidFill>
            <a:schemeClr val="bg2"/>
          </a:solidFill>
          <a:latin typeface="Verdana"/>
          <a:ea typeface="MS PGothic" pitchFamily="34" charset="-128"/>
          <a:cs typeface="Verdana"/>
        </a:defRPr>
      </a:lvl2pPr>
      <a:lvl3pPr marL="1406525" indent="-492125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defRPr lang="en-GB" sz="1600" dirty="0">
          <a:solidFill>
            <a:schemeClr val="bg2"/>
          </a:solidFill>
          <a:latin typeface="Verdana"/>
          <a:ea typeface="MS PGothic" pitchFamily="34" charset="-128"/>
          <a:cs typeface="Verdana"/>
        </a:defRPr>
      </a:lvl3pPr>
      <a:lvl4pPr marL="2005013" indent="-633413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defRPr lang="en-GB" sz="1600" dirty="0">
          <a:solidFill>
            <a:schemeClr val="bg2"/>
          </a:solidFill>
          <a:latin typeface="Verdana"/>
          <a:ea typeface="MS PGothic" pitchFamily="34" charset="-128"/>
          <a:cs typeface="Verdana"/>
        </a:defRPr>
      </a:lvl4pPr>
      <a:lvl5pPr marL="2601913" indent="-773113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defRPr lang="en-GB" sz="1600" dirty="0">
          <a:solidFill>
            <a:schemeClr val="bg2"/>
          </a:solidFill>
          <a:latin typeface="Verdana"/>
          <a:ea typeface="MS PGothic" pitchFamily="34" charset="-128"/>
          <a:cs typeface="Verdana"/>
        </a:defRPr>
      </a:lvl5pPr>
      <a:lvl6pPr marL="3479800" indent="-419100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600">
          <a:solidFill>
            <a:schemeClr val="bg2"/>
          </a:solidFill>
          <a:latin typeface="+mn-lt"/>
        </a:defRPr>
      </a:lvl6pPr>
      <a:lvl7pPr marL="3937000" indent="-419100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600">
          <a:solidFill>
            <a:schemeClr val="bg2"/>
          </a:solidFill>
          <a:latin typeface="+mn-lt"/>
        </a:defRPr>
      </a:lvl7pPr>
      <a:lvl8pPr marL="4394200" indent="-419100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600">
          <a:solidFill>
            <a:schemeClr val="bg2"/>
          </a:solidFill>
          <a:latin typeface="+mn-lt"/>
        </a:defRPr>
      </a:lvl8pPr>
      <a:lvl9pPr marL="4851400" indent="-419100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600">
          <a:solidFill>
            <a:schemeClr val="bg2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png"/><Relationship Id="rId4" Type="http://schemas.openxmlformats.org/officeDocument/2006/relationships/image" Target="../media/image37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6.emf"/><Relationship Id="rId5" Type="http://schemas.openxmlformats.org/officeDocument/2006/relationships/package" Target="../embeddings/Microsoft_Visio_Drawing.vsdx"/><Relationship Id="rId4" Type="http://schemas.openxmlformats.org/officeDocument/2006/relationships/image" Target="../media/image3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png"/><Relationship Id="rId4" Type="http://schemas.openxmlformats.org/officeDocument/2006/relationships/image" Target="../media/image3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9"/>
          <p:cNvSpPr txBox="1">
            <a:spLocks noChangeArrowheads="1"/>
          </p:cNvSpPr>
          <p:nvPr/>
        </p:nvSpPr>
        <p:spPr bwMode="auto">
          <a:xfrm>
            <a:off x="533400" y="1778000"/>
            <a:ext cx="797242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spAutoFit/>
          </a:bodyPr>
          <a:lstStyle/>
          <a:p>
            <a:pPr>
              <a:defRPr/>
            </a:pPr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Verdana"/>
                <a:ea typeface="+mj-ea"/>
                <a:cs typeface="Verdana"/>
              </a:rPr>
              <a:t>LSTM</a:t>
            </a:r>
          </a:p>
        </p:txBody>
      </p:sp>
      <p:sp>
        <p:nvSpPr>
          <p:cNvPr id="5122" name="Text Box 24"/>
          <p:cNvSpPr txBox="1">
            <a:spLocks noChangeArrowheads="1"/>
          </p:cNvSpPr>
          <p:nvPr/>
        </p:nvSpPr>
        <p:spPr bwMode="auto">
          <a:xfrm>
            <a:off x="615950" y="2794000"/>
            <a:ext cx="1972143" cy="36933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en-US" altLang="fr-FR" sz="1800" dirty="0">
                <a:solidFill>
                  <a:schemeClr val="bg1"/>
                </a:solidFill>
              </a:rPr>
              <a:t>    Mike Perry   </a:t>
            </a:r>
          </a:p>
        </p:txBody>
      </p:sp>
      <p:sp>
        <p:nvSpPr>
          <p:cNvPr id="5123" name="Text Box 25"/>
          <p:cNvSpPr txBox="1">
            <a:spLocks noChangeArrowheads="1"/>
          </p:cNvSpPr>
          <p:nvPr/>
        </p:nvSpPr>
        <p:spPr bwMode="auto">
          <a:xfrm>
            <a:off x="615950" y="3262313"/>
            <a:ext cx="3611886" cy="36933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en-GB" altLang="fr-FR" sz="1800" dirty="0">
                <a:solidFill>
                  <a:schemeClr val="bg1"/>
                </a:solidFill>
              </a:rPr>
              <a:t>University</a:t>
            </a:r>
            <a:r>
              <a:rPr lang="fr-FR" altLang="fr-FR" sz="1800" dirty="0">
                <a:solidFill>
                  <a:schemeClr val="bg1"/>
                </a:solidFill>
              </a:rPr>
              <a:t> of Leicester (NCEO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94FA9F3-58E1-4AD3-ABC5-344D668554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Land Surface Temperature Mission (LSTM)</a:t>
            </a:r>
            <a:br>
              <a:rPr lang="en-GB" dirty="0"/>
            </a:br>
            <a:r>
              <a:rPr lang="en-GB" dirty="0"/>
              <a:t>L2 Study</a:t>
            </a:r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DF615491-9ED2-44F2-90E5-26C6D5E667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3039" y="792163"/>
            <a:ext cx="2210398" cy="3824287"/>
          </a:xfrm>
        </p:spPr>
        <p:txBody>
          <a:bodyPr/>
          <a:lstStyle/>
          <a:p>
            <a:r>
              <a:rPr lang="en-GB" b="1" dirty="0"/>
              <a:t>LSTM L2 – LST / LSE Algorithm</a:t>
            </a:r>
            <a:endParaRPr lang="en-GB" dirty="0"/>
          </a:p>
        </p:txBody>
      </p:sp>
      <p:grpSp>
        <p:nvGrpSpPr>
          <p:cNvPr id="7" name="Groupe 7">
            <a:extLst>
              <a:ext uri="{FF2B5EF4-FFF2-40B4-BE49-F238E27FC236}">
                <a16:creationId xmlns:a16="http://schemas.microsoft.com/office/drawing/2014/main" id="{FFCF8EB7-30F5-4F69-8076-3994207EB448}"/>
              </a:ext>
            </a:extLst>
          </p:cNvPr>
          <p:cNvGrpSpPr/>
          <p:nvPr/>
        </p:nvGrpSpPr>
        <p:grpSpPr>
          <a:xfrm>
            <a:off x="6890671" y="3822873"/>
            <a:ext cx="2126286" cy="705023"/>
            <a:chOff x="1251545" y="165822"/>
            <a:chExt cx="7863028" cy="2908681"/>
          </a:xfrm>
        </p:grpSpPr>
        <p:pic>
          <p:nvPicPr>
            <p:cNvPr id="8" name="Image 6">
              <a:extLst>
                <a:ext uri="{FF2B5EF4-FFF2-40B4-BE49-F238E27FC236}">
                  <a16:creationId xmlns:a16="http://schemas.microsoft.com/office/drawing/2014/main" id="{2C15CCDA-9C37-4F1B-AB93-B060C3E1755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51545" y="165822"/>
              <a:ext cx="7863028" cy="2908681"/>
            </a:xfrm>
            <a:prstGeom prst="rect">
              <a:avLst/>
            </a:prstGeom>
          </p:spPr>
        </p:pic>
        <p:pic>
          <p:nvPicPr>
            <p:cNvPr id="9" name="Image 4" descr="Une image contenant Police, texte, Graphique, conception&#10;&#10;Description générée automatiquement">
              <a:extLst>
                <a:ext uri="{FF2B5EF4-FFF2-40B4-BE49-F238E27FC236}">
                  <a16:creationId xmlns:a16="http://schemas.microsoft.com/office/drawing/2014/main" id="{AB6EFA82-26D1-47D1-8C35-9038D06E99C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20785" y="1965497"/>
              <a:ext cx="1093787" cy="1029447"/>
            </a:xfrm>
            <a:prstGeom prst="rect">
              <a:avLst/>
            </a:prstGeom>
          </p:spPr>
        </p:pic>
      </p:grpSp>
      <p:pic>
        <p:nvPicPr>
          <p:cNvPr id="11" name="Picture 10">
            <a:extLst>
              <a:ext uri="{FF2B5EF4-FFF2-40B4-BE49-F238E27FC236}">
                <a16:creationId xmlns:a16="http://schemas.microsoft.com/office/drawing/2014/main" id="{D00C588D-3F9D-4398-B6A0-C1058F4C59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60678" y="784734"/>
            <a:ext cx="5313284" cy="3045542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394ABCB1-568A-4B42-8220-5599B3B577EF}"/>
              </a:ext>
            </a:extLst>
          </p:cNvPr>
          <p:cNvSpPr/>
          <p:nvPr/>
        </p:nvSpPr>
        <p:spPr bwMode="auto">
          <a:xfrm>
            <a:off x="5639683" y="2823099"/>
            <a:ext cx="886103" cy="526002"/>
          </a:xfrm>
          <a:prstGeom prst="rect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defTabSz="685800" eaLnBrk="0" hangingPunct="0"/>
            <a:endParaRPr lang="en-GB" sz="1350">
              <a:solidFill>
                <a:schemeClr val="tx1"/>
              </a:solidFill>
              <a:latin typeface="Arial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442E0D75-13BF-4FC4-BD6D-B60DAED79DDB}"/>
                  </a:ext>
                </a:extLst>
              </p:cNvPr>
              <p:cNvSpPr txBox="1"/>
              <p:nvPr/>
            </p:nvSpPr>
            <p:spPr>
              <a:xfrm>
                <a:off x="127043" y="4099883"/>
                <a:ext cx="5918724" cy="46583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1800" i="1">
                          <a:latin typeface="Cambria Math" panose="02040503050406030204" pitchFamily="18" charset="0"/>
                        </a:rPr>
                        <m:t>𝐶</m:t>
                      </m:r>
                      <m:r>
                        <a:rPr lang="en-GB" sz="1800" i="1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GB" sz="18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GB" sz="18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GB" sz="1800" b="1" i="1">
                                  <a:latin typeface="Cambria Math" panose="02040503050406030204" pitchFamily="18" charset="0"/>
                                </a:rPr>
                                <m:t>𝒙</m:t>
                              </m:r>
                              <m:r>
                                <a:rPr lang="en-GB" sz="1800" i="1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GB" sz="18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1800" b="1" i="1">
                                      <a:latin typeface="Cambria Math" panose="02040503050406030204" pitchFamily="18" charset="0"/>
                                    </a:rPr>
                                    <m:t>𝒙</m:t>
                                  </m:r>
                                </m:e>
                                <m:sub>
                                  <m:r>
                                    <a:rPr lang="en-GB" sz="1800" i="1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sub>
                              </m:sSub>
                            </m:e>
                          </m:d>
                        </m:e>
                        <m:sup>
                          <m:r>
                            <a:rPr lang="en-GB" sz="1800" i="1">
                              <a:latin typeface="Cambria Math" panose="02040503050406030204" pitchFamily="18" charset="0"/>
                            </a:rPr>
                            <m:t>𝑇</m:t>
                          </m:r>
                        </m:sup>
                      </m:sSup>
                      <m:sSubSup>
                        <m:sSubSupPr>
                          <m:ctrlPr>
                            <a:rPr lang="en-GB" sz="1800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GB" sz="1800" b="1" i="1">
                              <a:latin typeface="Cambria Math" panose="02040503050406030204" pitchFamily="18" charset="0"/>
                            </a:rPr>
                            <m:t>𝑺</m:t>
                          </m:r>
                        </m:e>
                        <m:sub>
                          <m:r>
                            <a:rPr lang="en-GB" sz="1800" i="1">
                              <a:latin typeface="Cambria Math" panose="02040503050406030204" pitchFamily="18" charset="0"/>
                            </a:rPr>
                            <m:t>𝑎</m:t>
                          </m:r>
                        </m:sub>
                        <m:sup>
                          <m:r>
                            <a:rPr lang="en-GB" sz="1800" i="1"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</m:sSubSup>
                      <m:d>
                        <m:dPr>
                          <m:ctrlPr>
                            <a:rPr lang="en-GB" sz="1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sz="1800" b="1" i="1">
                              <a:latin typeface="Cambria Math" panose="02040503050406030204" pitchFamily="18" charset="0"/>
                            </a:rPr>
                            <m:t>𝒙</m:t>
                          </m:r>
                          <m:r>
                            <a:rPr lang="en-GB" sz="1800" i="1"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GB" sz="1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1800" b="1" i="1">
                                  <a:latin typeface="Cambria Math" panose="02040503050406030204" pitchFamily="18" charset="0"/>
                                </a:rPr>
                                <m:t>𝒙</m:t>
                              </m:r>
                            </m:e>
                            <m:sub>
                              <m:r>
                                <a:rPr lang="en-GB" sz="1800" i="1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sub>
                          </m:sSub>
                        </m:e>
                      </m:d>
                      <m:r>
                        <a:rPr lang="en-GB" sz="1800" i="1">
                          <a:latin typeface="Cambria Math" panose="020405030504060302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GB" sz="18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GB" sz="18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GB" sz="1800" b="1" i="1">
                                  <a:latin typeface="Cambria Math" panose="02040503050406030204" pitchFamily="18" charset="0"/>
                                </a:rPr>
                                <m:t>𝒚</m:t>
                              </m:r>
                              <m:r>
                                <a:rPr lang="en-GB" sz="1800" i="1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GB" sz="1800" b="1" i="1">
                                  <a:latin typeface="Cambria Math" panose="02040503050406030204" pitchFamily="18" charset="0"/>
                                </a:rPr>
                                <m:t>𝑭</m:t>
                              </m:r>
                              <m:d>
                                <m:dPr>
                                  <m:ctrlPr>
                                    <a:rPr lang="en-GB" sz="18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GB" sz="1800" b="1" i="1">
                                      <a:latin typeface="Cambria Math" panose="02040503050406030204" pitchFamily="18" charset="0"/>
                                    </a:rPr>
                                    <m:t>𝒙</m:t>
                                  </m:r>
                                </m:e>
                              </m:d>
                            </m:e>
                          </m:d>
                        </m:e>
                        <m:sup>
                          <m:r>
                            <a:rPr lang="en-GB" sz="1800" i="1">
                              <a:latin typeface="Cambria Math" panose="02040503050406030204" pitchFamily="18" charset="0"/>
                            </a:rPr>
                            <m:t>𝑇</m:t>
                          </m:r>
                        </m:sup>
                      </m:sSup>
                      <m:sSubSup>
                        <m:sSubSupPr>
                          <m:ctrlPr>
                            <a:rPr lang="en-GB" sz="1800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GB" sz="1800" b="1" i="1">
                              <a:latin typeface="Cambria Math" panose="02040503050406030204" pitchFamily="18" charset="0"/>
                            </a:rPr>
                            <m:t>𝑺</m:t>
                          </m:r>
                        </m:e>
                        <m:sub>
                          <m:r>
                            <a:rPr lang="en-GB" sz="1800" i="1">
                              <a:latin typeface="Cambria Math" panose="02040503050406030204" pitchFamily="18" charset="0"/>
                            </a:rPr>
                            <m:t>𝑦</m:t>
                          </m:r>
                        </m:sub>
                        <m:sup>
                          <m:r>
                            <a:rPr lang="en-GB" sz="1800" i="1"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</m:sSubSup>
                      <m:d>
                        <m:dPr>
                          <m:ctrlPr>
                            <a:rPr lang="en-GB" sz="1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sz="1800" b="1" i="1">
                              <a:latin typeface="Cambria Math" panose="02040503050406030204" pitchFamily="18" charset="0"/>
                            </a:rPr>
                            <m:t>𝒚</m:t>
                          </m:r>
                          <m:r>
                            <a:rPr lang="en-GB" sz="1800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GB" sz="1800" b="1" i="1">
                              <a:latin typeface="Cambria Math" panose="02040503050406030204" pitchFamily="18" charset="0"/>
                            </a:rPr>
                            <m:t>𝑭</m:t>
                          </m:r>
                          <m:d>
                            <m:dPr>
                              <m:ctrlPr>
                                <a:rPr lang="en-GB" sz="18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GB" sz="1800" b="1" i="1">
                                  <a:latin typeface="Cambria Math" panose="02040503050406030204" pitchFamily="18" charset="0"/>
                                </a:rPr>
                                <m:t>𝒙</m:t>
                              </m:r>
                            </m:e>
                          </m:d>
                        </m:e>
                      </m:d>
                    </m:oMath>
                  </m:oMathPara>
                </a14:m>
                <a:endParaRPr lang="en-GB" sz="1800" dirty="0"/>
              </a:p>
            </p:txBody>
          </p:sp>
        </mc:Choice>
        <mc:Fallback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442E0D75-13BF-4FC4-BD6D-B60DAED79D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7043" y="4099883"/>
                <a:ext cx="5918724" cy="465833"/>
              </a:xfrm>
              <a:prstGeom prst="rect">
                <a:avLst/>
              </a:prstGeom>
              <a:blipFill>
                <a:blip r:embed="rId5"/>
                <a:stretch>
                  <a:fillRect b="-263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Rectangle 18">
            <a:extLst>
              <a:ext uri="{FF2B5EF4-FFF2-40B4-BE49-F238E27FC236}">
                <a16:creationId xmlns:a16="http://schemas.microsoft.com/office/drawing/2014/main" id="{EE76E1CC-4BD7-4A14-91F3-38136358F018}"/>
              </a:ext>
            </a:extLst>
          </p:cNvPr>
          <p:cNvSpPr/>
          <p:nvPr/>
        </p:nvSpPr>
        <p:spPr bwMode="auto">
          <a:xfrm>
            <a:off x="254460" y="4147309"/>
            <a:ext cx="5634838" cy="392837"/>
          </a:xfrm>
          <a:prstGeom prst="rect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defTabSz="685800" eaLnBrk="0" hangingPunct="0"/>
            <a:endParaRPr lang="en-GB" sz="1350">
              <a:solidFill>
                <a:schemeClr val="tx1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28338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94FA9F3-58E1-4AD3-ABC5-344D668554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Land Surface Temperature Mission (LSTM)</a:t>
            </a:r>
            <a:br>
              <a:rPr lang="en-GB" dirty="0"/>
            </a:br>
            <a:r>
              <a:rPr lang="en-GB" dirty="0"/>
              <a:t>L2 Study</a:t>
            </a:r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DF615491-9ED2-44F2-90E5-26C6D5E667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3038" y="792163"/>
            <a:ext cx="2126287" cy="3824287"/>
          </a:xfrm>
        </p:spPr>
        <p:txBody>
          <a:bodyPr/>
          <a:lstStyle/>
          <a:p>
            <a:r>
              <a:rPr lang="en-GB" b="1" dirty="0"/>
              <a:t>LSTM L2 – Other activities</a:t>
            </a:r>
            <a:endParaRPr lang="en-GB" dirty="0"/>
          </a:p>
        </p:txBody>
      </p:sp>
      <p:grpSp>
        <p:nvGrpSpPr>
          <p:cNvPr id="7" name="Groupe 7">
            <a:extLst>
              <a:ext uri="{FF2B5EF4-FFF2-40B4-BE49-F238E27FC236}">
                <a16:creationId xmlns:a16="http://schemas.microsoft.com/office/drawing/2014/main" id="{FFCF8EB7-30F5-4F69-8076-3994207EB448}"/>
              </a:ext>
            </a:extLst>
          </p:cNvPr>
          <p:cNvGrpSpPr/>
          <p:nvPr/>
        </p:nvGrpSpPr>
        <p:grpSpPr>
          <a:xfrm>
            <a:off x="6945045" y="4042395"/>
            <a:ext cx="2126286" cy="705023"/>
            <a:chOff x="1251545" y="165822"/>
            <a:chExt cx="7863028" cy="2908681"/>
          </a:xfrm>
        </p:grpSpPr>
        <p:pic>
          <p:nvPicPr>
            <p:cNvPr id="8" name="Image 6">
              <a:extLst>
                <a:ext uri="{FF2B5EF4-FFF2-40B4-BE49-F238E27FC236}">
                  <a16:creationId xmlns:a16="http://schemas.microsoft.com/office/drawing/2014/main" id="{2C15CCDA-9C37-4F1B-AB93-B060C3E1755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51545" y="165822"/>
              <a:ext cx="7863028" cy="2908681"/>
            </a:xfrm>
            <a:prstGeom prst="rect">
              <a:avLst/>
            </a:prstGeom>
          </p:spPr>
        </p:pic>
        <p:pic>
          <p:nvPicPr>
            <p:cNvPr id="9" name="Image 4" descr="Une image contenant Police, texte, Graphique, conception&#10;&#10;Description générée automatiquement">
              <a:extLst>
                <a:ext uri="{FF2B5EF4-FFF2-40B4-BE49-F238E27FC236}">
                  <a16:creationId xmlns:a16="http://schemas.microsoft.com/office/drawing/2014/main" id="{AB6EFA82-26D1-47D1-8C35-9038D06E99C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20785" y="1965497"/>
              <a:ext cx="1093787" cy="1029447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B9DA2376-31EB-493A-9278-D0A69729C164}"/>
              </a:ext>
            </a:extLst>
          </p:cNvPr>
          <p:cNvSpPr txBox="1"/>
          <p:nvPr/>
        </p:nvSpPr>
        <p:spPr>
          <a:xfrm>
            <a:off x="2299325" y="923131"/>
            <a:ext cx="55683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buFontTx/>
              <a:buChar char="-"/>
            </a:pPr>
            <a:r>
              <a:rPr lang="en-GB" sz="1800" dirty="0"/>
              <a:t>Algorithm round robin (algorithm selection)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857AE56-3F7C-4D52-B44E-D76EE045F2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7706" y="1495663"/>
            <a:ext cx="4429266" cy="246923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DFF64EA-7EBD-4B82-A340-71C05720B94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9312" y="1962449"/>
            <a:ext cx="4504544" cy="251616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12F6B4A-89DB-452A-9A43-3BFF9312142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51070" y="1341254"/>
            <a:ext cx="5349341" cy="236614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80999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94FA9F3-58E1-4AD3-ABC5-344D668554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Land Surface Temperature Mission (LSTM)</a:t>
            </a:r>
            <a:br>
              <a:rPr lang="en-GB" dirty="0"/>
            </a:br>
            <a:r>
              <a:rPr lang="en-GB" dirty="0"/>
              <a:t>L2 Study</a:t>
            </a:r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DF615491-9ED2-44F2-90E5-26C6D5E667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3038" y="792163"/>
            <a:ext cx="2126287" cy="3824287"/>
          </a:xfrm>
        </p:spPr>
        <p:txBody>
          <a:bodyPr/>
          <a:lstStyle/>
          <a:p>
            <a:r>
              <a:rPr lang="en-GB" b="1" dirty="0"/>
              <a:t>LSTM L2 – Other activities</a:t>
            </a:r>
            <a:endParaRPr lang="en-GB" dirty="0"/>
          </a:p>
        </p:txBody>
      </p:sp>
      <p:grpSp>
        <p:nvGrpSpPr>
          <p:cNvPr id="7" name="Groupe 7">
            <a:extLst>
              <a:ext uri="{FF2B5EF4-FFF2-40B4-BE49-F238E27FC236}">
                <a16:creationId xmlns:a16="http://schemas.microsoft.com/office/drawing/2014/main" id="{FFCF8EB7-30F5-4F69-8076-3994207EB448}"/>
              </a:ext>
            </a:extLst>
          </p:cNvPr>
          <p:cNvGrpSpPr/>
          <p:nvPr/>
        </p:nvGrpSpPr>
        <p:grpSpPr>
          <a:xfrm>
            <a:off x="6945045" y="4042395"/>
            <a:ext cx="2126286" cy="705023"/>
            <a:chOff x="1251545" y="165822"/>
            <a:chExt cx="7863028" cy="2908681"/>
          </a:xfrm>
        </p:grpSpPr>
        <p:pic>
          <p:nvPicPr>
            <p:cNvPr id="8" name="Image 6">
              <a:extLst>
                <a:ext uri="{FF2B5EF4-FFF2-40B4-BE49-F238E27FC236}">
                  <a16:creationId xmlns:a16="http://schemas.microsoft.com/office/drawing/2014/main" id="{2C15CCDA-9C37-4F1B-AB93-B060C3E1755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51545" y="165822"/>
              <a:ext cx="7863028" cy="2908681"/>
            </a:xfrm>
            <a:prstGeom prst="rect">
              <a:avLst/>
            </a:prstGeom>
          </p:spPr>
        </p:pic>
        <p:pic>
          <p:nvPicPr>
            <p:cNvPr id="9" name="Image 4" descr="Une image contenant Police, texte, Graphique, conception&#10;&#10;Description générée automatiquement">
              <a:extLst>
                <a:ext uri="{FF2B5EF4-FFF2-40B4-BE49-F238E27FC236}">
                  <a16:creationId xmlns:a16="http://schemas.microsoft.com/office/drawing/2014/main" id="{AB6EFA82-26D1-47D1-8C35-9038D06E99C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20785" y="1965497"/>
              <a:ext cx="1093787" cy="1029447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B9DA2376-31EB-493A-9278-D0A69729C164}"/>
              </a:ext>
            </a:extLst>
          </p:cNvPr>
          <p:cNvSpPr txBox="1"/>
          <p:nvPr/>
        </p:nvSpPr>
        <p:spPr>
          <a:xfrm>
            <a:off x="2299325" y="923131"/>
            <a:ext cx="556839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buFontTx/>
              <a:buChar char="-"/>
            </a:pPr>
            <a:r>
              <a:rPr lang="en-GB" sz="1800" dirty="0"/>
              <a:t>Algorithm round robin (algorithm selection)</a:t>
            </a:r>
          </a:p>
          <a:p>
            <a:pPr marL="214313" indent="-214313">
              <a:buFontTx/>
              <a:buChar char="-"/>
            </a:pPr>
            <a:r>
              <a:rPr lang="en-GB" sz="1800" dirty="0"/>
              <a:t>Calibration and validation </a:t>
            </a:r>
          </a:p>
          <a:p>
            <a:pPr marL="557213" lvl="1" indent="-214313">
              <a:buFontTx/>
              <a:buChar char="-"/>
            </a:pPr>
            <a:r>
              <a:rPr lang="en-GB" sz="1800" dirty="0"/>
              <a:t>Campaign data </a:t>
            </a:r>
          </a:p>
        </p:txBody>
      </p:sp>
      <p:pic>
        <p:nvPicPr>
          <p:cNvPr id="2054" name="Picture 6">
            <a:extLst>
              <a:ext uri="{FF2B5EF4-FFF2-40B4-BE49-F238E27FC236}">
                <a16:creationId xmlns:a16="http://schemas.microsoft.com/office/drawing/2014/main" id="{78E38DEB-0DBB-4C73-AF69-6CDA0FA7E7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6837" y="2069136"/>
            <a:ext cx="5091241" cy="2490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9777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94FA9F3-58E1-4AD3-ABC5-344D668554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Land Surface Temperature Mission (LSTM)</a:t>
            </a:r>
            <a:br>
              <a:rPr lang="en-GB" dirty="0"/>
            </a:br>
            <a:r>
              <a:rPr lang="en-GB" dirty="0"/>
              <a:t>L2 Study</a:t>
            </a:r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DF615491-9ED2-44F2-90E5-26C6D5E667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3038" y="792163"/>
            <a:ext cx="2126287" cy="3824287"/>
          </a:xfrm>
        </p:spPr>
        <p:txBody>
          <a:bodyPr/>
          <a:lstStyle/>
          <a:p>
            <a:r>
              <a:rPr lang="en-GB" b="1" dirty="0"/>
              <a:t>LSTM L2 – Other activities</a:t>
            </a:r>
            <a:endParaRPr lang="en-GB" dirty="0"/>
          </a:p>
        </p:txBody>
      </p:sp>
      <p:grpSp>
        <p:nvGrpSpPr>
          <p:cNvPr id="7" name="Groupe 7">
            <a:extLst>
              <a:ext uri="{FF2B5EF4-FFF2-40B4-BE49-F238E27FC236}">
                <a16:creationId xmlns:a16="http://schemas.microsoft.com/office/drawing/2014/main" id="{FFCF8EB7-30F5-4F69-8076-3994207EB448}"/>
              </a:ext>
            </a:extLst>
          </p:cNvPr>
          <p:cNvGrpSpPr/>
          <p:nvPr/>
        </p:nvGrpSpPr>
        <p:grpSpPr>
          <a:xfrm>
            <a:off x="6945045" y="4042395"/>
            <a:ext cx="2126286" cy="705023"/>
            <a:chOff x="1251545" y="165822"/>
            <a:chExt cx="7863028" cy="2908681"/>
          </a:xfrm>
        </p:grpSpPr>
        <p:pic>
          <p:nvPicPr>
            <p:cNvPr id="8" name="Image 6">
              <a:extLst>
                <a:ext uri="{FF2B5EF4-FFF2-40B4-BE49-F238E27FC236}">
                  <a16:creationId xmlns:a16="http://schemas.microsoft.com/office/drawing/2014/main" id="{2C15CCDA-9C37-4F1B-AB93-B060C3E1755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51545" y="165822"/>
              <a:ext cx="7863028" cy="2908681"/>
            </a:xfrm>
            <a:prstGeom prst="rect">
              <a:avLst/>
            </a:prstGeom>
          </p:spPr>
        </p:pic>
        <p:pic>
          <p:nvPicPr>
            <p:cNvPr id="9" name="Image 4" descr="Une image contenant Police, texte, Graphique, conception&#10;&#10;Description générée automatiquement">
              <a:extLst>
                <a:ext uri="{FF2B5EF4-FFF2-40B4-BE49-F238E27FC236}">
                  <a16:creationId xmlns:a16="http://schemas.microsoft.com/office/drawing/2014/main" id="{AB6EFA82-26D1-47D1-8C35-9038D06E99C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20785" y="1965497"/>
              <a:ext cx="1093787" cy="1029447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B9DA2376-31EB-493A-9278-D0A69729C164}"/>
              </a:ext>
            </a:extLst>
          </p:cNvPr>
          <p:cNvSpPr txBox="1"/>
          <p:nvPr/>
        </p:nvSpPr>
        <p:spPr>
          <a:xfrm>
            <a:off x="2299325" y="923131"/>
            <a:ext cx="556839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buFontTx/>
              <a:buChar char="-"/>
            </a:pPr>
            <a:r>
              <a:rPr lang="en-GB" sz="1800" dirty="0"/>
              <a:t>Algorithm round robin (algorithm selection)</a:t>
            </a:r>
          </a:p>
          <a:p>
            <a:pPr marL="214313" indent="-214313">
              <a:buFontTx/>
              <a:buChar char="-"/>
            </a:pPr>
            <a:r>
              <a:rPr lang="en-GB" sz="1800" dirty="0"/>
              <a:t>Calibration and validation </a:t>
            </a:r>
          </a:p>
          <a:p>
            <a:pPr marL="557213" lvl="1" indent="-214313">
              <a:buFontTx/>
              <a:buChar char="-"/>
            </a:pPr>
            <a:r>
              <a:rPr lang="en-GB" sz="1800" dirty="0"/>
              <a:t>Campaign data </a:t>
            </a:r>
          </a:p>
          <a:p>
            <a:pPr marL="557213" lvl="1" indent="-214313">
              <a:buFontTx/>
              <a:buChar char="-"/>
            </a:pPr>
            <a:r>
              <a:rPr lang="en-GB" sz="1800" dirty="0"/>
              <a:t>DART simulations</a:t>
            </a:r>
          </a:p>
          <a:p>
            <a:pPr marL="214313" indent="-214313">
              <a:buFontTx/>
              <a:buChar char="-"/>
            </a:pPr>
            <a:endParaRPr lang="en-GB" sz="1800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DEF2E37A-2A85-4A7E-A5C7-631C88059B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8687" y="2151765"/>
            <a:ext cx="3276358" cy="2457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id="{231AAB9C-40C9-4F7C-B49F-0ACAC9559E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633" y="2237826"/>
            <a:ext cx="3036594" cy="24354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83262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94FA9F3-58E1-4AD3-ABC5-344D668554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Land Surface Temperature Mission (LSTM)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3920AD8-6CA1-4EAC-9977-A7326949E6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3039" y="1648918"/>
            <a:ext cx="4316516" cy="2967532"/>
          </a:xfrm>
        </p:spPr>
        <p:txBody>
          <a:bodyPr/>
          <a:lstStyle/>
          <a:p>
            <a:r>
              <a:rPr lang="en-US" dirty="0"/>
              <a:t>“To complement Sentinel observation capabilities with high </a:t>
            </a:r>
            <a:r>
              <a:rPr lang="en-US" dirty="0" err="1"/>
              <a:t>spatio</a:t>
            </a:r>
            <a:r>
              <a:rPr lang="en-US" dirty="0"/>
              <a:t>-temporal resolution Thermal Infra-Red observations over land and coastal regions </a:t>
            </a:r>
            <a:r>
              <a:rPr lang="en-US" b="1" i="1" dirty="0">
                <a:solidFill>
                  <a:srgbClr val="008000"/>
                </a:solidFill>
              </a:rPr>
              <a:t>in support of agriculture management services</a:t>
            </a:r>
            <a:r>
              <a:rPr lang="en-US" b="1" dirty="0">
                <a:solidFill>
                  <a:srgbClr val="008000"/>
                </a:solidFill>
              </a:rPr>
              <a:t>,</a:t>
            </a:r>
            <a:r>
              <a:rPr lang="en-US" dirty="0"/>
              <a:t> and possibly a range of additional applications and services”</a:t>
            </a:r>
          </a:p>
          <a:p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6C8F522-6488-4490-AE83-C1EF2DD9B2FB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173038" y="907659"/>
            <a:ext cx="5383212" cy="685800"/>
          </a:xfrm>
        </p:spPr>
        <p:txBody>
          <a:bodyPr/>
          <a:lstStyle/>
          <a:p>
            <a:r>
              <a:rPr lang="en-GB" b="1" dirty="0"/>
              <a:t>LSTM Main Mission Objective</a:t>
            </a:r>
            <a:endParaRPr lang="en-GB" dirty="0"/>
          </a:p>
        </p:txBody>
      </p:sp>
      <p:pic>
        <p:nvPicPr>
          <p:cNvPr id="7" name="Picture 4" descr="LSTM">
            <a:extLst>
              <a:ext uri="{FF2B5EF4-FFF2-40B4-BE49-F238E27FC236}">
                <a16:creationId xmlns:a16="http://schemas.microsoft.com/office/drawing/2014/main" id="{D9696E37-45E7-4107-9D02-A8000DA4EAA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02" t="8598" r="18769" b="14054"/>
          <a:stretch/>
        </p:blipFill>
        <p:spPr bwMode="auto">
          <a:xfrm>
            <a:off x="4571999" y="1065023"/>
            <a:ext cx="4398961" cy="3315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87371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94FA9F3-58E1-4AD3-ABC5-344D668554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Land Surface Temperature Mission (LSTM)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3920AD8-6CA1-4EAC-9977-A7326949E6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indent="-342875" defTabSz="685800">
              <a:buClr>
                <a:srgbClr val="0098DB"/>
              </a:buClr>
              <a:defRPr/>
            </a:pPr>
            <a:r>
              <a:rPr lang="en-GB" sz="1425" b="1" i="1" dirty="0">
                <a:solidFill>
                  <a:srgbClr val="008000"/>
                </a:solidFill>
                <a:ea typeface="+mn-ea"/>
              </a:rPr>
              <a:t>Primary objective</a:t>
            </a:r>
            <a:r>
              <a:rPr lang="en-GB" sz="1425" dirty="0">
                <a:solidFill>
                  <a:srgbClr val="008000"/>
                </a:solidFill>
                <a:ea typeface="+mn-ea"/>
              </a:rPr>
              <a:t>: to enable monitoring evapotranspiration (ET) rate at European field scale by capturing the variability of Land Surface Temperature (LST) (and hence ET) allowing more robust estimates of field-scale water productivity.  </a:t>
            </a:r>
          </a:p>
          <a:p>
            <a:pPr indent="-342875" defTabSz="685800">
              <a:buClr>
                <a:srgbClr val="0098DB"/>
              </a:buClr>
              <a:buFont typeface="Arial" panose="020B0604020202020204" pitchFamily="34" charset="0"/>
              <a:buChar char="•"/>
              <a:defRPr/>
            </a:pPr>
            <a:r>
              <a:rPr lang="en-GB" sz="1425" b="1" dirty="0">
                <a:solidFill>
                  <a:srgbClr val="4D4F53"/>
                </a:solidFill>
                <a:ea typeface="+mn-ea"/>
              </a:rPr>
              <a:t>LST goal: </a:t>
            </a:r>
            <a:r>
              <a:rPr lang="en-GB" sz="1425" dirty="0">
                <a:solidFill>
                  <a:srgbClr val="4D4F53"/>
                </a:solidFill>
                <a:ea typeface="+mn-ea"/>
              </a:rPr>
              <a:t>accuracy 1.0 K at 300 K</a:t>
            </a:r>
          </a:p>
          <a:p>
            <a:pPr indent="-342875" defTabSz="685800">
              <a:buClr>
                <a:srgbClr val="0098DB"/>
              </a:buClr>
              <a:buFont typeface="Arial" panose="020B0604020202020204" pitchFamily="34" charset="0"/>
              <a:buChar char="•"/>
              <a:defRPr/>
            </a:pPr>
            <a:r>
              <a:rPr lang="en-GB" sz="1425" b="1" dirty="0">
                <a:solidFill>
                  <a:srgbClr val="4D4F53"/>
                </a:solidFill>
                <a:ea typeface="+mn-ea"/>
              </a:rPr>
              <a:t>LST &amp; LSE threshold: </a:t>
            </a:r>
            <a:r>
              <a:rPr lang="en-GB" sz="1425" dirty="0">
                <a:solidFill>
                  <a:srgbClr val="4D4F53"/>
                </a:solidFill>
                <a:ea typeface="+mn-ea"/>
              </a:rPr>
              <a:t>LST accuracy 1.5 K at 300 K, LSE accuracy 2%</a:t>
            </a:r>
          </a:p>
          <a:p>
            <a:pPr indent="-342875" defTabSz="685800">
              <a:buClr>
                <a:srgbClr val="0098DB"/>
              </a:buClr>
              <a:buFont typeface="Arial" panose="020B0604020202020204" pitchFamily="34" charset="0"/>
              <a:buChar char="•"/>
              <a:defRPr/>
            </a:pPr>
            <a:r>
              <a:rPr lang="en-GB" sz="1425" b="1" dirty="0">
                <a:solidFill>
                  <a:srgbClr val="4D4F53"/>
                </a:solidFill>
                <a:ea typeface="+mn-ea"/>
              </a:rPr>
              <a:t>ET goal: </a:t>
            </a:r>
            <a:r>
              <a:rPr lang="en-GB" sz="1425" dirty="0">
                <a:solidFill>
                  <a:srgbClr val="4D4F53"/>
                </a:solidFill>
                <a:ea typeface="+mn-ea"/>
              </a:rPr>
              <a:t>accuracy 15% [mm/day], precision 5%, field scale MFU [0.5 ha], daily </a:t>
            </a:r>
          </a:p>
          <a:p>
            <a:pPr indent="-342875" defTabSz="685800">
              <a:buClr>
                <a:srgbClr val="0098DB"/>
              </a:buClr>
              <a:buFont typeface="Arial" panose="020B0604020202020204" pitchFamily="34" charset="0"/>
              <a:buChar char="•"/>
              <a:defRPr/>
            </a:pPr>
            <a:r>
              <a:rPr lang="en-GB" sz="1425" b="1" dirty="0">
                <a:solidFill>
                  <a:srgbClr val="4D4F53"/>
                </a:solidFill>
                <a:ea typeface="+mn-ea"/>
              </a:rPr>
              <a:t>ET threshold: </a:t>
            </a:r>
            <a:r>
              <a:rPr lang="en-GB" sz="1425" dirty="0">
                <a:solidFill>
                  <a:srgbClr val="4D4F53"/>
                </a:solidFill>
                <a:ea typeface="+mn-ea"/>
              </a:rPr>
              <a:t>accuracy 20% [mm/day], precision 10%, field scale MFU [1 ha], 3 days</a:t>
            </a:r>
          </a:p>
          <a:p>
            <a:pPr indent="-342875" defTabSz="685800">
              <a:buClr>
                <a:srgbClr val="0098DB"/>
              </a:buClr>
              <a:defRPr/>
            </a:pPr>
            <a:endParaRPr lang="de-DE" sz="750" dirty="0">
              <a:solidFill>
                <a:srgbClr val="4D4F53"/>
              </a:solidFill>
              <a:ea typeface="+mn-ea"/>
            </a:endParaRPr>
          </a:p>
          <a:p>
            <a:pPr indent="-342875" defTabSz="685800">
              <a:buClr>
                <a:srgbClr val="0098DB"/>
              </a:buClr>
              <a:defRPr/>
            </a:pPr>
            <a:r>
              <a:rPr lang="en-GB" sz="1425" b="1" i="1" dirty="0">
                <a:solidFill>
                  <a:srgbClr val="FF6600"/>
                </a:solidFill>
                <a:ea typeface="+mn-ea"/>
              </a:rPr>
              <a:t>Complementary objectives</a:t>
            </a:r>
            <a:r>
              <a:rPr lang="en-GB" sz="1425" dirty="0">
                <a:solidFill>
                  <a:srgbClr val="FF6600"/>
                </a:solidFill>
                <a:ea typeface="+mn-ea"/>
              </a:rPr>
              <a:t>: to support a range of additional services benefitting from TIR observations – in particular:</a:t>
            </a:r>
          </a:p>
          <a:p>
            <a:pPr indent="-342875" defTabSz="685800">
              <a:buClr>
                <a:srgbClr val="0098DB"/>
              </a:buClr>
              <a:buFont typeface="Arial" panose="020B0604020202020204" pitchFamily="34" charset="0"/>
              <a:buChar char="•"/>
              <a:defRPr/>
            </a:pPr>
            <a:r>
              <a:rPr lang="en-GB" sz="1425" dirty="0">
                <a:solidFill>
                  <a:srgbClr val="FF6600"/>
                </a:solidFill>
                <a:ea typeface="+mn-ea"/>
              </a:rPr>
              <a:t>soil composition</a:t>
            </a:r>
          </a:p>
          <a:p>
            <a:pPr indent="-342875" defTabSz="685800">
              <a:buClr>
                <a:srgbClr val="0098DB"/>
              </a:buClr>
              <a:buFont typeface="Arial" panose="020B0604020202020204" pitchFamily="34" charset="0"/>
              <a:buChar char="•"/>
              <a:defRPr/>
            </a:pPr>
            <a:r>
              <a:rPr lang="en-US" sz="1425" dirty="0">
                <a:solidFill>
                  <a:srgbClr val="FF6600"/>
                </a:solidFill>
                <a:ea typeface="+mn-ea"/>
              </a:rPr>
              <a:t>urban heat islands</a:t>
            </a:r>
          </a:p>
          <a:p>
            <a:pPr indent="-342875" defTabSz="685800">
              <a:buClr>
                <a:srgbClr val="0098DB"/>
              </a:buClr>
              <a:buFont typeface="Arial" panose="020B0604020202020204" pitchFamily="34" charset="0"/>
              <a:buChar char="•"/>
              <a:defRPr/>
            </a:pPr>
            <a:r>
              <a:rPr lang="en-US" sz="1425" dirty="0">
                <a:solidFill>
                  <a:srgbClr val="FF6600"/>
                </a:solidFill>
                <a:ea typeface="+mn-ea"/>
              </a:rPr>
              <a:t>coastal zone management</a:t>
            </a:r>
          </a:p>
          <a:p>
            <a:pPr indent="-342875" defTabSz="685800">
              <a:buClr>
                <a:srgbClr val="0098DB"/>
              </a:buClr>
              <a:buFont typeface="Arial" panose="020B0604020202020204" pitchFamily="34" charset="0"/>
              <a:buChar char="•"/>
              <a:defRPr/>
            </a:pPr>
            <a:r>
              <a:rPr lang="en-US" sz="1425" dirty="0">
                <a:solidFill>
                  <a:srgbClr val="FF6600"/>
                </a:solidFill>
                <a:ea typeface="+mn-ea"/>
              </a:rPr>
              <a:t>High‐Temperature Events</a:t>
            </a:r>
            <a:r>
              <a:rPr lang="en-GB" sz="1425" dirty="0">
                <a:solidFill>
                  <a:srgbClr val="FF6600"/>
                </a:solidFill>
                <a:ea typeface="+mn-ea"/>
              </a:rPr>
              <a:t>. </a:t>
            </a:r>
            <a:endParaRPr lang="de-DE" sz="1425" dirty="0">
              <a:solidFill>
                <a:srgbClr val="FF6600"/>
              </a:solidFill>
              <a:ea typeface="+mn-ea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716858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94FA9F3-58E1-4AD3-ABC5-344D668554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Land Surface Temperature Mission (LSTM)</a:t>
            </a:r>
          </a:p>
        </p:txBody>
      </p:sp>
      <p:graphicFrame>
        <p:nvGraphicFramePr>
          <p:cNvPr id="9" name="Content Placeholder 7">
            <a:extLst>
              <a:ext uri="{FF2B5EF4-FFF2-40B4-BE49-F238E27FC236}">
                <a16:creationId xmlns:a16="http://schemas.microsoft.com/office/drawing/2014/main" id="{0FC251CD-D9D3-406E-9542-678FDC22F0B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90623433"/>
              </p:ext>
            </p:extLst>
          </p:nvPr>
        </p:nvGraphicFramePr>
        <p:xfrm>
          <a:off x="2200897" y="782636"/>
          <a:ext cx="4958880" cy="39547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798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790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Key requirement</a:t>
                      </a:r>
                    </a:p>
                  </a:txBody>
                  <a:tcPr marL="362547" marR="362547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Design Concept</a:t>
                      </a:r>
                    </a:p>
                  </a:txBody>
                  <a:tcPr marL="362547" marR="362547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2890">
                <a:tc>
                  <a:txBody>
                    <a:bodyPr/>
                    <a:lstStyle/>
                    <a:p>
                      <a:r>
                        <a:rPr lang="en-GB" sz="1100" dirty="0"/>
                        <a:t>Geometrical revisit</a:t>
                      </a:r>
                    </a:p>
                  </a:txBody>
                  <a:tcPr marL="362547" marR="362547"/>
                </a:tc>
                <a:tc>
                  <a:txBody>
                    <a:bodyPr/>
                    <a:lstStyle/>
                    <a:p>
                      <a:r>
                        <a:rPr lang="en-GB" sz="1100" b="1" dirty="0">
                          <a:solidFill>
                            <a:srgbClr val="00B050"/>
                          </a:solidFill>
                        </a:rPr>
                        <a:t>1</a:t>
                      </a:r>
                      <a:r>
                        <a:rPr lang="en-GB" sz="1100" b="1" baseline="0" dirty="0">
                          <a:solidFill>
                            <a:srgbClr val="00B050"/>
                          </a:solidFill>
                        </a:rPr>
                        <a:t> day/4 sats (2d/2s)</a:t>
                      </a:r>
                      <a:endParaRPr lang="en-GB" sz="1100" b="1" dirty="0">
                        <a:solidFill>
                          <a:srgbClr val="00B050"/>
                        </a:solidFill>
                      </a:endParaRPr>
                    </a:p>
                  </a:txBody>
                  <a:tcPr marL="362547" marR="362547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4340">
                <a:tc>
                  <a:txBody>
                    <a:bodyPr/>
                    <a:lstStyle/>
                    <a:p>
                      <a:r>
                        <a:rPr lang="en-GB" sz="1100" dirty="0"/>
                        <a:t>Local time</a:t>
                      </a:r>
                    </a:p>
                  </a:txBody>
                  <a:tcPr marL="362547" marR="362547"/>
                </a:tc>
                <a:tc>
                  <a:txBody>
                    <a:bodyPr/>
                    <a:lstStyle/>
                    <a:p>
                      <a:r>
                        <a:rPr lang="en-GB" sz="1100" b="1" dirty="0">
                          <a:solidFill>
                            <a:srgbClr val="00B050"/>
                          </a:solidFill>
                        </a:rPr>
                        <a:t>13:00 (Europe)</a:t>
                      </a:r>
                      <a:r>
                        <a:rPr lang="en-GB" sz="1100" b="1" baseline="0" dirty="0">
                          <a:solidFill>
                            <a:srgbClr val="00B050"/>
                          </a:solidFill>
                        </a:rPr>
                        <a:t> &amp;</a:t>
                      </a:r>
                      <a:r>
                        <a:rPr lang="en-GB" sz="1100" b="1" dirty="0">
                          <a:solidFill>
                            <a:srgbClr val="00B050"/>
                          </a:solidFill>
                        </a:rPr>
                        <a:t> night observations</a:t>
                      </a:r>
                    </a:p>
                  </a:txBody>
                  <a:tcPr marL="362547" marR="362547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2890">
                <a:tc>
                  <a:txBody>
                    <a:bodyPr/>
                    <a:lstStyle/>
                    <a:p>
                      <a:r>
                        <a:rPr lang="en-GB" sz="1100" dirty="0"/>
                        <a:t>SSD</a:t>
                      </a:r>
                    </a:p>
                  </a:txBody>
                  <a:tcPr marL="362547" marR="362547"/>
                </a:tc>
                <a:tc>
                  <a:txBody>
                    <a:bodyPr/>
                    <a:lstStyle/>
                    <a:p>
                      <a:r>
                        <a:rPr lang="en-GB" sz="1100" b="1" dirty="0">
                          <a:solidFill>
                            <a:srgbClr val="00B050"/>
                          </a:solidFill>
                        </a:rPr>
                        <a:t>50 m (37m</a:t>
                      </a:r>
                      <a:r>
                        <a:rPr lang="en-GB" sz="1100" b="1" baseline="0" dirty="0">
                          <a:solidFill>
                            <a:srgbClr val="00B050"/>
                          </a:solidFill>
                        </a:rPr>
                        <a:t> at nadir)</a:t>
                      </a:r>
                      <a:endParaRPr lang="en-GB" sz="1100" b="1" dirty="0">
                        <a:solidFill>
                          <a:srgbClr val="00B050"/>
                        </a:solidFill>
                      </a:endParaRPr>
                    </a:p>
                  </a:txBody>
                  <a:tcPr marL="362547" marR="362547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2890">
                <a:tc>
                  <a:txBody>
                    <a:bodyPr/>
                    <a:lstStyle/>
                    <a:p>
                      <a:r>
                        <a:rPr lang="en-GB" sz="1100" dirty="0"/>
                        <a:t>Spectral Bands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2547" marR="362547"/>
                </a:tc>
                <a:tc>
                  <a:txBody>
                    <a:bodyPr/>
                    <a:lstStyle/>
                    <a:p>
                      <a:r>
                        <a:rPr lang="en-GB" sz="1100" b="1" dirty="0">
                          <a:solidFill>
                            <a:srgbClr val="00B050"/>
                          </a:solidFill>
                        </a:rPr>
                        <a:t>5 TIR, 4 VNIR, 2 SWIR</a:t>
                      </a:r>
                    </a:p>
                  </a:txBody>
                  <a:tcPr marL="362547" marR="362547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4340">
                <a:tc>
                  <a:txBody>
                    <a:bodyPr/>
                    <a:lstStyle/>
                    <a:p>
                      <a:r>
                        <a:rPr lang="en-GB" sz="1100" dirty="0"/>
                        <a:t>Swath</a:t>
                      </a:r>
                    </a:p>
                  </a:txBody>
                  <a:tcPr marL="362547" marR="362547"/>
                </a:tc>
                <a:tc>
                  <a:txBody>
                    <a:bodyPr/>
                    <a:lstStyle/>
                    <a:p>
                      <a:r>
                        <a:rPr lang="en-GB" sz="1100" b="1" dirty="0">
                          <a:solidFill>
                            <a:srgbClr val="00B050"/>
                          </a:solidFill>
                        </a:rPr>
                        <a:t>700 km, at 640 km altitude</a:t>
                      </a:r>
                    </a:p>
                  </a:txBody>
                  <a:tcPr marL="362547" marR="362547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2890">
                <a:tc>
                  <a:txBody>
                    <a:bodyPr/>
                    <a:lstStyle/>
                    <a:p>
                      <a:r>
                        <a:rPr lang="en-GB" sz="1100" dirty="0"/>
                        <a:t>Acquisition system</a:t>
                      </a:r>
                    </a:p>
                  </a:txBody>
                  <a:tcPr marL="362547" marR="362547"/>
                </a:tc>
                <a:tc>
                  <a:txBody>
                    <a:bodyPr/>
                    <a:lstStyle/>
                    <a:p>
                      <a:r>
                        <a:rPr lang="en-GB" sz="1100" b="1" dirty="0">
                          <a:solidFill>
                            <a:srgbClr val="00B050"/>
                          </a:solidFill>
                        </a:rPr>
                        <a:t>Whiskbroom scanner</a:t>
                      </a:r>
                    </a:p>
                  </a:txBody>
                  <a:tcPr marL="362547" marR="362547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2890">
                <a:tc>
                  <a:txBody>
                    <a:bodyPr/>
                    <a:lstStyle/>
                    <a:p>
                      <a:r>
                        <a:rPr lang="en-GB" sz="1100" dirty="0"/>
                        <a:t>Geo-location L1c</a:t>
                      </a:r>
                    </a:p>
                  </a:txBody>
                  <a:tcPr marL="362547" marR="362547"/>
                </a:tc>
                <a:tc>
                  <a:txBody>
                    <a:bodyPr/>
                    <a:lstStyle/>
                    <a:p>
                      <a:r>
                        <a:rPr lang="en-GB" sz="1100" b="1" dirty="0">
                          <a:solidFill>
                            <a:srgbClr val="00B050"/>
                          </a:solidFill>
                        </a:rPr>
                        <a:t>1 SSD</a:t>
                      </a:r>
                    </a:p>
                  </a:txBody>
                  <a:tcPr marL="362547" marR="362547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62890">
                <a:tc>
                  <a:txBody>
                    <a:bodyPr/>
                    <a:lstStyle/>
                    <a:p>
                      <a:r>
                        <a:rPr lang="en-GB" sz="1100" dirty="0"/>
                        <a:t>MTF</a:t>
                      </a:r>
                    </a:p>
                  </a:txBody>
                  <a:tcPr marL="362547" marR="362547"/>
                </a:tc>
                <a:tc>
                  <a:txBody>
                    <a:bodyPr/>
                    <a:lstStyle/>
                    <a:p>
                      <a:r>
                        <a:rPr lang="en-GB" sz="1100" b="1" dirty="0">
                          <a:solidFill>
                            <a:srgbClr val="00B050"/>
                          </a:solidFill>
                        </a:rPr>
                        <a:t>0.2-0.3</a:t>
                      </a:r>
                    </a:p>
                  </a:txBody>
                  <a:tcPr marL="362547" marR="362547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62890">
                <a:tc>
                  <a:txBody>
                    <a:bodyPr/>
                    <a:lstStyle/>
                    <a:p>
                      <a:r>
                        <a:rPr lang="en-GB" sz="1100" dirty="0"/>
                        <a:t>Data latency (L2)</a:t>
                      </a:r>
                    </a:p>
                  </a:txBody>
                  <a:tcPr marL="362547" marR="362547"/>
                </a:tc>
                <a:tc>
                  <a:txBody>
                    <a:bodyPr/>
                    <a:lstStyle/>
                    <a:p>
                      <a:r>
                        <a:rPr lang="en-GB" sz="1100" b="1" dirty="0">
                          <a:solidFill>
                            <a:srgbClr val="00B050"/>
                          </a:solidFill>
                        </a:rPr>
                        <a:t>6-12 hours</a:t>
                      </a:r>
                    </a:p>
                  </a:txBody>
                  <a:tcPr marL="362547" marR="362547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62890">
                <a:tc>
                  <a:txBody>
                    <a:bodyPr/>
                    <a:lstStyle/>
                    <a:p>
                      <a:r>
                        <a:rPr lang="en-GB" sz="1100" dirty="0"/>
                        <a:t>NeDT</a:t>
                      </a:r>
                    </a:p>
                  </a:txBody>
                  <a:tcPr marL="362547" marR="362547"/>
                </a:tc>
                <a:tc>
                  <a:txBody>
                    <a:bodyPr/>
                    <a:lstStyle/>
                    <a:p>
                      <a:r>
                        <a:rPr lang="en-GB" sz="1100" b="1" dirty="0">
                          <a:solidFill>
                            <a:srgbClr val="00B050"/>
                          </a:solidFill>
                        </a:rPr>
                        <a:t>&lt; 0.1</a:t>
                      </a:r>
                      <a:r>
                        <a:rPr lang="en-GB" sz="1100" b="1" baseline="0" dirty="0">
                          <a:solidFill>
                            <a:srgbClr val="00B050"/>
                          </a:solidFill>
                        </a:rPr>
                        <a:t> </a:t>
                      </a:r>
                      <a:r>
                        <a:rPr lang="en-GB" sz="1100" b="1" dirty="0">
                          <a:solidFill>
                            <a:srgbClr val="00B050"/>
                          </a:solidFill>
                        </a:rPr>
                        <a:t>K</a:t>
                      </a:r>
                    </a:p>
                  </a:txBody>
                  <a:tcPr marL="362547" marR="362547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62890">
                <a:tc>
                  <a:txBody>
                    <a:bodyPr/>
                    <a:lstStyle/>
                    <a:p>
                      <a:r>
                        <a:rPr lang="en-GB" sz="1100" dirty="0"/>
                        <a:t>ARA</a:t>
                      </a:r>
                    </a:p>
                  </a:txBody>
                  <a:tcPr marL="362547" marR="362547"/>
                </a:tc>
                <a:tc>
                  <a:txBody>
                    <a:bodyPr/>
                    <a:lstStyle/>
                    <a:p>
                      <a:r>
                        <a:rPr lang="en-GB" sz="1100" b="1" dirty="0">
                          <a:solidFill>
                            <a:srgbClr val="00B050"/>
                          </a:solidFill>
                        </a:rPr>
                        <a:t>&lt; 0.5 K</a:t>
                      </a:r>
                    </a:p>
                  </a:txBody>
                  <a:tcPr marL="362547" marR="362547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62890">
                <a:tc>
                  <a:txBody>
                    <a:bodyPr/>
                    <a:lstStyle/>
                    <a:p>
                      <a:r>
                        <a:rPr lang="en-GB" sz="1100" dirty="0"/>
                        <a:t>Satellite mass</a:t>
                      </a:r>
                    </a:p>
                  </a:txBody>
                  <a:tcPr marL="362547" marR="362547"/>
                </a:tc>
                <a:tc>
                  <a:txBody>
                    <a:bodyPr/>
                    <a:lstStyle/>
                    <a:p>
                      <a:r>
                        <a:rPr lang="en-GB" sz="1100" b="1" dirty="0">
                          <a:solidFill>
                            <a:srgbClr val="00B050"/>
                          </a:solidFill>
                        </a:rPr>
                        <a:t>about 1.1 ton</a:t>
                      </a:r>
                    </a:p>
                  </a:txBody>
                  <a:tcPr marL="362547" marR="362547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663140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94FA9F3-58E1-4AD3-ABC5-344D668554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Land Surface Temperature Mission (LSTM)</a:t>
            </a:r>
            <a:br>
              <a:rPr lang="en-GB" dirty="0"/>
            </a:br>
            <a:r>
              <a:rPr lang="en-GB" dirty="0"/>
              <a:t>L2 Study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3920AD8-6CA1-4EAC-9977-A7326949E6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14313" lvl="1" indent="-214313">
              <a:buClr>
                <a:srgbClr val="97BF0D"/>
              </a:buClr>
              <a:buSzPct val="75000"/>
              <a:buFont typeface="Wingdings" pitchFamily="2" charset="2"/>
              <a:buChar char="v"/>
            </a:pPr>
            <a:r>
              <a:rPr lang="en-US" sz="1800" b="1" dirty="0">
                <a:solidFill>
                  <a:srgbClr val="323232"/>
                </a:solidFill>
                <a:latin typeface="Calibri" pitchFamily="34" charset="0"/>
                <a:ea typeface="Ebrima" pitchFamily="2" charset="0"/>
                <a:cs typeface="Ebrima" pitchFamily="2" charset="0"/>
              </a:rPr>
              <a:t>Algorithms selection and improvement </a:t>
            </a:r>
            <a:r>
              <a:rPr lang="en-US" sz="1800" dirty="0">
                <a:solidFill>
                  <a:srgbClr val="323232"/>
                </a:solidFill>
                <a:latin typeface="Calibri" pitchFamily="34" charset="0"/>
                <a:ea typeface="Ebrima" pitchFamily="2" charset="0"/>
                <a:cs typeface="Ebrima" pitchFamily="2" charset="0"/>
              </a:rPr>
              <a:t>all along the project : </a:t>
            </a:r>
          </a:p>
          <a:p>
            <a:pPr marL="600075" lvl="2" indent="-257175">
              <a:buClr>
                <a:srgbClr val="97BF0D"/>
              </a:buClr>
              <a:buSzPct val="75000"/>
              <a:buFont typeface="Wingdings" panose="05000000000000000000" pitchFamily="2" charset="2"/>
              <a:buChar char="q"/>
            </a:pPr>
            <a:r>
              <a:rPr lang="en-US" sz="1500" dirty="0">
                <a:solidFill>
                  <a:srgbClr val="323232"/>
                </a:solidFill>
                <a:latin typeface="Calibri" pitchFamily="34" charset="0"/>
                <a:ea typeface="Ebrima" pitchFamily="2" charset="0"/>
                <a:cs typeface="Ebrima" pitchFamily="2" charset="0"/>
              </a:rPr>
              <a:t>Phase 1 : LST, LSE, aerosols, TCWV</a:t>
            </a:r>
          </a:p>
          <a:p>
            <a:pPr marL="600075" lvl="2" indent="-257175">
              <a:buClr>
                <a:srgbClr val="97BF0D"/>
              </a:buClr>
              <a:buSzPct val="75000"/>
              <a:buFont typeface="Wingdings" panose="05000000000000000000" pitchFamily="2" charset="2"/>
              <a:buChar char="q"/>
            </a:pPr>
            <a:r>
              <a:rPr lang="en-US" sz="1500" dirty="0">
                <a:solidFill>
                  <a:srgbClr val="323232"/>
                </a:solidFill>
                <a:latin typeface="Calibri" pitchFamily="34" charset="0"/>
                <a:ea typeface="Ebrima" pitchFamily="2" charset="0"/>
                <a:cs typeface="Ebrima" pitchFamily="2" charset="0"/>
              </a:rPr>
              <a:t>Phase 2 : algorithms evolutions, correction of directional effects + product validation with EVT</a:t>
            </a:r>
          </a:p>
          <a:p>
            <a:pPr marL="214313" lvl="1" indent="-214313">
              <a:buClr>
                <a:srgbClr val="97BF0D"/>
              </a:buClr>
              <a:buSzPct val="75000"/>
              <a:buFont typeface="Wingdings" pitchFamily="2" charset="2"/>
              <a:buChar char="v"/>
            </a:pPr>
            <a:r>
              <a:rPr lang="en-US" sz="1800" b="1" dirty="0">
                <a:solidFill>
                  <a:srgbClr val="323232"/>
                </a:solidFill>
                <a:latin typeface="Calibri" pitchFamily="34" charset="0"/>
                <a:ea typeface="Ebrima" pitchFamily="2" charset="0"/>
                <a:cs typeface="Ebrima" pitchFamily="2" charset="0"/>
              </a:rPr>
              <a:t>Development </a:t>
            </a:r>
            <a:r>
              <a:rPr lang="en-US" sz="1800" dirty="0">
                <a:solidFill>
                  <a:srgbClr val="323232"/>
                </a:solidFill>
                <a:latin typeface="Calibri" pitchFamily="34" charset="0"/>
                <a:ea typeface="Ebrima" pitchFamily="2" charset="0"/>
                <a:cs typeface="Ebrima" pitchFamily="2" charset="0"/>
              </a:rPr>
              <a:t>of a prototype and an operational processor </a:t>
            </a:r>
          </a:p>
          <a:p>
            <a:pPr marL="214313" lvl="1" indent="-214313">
              <a:buClr>
                <a:srgbClr val="97BF0D"/>
              </a:buClr>
              <a:buSzPct val="75000"/>
              <a:buFont typeface="Wingdings" pitchFamily="2" charset="2"/>
              <a:buChar char="v"/>
            </a:pPr>
            <a:r>
              <a:rPr lang="en-US" sz="1800" b="1" dirty="0">
                <a:solidFill>
                  <a:srgbClr val="323232"/>
                </a:solidFill>
                <a:latin typeface="Calibri" pitchFamily="34" charset="0"/>
                <a:ea typeface="Ebrima" pitchFamily="2" charset="0"/>
                <a:cs typeface="Ebrima" pitchFamily="2" charset="0"/>
              </a:rPr>
              <a:t>Cal/Val activities </a:t>
            </a:r>
            <a:r>
              <a:rPr lang="en-US" sz="1800" dirty="0">
                <a:solidFill>
                  <a:srgbClr val="323232"/>
                </a:solidFill>
                <a:latin typeface="Calibri" pitchFamily="34" charset="0"/>
                <a:ea typeface="Ebrima" pitchFamily="2" charset="0"/>
                <a:cs typeface="Ebrima" pitchFamily="2" charset="0"/>
              </a:rPr>
              <a:t>(before launch, IOT, routine operations) and </a:t>
            </a:r>
            <a:r>
              <a:rPr lang="en-US" sz="1800" b="1" dirty="0">
                <a:solidFill>
                  <a:srgbClr val="323232"/>
                </a:solidFill>
                <a:latin typeface="Calibri" pitchFamily="34" charset="0"/>
                <a:ea typeface="Ebrima" pitchFamily="2" charset="0"/>
                <a:cs typeface="Ebrima" pitchFamily="2" charset="0"/>
              </a:rPr>
              <a:t>performances assessment </a:t>
            </a:r>
            <a:r>
              <a:rPr lang="en-US" sz="1800" dirty="0">
                <a:solidFill>
                  <a:srgbClr val="323232"/>
                </a:solidFill>
                <a:latin typeface="Calibri" pitchFamily="34" charset="0"/>
                <a:ea typeface="Ebrima" pitchFamily="2" charset="0"/>
                <a:cs typeface="Ebrima" pitchFamily="2" charset="0"/>
              </a:rPr>
              <a:t>of L2A products.</a:t>
            </a:r>
          </a:p>
          <a:p>
            <a:pPr marL="214313" lvl="1" indent="-214313">
              <a:buClr>
                <a:srgbClr val="97BF0D"/>
              </a:buClr>
              <a:buSzPct val="75000"/>
              <a:buFont typeface="Wingdings" pitchFamily="2" charset="2"/>
              <a:buChar char="v"/>
            </a:pPr>
            <a:r>
              <a:rPr lang="en-US" sz="1800" dirty="0">
                <a:solidFill>
                  <a:srgbClr val="323232"/>
                </a:solidFill>
                <a:latin typeface="Calibri" pitchFamily="34" charset="0"/>
                <a:ea typeface="Ebrima" pitchFamily="2" charset="0"/>
                <a:cs typeface="Ebrima" pitchFamily="2" charset="0"/>
              </a:rPr>
              <a:t>In </a:t>
            </a:r>
            <a:r>
              <a:rPr lang="en-US" sz="1800" b="1" dirty="0">
                <a:solidFill>
                  <a:srgbClr val="323232"/>
                </a:solidFill>
                <a:latin typeface="Calibri" pitchFamily="34" charset="0"/>
                <a:ea typeface="Ebrima" pitchFamily="2" charset="0"/>
                <a:cs typeface="Ebrima" pitchFamily="2" charset="0"/>
              </a:rPr>
              <a:t>collaboration with CEM-PAL </a:t>
            </a:r>
            <a:r>
              <a:rPr lang="en-US" sz="1800" dirty="0">
                <a:solidFill>
                  <a:srgbClr val="323232"/>
                </a:solidFill>
                <a:latin typeface="Calibri" pitchFamily="34" charset="0"/>
                <a:ea typeface="Ebrima" pitchFamily="2" charset="0"/>
                <a:cs typeface="Ebrima" pitchFamily="2" charset="0"/>
              </a:rPr>
              <a:t>: support the engagement of a community of users and facilitate their use of LSTM products</a:t>
            </a:r>
            <a:endParaRPr lang="fr-FR" sz="1800" dirty="0">
              <a:solidFill>
                <a:srgbClr val="006699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GB" dirty="0"/>
          </a:p>
        </p:txBody>
      </p:sp>
      <p:grpSp>
        <p:nvGrpSpPr>
          <p:cNvPr id="7" name="Groupe 7">
            <a:extLst>
              <a:ext uri="{FF2B5EF4-FFF2-40B4-BE49-F238E27FC236}">
                <a16:creationId xmlns:a16="http://schemas.microsoft.com/office/drawing/2014/main" id="{FFCF8EB7-30F5-4F69-8076-3994207EB448}"/>
              </a:ext>
            </a:extLst>
          </p:cNvPr>
          <p:cNvGrpSpPr/>
          <p:nvPr/>
        </p:nvGrpSpPr>
        <p:grpSpPr>
          <a:xfrm>
            <a:off x="6844676" y="3646314"/>
            <a:ext cx="2126286" cy="705023"/>
            <a:chOff x="1251545" y="165822"/>
            <a:chExt cx="7863028" cy="2908681"/>
          </a:xfrm>
        </p:grpSpPr>
        <p:pic>
          <p:nvPicPr>
            <p:cNvPr id="8" name="Image 6">
              <a:extLst>
                <a:ext uri="{FF2B5EF4-FFF2-40B4-BE49-F238E27FC236}">
                  <a16:creationId xmlns:a16="http://schemas.microsoft.com/office/drawing/2014/main" id="{2C15CCDA-9C37-4F1B-AB93-B060C3E1755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51545" y="165822"/>
              <a:ext cx="7863028" cy="2908681"/>
            </a:xfrm>
            <a:prstGeom prst="rect">
              <a:avLst/>
            </a:prstGeom>
          </p:spPr>
        </p:pic>
        <p:pic>
          <p:nvPicPr>
            <p:cNvPr id="9" name="Image 4" descr="Une image contenant Police, texte, Graphique, conception&#10;&#10;Description générée automatiquement">
              <a:extLst>
                <a:ext uri="{FF2B5EF4-FFF2-40B4-BE49-F238E27FC236}">
                  <a16:creationId xmlns:a16="http://schemas.microsoft.com/office/drawing/2014/main" id="{AB6EFA82-26D1-47D1-8C35-9038D06E99C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20785" y="1965497"/>
              <a:ext cx="1093787" cy="102944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066436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94FA9F3-58E1-4AD3-ABC5-344D668554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Land Surface Temperature Mission (LSTM)</a:t>
            </a:r>
            <a:br>
              <a:rPr lang="en-GB" dirty="0"/>
            </a:br>
            <a:r>
              <a:rPr lang="en-GB" dirty="0"/>
              <a:t>L2 Study</a:t>
            </a:r>
          </a:p>
        </p:txBody>
      </p:sp>
      <p:grpSp>
        <p:nvGrpSpPr>
          <p:cNvPr id="7" name="Groupe 7">
            <a:extLst>
              <a:ext uri="{FF2B5EF4-FFF2-40B4-BE49-F238E27FC236}">
                <a16:creationId xmlns:a16="http://schemas.microsoft.com/office/drawing/2014/main" id="{FFCF8EB7-30F5-4F69-8076-3994207EB448}"/>
              </a:ext>
            </a:extLst>
          </p:cNvPr>
          <p:cNvGrpSpPr/>
          <p:nvPr/>
        </p:nvGrpSpPr>
        <p:grpSpPr>
          <a:xfrm>
            <a:off x="6998924" y="3737088"/>
            <a:ext cx="2126286" cy="705023"/>
            <a:chOff x="1251545" y="165822"/>
            <a:chExt cx="7863028" cy="2908681"/>
          </a:xfrm>
        </p:grpSpPr>
        <p:pic>
          <p:nvPicPr>
            <p:cNvPr id="8" name="Image 6">
              <a:extLst>
                <a:ext uri="{FF2B5EF4-FFF2-40B4-BE49-F238E27FC236}">
                  <a16:creationId xmlns:a16="http://schemas.microsoft.com/office/drawing/2014/main" id="{2C15CCDA-9C37-4F1B-AB93-B060C3E1755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51545" y="165822"/>
              <a:ext cx="7863028" cy="2908681"/>
            </a:xfrm>
            <a:prstGeom prst="rect">
              <a:avLst/>
            </a:prstGeom>
          </p:spPr>
        </p:pic>
        <p:pic>
          <p:nvPicPr>
            <p:cNvPr id="9" name="Image 4" descr="Une image contenant Police, texte, Graphique, conception&#10;&#10;Description générée automatiquement">
              <a:extLst>
                <a:ext uri="{FF2B5EF4-FFF2-40B4-BE49-F238E27FC236}">
                  <a16:creationId xmlns:a16="http://schemas.microsoft.com/office/drawing/2014/main" id="{AB6EFA82-26D1-47D1-8C35-9038D06E99C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20785" y="1965497"/>
              <a:ext cx="1093787" cy="1029447"/>
            </a:xfrm>
            <a:prstGeom prst="rect">
              <a:avLst/>
            </a:prstGeom>
          </p:spPr>
        </p:pic>
      </p:grpSp>
      <p:pic>
        <p:nvPicPr>
          <p:cNvPr id="40" name="Picture 39">
            <a:extLst>
              <a:ext uri="{FF2B5EF4-FFF2-40B4-BE49-F238E27FC236}">
                <a16:creationId xmlns:a16="http://schemas.microsoft.com/office/drawing/2014/main" id="{4358041B-D40E-43E8-ACFD-0315C5FAAB0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510" y="780815"/>
            <a:ext cx="6386279" cy="358187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24E9F37-5D13-45BE-A365-CC8F950129FD}"/>
              </a:ext>
            </a:extLst>
          </p:cNvPr>
          <p:cNvSpPr txBox="1"/>
          <p:nvPr/>
        </p:nvSpPr>
        <p:spPr>
          <a:xfrm>
            <a:off x="3622365" y="1319421"/>
            <a:ext cx="1133060" cy="219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25" b="1" dirty="0">
                <a:solidFill>
                  <a:schemeClr val="bg1"/>
                </a:solidFill>
              </a:rPr>
              <a:t>(Science Lead)</a:t>
            </a:r>
            <a:endParaRPr lang="en-GB" sz="9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37156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94FA9F3-58E1-4AD3-ABC5-344D668554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Land Surface Temperature Mission (LSTM)</a:t>
            </a:r>
            <a:br>
              <a:rPr lang="en-GB" dirty="0"/>
            </a:br>
            <a:r>
              <a:rPr lang="en-GB" dirty="0"/>
              <a:t>L2 Study</a:t>
            </a:r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DF615491-9ED2-44F2-90E5-26C6D5E667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3038" y="792163"/>
            <a:ext cx="2232883" cy="3824287"/>
          </a:xfrm>
        </p:spPr>
        <p:txBody>
          <a:bodyPr/>
          <a:lstStyle/>
          <a:p>
            <a:r>
              <a:rPr lang="en-GB" b="1" dirty="0"/>
              <a:t>LSTM L2 – LST / LSE Algorithm</a:t>
            </a:r>
            <a:endParaRPr lang="en-GB" dirty="0"/>
          </a:p>
        </p:txBody>
      </p:sp>
      <p:grpSp>
        <p:nvGrpSpPr>
          <p:cNvPr id="7" name="Groupe 7">
            <a:extLst>
              <a:ext uri="{FF2B5EF4-FFF2-40B4-BE49-F238E27FC236}">
                <a16:creationId xmlns:a16="http://schemas.microsoft.com/office/drawing/2014/main" id="{FFCF8EB7-30F5-4F69-8076-3994207EB448}"/>
              </a:ext>
            </a:extLst>
          </p:cNvPr>
          <p:cNvGrpSpPr/>
          <p:nvPr/>
        </p:nvGrpSpPr>
        <p:grpSpPr>
          <a:xfrm>
            <a:off x="6810896" y="3694604"/>
            <a:ext cx="2126286" cy="705023"/>
            <a:chOff x="1251545" y="165822"/>
            <a:chExt cx="7863028" cy="2908681"/>
          </a:xfrm>
        </p:grpSpPr>
        <p:pic>
          <p:nvPicPr>
            <p:cNvPr id="8" name="Image 6">
              <a:extLst>
                <a:ext uri="{FF2B5EF4-FFF2-40B4-BE49-F238E27FC236}">
                  <a16:creationId xmlns:a16="http://schemas.microsoft.com/office/drawing/2014/main" id="{2C15CCDA-9C37-4F1B-AB93-B060C3E1755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51545" y="165822"/>
              <a:ext cx="7863028" cy="2908681"/>
            </a:xfrm>
            <a:prstGeom prst="rect">
              <a:avLst/>
            </a:prstGeom>
          </p:spPr>
        </p:pic>
        <p:pic>
          <p:nvPicPr>
            <p:cNvPr id="9" name="Image 4" descr="Une image contenant Police, texte, Graphique, conception&#10;&#10;Description générée automatiquement">
              <a:extLst>
                <a:ext uri="{FF2B5EF4-FFF2-40B4-BE49-F238E27FC236}">
                  <a16:creationId xmlns:a16="http://schemas.microsoft.com/office/drawing/2014/main" id="{AB6EFA82-26D1-47D1-8C35-9038D06E99C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20785" y="1965497"/>
              <a:ext cx="1093787" cy="1029447"/>
            </a:xfrm>
            <a:prstGeom prst="rect">
              <a:avLst/>
            </a:prstGeom>
          </p:spPr>
        </p:pic>
      </p:grp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8F17A045-7D19-4689-B263-DDF06F80285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200376" y="938987"/>
          <a:ext cx="4451747" cy="38409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Visio" r:id="rId5" imgW="7200812" imgH="6210300" progId="Visio.Drawing.15">
                  <p:embed/>
                </p:oleObj>
              </mc:Choice>
              <mc:Fallback>
                <p:oleObj name="Visio" r:id="rId5" imgW="7200812" imgH="6210300" progId="Visio.Drawing.15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8F17A045-7D19-4689-B263-DDF06F80285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0376" y="938987"/>
                        <a:ext cx="4451747" cy="384095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905918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94FA9F3-58E1-4AD3-ABC5-344D668554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Land Surface Temperature Mission (LSTM)</a:t>
            </a:r>
            <a:br>
              <a:rPr lang="en-GB" dirty="0"/>
            </a:br>
            <a:r>
              <a:rPr lang="en-GB" dirty="0"/>
              <a:t>L2 Study</a:t>
            </a:r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DF615491-9ED2-44F2-90E5-26C6D5E667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3039" y="792163"/>
            <a:ext cx="2195408" cy="3824287"/>
          </a:xfrm>
        </p:spPr>
        <p:txBody>
          <a:bodyPr/>
          <a:lstStyle/>
          <a:p>
            <a:r>
              <a:rPr lang="en-GB" b="1" dirty="0"/>
              <a:t>LSTM L2 – LST / LSE Algorithm</a:t>
            </a:r>
            <a:endParaRPr lang="en-GB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00C588D-3F9D-4398-B6A0-C1058F4C59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0678" y="784734"/>
            <a:ext cx="5313284" cy="3045542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0E216F0E-667A-4831-92C0-85458F6EBBBC}"/>
              </a:ext>
            </a:extLst>
          </p:cNvPr>
          <p:cNvSpPr/>
          <p:nvPr/>
        </p:nvSpPr>
        <p:spPr bwMode="auto">
          <a:xfrm>
            <a:off x="3932784" y="2599357"/>
            <a:ext cx="637528" cy="392837"/>
          </a:xfrm>
          <a:prstGeom prst="rect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defTabSz="685800" eaLnBrk="0" hangingPunct="0"/>
            <a:endParaRPr lang="en-GB" sz="1350">
              <a:solidFill>
                <a:schemeClr val="tx1"/>
              </a:solidFill>
              <a:latin typeface="Arial" charset="0"/>
            </a:endParaRPr>
          </a:p>
        </p:txBody>
      </p:sp>
      <p:grpSp>
        <p:nvGrpSpPr>
          <p:cNvPr id="16" name="Groupe 7">
            <a:extLst>
              <a:ext uri="{FF2B5EF4-FFF2-40B4-BE49-F238E27FC236}">
                <a16:creationId xmlns:a16="http://schemas.microsoft.com/office/drawing/2014/main" id="{E9C2DE32-111C-46C1-9771-7F6C92E6D297}"/>
              </a:ext>
            </a:extLst>
          </p:cNvPr>
          <p:cNvGrpSpPr/>
          <p:nvPr/>
        </p:nvGrpSpPr>
        <p:grpSpPr>
          <a:xfrm>
            <a:off x="6787364" y="3851167"/>
            <a:ext cx="2126286" cy="705023"/>
            <a:chOff x="1251545" y="165822"/>
            <a:chExt cx="7863028" cy="2908681"/>
          </a:xfrm>
        </p:grpSpPr>
        <p:pic>
          <p:nvPicPr>
            <p:cNvPr id="17" name="Image 6">
              <a:extLst>
                <a:ext uri="{FF2B5EF4-FFF2-40B4-BE49-F238E27FC236}">
                  <a16:creationId xmlns:a16="http://schemas.microsoft.com/office/drawing/2014/main" id="{DA3ED06B-00C2-4370-82FE-1D091687DA1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51545" y="165822"/>
              <a:ext cx="7863028" cy="2908681"/>
            </a:xfrm>
            <a:prstGeom prst="rect">
              <a:avLst/>
            </a:prstGeom>
          </p:spPr>
        </p:pic>
        <p:pic>
          <p:nvPicPr>
            <p:cNvPr id="18" name="Image 4" descr="Une image contenant Police, texte, Graphique, conception&#10;&#10;Description générée automatiquement">
              <a:extLst>
                <a:ext uri="{FF2B5EF4-FFF2-40B4-BE49-F238E27FC236}">
                  <a16:creationId xmlns:a16="http://schemas.microsoft.com/office/drawing/2014/main" id="{50ED50FB-9555-4EC0-8BF9-AD6CF689479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20785" y="1965497"/>
              <a:ext cx="1093787" cy="1029447"/>
            </a:xfrm>
            <a:prstGeom prst="rect">
              <a:avLst/>
            </a:prstGeom>
          </p:spPr>
        </p:pic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E85E35EE-F167-4FF8-B9A3-4F080E753962}"/>
                  </a:ext>
                </a:extLst>
              </p:cNvPr>
              <p:cNvSpPr txBox="1"/>
              <p:nvPr/>
            </p:nvSpPr>
            <p:spPr>
              <a:xfrm>
                <a:off x="121504" y="4226168"/>
                <a:ext cx="6337633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1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18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GB" sz="1800" i="1">
                              <a:latin typeface="Cambria Math" panose="02040503050406030204" pitchFamily="18" charset="0"/>
                            </a:rPr>
                            <m:t>𝑎</m:t>
                          </m:r>
                        </m:sub>
                      </m:sSub>
                      <m:r>
                        <a:rPr lang="en-GB" sz="1800" i="1">
                          <a:latin typeface="Cambria Math" panose="02040503050406030204" pitchFamily="18" charset="0"/>
                        </a:rPr>
                        <m:t>=[</m:t>
                      </m:r>
                      <m:r>
                        <a:rPr lang="en-GB" sz="1800" i="1">
                          <a:latin typeface="Cambria Math" panose="02040503050406030204" pitchFamily="18" charset="0"/>
                        </a:rPr>
                        <m:t>𝐿𝑆𝑇</m:t>
                      </m:r>
                      <m:r>
                        <a:rPr lang="en-GB" sz="1800">
                          <a:latin typeface="Cambria Math" panose="02040503050406030204" pitchFamily="18" charset="0"/>
                        </a:rPr>
                        <m:t>, </m:t>
                      </m:r>
                      <m:sSub>
                        <m:sSubPr>
                          <m:ctrlPr>
                            <a:rPr lang="en-GB" sz="18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1800" i="1">
                              <a:latin typeface="Cambria Math" panose="02040503050406030204" pitchFamily="18" charset="0"/>
                            </a:rPr>
                            <m:t>𝐿𝑆𝐸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GB" sz="1800">
                              <a:latin typeface="Cambria Math" panose="02040503050406030204" pitchFamily="18" charset="0"/>
                            </a:rPr>
                            <m:t>TIR</m:t>
                          </m:r>
                          <m:r>
                            <a:rPr lang="en-GB" sz="180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GB" sz="1800">
                          <a:latin typeface="Cambria Math" panose="02040503050406030204" pitchFamily="18" charset="0"/>
                        </a:rPr>
                        <m:t>,</m:t>
                      </m:r>
                      <m:sSub>
                        <m:sSubPr>
                          <m:ctrlPr>
                            <a:rPr lang="en-GB" sz="18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1800" i="1">
                              <a:latin typeface="Cambria Math" panose="02040503050406030204" pitchFamily="18" charset="0"/>
                            </a:rPr>
                            <m:t>𝐿𝑆𝐸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GB" sz="1800">
                              <a:latin typeface="Cambria Math" panose="02040503050406030204" pitchFamily="18" charset="0"/>
                            </a:rPr>
                            <m:t>TIR</m:t>
                          </m:r>
                          <m:r>
                            <a:rPr lang="en-GB" sz="180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GB" sz="1800">
                          <a:latin typeface="Cambria Math" panose="02040503050406030204" pitchFamily="18" charset="0"/>
                        </a:rPr>
                        <m:t>,</m:t>
                      </m:r>
                      <m:sSub>
                        <m:sSubPr>
                          <m:ctrlPr>
                            <a:rPr lang="en-GB" sz="18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1800" i="1">
                              <a:latin typeface="Cambria Math" panose="02040503050406030204" pitchFamily="18" charset="0"/>
                            </a:rPr>
                            <m:t>𝐿𝑆𝐸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GB" sz="1800">
                              <a:latin typeface="Cambria Math" panose="02040503050406030204" pitchFamily="18" charset="0"/>
                            </a:rPr>
                            <m:t>TIR</m:t>
                          </m:r>
                          <m:r>
                            <a:rPr lang="en-GB" sz="1800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  <m:r>
                        <a:rPr lang="en-GB" sz="1800">
                          <a:latin typeface="Cambria Math" panose="02040503050406030204" pitchFamily="18" charset="0"/>
                        </a:rPr>
                        <m:t>,</m:t>
                      </m:r>
                      <m:sSub>
                        <m:sSubPr>
                          <m:ctrlPr>
                            <a:rPr lang="en-GB" sz="18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1800" i="1">
                              <a:latin typeface="Cambria Math" panose="02040503050406030204" pitchFamily="18" charset="0"/>
                            </a:rPr>
                            <m:t>𝐿𝑆𝐸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GB" sz="1800">
                              <a:latin typeface="Cambria Math" panose="02040503050406030204" pitchFamily="18" charset="0"/>
                            </a:rPr>
                            <m:t>TIR</m:t>
                          </m:r>
                          <m:r>
                            <a:rPr lang="en-GB" sz="1800">
                              <a:latin typeface="Cambria Math" panose="02040503050406030204" pitchFamily="18" charset="0"/>
                            </a:rPr>
                            <m:t>4</m:t>
                          </m:r>
                        </m:sub>
                      </m:sSub>
                      <m:r>
                        <a:rPr lang="en-GB" sz="1800">
                          <a:latin typeface="Cambria Math" panose="02040503050406030204" pitchFamily="18" charset="0"/>
                        </a:rPr>
                        <m:t>,</m:t>
                      </m:r>
                      <m:sSub>
                        <m:sSubPr>
                          <m:ctrlPr>
                            <a:rPr lang="en-GB" sz="18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1800" i="1">
                              <a:latin typeface="Cambria Math" panose="02040503050406030204" pitchFamily="18" charset="0"/>
                            </a:rPr>
                            <m:t>𝐿𝑆𝐸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GB" sz="1800">
                              <a:latin typeface="Cambria Math" panose="02040503050406030204" pitchFamily="18" charset="0"/>
                            </a:rPr>
                            <m:t>TIR</m:t>
                          </m:r>
                          <m:r>
                            <a:rPr lang="en-GB" sz="1800">
                              <a:latin typeface="Cambria Math" panose="02040503050406030204" pitchFamily="18" charset="0"/>
                            </a:rPr>
                            <m:t>5</m:t>
                          </m:r>
                        </m:sub>
                      </m:sSub>
                      <m:r>
                        <a:rPr lang="en-GB" sz="180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GB" sz="1800" i="1">
                          <a:latin typeface="Cambria Math" panose="02040503050406030204" pitchFamily="18" charset="0"/>
                        </a:rPr>
                        <m:t>𝑇𝐶𝑊𝑉</m:t>
                      </m:r>
                      <m:r>
                        <a:rPr lang="en-GB" sz="1800" i="1">
                          <a:latin typeface="Cambria Math" panose="02040503050406030204" pitchFamily="18" charset="0"/>
                        </a:rPr>
                        <m:t>]</m:t>
                      </m:r>
                    </m:oMath>
                  </m:oMathPara>
                </a14:m>
                <a:endParaRPr lang="en-GB" sz="1800" dirty="0"/>
              </a:p>
            </p:txBody>
          </p:sp>
        </mc:Choice>
        <mc:Fallback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E85E35EE-F167-4FF8-B9A3-4F080E7539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1504" y="4226168"/>
                <a:ext cx="6337633" cy="369332"/>
              </a:xfrm>
              <a:prstGeom prst="rect">
                <a:avLst/>
              </a:prstGeom>
              <a:blipFill>
                <a:blip r:embed="rId5"/>
                <a:stretch>
                  <a:fillRect b="-1803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Rectangle 19">
            <a:extLst>
              <a:ext uri="{FF2B5EF4-FFF2-40B4-BE49-F238E27FC236}">
                <a16:creationId xmlns:a16="http://schemas.microsoft.com/office/drawing/2014/main" id="{DD5389E4-C820-4D91-A2B6-566BB88517DB}"/>
              </a:ext>
            </a:extLst>
          </p:cNvPr>
          <p:cNvSpPr/>
          <p:nvPr/>
        </p:nvSpPr>
        <p:spPr bwMode="auto">
          <a:xfrm>
            <a:off x="230350" y="4193021"/>
            <a:ext cx="6160305" cy="392837"/>
          </a:xfrm>
          <a:prstGeom prst="rect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defTabSz="685800" eaLnBrk="0" hangingPunct="0"/>
            <a:endParaRPr lang="en-GB" sz="1350">
              <a:solidFill>
                <a:schemeClr val="tx1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72231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94FA9F3-58E1-4AD3-ABC5-344D668554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Land Surface Temperature Mission (LSTM)</a:t>
            </a:r>
            <a:br>
              <a:rPr lang="en-GB" dirty="0"/>
            </a:br>
            <a:r>
              <a:rPr lang="en-GB" dirty="0"/>
              <a:t>L2 Study</a:t>
            </a:r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DF615491-9ED2-44F2-90E5-26C6D5E667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3038" y="792163"/>
            <a:ext cx="2231431" cy="3824287"/>
          </a:xfrm>
        </p:spPr>
        <p:txBody>
          <a:bodyPr/>
          <a:lstStyle/>
          <a:p>
            <a:r>
              <a:rPr lang="en-GB" b="1" dirty="0"/>
              <a:t>LSTM L2 – LST / LSE Algorithm</a:t>
            </a:r>
            <a:endParaRPr lang="en-GB" dirty="0"/>
          </a:p>
        </p:txBody>
      </p:sp>
      <p:grpSp>
        <p:nvGrpSpPr>
          <p:cNvPr id="7" name="Groupe 7">
            <a:extLst>
              <a:ext uri="{FF2B5EF4-FFF2-40B4-BE49-F238E27FC236}">
                <a16:creationId xmlns:a16="http://schemas.microsoft.com/office/drawing/2014/main" id="{FFCF8EB7-30F5-4F69-8076-3994207EB448}"/>
              </a:ext>
            </a:extLst>
          </p:cNvPr>
          <p:cNvGrpSpPr/>
          <p:nvPr/>
        </p:nvGrpSpPr>
        <p:grpSpPr>
          <a:xfrm>
            <a:off x="6787364" y="3851167"/>
            <a:ext cx="2126286" cy="705023"/>
            <a:chOff x="1251545" y="165822"/>
            <a:chExt cx="7863028" cy="2908681"/>
          </a:xfrm>
        </p:grpSpPr>
        <p:pic>
          <p:nvPicPr>
            <p:cNvPr id="8" name="Image 6">
              <a:extLst>
                <a:ext uri="{FF2B5EF4-FFF2-40B4-BE49-F238E27FC236}">
                  <a16:creationId xmlns:a16="http://schemas.microsoft.com/office/drawing/2014/main" id="{2C15CCDA-9C37-4F1B-AB93-B060C3E1755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51545" y="165822"/>
              <a:ext cx="7863028" cy="2908681"/>
            </a:xfrm>
            <a:prstGeom prst="rect">
              <a:avLst/>
            </a:prstGeom>
          </p:spPr>
        </p:pic>
        <p:pic>
          <p:nvPicPr>
            <p:cNvPr id="9" name="Image 4" descr="Une image contenant Police, texte, Graphique, conception&#10;&#10;Description générée automatiquement">
              <a:extLst>
                <a:ext uri="{FF2B5EF4-FFF2-40B4-BE49-F238E27FC236}">
                  <a16:creationId xmlns:a16="http://schemas.microsoft.com/office/drawing/2014/main" id="{AB6EFA82-26D1-47D1-8C35-9038D06E99C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20785" y="1965497"/>
              <a:ext cx="1093787" cy="1029447"/>
            </a:xfrm>
            <a:prstGeom prst="rect">
              <a:avLst/>
            </a:prstGeom>
          </p:spPr>
        </p:pic>
      </p:grpSp>
      <p:pic>
        <p:nvPicPr>
          <p:cNvPr id="11" name="Picture 10">
            <a:extLst>
              <a:ext uri="{FF2B5EF4-FFF2-40B4-BE49-F238E27FC236}">
                <a16:creationId xmlns:a16="http://schemas.microsoft.com/office/drawing/2014/main" id="{D00C588D-3F9D-4398-B6A0-C1058F4C59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60678" y="784734"/>
            <a:ext cx="5313284" cy="3045542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163B62E3-76B5-4CAA-865F-8FCCB61DC336}"/>
                  </a:ext>
                </a:extLst>
              </p:cNvPr>
              <p:cNvSpPr txBox="1"/>
              <p:nvPr/>
            </p:nvSpPr>
            <p:spPr>
              <a:xfrm>
                <a:off x="121504" y="4226168"/>
                <a:ext cx="6337633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1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18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GB" sz="1800" i="1">
                              <a:latin typeface="Cambria Math" panose="02040503050406030204" pitchFamily="18" charset="0"/>
                            </a:rPr>
                            <m:t>𝑎</m:t>
                          </m:r>
                        </m:sub>
                      </m:sSub>
                      <m:r>
                        <a:rPr lang="en-GB" sz="1800" i="1">
                          <a:latin typeface="Cambria Math" panose="02040503050406030204" pitchFamily="18" charset="0"/>
                        </a:rPr>
                        <m:t>=[</m:t>
                      </m:r>
                      <m:r>
                        <a:rPr lang="en-GB" sz="1800" i="1">
                          <a:latin typeface="Cambria Math" panose="02040503050406030204" pitchFamily="18" charset="0"/>
                        </a:rPr>
                        <m:t>𝐿𝑆𝑇</m:t>
                      </m:r>
                      <m:r>
                        <a:rPr lang="en-GB" sz="1800">
                          <a:latin typeface="Cambria Math" panose="02040503050406030204" pitchFamily="18" charset="0"/>
                        </a:rPr>
                        <m:t>, </m:t>
                      </m:r>
                      <m:sSub>
                        <m:sSubPr>
                          <m:ctrlPr>
                            <a:rPr lang="en-GB" sz="18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1800" i="1">
                              <a:latin typeface="Cambria Math" panose="02040503050406030204" pitchFamily="18" charset="0"/>
                            </a:rPr>
                            <m:t>𝐿𝑆𝐸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GB" sz="1800">
                              <a:latin typeface="Cambria Math" panose="02040503050406030204" pitchFamily="18" charset="0"/>
                            </a:rPr>
                            <m:t>TIR</m:t>
                          </m:r>
                          <m:r>
                            <a:rPr lang="en-GB" sz="180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GB" sz="1800">
                          <a:latin typeface="Cambria Math" panose="02040503050406030204" pitchFamily="18" charset="0"/>
                        </a:rPr>
                        <m:t>,</m:t>
                      </m:r>
                      <m:sSub>
                        <m:sSubPr>
                          <m:ctrlPr>
                            <a:rPr lang="en-GB" sz="18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1800" i="1">
                              <a:latin typeface="Cambria Math" panose="02040503050406030204" pitchFamily="18" charset="0"/>
                            </a:rPr>
                            <m:t>𝐿𝑆𝐸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GB" sz="1800">
                              <a:latin typeface="Cambria Math" panose="02040503050406030204" pitchFamily="18" charset="0"/>
                            </a:rPr>
                            <m:t>TIR</m:t>
                          </m:r>
                          <m:r>
                            <a:rPr lang="en-GB" sz="180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GB" sz="1800">
                          <a:latin typeface="Cambria Math" panose="02040503050406030204" pitchFamily="18" charset="0"/>
                        </a:rPr>
                        <m:t>,</m:t>
                      </m:r>
                      <m:sSub>
                        <m:sSubPr>
                          <m:ctrlPr>
                            <a:rPr lang="en-GB" sz="18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1800" i="1">
                              <a:latin typeface="Cambria Math" panose="02040503050406030204" pitchFamily="18" charset="0"/>
                            </a:rPr>
                            <m:t>𝐿𝑆𝐸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GB" sz="1800">
                              <a:latin typeface="Cambria Math" panose="02040503050406030204" pitchFamily="18" charset="0"/>
                            </a:rPr>
                            <m:t>TIR</m:t>
                          </m:r>
                          <m:r>
                            <a:rPr lang="en-GB" sz="1800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  <m:r>
                        <a:rPr lang="en-GB" sz="1800">
                          <a:latin typeface="Cambria Math" panose="02040503050406030204" pitchFamily="18" charset="0"/>
                        </a:rPr>
                        <m:t>,</m:t>
                      </m:r>
                      <m:sSub>
                        <m:sSubPr>
                          <m:ctrlPr>
                            <a:rPr lang="en-GB" sz="18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1800" i="1">
                              <a:latin typeface="Cambria Math" panose="02040503050406030204" pitchFamily="18" charset="0"/>
                            </a:rPr>
                            <m:t>𝐿𝑆𝐸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GB" sz="1800">
                              <a:latin typeface="Cambria Math" panose="02040503050406030204" pitchFamily="18" charset="0"/>
                            </a:rPr>
                            <m:t>TIR</m:t>
                          </m:r>
                          <m:r>
                            <a:rPr lang="en-GB" sz="1800">
                              <a:latin typeface="Cambria Math" panose="02040503050406030204" pitchFamily="18" charset="0"/>
                            </a:rPr>
                            <m:t>4</m:t>
                          </m:r>
                        </m:sub>
                      </m:sSub>
                      <m:r>
                        <a:rPr lang="en-GB" sz="1800">
                          <a:latin typeface="Cambria Math" panose="02040503050406030204" pitchFamily="18" charset="0"/>
                        </a:rPr>
                        <m:t>,</m:t>
                      </m:r>
                      <m:sSub>
                        <m:sSubPr>
                          <m:ctrlPr>
                            <a:rPr lang="en-GB" sz="18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1800" i="1">
                              <a:latin typeface="Cambria Math" panose="02040503050406030204" pitchFamily="18" charset="0"/>
                            </a:rPr>
                            <m:t>𝐿𝑆𝐸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GB" sz="1800">
                              <a:latin typeface="Cambria Math" panose="02040503050406030204" pitchFamily="18" charset="0"/>
                            </a:rPr>
                            <m:t>TIR</m:t>
                          </m:r>
                          <m:r>
                            <a:rPr lang="en-GB" sz="1800">
                              <a:latin typeface="Cambria Math" panose="02040503050406030204" pitchFamily="18" charset="0"/>
                            </a:rPr>
                            <m:t>5</m:t>
                          </m:r>
                        </m:sub>
                      </m:sSub>
                      <m:r>
                        <a:rPr lang="en-GB" sz="180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GB" sz="1800" i="1">
                          <a:latin typeface="Cambria Math" panose="02040503050406030204" pitchFamily="18" charset="0"/>
                        </a:rPr>
                        <m:t>𝑇𝐶𝑊𝑉</m:t>
                      </m:r>
                      <m:r>
                        <a:rPr lang="en-GB" sz="1800" i="1">
                          <a:latin typeface="Cambria Math" panose="02040503050406030204" pitchFamily="18" charset="0"/>
                        </a:rPr>
                        <m:t>]</m:t>
                      </m:r>
                    </m:oMath>
                  </m:oMathPara>
                </a14:m>
                <a:endParaRPr lang="en-GB" sz="1800" dirty="0"/>
              </a:p>
            </p:txBody>
          </p:sp>
        </mc:Choice>
        <mc:Fallback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163B62E3-76B5-4CAA-865F-8FCCB61DC33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1504" y="4226168"/>
                <a:ext cx="6337633" cy="369332"/>
              </a:xfrm>
              <a:prstGeom prst="rect">
                <a:avLst/>
              </a:prstGeom>
              <a:blipFill>
                <a:blip r:embed="rId5"/>
                <a:stretch>
                  <a:fillRect b="-1803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Rectangle 14">
            <a:extLst>
              <a:ext uri="{FF2B5EF4-FFF2-40B4-BE49-F238E27FC236}">
                <a16:creationId xmlns:a16="http://schemas.microsoft.com/office/drawing/2014/main" id="{DB5CBB97-FD89-4C20-AB9B-0A896858EEAB}"/>
              </a:ext>
            </a:extLst>
          </p:cNvPr>
          <p:cNvSpPr/>
          <p:nvPr/>
        </p:nvSpPr>
        <p:spPr bwMode="auto">
          <a:xfrm>
            <a:off x="230350" y="4193021"/>
            <a:ext cx="6160305" cy="392837"/>
          </a:xfrm>
          <a:prstGeom prst="rect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defTabSz="685800" eaLnBrk="0" hangingPunct="0"/>
            <a:endParaRPr lang="en-GB" sz="135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B1C42D2-759B-45F4-91BA-0887F110761E}"/>
              </a:ext>
            </a:extLst>
          </p:cNvPr>
          <p:cNvSpPr/>
          <p:nvPr/>
        </p:nvSpPr>
        <p:spPr bwMode="auto">
          <a:xfrm>
            <a:off x="230350" y="1529776"/>
            <a:ext cx="2827641" cy="2615003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defTabSz="685800" eaLnBrk="0" hangingPunct="0"/>
            <a:endParaRPr lang="en-GB" sz="1350">
              <a:solidFill>
                <a:schemeClr val="tx1"/>
              </a:solidFill>
              <a:latin typeface="Arial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7" name="Table 16">
                <a:extLst>
                  <a:ext uri="{FF2B5EF4-FFF2-40B4-BE49-F238E27FC236}">
                    <a16:creationId xmlns:a16="http://schemas.microsoft.com/office/drawing/2014/main" id="{BFBB6FBF-0DC3-4D2F-9193-2DA2812F1712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67101736"/>
                  </p:ext>
                </p:extLst>
              </p:nvPr>
            </p:nvGraphicFramePr>
            <p:xfrm>
              <a:off x="230350" y="1563927"/>
              <a:ext cx="2827648" cy="2546699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353456">
                      <a:extLst>
                        <a:ext uri="{9D8B030D-6E8A-4147-A177-3AD203B41FA5}">
                          <a16:colId xmlns:a16="http://schemas.microsoft.com/office/drawing/2014/main" val="350901352"/>
                        </a:ext>
                      </a:extLst>
                    </a:gridCol>
                    <a:gridCol w="353456">
                      <a:extLst>
                        <a:ext uri="{9D8B030D-6E8A-4147-A177-3AD203B41FA5}">
                          <a16:colId xmlns:a16="http://schemas.microsoft.com/office/drawing/2014/main" val="589704206"/>
                        </a:ext>
                      </a:extLst>
                    </a:gridCol>
                    <a:gridCol w="353456">
                      <a:extLst>
                        <a:ext uri="{9D8B030D-6E8A-4147-A177-3AD203B41FA5}">
                          <a16:colId xmlns:a16="http://schemas.microsoft.com/office/drawing/2014/main" val="1472437525"/>
                        </a:ext>
                      </a:extLst>
                    </a:gridCol>
                    <a:gridCol w="353456">
                      <a:extLst>
                        <a:ext uri="{9D8B030D-6E8A-4147-A177-3AD203B41FA5}">
                          <a16:colId xmlns:a16="http://schemas.microsoft.com/office/drawing/2014/main" val="2727224154"/>
                        </a:ext>
                      </a:extLst>
                    </a:gridCol>
                    <a:gridCol w="353456">
                      <a:extLst>
                        <a:ext uri="{9D8B030D-6E8A-4147-A177-3AD203B41FA5}">
                          <a16:colId xmlns:a16="http://schemas.microsoft.com/office/drawing/2014/main" val="3364212877"/>
                        </a:ext>
                      </a:extLst>
                    </a:gridCol>
                    <a:gridCol w="353456">
                      <a:extLst>
                        <a:ext uri="{9D8B030D-6E8A-4147-A177-3AD203B41FA5}">
                          <a16:colId xmlns:a16="http://schemas.microsoft.com/office/drawing/2014/main" val="3468610843"/>
                        </a:ext>
                      </a:extLst>
                    </a:gridCol>
                    <a:gridCol w="353456">
                      <a:extLst>
                        <a:ext uri="{9D8B030D-6E8A-4147-A177-3AD203B41FA5}">
                          <a16:colId xmlns:a16="http://schemas.microsoft.com/office/drawing/2014/main" val="1866773199"/>
                        </a:ext>
                      </a:extLst>
                    </a:gridCol>
                    <a:gridCol w="353456">
                      <a:extLst>
                        <a:ext uri="{9D8B030D-6E8A-4147-A177-3AD203B41FA5}">
                          <a16:colId xmlns:a16="http://schemas.microsoft.com/office/drawing/2014/main" val="455233156"/>
                        </a:ext>
                      </a:extLst>
                    </a:gridCol>
                  </a:tblGrid>
                  <a:tr h="310582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12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GB" sz="1200" b="1" i="1" smtClean="0">
                                        <a:effectLst/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200" b="1" i="1" smtClean="0">
                                        <a:effectLst/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𝑺</m:t>
                                    </m:r>
                                  </m:e>
                                  <m:sub>
                                    <m:r>
                                      <a:rPr lang="en-GB" sz="1200" b="1" i="1" smtClean="0">
                                        <a:effectLst/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𝒂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GB" sz="12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435" marR="51435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1200"/>
                            </a:spcAft>
                          </a:pPr>
                          <a:r>
                            <a:rPr lang="el-GR" sz="1100" b="0" dirty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σ</a:t>
                          </a:r>
                          <a:r>
                            <a:rPr lang="en-GB" sz="1100" b="0" dirty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LST</a:t>
                          </a:r>
                        </a:p>
                      </a:txBody>
                      <a:tcPr marL="51435" marR="51435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12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GB" sz="1100" b="0" i="1" smtClean="0">
                                        <a:effectLst/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100" b="0" i="1" smtClean="0"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𝜎𝜀</m:t>
                                    </m:r>
                                  </m:e>
                                  <m:sub>
                                    <m:r>
                                      <a:rPr lang="en-GB" sz="1100" b="0" i="1" smtClean="0">
                                        <a:effectLst/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𝑇𝐼𝑅</m:t>
                                    </m:r>
                                    <m:r>
                                      <a:rPr lang="en-GB" sz="1100" b="0" i="1" smtClean="0">
                                        <a:effectLst/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GB" sz="1100" b="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435" marR="51435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12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GB" sz="1100" b="0" i="1" smtClean="0">
                                        <a:effectLst/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100" b="0" i="1" smtClean="0"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𝜎𝜀</m:t>
                                    </m:r>
                                  </m:e>
                                  <m:sub>
                                    <m:r>
                                      <a:rPr lang="en-GB" sz="1100" b="0" i="1" smtClean="0">
                                        <a:effectLst/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𝑇𝐼𝑅</m:t>
                                    </m:r>
                                    <m:r>
                                      <a:rPr lang="en-GB" sz="1100" b="0" i="1" smtClean="0">
                                        <a:effectLst/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GB" sz="1100" b="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435" marR="51435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12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GB" sz="1100" b="0" i="1" smtClean="0">
                                        <a:effectLst/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100" b="0" i="1" smtClean="0"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𝜎𝜀</m:t>
                                    </m:r>
                                  </m:e>
                                  <m:sub>
                                    <m:r>
                                      <a:rPr lang="en-GB" sz="1100" b="0" i="1" smtClean="0">
                                        <a:effectLst/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𝑇𝐼𝑅</m:t>
                                    </m:r>
                                    <m:r>
                                      <a:rPr lang="en-GB" sz="1100" b="0" i="1" smtClean="0">
                                        <a:effectLst/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3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GB" sz="1100" b="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435" marR="51435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12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GB" sz="1100" b="0" i="1" smtClean="0">
                                        <a:effectLst/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100" b="0" i="1" smtClean="0"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𝜎𝜀</m:t>
                                    </m:r>
                                  </m:e>
                                  <m:sub>
                                    <m:r>
                                      <a:rPr lang="en-GB" sz="1100" b="0" i="1" smtClean="0">
                                        <a:effectLst/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𝑇𝐼𝑅</m:t>
                                    </m:r>
                                    <m:r>
                                      <a:rPr lang="en-GB" sz="1100" b="0" i="1" smtClean="0">
                                        <a:effectLst/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4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GB" sz="1100" b="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435" marR="51435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12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GB" sz="1100" b="0" i="1" smtClean="0">
                                        <a:effectLst/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100" b="0" i="1" smtClean="0"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𝜎𝜀</m:t>
                                    </m:r>
                                  </m:e>
                                  <m:sub>
                                    <m:r>
                                      <a:rPr lang="en-GB" sz="1100" b="0" i="1" smtClean="0">
                                        <a:effectLst/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𝑇𝐼𝑅</m:t>
                                    </m:r>
                                    <m:r>
                                      <a:rPr lang="en-GB" sz="1100" b="0" i="1" smtClean="0">
                                        <a:effectLst/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5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GB" sz="1100" b="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435" marR="51435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1200"/>
                            </a:spcAft>
                          </a:pPr>
                          <a:r>
                            <a:rPr lang="el-GR" sz="800" b="0" dirty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σ</a:t>
                          </a:r>
                          <a:r>
                            <a:rPr lang="en-GB" sz="800" b="0" dirty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TCWV</a:t>
                          </a:r>
                        </a:p>
                      </a:txBody>
                      <a:tcPr marL="51435" marR="51435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352548523"/>
                      </a:ext>
                    </a:extLst>
                  </a:tr>
                  <a:tr h="310582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1200"/>
                            </a:spcAft>
                          </a:pPr>
                          <a:r>
                            <a:rPr lang="el-GR" sz="1100" b="0" dirty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σ</a:t>
                          </a:r>
                          <a:r>
                            <a:rPr lang="en-GB" sz="1100" b="0" dirty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LST</a:t>
                          </a:r>
                        </a:p>
                      </a:txBody>
                      <a:tcPr marL="51435" marR="51435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1200"/>
                            </a:spcAft>
                          </a:pPr>
                          <a:r>
                            <a:rPr lang="en-GB" sz="1200" b="1" dirty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1</a:t>
                          </a:r>
                        </a:p>
                      </a:txBody>
                      <a:tcPr marL="51435" marR="51435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2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435" marR="51435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2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435" marR="51435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2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435" marR="51435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2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435" marR="51435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2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435" marR="51435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2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435" marR="51435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85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9285042"/>
                      </a:ext>
                    </a:extLst>
                  </a:tr>
                  <a:tr h="296465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12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GB" sz="1100" b="0" i="1" smtClean="0">
                                        <a:effectLst/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100" b="0" i="1" smtClean="0"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𝜎𝜀</m:t>
                                    </m:r>
                                  </m:e>
                                  <m:sub>
                                    <m:r>
                                      <a:rPr lang="en-GB" sz="1100" b="0" i="1" smtClean="0">
                                        <a:effectLst/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𝑇𝐼𝑅</m:t>
                                    </m:r>
                                    <m:r>
                                      <a:rPr lang="en-GB" sz="1100" b="0" i="1" smtClean="0">
                                        <a:effectLst/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GB" sz="1100" b="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435" marR="51435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2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435" marR="51435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1200"/>
                            </a:spcAft>
                          </a:pPr>
                          <a:r>
                            <a:rPr lang="en-GB" sz="1200" b="1" dirty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1</a:t>
                          </a:r>
                        </a:p>
                      </a:txBody>
                      <a:tcPr marL="51435" marR="51435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2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435" marR="51435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CC00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200" b="1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435" marR="51435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CC00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200" b="1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435" marR="51435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DC6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2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435" marR="51435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DC6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2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435" marR="51435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85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30414521"/>
                      </a:ext>
                    </a:extLst>
                  </a:tr>
                  <a:tr h="296465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12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GB" sz="1100" b="0" i="1" smtClean="0">
                                        <a:effectLst/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100" b="0" i="1" smtClean="0"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𝜎𝜀</m:t>
                                    </m:r>
                                  </m:e>
                                  <m:sub>
                                    <m:r>
                                      <a:rPr lang="en-GB" sz="1100" b="0" i="1" smtClean="0">
                                        <a:effectLst/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𝑇𝐼𝑅</m:t>
                                    </m:r>
                                    <m:r>
                                      <a:rPr lang="en-GB" sz="1100" b="0" i="1" smtClean="0">
                                        <a:effectLst/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GB" sz="1100" b="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435" marR="51435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2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435" marR="51435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200" b="1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435" marR="51435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CC00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1200"/>
                            </a:spcAft>
                          </a:pPr>
                          <a:r>
                            <a:rPr lang="en-GB" sz="1200" b="1" dirty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1</a:t>
                          </a:r>
                        </a:p>
                      </a:txBody>
                      <a:tcPr marL="51435" marR="51435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2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435" marR="51435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CC00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200" b="1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435" marR="51435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C0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200" b="1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435" marR="51435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DC6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2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435" marR="51435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85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88283059"/>
                      </a:ext>
                    </a:extLst>
                  </a:tr>
                  <a:tr h="296465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12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GB" sz="1100" b="0" i="1" smtClean="0">
                                        <a:effectLst/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100" b="0" i="1" smtClean="0"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𝜎𝜀</m:t>
                                    </m:r>
                                  </m:e>
                                  <m:sub>
                                    <m:r>
                                      <a:rPr lang="en-GB" sz="1100" b="0" i="1" smtClean="0">
                                        <a:effectLst/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𝑇𝐼𝑅</m:t>
                                    </m:r>
                                    <m:r>
                                      <a:rPr lang="en-GB" sz="1100" b="0" i="1" smtClean="0">
                                        <a:effectLst/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3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GB" sz="1100" b="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435" marR="51435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2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435" marR="51435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200" b="1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435" marR="51435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CC00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200" b="1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435" marR="51435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CC00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1200"/>
                            </a:spcAft>
                          </a:pPr>
                          <a:r>
                            <a:rPr lang="en-GB" sz="1200" b="1" dirty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1</a:t>
                          </a:r>
                        </a:p>
                      </a:txBody>
                      <a:tcPr marL="51435" marR="51435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2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435" marR="51435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C0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200" b="1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435" marR="51435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DC6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2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435" marR="51435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85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873080102"/>
                      </a:ext>
                    </a:extLst>
                  </a:tr>
                  <a:tr h="296465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12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GB" sz="1100" b="0" i="1" smtClean="0">
                                        <a:effectLst/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100" b="0" i="1" smtClean="0"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𝜎𝜀</m:t>
                                    </m:r>
                                  </m:e>
                                  <m:sub>
                                    <m:r>
                                      <a:rPr lang="en-GB" sz="1100" b="0" i="1" smtClean="0">
                                        <a:effectLst/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𝑇𝐼𝑅</m:t>
                                    </m:r>
                                    <m:r>
                                      <a:rPr lang="en-GB" sz="1100" b="0" i="1" smtClean="0">
                                        <a:effectLst/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4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GB" sz="1100" b="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435" marR="51435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2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435" marR="51435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200" b="1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435" marR="51435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DC6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200" b="1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435" marR="51435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C0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200" b="1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435" marR="51435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C0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1200"/>
                            </a:spcAft>
                          </a:pPr>
                          <a:r>
                            <a:rPr lang="en-GB" sz="1200" b="1" dirty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1</a:t>
                          </a:r>
                        </a:p>
                      </a:txBody>
                      <a:tcPr marL="51435" marR="51435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2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435" marR="51435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CC00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2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435" marR="51435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85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631881069"/>
                      </a:ext>
                    </a:extLst>
                  </a:tr>
                  <a:tr h="296465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12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GB" sz="1100" b="0" i="1" smtClean="0">
                                        <a:effectLst/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sz="1100" b="0" i="1" smtClean="0"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𝜎𝜀</m:t>
                                    </m:r>
                                  </m:e>
                                  <m:sub>
                                    <m:r>
                                      <a:rPr lang="en-GB" sz="1100" b="0" i="1" smtClean="0">
                                        <a:effectLst/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𝑇𝐼𝑅</m:t>
                                    </m:r>
                                    <m:r>
                                      <a:rPr lang="en-GB" sz="1100" b="0" i="1" smtClean="0">
                                        <a:effectLst/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5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GB" sz="1100" b="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435" marR="51435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2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435" marR="51435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200" b="1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435" marR="51435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DC6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200" b="1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435" marR="51435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DC6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2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435" marR="51435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DC6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2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435" marR="51435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CC00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1200"/>
                            </a:spcAft>
                          </a:pPr>
                          <a:r>
                            <a:rPr lang="en-GB" sz="1200" b="1" dirty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1</a:t>
                          </a:r>
                        </a:p>
                      </a:txBody>
                      <a:tcPr marL="51435" marR="51435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2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435" marR="51435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85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4194325"/>
                      </a:ext>
                    </a:extLst>
                  </a:tr>
                  <a:tr h="275939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1200"/>
                            </a:spcAft>
                          </a:pPr>
                          <a:r>
                            <a:rPr lang="el-GR" sz="800" b="0" dirty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σ</a:t>
                          </a:r>
                          <a:r>
                            <a:rPr lang="en-GB" sz="800" b="0" dirty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TCWV</a:t>
                          </a:r>
                        </a:p>
                      </a:txBody>
                      <a:tcPr marL="51435" marR="51435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2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435" marR="51435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2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435" marR="51435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2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435" marR="51435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2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435" marR="51435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2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435" marR="51435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2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435" marR="51435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1200"/>
                            </a:spcAft>
                          </a:pPr>
                          <a:r>
                            <a:rPr lang="en-GB" sz="1200" b="1" dirty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1</a:t>
                          </a:r>
                        </a:p>
                      </a:txBody>
                      <a:tcPr marL="51435" marR="51435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548434919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7" name="Table 16">
                <a:extLst>
                  <a:ext uri="{FF2B5EF4-FFF2-40B4-BE49-F238E27FC236}">
                    <a16:creationId xmlns:a16="http://schemas.microsoft.com/office/drawing/2014/main" id="{BFBB6FBF-0DC3-4D2F-9193-2DA2812F1712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67101736"/>
                  </p:ext>
                </p:extLst>
              </p:nvPr>
            </p:nvGraphicFramePr>
            <p:xfrm>
              <a:off x="230350" y="1563927"/>
              <a:ext cx="2827648" cy="2546699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353456">
                      <a:extLst>
                        <a:ext uri="{9D8B030D-6E8A-4147-A177-3AD203B41FA5}">
                          <a16:colId xmlns:a16="http://schemas.microsoft.com/office/drawing/2014/main" val="350901352"/>
                        </a:ext>
                      </a:extLst>
                    </a:gridCol>
                    <a:gridCol w="353456">
                      <a:extLst>
                        <a:ext uri="{9D8B030D-6E8A-4147-A177-3AD203B41FA5}">
                          <a16:colId xmlns:a16="http://schemas.microsoft.com/office/drawing/2014/main" val="589704206"/>
                        </a:ext>
                      </a:extLst>
                    </a:gridCol>
                    <a:gridCol w="353456">
                      <a:extLst>
                        <a:ext uri="{9D8B030D-6E8A-4147-A177-3AD203B41FA5}">
                          <a16:colId xmlns:a16="http://schemas.microsoft.com/office/drawing/2014/main" val="1472437525"/>
                        </a:ext>
                      </a:extLst>
                    </a:gridCol>
                    <a:gridCol w="353456">
                      <a:extLst>
                        <a:ext uri="{9D8B030D-6E8A-4147-A177-3AD203B41FA5}">
                          <a16:colId xmlns:a16="http://schemas.microsoft.com/office/drawing/2014/main" val="2727224154"/>
                        </a:ext>
                      </a:extLst>
                    </a:gridCol>
                    <a:gridCol w="353456">
                      <a:extLst>
                        <a:ext uri="{9D8B030D-6E8A-4147-A177-3AD203B41FA5}">
                          <a16:colId xmlns:a16="http://schemas.microsoft.com/office/drawing/2014/main" val="3364212877"/>
                        </a:ext>
                      </a:extLst>
                    </a:gridCol>
                    <a:gridCol w="353456">
                      <a:extLst>
                        <a:ext uri="{9D8B030D-6E8A-4147-A177-3AD203B41FA5}">
                          <a16:colId xmlns:a16="http://schemas.microsoft.com/office/drawing/2014/main" val="3468610843"/>
                        </a:ext>
                      </a:extLst>
                    </a:gridCol>
                    <a:gridCol w="353456">
                      <a:extLst>
                        <a:ext uri="{9D8B030D-6E8A-4147-A177-3AD203B41FA5}">
                          <a16:colId xmlns:a16="http://schemas.microsoft.com/office/drawing/2014/main" val="1866773199"/>
                        </a:ext>
                      </a:extLst>
                    </a:gridCol>
                    <a:gridCol w="353456">
                      <a:extLst>
                        <a:ext uri="{9D8B030D-6E8A-4147-A177-3AD203B41FA5}">
                          <a16:colId xmlns:a16="http://schemas.microsoft.com/office/drawing/2014/main" val="455233156"/>
                        </a:ext>
                      </a:extLst>
                    </a:gridCol>
                  </a:tblGrid>
                  <a:tr h="33528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51435" marR="51435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6"/>
                          <a:stretch>
                            <a:fillRect t="-12727" r="-703448" b="-67090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1200"/>
                            </a:spcAft>
                          </a:pPr>
                          <a:r>
                            <a:rPr lang="el-GR" sz="1100" b="0" dirty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σ</a:t>
                          </a:r>
                          <a:r>
                            <a:rPr lang="en-GB" sz="1100" b="0" dirty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LST</a:t>
                          </a:r>
                        </a:p>
                      </a:txBody>
                      <a:tcPr marL="51435" marR="51435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51435" marR="51435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6"/>
                          <a:stretch>
                            <a:fillRect l="-200000" t="-12727" r="-503448" b="-67090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51435" marR="51435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6"/>
                          <a:stretch>
                            <a:fillRect l="-294915" t="-12727" r="-394915" b="-67090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51435" marR="51435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6"/>
                          <a:stretch>
                            <a:fillRect l="-401724" t="-12727" r="-301724" b="-67090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51435" marR="51435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6"/>
                          <a:stretch>
                            <a:fillRect l="-501724" t="-12727" r="-201724" b="-67090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51435" marR="51435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6"/>
                          <a:stretch>
                            <a:fillRect l="-601724" t="-12727" r="-101724" b="-67090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1200"/>
                            </a:spcAft>
                          </a:pPr>
                          <a:r>
                            <a:rPr lang="el-GR" sz="800" b="0" dirty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σ</a:t>
                          </a:r>
                          <a:r>
                            <a:rPr lang="en-GB" sz="800" b="0" dirty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TCWV</a:t>
                          </a:r>
                        </a:p>
                      </a:txBody>
                      <a:tcPr marL="51435" marR="51435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352548523"/>
                      </a:ext>
                    </a:extLst>
                  </a:tr>
                  <a:tr h="335280"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1200"/>
                            </a:spcAft>
                          </a:pPr>
                          <a:r>
                            <a:rPr lang="el-GR" sz="1100" b="0" dirty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σ</a:t>
                          </a:r>
                          <a:r>
                            <a:rPr lang="en-GB" sz="1100" b="0" dirty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LST</a:t>
                          </a:r>
                        </a:p>
                      </a:txBody>
                      <a:tcPr marL="51435" marR="51435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1200"/>
                            </a:spcAft>
                          </a:pPr>
                          <a:r>
                            <a:rPr lang="en-GB" sz="1200" b="1" dirty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1</a:t>
                          </a:r>
                        </a:p>
                      </a:txBody>
                      <a:tcPr marL="51435" marR="51435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2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435" marR="51435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2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435" marR="51435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2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435" marR="51435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2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435" marR="51435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2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435" marR="51435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2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435" marR="51435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85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9285042"/>
                      </a:ext>
                    </a:extLst>
                  </a:tr>
                  <a:tr h="3200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51435" marR="51435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6"/>
                          <a:stretch>
                            <a:fillRect t="-220755" r="-703448" b="-49245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2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435" marR="51435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1200"/>
                            </a:spcAft>
                          </a:pPr>
                          <a:r>
                            <a:rPr lang="en-GB" sz="1200" b="1" dirty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1</a:t>
                          </a:r>
                        </a:p>
                      </a:txBody>
                      <a:tcPr marL="51435" marR="51435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2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435" marR="51435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CC00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200" b="1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435" marR="51435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CC00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200" b="1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435" marR="51435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DC6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2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435" marR="51435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DC6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2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435" marR="51435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85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30414521"/>
                      </a:ext>
                    </a:extLst>
                  </a:tr>
                  <a:tr h="3200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51435" marR="51435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6"/>
                          <a:stretch>
                            <a:fillRect t="-320755" r="-703448" b="-39245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2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435" marR="51435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200" b="1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435" marR="51435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CC00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1200"/>
                            </a:spcAft>
                          </a:pPr>
                          <a:r>
                            <a:rPr lang="en-GB" sz="1200" b="1" dirty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1</a:t>
                          </a:r>
                        </a:p>
                      </a:txBody>
                      <a:tcPr marL="51435" marR="51435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2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435" marR="51435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CC00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200" b="1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435" marR="51435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C0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200" b="1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435" marR="51435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DC6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2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435" marR="51435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85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88283059"/>
                      </a:ext>
                    </a:extLst>
                  </a:tr>
                  <a:tr h="3200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51435" marR="51435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6"/>
                          <a:stretch>
                            <a:fillRect t="-428846" r="-703448" b="-3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2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435" marR="51435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200" b="1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435" marR="51435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CC00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200" b="1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435" marR="51435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CC00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1200"/>
                            </a:spcAft>
                          </a:pPr>
                          <a:r>
                            <a:rPr lang="en-GB" sz="1200" b="1" dirty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1</a:t>
                          </a:r>
                        </a:p>
                      </a:txBody>
                      <a:tcPr marL="51435" marR="51435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2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435" marR="51435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C0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200" b="1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435" marR="51435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DC6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2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435" marR="51435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85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873080102"/>
                      </a:ext>
                    </a:extLst>
                  </a:tr>
                  <a:tr h="3200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51435" marR="51435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6"/>
                          <a:stretch>
                            <a:fillRect t="-518868" r="-703448" b="-19434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2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435" marR="51435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200" b="1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435" marR="51435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DC6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200" b="1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435" marR="51435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C0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200" b="1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435" marR="51435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C0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1200"/>
                            </a:spcAft>
                          </a:pPr>
                          <a:r>
                            <a:rPr lang="en-GB" sz="1200" b="1" dirty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1</a:t>
                          </a:r>
                        </a:p>
                      </a:txBody>
                      <a:tcPr marL="51435" marR="51435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2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435" marR="51435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CC00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2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435" marR="51435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85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631881069"/>
                      </a:ext>
                    </a:extLst>
                  </a:tr>
                  <a:tr h="3200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51435" marR="51435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6"/>
                          <a:stretch>
                            <a:fillRect t="-618868" r="-703448" b="-9434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2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435" marR="51435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200" b="1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435" marR="51435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DC6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200" b="1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435" marR="51435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DC6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2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435" marR="51435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FFDC6D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2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435" marR="51435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CC00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1200"/>
                            </a:spcAft>
                          </a:pPr>
                          <a:r>
                            <a:rPr lang="en-GB" sz="1200" b="1" dirty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1</a:t>
                          </a:r>
                        </a:p>
                      </a:txBody>
                      <a:tcPr marL="51435" marR="51435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2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435" marR="51435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85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4194325"/>
                      </a:ext>
                    </a:extLst>
                  </a:tr>
                  <a:tr h="275939">
                    <a:tc>
                      <a:txBody>
                        <a:bodyPr/>
                        <a:lstStyle/>
                        <a:p>
                          <a:pPr algn="ctr">
                            <a:spcAft>
                              <a:spcPts val="1200"/>
                            </a:spcAft>
                          </a:pPr>
                          <a:r>
                            <a:rPr lang="el-GR" sz="800" b="0" dirty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σ</a:t>
                          </a:r>
                          <a:r>
                            <a:rPr lang="en-GB" sz="800" b="0" dirty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TCWV</a:t>
                          </a:r>
                        </a:p>
                      </a:txBody>
                      <a:tcPr marL="51435" marR="51435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2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435" marR="51435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2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435" marR="51435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2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435" marR="51435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2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435" marR="51435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2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435" marR="51435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1200"/>
                            </a:spcAft>
                          </a:pPr>
                          <a:endParaRPr lang="en-GB" sz="12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51435" marR="51435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spcAft>
                              <a:spcPts val="1200"/>
                            </a:spcAft>
                          </a:pPr>
                          <a:r>
                            <a:rPr lang="en-GB" sz="1200" b="1" dirty="0"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1</a:t>
                          </a:r>
                        </a:p>
                      </a:txBody>
                      <a:tcPr marL="51435" marR="51435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548434919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333073723"/>
      </p:ext>
    </p:extLst>
  </p:cSld>
  <p:clrMapOvr>
    <a:masterClrMapping/>
  </p:clrMapOvr>
</p:sld>
</file>

<file path=ppt/theme/theme1.xml><?xml version="1.0" encoding="utf-8"?>
<a:theme xmlns:a="http://schemas.openxmlformats.org/drawingml/2006/main" name="CCI_landsurfacetemperature">
  <a:themeElements>
    <a:clrScheme name="Esa presentation 7">
      <a:dk1>
        <a:srgbClr val="000000"/>
      </a:dk1>
      <a:lt1>
        <a:srgbClr val="FFFFFF"/>
      </a:lt1>
      <a:dk2>
        <a:srgbClr val="747678"/>
      </a:dk2>
      <a:lt2>
        <a:srgbClr val="4D4F53"/>
      </a:lt2>
      <a:accent1>
        <a:srgbClr val="0098DB"/>
      </a:accent1>
      <a:accent2>
        <a:srgbClr val="D5D6D2"/>
      </a:accent2>
      <a:accent3>
        <a:srgbClr val="FFFFFF"/>
      </a:accent3>
      <a:accent4>
        <a:srgbClr val="000000"/>
      </a:accent4>
      <a:accent5>
        <a:srgbClr val="AACAEA"/>
      </a:accent5>
      <a:accent6>
        <a:srgbClr val="C1C2BE"/>
      </a:accent6>
      <a:hlink>
        <a:srgbClr val="8B8D8E"/>
      </a:hlink>
      <a:folHlink>
        <a:srgbClr val="9A9B9C"/>
      </a:folHlink>
    </a:clrScheme>
    <a:fontScheme name="Esa presentat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sa presentation 1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00338D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AAADC5"/>
        </a:accent5>
        <a:accent6>
          <a:srgbClr val="00783B"/>
        </a:accent6>
        <a:hlink>
          <a:srgbClr val="E37222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2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0098DB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AACAEA"/>
        </a:accent5>
        <a:accent6>
          <a:srgbClr val="00783B"/>
        </a:accent6>
        <a:hlink>
          <a:srgbClr val="E37222"/>
        </a:hlink>
        <a:folHlink>
          <a:srgbClr val="00338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3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008542"/>
        </a:accent1>
        <a:accent2>
          <a:srgbClr val="003397"/>
        </a:accent2>
        <a:accent3>
          <a:srgbClr val="FFFFFF"/>
        </a:accent3>
        <a:accent4>
          <a:srgbClr val="404246"/>
        </a:accent4>
        <a:accent5>
          <a:srgbClr val="AAC2B0"/>
        </a:accent5>
        <a:accent6>
          <a:srgbClr val="002D88"/>
        </a:accent6>
        <a:hlink>
          <a:srgbClr val="E37222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4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E37222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EFBCAB"/>
        </a:accent5>
        <a:accent6>
          <a:srgbClr val="00783B"/>
        </a:accent6>
        <a:hlink>
          <a:srgbClr val="00338D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5">
        <a:dk1>
          <a:srgbClr val="4D4F53"/>
        </a:dk1>
        <a:lt1>
          <a:srgbClr val="FFFFFF"/>
        </a:lt1>
        <a:dk2>
          <a:srgbClr val="00338D"/>
        </a:dk2>
        <a:lt2>
          <a:srgbClr val="000000"/>
        </a:lt2>
        <a:accent1>
          <a:srgbClr val="D0103A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E4AAAE"/>
        </a:accent5>
        <a:accent6>
          <a:srgbClr val="00783B"/>
        </a:accent6>
        <a:hlink>
          <a:srgbClr val="E37222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6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00338D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AAADC5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7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0098DB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AACAEA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8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008542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AAC2B0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9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E37222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EFBCAB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10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D0103A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E4AAAE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11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8B8D8E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C4C5C6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ESA Presentation 16-9.potx" id="{625F8AEC-1CDE-415D-B0E3-F5C995E29248}" vid="{7620660D-6BA5-4224-AA6E-849C46B07D63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4F9D0DE9BDCC4459CB953BA1A83B265" ma:contentTypeVersion="19" ma:contentTypeDescription="Create a new document." ma:contentTypeScope="" ma:versionID="d2924f644687df15ff764fcc842f1b21">
  <xsd:schema xmlns:xsd="http://www.w3.org/2001/XMLSchema" xmlns:xs="http://www.w3.org/2001/XMLSchema" xmlns:p="http://schemas.microsoft.com/office/2006/metadata/properties" xmlns:ns2="e19819c7-3cbc-4b1a-8ee3-31d373041e80" xmlns:ns3="34c15f97-4efe-4adb-8bbd-d6a08105d664" targetNamespace="http://schemas.microsoft.com/office/2006/metadata/properties" ma:root="true" ma:fieldsID="8bd833f67e813b22e22ff3ab75e3e9c4" ns2:_="" ns3:_="">
    <xsd:import namespace="e19819c7-3cbc-4b1a-8ee3-31d373041e80"/>
    <xsd:import namespace="34c15f97-4efe-4adb-8bbd-d6a08105d66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19819c7-3cbc-4b1a-8ee3-31d373041e8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8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ad260c57-76ed-49cc-8be9-72fa21c071f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23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24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c15f97-4efe-4adb-8bbd-d6a08105d664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6193e768-861a-4d5f-a897-84279c2a4bec}" ma:internalName="TaxCatchAll" ma:showField="CatchAllData" ma:web="34c15f97-4efe-4adb-8bbd-d6a08105d66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4c15f97-4efe-4adb-8bbd-d6a08105d664" xsi:nil="true"/>
    <lcf76f155ced4ddcb4097134ff3c332f xmlns="e19819c7-3cbc-4b1a-8ee3-31d373041e80">
      <Terms xmlns="http://schemas.microsoft.com/office/infopath/2007/PartnerControls"/>
    </lcf76f155ced4ddcb4097134ff3c332f>
  </documentManagement>
</p:properties>
</file>

<file path=customXml/item4.xml><?xml version="1.0" encoding="utf-8"?>
<?mso-contentType ?>
<SharedContentType xmlns="Microsoft.SharePoint.Taxonomy.ContentTypeSync" SourceId="b1bb55a9-a1b5-4196-b12d-1833970ed366" ContentTypeId="0x01010008EC4BDFB4C3D542892399C37F0B505F" PreviousValue="false"/>
</file>

<file path=customXml/itemProps1.xml><?xml version="1.0" encoding="utf-8"?>
<ds:datastoreItem xmlns:ds="http://schemas.openxmlformats.org/officeDocument/2006/customXml" ds:itemID="{548D79E0-F545-4A75-B39D-7B8AF1D9BA8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24EE33B-02AB-4A2E-A035-E932AE819F70}"/>
</file>

<file path=customXml/itemProps3.xml><?xml version="1.0" encoding="utf-8"?>
<ds:datastoreItem xmlns:ds="http://schemas.openxmlformats.org/officeDocument/2006/customXml" ds:itemID="{8E22279E-2C4C-4C93-8498-455A58D1433E}">
  <ds:schemaRefs>
    <ds:schemaRef ds:uri="http://schemas.microsoft.com/office/infopath/2007/PartnerControls"/>
    <ds:schemaRef ds:uri="http://www.w3.org/XML/1998/namespace"/>
    <ds:schemaRef ds:uri="34c15f97-4efe-4adb-8bbd-d6a08105d664"/>
    <ds:schemaRef ds:uri="http://schemas.microsoft.com/office/2006/metadata/properties"/>
    <ds:schemaRef ds:uri="http://purl.org/dc/dcmitype/"/>
    <ds:schemaRef ds:uri="e19819c7-3cbc-4b1a-8ee3-31d373041e80"/>
    <ds:schemaRef ds:uri="http://schemas.microsoft.com/office/2006/documentManagement/types"/>
    <ds:schemaRef ds:uri="http://purl.org/dc/elements/1.1/"/>
    <ds:schemaRef ds:uri="http://schemas.openxmlformats.org/package/2006/metadata/core-properties"/>
    <ds:schemaRef ds:uri="http://purl.org/dc/terms/"/>
  </ds:schemaRefs>
</ds:datastoreItem>
</file>

<file path=customXml/itemProps4.xml><?xml version="1.0" encoding="utf-8"?>
<ds:datastoreItem xmlns:ds="http://schemas.openxmlformats.org/officeDocument/2006/customXml" ds:itemID="{AB41656A-57A5-41E0-8253-29C02E008AEF}"/>
</file>

<file path=docProps/app.xml><?xml version="1.0" encoding="utf-8"?>
<Properties xmlns="http://schemas.openxmlformats.org/officeDocument/2006/extended-properties" xmlns:vt="http://schemas.openxmlformats.org/officeDocument/2006/docPropsVTypes">
  <Template>CCI_landsurfacetemperature</Template>
  <TotalTime>426</TotalTime>
  <Words>611</Words>
  <Application>Microsoft Office PowerPoint</Application>
  <PresentationFormat>On-screen Show (16:9)</PresentationFormat>
  <Paragraphs>101</Paragraphs>
  <Slides>13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1" baseType="lpstr">
      <vt:lpstr>Arial</vt:lpstr>
      <vt:lpstr>Calibri</vt:lpstr>
      <vt:lpstr>Cambria Math</vt:lpstr>
      <vt:lpstr>Times New Roman</vt:lpstr>
      <vt:lpstr>Verdana</vt:lpstr>
      <vt:lpstr>Wingdings</vt:lpstr>
      <vt:lpstr>CCI_landsurfacetemperature</vt:lpstr>
      <vt:lpstr>Visio</vt:lpstr>
      <vt:lpstr>PowerPoint Presentation</vt:lpstr>
      <vt:lpstr>Land Surface Temperature Mission (LSTM)</vt:lpstr>
      <vt:lpstr>Land Surface Temperature Mission (LSTM)</vt:lpstr>
      <vt:lpstr>Land Surface Temperature Mission (LSTM)</vt:lpstr>
      <vt:lpstr>Land Surface Temperature Mission (LSTM) L2 Study</vt:lpstr>
      <vt:lpstr>Land Surface Temperature Mission (LSTM) L2 Study</vt:lpstr>
      <vt:lpstr>Land Surface Temperature Mission (LSTM) L2 Study</vt:lpstr>
      <vt:lpstr>Land Surface Temperature Mission (LSTM) L2 Study</vt:lpstr>
      <vt:lpstr>Land Surface Temperature Mission (LSTM) L2 Study</vt:lpstr>
      <vt:lpstr>Land Surface Temperature Mission (LSTM) L2 Study</vt:lpstr>
      <vt:lpstr>Land Surface Temperature Mission (LSTM) L2 Study</vt:lpstr>
      <vt:lpstr>Land Surface Temperature Mission (LSTM) L2 Study</vt:lpstr>
      <vt:lpstr>Land Surface Temperature Mission (LSTM) L2 Study</vt:lpstr>
    </vt:vector>
  </TitlesOfParts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subject>TITLE OF PRESENTATION</dc:subject>
  <dc:creator>Jérôme Bruniquel</dc:creator>
  <cp:lastModifiedBy>Perry, Michael</cp:lastModifiedBy>
  <cp:revision>5</cp:revision>
  <cp:lastPrinted>2008-08-26T16:26:23Z</cp:lastPrinted>
  <dcterms:created xsi:type="dcterms:W3CDTF">2018-08-24T13:21:33Z</dcterms:created>
  <dcterms:modified xsi:type="dcterms:W3CDTF">2026-05-11T15:37:55Z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Title">
    <vt:lpwstr>TITLE OF PRESENTATION</vt:lpwstr>
  </property>
  <property fmtid="{D5CDD505-2E9C-101B-9397-08002B2CF9AE}" pid="3" name="PSubtitle">
    <vt:lpwstr>TITLE OF PRESENTATION</vt:lpwstr>
  </property>
  <property fmtid="{D5CDD505-2E9C-101B-9397-08002B2CF9AE}" pid="4" name="PAuthor">
    <vt:lpwstr> </vt:lpwstr>
  </property>
  <property fmtid="{D5CDD505-2E9C-101B-9397-08002B2CF9AE}" pid="5" name="PPlace">
    <vt:lpwstr/>
  </property>
  <property fmtid="{D5CDD505-2E9C-101B-9397-08002B2CF9AE}" pid="6" name="PDate">
    <vt:lpwstr>DD/MM/YYYY</vt:lpwstr>
  </property>
  <property fmtid="{D5CDD505-2E9C-101B-9397-08002B2CF9AE}" pid="7" name="PProgramme">
    <vt:lpwstr/>
  </property>
  <property fmtid="{D5CDD505-2E9C-101B-9397-08002B2CF9AE}" pid="8" name="PEmail">
    <vt:lpwstr/>
  </property>
  <property fmtid="{D5CDD505-2E9C-101B-9397-08002B2CF9AE}" pid="9" name="PClassification">
    <vt:lpwstr>ESA UNCLASSIFIED – For Official Use</vt:lpwstr>
  </property>
  <property fmtid="{D5CDD505-2E9C-101B-9397-08002B2CF9AE}" pid="10" name="POptionButton1">
    <vt:bool>true</vt:bool>
  </property>
  <property fmtid="{D5CDD505-2E9C-101B-9397-08002B2CF9AE}" pid="11" name="POptionButton2">
    <vt:bool>false</vt:bool>
  </property>
  <property fmtid="{D5CDD505-2E9C-101B-9397-08002B2CF9AE}" pid="12" name="ESAVersion">
    <vt:lpwstr>5GV2.0</vt:lpwstr>
  </property>
  <property fmtid="{D5CDD505-2E9C-101B-9397-08002B2CF9AE}" pid="13" name="ShowESADialog1">
    <vt:bool>true</vt:bool>
  </property>
  <property fmtid="{D5CDD505-2E9C-101B-9397-08002B2CF9AE}" pid="14" name="ContentTypeId">
    <vt:lpwstr>0x010100E4F9D0DE9BDCC4459CB953BA1A83B265</vt:lpwstr>
  </property>
  <property fmtid="{D5CDD505-2E9C-101B-9397-08002B2CF9AE}" pid="15" name="Document Type">
    <vt:lpwstr>HO - Handout / Presentation</vt:lpwstr>
  </property>
  <property fmtid="{D5CDD505-2E9C-101B-9397-08002B2CF9AE}" pid="16" name="Reference">
    <vt:lpwstr/>
  </property>
  <property fmtid="{D5CDD505-2E9C-101B-9397-08002B2CF9AE}" pid="17" name="Classification">
    <vt:lpwstr>ESA UNCLASSIFIED - For Official Use</vt:lpwstr>
  </property>
  <property fmtid="{D5CDD505-2E9C-101B-9397-08002B2CF9AE}" pid="18" name="Classification Caveat">
    <vt:lpwstr/>
  </property>
  <property fmtid="{D5CDD505-2E9C-101B-9397-08002B2CF9AE}" pid="19" name="Status">
    <vt:lpwstr/>
  </property>
  <property fmtid="{D5CDD505-2E9C-101B-9397-08002B2CF9AE}" pid="20" name="bmsSiteName">
    <vt:lpwstr/>
  </property>
  <property fmtid="{D5CDD505-2E9C-101B-9397-08002B2CF9AE}" pid="21" name="Originating Organisation">
    <vt:lpwstr/>
  </property>
  <property fmtid="{D5CDD505-2E9C-101B-9397-08002B2CF9AE}" pid="22" name="Distribution">
    <vt:lpwstr/>
  </property>
  <property fmtid="{D5CDD505-2E9C-101B-9397-08002B2CF9AE}" pid="23" name="bmsSitename2">
    <vt:lpwstr/>
  </property>
  <property fmtid="{D5CDD505-2E9C-101B-9397-08002B2CF9AE}" pid="24" name="bmsAddress">
    <vt:lpwstr/>
  </property>
  <property fmtid="{D5CDD505-2E9C-101B-9397-08002B2CF9AE}" pid="25" name="bmsPlace">
    <vt:lpwstr/>
  </property>
  <property fmtid="{D5CDD505-2E9C-101B-9397-08002B2CF9AE}" pid="26" name="bmsPhoneFax">
    <vt:lpwstr/>
  </property>
  <property fmtid="{D5CDD505-2E9C-101B-9397-08002B2CF9AE}" pid="27" name="Issue">
    <vt:i4>0</vt:i4>
  </property>
  <property fmtid="{D5CDD505-2E9C-101B-9397-08002B2CF9AE}" pid="28" name="Revision">
    <vt:i4>0</vt:i4>
  </property>
</Properties>
</file>