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8" r:id="rId5"/>
  </p:sldMasterIdLst>
  <p:notesMasterIdLst>
    <p:notesMasterId r:id="rId21"/>
  </p:notesMasterIdLst>
  <p:handoutMasterIdLst>
    <p:handoutMasterId r:id="rId22"/>
  </p:handoutMasterIdLst>
  <p:sldIdLst>
    <p:sldId id="256" r:id="rId6"/>
    <p:sldId id="257" r:id="rId7"/>
    <p:sldId id="258" r:id="rId8"/>
    <p:sldId id="259" r:id="rId9"/>
    <p:sldId id="260" r:id="rId10"/>
    <p:sldId id="261" r:id="rId11"/>
    <p:sldId id="289" r:id="rId12"/>
    <p:sldId id="290" r:id="rId13"/>
    <p:sldId id="291" r:id="rId14"/>
    <p:sldId id="287" r:id="rId15"/>
    <p:sldId id="288" r:id="rId16"/>
    <p:sldId id="292" r:id="rId17"/>
    <p:sldId id="294" r:id="rId18"/>
    <p:sldId id="295" r:id="rId19"/>
    <p:sldId id="293" r:id="rId20"/>
  </p:sldIdLst>
  <p:sldSz cx="9144000" cy="5143500" type="screen16x9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8DB"/>
    <a:srgbClr val="00549F"/>
    <a:srgbClr val="FDC82F"/>
    <a:srgbClr val="00338D"/>
    <a:srgbClr val="D0103A"/>
    <a:srgbClr val="008542"/>
    <a:srgbClr val="E37222"/>
    <a:srgbClr val="8224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671A74-08A8-11D7-5FA9-82B627446A50}" v="230" dt="2026-05-11T08:27:35.6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3" autoAdjust="0"/>
    <p:restoredTop sz="94660"/>
  </p:normalViewPr>
  <p:slideViewPr>
    <p:cSldViewPr snapToGrid="0">
      <p:cViewPr varScale="1">
        <p:scale>
          <a:sx n="83" d="100"/>
          <a:sy n="83" d="100"/>
        </p:scale>
        <p:origin x="788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4" Type="http://schemas.openxmlformats.org/officeDocument/2006/relationships/viewProps" Target="viewProps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ry, Michael" userId="S::mp317@leicester.ac.uk::6e943170-b4bc-4b81-a240-838cc3154aa0" providerId="AD" clId="Web-{05671A74-08A8-11D7-5FA9-82B627446A50}"/>
    <pc:docChg chg="addSld modSld">
      <pc:chgData name="Perry, Michael" userId="S::mp317@leicester.ac.uk::6e943170-b4bc-4b81-a240-838cc3154aa0" providerId="AD" clId="Web-{05671A74-08A8-11D7-5FA9-82B627446A50}" dt="2026-05-11T08:27:35.659" v="171" actId="1076"/>
      <pc:docMkLst>
        <pc:docMk/>
      </pc:docMkLst>
      <pc:sldChg chg="addSp delSp modSp add replId">
        <pc:chgData name="Perry, Michael" userId="S::mp317@leicester.ac.uk::6e943170-b4bc-4b81-a240-838cc3154aa0" providerId="AD" clId="Web-{05671A74-08A8-11D7-5FA9-82B627446A50}" dt="2026-05-11T08:23:09.481" v="21" actId="1076"/>
        <pc:sldMkLst>
          <pc:docMk/>
          <pc:sldMk cId="3619551690" sldId="294"/>
        </pc:sldMkLst>
        <pc:spChg chg="add mod">
          <ac:chgData name="Perry, Michael" userId="S::mp317@leicester.ac.uk::6e943170-b4bc-4b81-a240-838cc3154aa0" providerId="AD" clId="Web-{05671A74-08A8-11D7-5FA9-82B627446A50}" dt="2026-05-11T08:10:21.972" v="13" actId="20577"/>
          <ac:spMkLst>
            <pc:docMk/>
            <pc:sldMk cId="3619551690" sldId="294"/>
            <ac:spMk id="17" creationId="{37BF2C66-16D8-8AC0-FCDF-33012863DD20}"/>
          </ac:spMkLst>
        </pc:spChg>
        <pc:grpChg chg="del">
          <ac:chgData name="Perry, Michael" userId="S::mp317@leicester.ac.uk::6e943170-b4bc-4b81-a240-838cc3154aa0" providerId="AD" clId="Web-{05671A74-08A8-11D7-5FA9-82B627446A50}" dt="2026-05-11T08:09:37.956" v="1"/>
          <ac:grpSpMkLst>
            <pc:docMk/>
            <pc:sldMk cId="3619551690" sldId="294"/>
            <ac:grpSpMk id="2" creationId="{89E4C377-B881-FEE8-FEC3-EAB8D95A0AD0}"/>
          </ac:grpSpMkLst>
        </pc:grpChg>
        <pc:picChg chg="add mod">
          <ac:chgData name="Perry, Michael" userId="S::mp317@leicester.ac.uk::6e943170-b4bc-4b81-a240-838cc3154aa0" providerId="AD" clId="Web-{05671A74-08A8-11D7-5FA9-82B627446A50}" dt="2026-05-11T08:10:55.442" v="20" actId="14100"/>
          <ac:picMkLst>
            <pc:docMk/>
            <pc:sldMk cId="3619551690" sldId="294"/>
            <ac:picMk id="15" creationId="{20419F95-7BCB-5940-F6B8-3DB6AAC7B50B}"/>
          </ac:picMkLst>
        </pc:picChg>
        <pc:picChg chg="add mod">
          <ac:chgData name="Perry, Michael" userId="S::mp317@leicester.ac.uk::6e943170-b4bc-4b81-a240-838cc3154aa0" providerId="AD" clId="Web-{05671A74-08A8-11D7-5FA9-82B627446A50}" dt="2026-05-11T08:23:09.481" v="21" actId="1076"/>
          <ac:picMkLst>
            <pc:docMk/>
            <pc:sldMk cId="3619551690" sldId="294"/>
            <ac:picMk id="18" creationId="{5423351A-3D95-C2B2-0A24-2DAE04A539E0}"/>
          </ac:picMkLst>
        </pc:picChg>
        <pc:cxnChg chg="mod">
          <ac:chgData name="Perry, Michael" userId="S::mp317@leicester.ac.uk::6e943170-b4bc-4b81-a240-838cc3154aa0" providerId="AD" clId="Web-{05671A74-08A8-11D7-5FA9-82B627446A50}" dt="2026-05-11T08:09:37.956" v="1"/>
          <ac:cxnSpMkLst>
            <pc:docMk/>
            <pc:sldMk cId="3619551690" sldId="294"/>
            <ac:cxnSpMk id="5" creationId="{20A6112D-842B-2674-172D-FE02EF593BB5}"/>
          </ac:cxnSpMkLst>
        </pc:cxnChg>
        <pc:cxnChg chg="mod">
          <ac:chgData name="Perry, Michael" userId="S::mp317@leicester.ac.uk::6e943170-b4bc-4b81-a240-838cc3154aa0" providerId="AD" clId="Web-{05671A74-08A8-11D7-5FA9-82B627446A50}" dt="2026-05-11T08:09:37.956" v="1"/>
          <ac:cxnSpMkLst>
            <pc:docMk/>
            <pc:sldMk cId="3619551690" sldId="294"/>
            <ac:cxnSpMk id="7" creationId="{84989431-67AA-7328-537C-9E6A626A3362}"/>
          </ac:cxnSpMkLst>
        </pc:cxnChg>
      </pc:sldChg>
      <pc:sldChg chg="addSp delSp modSp add replId">
        <pc:chgData name="Perry, Michael" userId="S::mp317@leicester.ac.uk::6e943170-b4bc-4b81-a240-838cc3154aa0" providerId="AD" clId="Web-{05671A74-08A8-11D7-5FA9-82B627446A50}" dt="2026-05-11T08:27:35.659" v="171" actId="1076"/>
        <pc:sldMkLst>
          <pc:docMk/>
          <pc:sldMk cId="4192497070" sldId="295"/>
        </pc:sldMkLst>
        <pc:spChg chg="add mod">
          <ac:chgData name="Perry, Michael" userId="S::mp317@leicester.ac.uk::6e943170-b4bc-4b81-a240-838cc3154aa0" providerId="AD" clId="Web-{05671A74-08A8-11D7-5FA9-82B627446A50}" dt="2026-05-11T08:27:35.659" v="171" actId="1076"/>
          <ac:spMkLst>
            <pc:docMk/>
            <pc:sldMk cId="4192497070" sldId="295"/>
            <ac:spMk id="6" creationId="{A1B4E5FA-A812-D5E5-0D77-4D56C163BEC6}"/>
          </ac:spMkLst>
        </pc:spChg>
        <pc:spChg chg="mod">
          <ac:chgData name="Perry, Michael" userId="S::mp317@leicester.ac.uk::6e943170-b4bc-4b81-a240-838cc3154aa0" providerId="AD" clId="Web-{05671A74-08A8-11D7-5FA9-82B627446A50}" dt="2026-05-11T08:24:04.857" v="23" actId="20577"/>
          <ac:spMkLst>
            <pc:docMk/>
            <pc:sldMk cId="4192497070" sldId="295"/>
            <ac:spMk id="17" creationId="{180AD5E5-90AE-A0C2-F7FE-F5DE0FB52F32}"/>
          </ac:spMkLst>
        </pc:spChg>
        <pc:graphicFrameChg chg="add del mod">
          <ac:chgData name="Perry, Michael" userId="S::mp317@leicester.ac.uk::6e943170-b4bc-4b81-a240-838cc3154aa0" providerId="AD" clId="Web-{05671A74-08A8-11D7-5FA9-82B627446A50}" dt="2026-05-11T08:24:14.576" v="27"/>
          <ac:graphicFrameMkLst>
            <pc:docMk/>
            <pc:sldMk cId="4192497070" sldId="295"/>
            <ac:graphicFrameMk id="3" creationId="{18F200FF-7FF7-6839-0B24-A2D4BCD3B2D8}"/>
          </ac:graphicFrameMkLst>
        </pc:graphicFrameChg>
        <pc:picChg chg="add mod">
          <ac:chgData name="Perry, Michael" userId="S::mp317@leicester.ac.uk::6e943170-b4bc-4b81-a240-838cc3154aa0" providerId="AD" clId="Web-{05671A74-08A8-11D7-5FA9-82B627446A50}" dt="2026-05-11T08:27:29.799" v="170" actId="1076"/>
          <ac:picMkLst>
            <pc:docMk/>
            <pc:sldMk cId="4192497070" sldId="295"/>
            <ac:picMk id="4" creationId="{DEEB323A-EAF4-5D2B-8204-36533428BD6F}"/>
          </ac:picMkLst>
        </pc:picChg>
        <pc:picChg chg="add mod">
          <ac:chgData name="Perry, Michael" userId="S::mp317@leicester.ac.uk::6e943170-b4bc-4b81-a240-838cc3154aa0" providerId="AD" clId="Web-{05671A74-08A8-11D7-5FA9-82B627446A50}" dt="2026-05-11T08:25:05.483" v="38" actId="1076"/>
          <ac:picMkLst>
            <pc:docMk/>
            <pc:sldMk cId="4192497070" sldId="295"/>
            <ac:picMk id="5" creationId="{735F6EDA-6C61-0A1B-0801-E87B1F09CDB8}"/>
          </ac:picMkLst>
        </pc:picChg>
        <pc:picChg chg="del">
          <ac:chgData name="Perry, Michael" userId="S::mp317@leicester.ac.uk::6e943170-b4bc-4b81-a240-838cc3154aa0" providerId="AD" clId="Web-{05671A74-08A8-11D7-5FA9-82B627446A50}" dt="2026-05-11T08:24:08.623" v="25"/>
          <ac:picMkLst>
            <pc:docMk/>
            <pc:sldMk cId="4192497070" sldId="295"/>
            <ac:picMk id="15" creationId="{9E2F7BB7-688D-FDFE-ADC3-C014A4C300CC}"/>
          </ac:picMkLst>
        </pc:picChg>
        <pc:picChg chg="del">
          <ac:chgData name="Perry, Michael" userId="S::mp317@leicester.ac.uk::6e943170-b4bc-4b81-a240-838cc3154aa0" providerId="AD" clId="Web-{05671A74-08A8-11D7-5FA9-82B627446A50}" dt="2026-05-11T08:24:06.513" v="24"/>
          <ac:picMkLst>
            <pc:docMk/>
            <pc:sldMk cId="4192497070" sldId="295"/>
            <ac:picMk id="18" creationId="{ACDC6D51-156A-F493-3421-3AADDAD0C74B}"/>
          </ac:picMkLst>
        </pc:pic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t" anchorCtr="0" compatLnSpc="1">
            <a:prstTxWarp prst="textNoShape">
              <a:avLst/>
            </a:prstTxWarp>
          </a:bodyPr>
          <a:lstStyle>
            <a:lvl1pPr algn="r"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defTabSz="892175">
              <a:defRPr sz="11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287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9404" tIns="44702" rIns="89404" bIns="44702" numCol="1" anchor="b" anchorCtr="0" compatLnSpc="1">
            <a:prstTxWarp prst="textNoShape">
              <a:avLst/>
            </a:prstTxWarp>
          </a:bodyPr>
          <a:lstStyle>
            <a:lvl1pPr algn="r" defTabSz="892175">
              <a:defRPr sz="1100">
                <a:latin typeface="Arial" pitchFamily="34" charset="0"/>
              </a:defRPr>
            </a:lvl1pPr>
          </a:lstStyle>
          <a:p>
            <a:fld id="{A1FAB338-4618-4BBB-B3F4-1D86E124D84C}" type="slidenum">
              <a:rPr lang="it-IT" altLang="fr-FR"/>
              <a:pPr/>
              <a:t>‹#›</a:t>
            </a:fld>
            <a:endParaRPr lang="it-IT" altLang="fr-FR"/>
          </a:p>
        </p:txBody>
      </p:sp>
    </p:spTree>
    <p:extLst>
      <p:ext uri="{BB962C8B-B14F-4D97-AF65-F5344CB8AC3E}">
        <p14:creationId xmlns:p14="http://schemas.microsoft.com/office/powerpoint/2010/main" val="18119641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466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defTabSz="862013">
              <a:defRPr sz="11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95738" y="0"/>
            <a:ext cx="3014662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CE0A1A16-4297-4754-9F25-E170D41B45E1}" type="datetimeFigureOut">
              <a:rPr lang="en-US" altLang="fr-FR"/>
              <a:pPr/>
              <a:t>5/11/2026</a:t>
            </a:fld>
            <a:endParaRPr lang="en-US" altLang="fr-F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63550" y="693738"/>
            <a:ext cx="6157913" cy="3465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5" y="4435475"/>
            <a:ext cx="5200650" cy="415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70950"/>
            <a:ext cx="3014663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defTabSz="862013">
              <a:defRPr sz="1100"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95738" y="8870950"/>
            <a:ext cx="301466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155" tIns="43077" rIns="86155" bIns="43077" numCol="1" anchor="b" anchorCtr="0" compatLnSpc="1">
            <a:prstTxWarp prst="textNoShape">
              <a:avLst/>
            </a:prstTxWarp>
          </a:bodyPr>
          <a:lstStyle>
            <a:lvl1pPr algn="r" defTabSz="862013">
              <a:defRPr sz="1100"/>
            </a:lvl1pPr>
          </a:lstStyle>
          <a:p>
            <a:fld id="{D4D0DD51-4268-469F-A172-A4A0DA350D60}" type="slidenum">
              <a:rPr lang="en-US" altLang="fr-FR"/>
              <a:pPr/>
              <a:t>‹#›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5237373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1</a:t>
            </a:fld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597107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3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3350088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0DD51-4268-469F-A172-A4A0DA350D60}" type="slidenum">
              <a:rPr lang="en-US" altLang="fr-FR" smtClean="0"/>
              <a:pPr/>
              <a:t>4</a:t>
            </a:fld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75895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27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2" Type="http://schemas.openxmlformats.org/officeDocument/2006/relationships/image" Target="../media/image28.jpeg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9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CCI_ppt_edits_landSurfaceTem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631825" y="482282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pic>
        <p:nvPicPr>
          <p:cNvPr id="6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8"/>
          <p:cNvSpPr txBox="1">
            <a:spLocks noChangeArrowheads="1"/>
          </p:cNvSpPr>
          <p:nvPr/>
        </p:nvSpPr>
        <p:spPr bwMode="auto">
          <a:xfrm>
            <a:off x="163513" y="4572000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anchor="b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D9D9D9"/>
                </a:solidFill>
              </a:rPr>
              <a:t>ESA UNCLASSIFIED - For Official Use</a:t>
            </a:r>
          </a:p>
        </p:txBody>
      </p:sp>
      <p:pic>
        <p:nvPicPr>
          <p:cNvPr id="8" name="Picture 6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98" b="-5313"/>
          <a:stretch>
            <a:fillRect/>
          </a:stretch>
        </p:blipFill>
        <p:spPr bwMode="auto">
          <a:xfrm>
            <a:off x="7789863" y="4899025"/>
            <a:ext cx="1195387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Connector 39"/>
          <p:cNvCxnSpPr/>
          <p:nvPr/>
        </p:nvCxnSpPr>
        <p:spPr>
          <a:xfrm>
            <a:off x="166688" y="4789488"/>
            <a:ext cx="8823325" cy="0"/>
          </a:xfrm>
          <a:prstGeom prst="line">
            <a:avLst/>
          </a:prstGeom>
          <a:ln w="6350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67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1" name="Picture 68" descr="at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9" descr="be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0" descr="ca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1" descr="ch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72" descr="cz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3" descr="de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74" descr="dk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75" descr="ee.png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6" descr="es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77" descr="fi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78" descr="fr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79" descr="gr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80" descr="hu.png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81" descr="i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82" descr="i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83" descr="lu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84" descr="nl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85" descr="no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86" descr="pl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87" descr="pt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88" descr="ro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89" descr="s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90" descr="uk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1" descr="si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6323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614361" y="2914650"/>
            <a:ext cx="7948800" cy="421975"/>
          </a:xfrm>
        </p:spPr>
        <p:txBody>
          <a:bodyPr>
            <a:spAutoFit/>
          </a:bodyPr>
          <a:lstStyle>
            <a:lvl1pPr marL="0" indent="0">
              <a:buFont typeface="Verdana" pitchFamily="34" charset="0"/>
              <a:buNone/>
              <a:defRPr sz="1800"/>
            </a:lvl1pPr>
          </a:lstStyle>
          <a:p>
            <a:pPr lvl="0"/>
            <a:r>
              <a:rPr lang="fr-FR" noProof="0"/>
              <a:t>Modifiez le style des sous-titres du masque</a:t>
            </a:r>
            <a:endParaRPr lang="en-GB" noProof="0" dirty="0"/>
          </a:p>
        </p:txBody>
      </p:sp>
      <p:sp>
        <p:nvSpPr>
          <p:cNvPr id="56325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87375" y="1856096"/>
            <a:ext cx="7947025" cy="584775"/>
          </a:xfrm>
          <a:prstGeom prst="rect">
            <a:avLst/>
          </a:prstGeom>
        </p:spPr>
        <p:txBody>
          <a:bodyPr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pPr lvl="0"/>
            <a:r>
              <a:rPr lang="fr-FR" noProof="0"/>
              <a:t>Modifiez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14310061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>
              <a:defRPr baseline="0"/>
            </a:lvl1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348116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2472362"/>
            <a:ext cx="7789050" cy="1323439"/>
          </a:xfrm>
        </p:spPr>
        <p:txBody>
          <a:bodyPr anchor="t"/>
          <a:lstStyle>
            <a:lvl1pPr algn="l">
              <a:defRPr sz="4000" b="0" cap="all">
                <a:solidFill>
                  <a:srgbClr val="0098DB"/>
                </a:solidFill>
              </a:defRPr>
            </a:lvl1pPr>
          </a:lstStyle>
          <a:p>
            <a:r>
              <a:rPr lang="fr-FR" noProof="0"/>
              <a:t>Modifiez le style du titre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2000" y="1347221"/>
            <a:ext cx="778905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05012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50" y="1254919"/>
            <a:ext cx="3889376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7723" y="1254919"/>
            <a:ext cx="3888000" cy="32385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13787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123" y="1250100"/>
            <a:ext cx="3895200" cy="372600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50156"/>
            <a:ext cx="3896416" cy="371493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7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7" name="Content Placeholder 5"/>
          <p:cNvSpPr>
            <a:spLocks noGrp="1"/>
          </p:cNvSpPr>
          <p:nvPr>
            <p:ph sz="quarter" idx="10"/>
          </p:nvPr>
        </p:nvSpPr>
        <p:spPr>
          <a:xfrm>
            <a:off x="619200" y="1630801"/>
            <a:ext cx="3898900" cy="2862263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26941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43086" y="149150"/>
            <a:ext cx="7174846" cy="43088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lang="en-GB" sz="2200" b="0" dirty="0" smtClean="0">
                <a:solidFill>
                  <a:srgbClr val="0070C0"/>
                </a:solidFill>
                <a:latin typeface="Verdana"/>
                <a:ea typeface="+mj-ea"/>
                <a:cs typeface="Verdana"/>
              </a:defRPr>
            </a:lvl1pPr>
          </a:lstStyle>
          <a:p>
            <a:pPr lvl="0"/>
            <a:r>
              <a:rPr lang="fr-FR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8614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518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3" y="1250157"/>
            <a:ext cx="4968875" cy="324326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125" y="1250101"/>
            <a:ext cx="2846388" cy="32432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43086" y="149150"/>
            <a:ext cx="7174846" cy="430887"/>
          </a:xfrm>
        </p:spPr>
        <p:txBody>
          <a:bodyPr/>
          <a:lstStyle/>
          <a:p>
            <a:r>
              <a:rPr lang="fr-FR" noProof="0"/>
              <a:t>Modifiez le style du titre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786258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2000" y="3724872"/>
            <a:ext cx="5932800" cy="307777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fr-FR" noProof="0"/>
              <a:t>Modifiez le style du titre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601787" y="1250156"/>
            <a:ext cx="5932488" cy="254317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/>
              <a:t>Cliquez sur l'icône pour ajouter une image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2000" y="4029076"/>
            <a:ext cx="5932800" cy="46434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noProof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53844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png"/><Relationship Id="rId18" Type="http://schemas.openxmlformats.org/officeDocument/2006/relationships/image" Target="../media/image8.png"/><Relationship Id="rId26" Type="http://schemas.openxmlformats.org/officeDocument/2006/relationships/image" Target="../media/image16.png"/><Relationship Id="rId21" Type="http://schemas.openxmlformats.org/officeDocument/2006/relationships/image" Target="../media/image11.png"/><Relationship Id="rId34" Type="http://schemas.openxmlformats.org/officeDocument/2006/relationships/image" Target="../media/image24.png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5" Type="http://schemas.openxmlformats.org/officeDocument/2006/relationships/image" Target="../media/image15.png"/><Relationship Id="rId3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.png"/><Relationship Id="rId20" Type="http://schemas.openxmlformats.org/officeDocument/2006/relationships/image" Target="../media/image10.png"/><Relationship Id="rId29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24" Type="http://schemas.openxmlformats.org/officeDocument/2006/relationships/image" Target="../media/image14.png"/><Relationship Id="rId32" Type="http://schemas.openxmlformats.org/officeDocument/2006/relationships/image" Target="../media/image22.png"/><Relationship Id="rId37" Type="http://schemas.openxmlformats.org/officeDocument/2006/relationships/image" Target="../media/image27.png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5.png"/><Relationship Id="rId23" Type="http://schemas.openxmlformats.org/officeDocument/2006/relationships/image" Target="../media/image13.png"/><Relationship Id="rId28" Type="http://schemas.openxmlformats.org/officeDocument/2006/relationships/image" Target="../media/image18.png"/><Relationship Id="rId36" Type="http://schemas.openxmlformats.org/officeDocument/2006/relationships/image" Target="../media/image26.png"/><Relationship Id="rId10" Type="http://schemas.openxmlformats.org/officeDocument/2006/relationships/theme" Target="../theme/theme1.xml"/><Relationship Id="rId19" Type="http://schemas.openxmlformats.org/officeDocument/2006/relationships/image" Target="../media/image9.png"/><Relationship Id="rId31" Type="http://schemas.openxmlformats.org/officeDocument/2006/relationships/image" Target="../media/image2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Relationship Id="rId22" Type="http://schemas.openxmlformats.org/officeDocument/2006/relationships/image" Target="../media/image12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Relationship Id="rId35" Type="http://schemas.openxmlformats.org/officeDocument/2006/relationships/image" Target="../media/image25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CI_ppt_edits_landSurfaceTemp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038" y="792163"/>
            <a:ext cx="8747125" cy="382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  <a:endParaRPr lang="en-US" altLang="fr-FR"/>
          </a:p>
        </p:txBody>
      </p:sp>
      <p:sp>
        <p:nvSpPr>
          <p:cNvPr id="1028" name="Text Box DG"/>
          <p:cNvSpPr txBox="1">
            <a:spLocks noChangeArrowheads="1"/>
          </p:cNvSpPr>
          <p:nvPr/>
        </p:nvSpPr>
        <p:spPr bwMode="auto">
          <a:xfrm>
            <a:off x="577850" y="334963"/>
            <a:ext cx="501650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sz="800"/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774700" y="158750"/>
            <a:ext cx="69564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fr-FR" altLang="fr-FR"/>
              <a:t>Modifiez le style du titre</a:t>
            </a:r>
            <a:endParaRPr lang="en-US" altLang="fr-FR"/>
          </a:p>
        </p:txBody>
      </p:sp>
      <p:pic>
        <p:nvPicPr>
          <p:cNvPr id="1030" name="Picture 11" descr="PPT_Footer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6788"/>
            <a:ext cx="9144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Box 38"/>
          <p:cNvSpPr txBox="1">
            <a:spLocks noChangeArrowheads="1"/>
          </p:cNvSpPr>
          <p:nvPr/>
        </p:nvSpPr>
        <p:spPr bwMode="auto">
          <a:xfrm>
            <a:off x="165100" y="4575175"/>
            <a:ext cx="501650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sz="800">
                <a:solidFill>
                  <a:srgbClr val="404040"/>
                </a:solidFill>
              </a:rPr>
              <a:t>ESA UNCLASSIFIED - For Official Use</a:t>
            </a:r>
          </a:p>
        </p:txBody>
      </p:sp>
      <p:sp>
        <p:nvSpPr>
          <p:cNvPr id="1032" name="Text Box 34"/>
          <p:cNvSpPr txBox="1">
            <a:spLocks noChangeAspect="1" noChangeArrowheads="1"/>
          </p:cNvSpPr>
          <p:nvPr/>
        </p:nvSpPr>
        <p:spPr bwMode="auto">
          <a:xfrm>
            <a:off x="4479925" y="4579938"/>
            <a:ext cx="4521200" cy="147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Ins="0"/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r-FR" altLang="fr-FR" sz="800" noProof="1">
                <a:solidFill>
                  <a:schemeClr val="bg2"/>
                </a:solidFill>
              </a:rPr>
              <a:t>ESA | LST_cci Workshop 12-14 May 2026 | Slide  </a:t>
            </a:r>
            <a:fld id="{7413FDCA-0F06-4063-887E-9DB05E30A5CA}" type="slidenum">
              <a:rPr altLang="fr-FR" sz="800" noProof="1">
                <a:solidFill>
                  <a:schemeClr val="bg2"/>
                </a:solidFill>
              </a:rPr>
              <a:pPr algn="r" eaLnBrk="1" hangingPunct="1">
                <a:spcBef>
                  <a:spcPct val="50000"/>
                </a:spcBef>
              </a:pPr>
              <a:t>‹#›</a:t>
            </a:fld>
            <a:endParaRPr lang="fr-FR" altLang="fr-FR" sz="800" noProof="1">
              <a:solidFill>
                <a:schemeClr val="bg2"/>
              </a:solidFill>
            </a:endParaRPr>
          </a:p>
        </p:txBody>
      </p:sp>
      <p:grpSp>
        <p:nvGrpSpPr>
          <p:cNvPr id="1033" name="Group 39"/>
          <p:cNvGrpSpPr>
            <a:grpSpLocks/>
          </p:cNvGrpSpPr>
          <p:nvPr/>
        </p:nvGrpSpPr>
        <p:grpSpPr bwMode="auto">
          <a:xfrm>
            <a:off x="173038" y="4908550"/>
            <a:ext cx="6826250" cy="111125"/>
            <a:chOff x="172269" y="6621494"/>
            <a:chExt cx="6826666" cy="111519"/>
          </a:xfrm>
        </p:grpSpPr>
        <p:pic>
          <p:nvPicPr>
            <p:cNvPr id="1035" name="Picture 40" descr="at.png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26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41" descr="be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9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7" name="Picture 42" descr="ca.png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029" y="6621494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8" name="Picture 43" descr="ch.png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566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9" name="Picture 44" descr="cz.png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3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0" name="Picture 45" descr="de.png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1" name="Picture 46" descr="dk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76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2" name="Picture 47" descr="ee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8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48" descr="es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71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49" descr="fi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1956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5" name="Picture 50" descr="fr.png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931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6" name="Picture 51" descr="gr.png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783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7" name="Picture 52" descr="hu.png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19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8" name="Picture 53" descr="ie.png"/>
            <p:cNvPicPr>
              <a:picLocks noChangeAspect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255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9" name="Picture 54" descr="it.png"/>
            <p:cNvPicPr>
              <a:picLocks noChangeAspect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991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0" name="Picture 55" descr="lu.png"/>
            <p:cNvPicPr>
              <a:picLocks noChangeAspect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8472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1" name="Picture 56" descr="nl.png"/>
            <p:cNvPicPr>
              <a:picLocks noChangeAspect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629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2" name="Picture 57" descr="no.png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338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3" name="Picture 58" descr="pl.png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9447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4" name="Picture 59" descr="pt.png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303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5" name="Picture 60" descr="ro.png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0460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6" name="Picture 61" descr="se.png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801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7" name="Picture 62" descr="uk.png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0535" y="6624669"/>
              <a:ext cx="163906" cy="108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58" name="Picture 63" descr="si.png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327" y="6623401"/>
              <a:ext cx="163385" cy="1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4" name="Picture 34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28613"/>
          <a:stretch>
            <a:fillRect/>
          </a:stretch>
        </p:blipFill>
        <p:spPr bwMode="auto">
          <a:xfrm>
            <a:off x="7788275" y="155575"/>
            <a:ext cx="1209675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GB" sz="2200" dirty="0">
          <a:solidFill>
            <a:srgbClr val="FFFFFF"/>
          </a:solidFill>
          <a:latin typeface="Verdana"/>
          <a:ea typeface="MS PGothic" pitchFamily="34" charset="-128"/>
          <a:cs typeface="Verdan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>
          <a:solidFill>
            <a:srgbClr val="FFFFFF"/>
          </a:solidFill>
          <a:latin typeface="Verdana" pitchFamily="34" charset="0"/>
          <a:ea typeface="MS PGothic" pitchFamily="34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Verdana" pitchFamily="34" charset="0"/>
        </a:defRPr>
      </a:lvl9pPr>
    </p:titleStyle>
    <p:bodyStyle>
      <a:lvl1pPr marL="342900" indent="-6858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1pPr>
      <a:lvl2pPr marL="809625" indent="-3524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2pPr>
      <a:lvl3pPr marL="1406525" indent="-492125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3pPr>
      <a:lvl4pPr marL="2005013" indent="-6334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4pPr>
      <a:lvl5pPr marL="2601913" indent="-773113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defRPr lang="en-GB" sz="1600" dirty="0">
          <a:solidFill>
            <a:schemeClr val="bg2"/>
          </a:solidFill>
          <a:latin typeface="Verdana"/>
          <a:ea typeface="MS PGothic" pitchFamily="34" charset="-128"/>
          <a:cs typeface="Verdana"/>
        </a:defRPr>
      </a:lvl5pPr>
      <a:lvl6pPr marL="34798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6pPr>
      <a:lvl7pPr marL="39370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7pPr>
      <a:lvl8pPr marL="43942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8pPr>
      <a:lvl9pPr marL="4851400" indent="-419100" algn="l" rtl="0" eaLnBrk="1" fontAlgn="base" hangingPunct="1">
        <a:lnSpc>
          <a:spcPct val="119000"/>
        </a:lnSpc>
        <a:spcBef>
          <a:spcPct val="20000"/>
        </a:spcBef>
        <a:spcAft>
          <a:spcPct val="0"/>
        </a:spcAft>
        <a:buClr>
          <a:schemeClr val="accent1"/>
        </a:buClr>
        <a:buFont typeface="Verdana" pitchFamily="34" charset="0"/>
        <a:buChar char="–"/>
        <a:defRPr sz="16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7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9"/>
          <p:cNvSpPr txBox="1">
            <a:spLocks noChangeArrowheads="1"/>
          </p:cNvSpPr>
          <p:nvPr/>
        </p:nvSpPr>
        <p:spPr bwMode="auto">
          <a:xfrm>
            <a:off x="341300" y="1494532"/>
            <a:ext cx="79724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>
              <a:defRPr/>
            </a:pPr>
            <a:r>
              <a:rPr lang="en-GB" sz="3200" dirty="0">
                <a:solidFill>
                  <a:schemeClr val="bg1">
                    <a:lumMod val="95000"/>
                  </a:schemeClr>
                </a:solidFill>
                <a:latin typeface="Verdana"/>
                <a:ea typeface="+mj-ea"/>
                <a:cs typeface="Verdana"/>
              </a:rPr>
              <a:t>High-resolution Infrared LST CCI Products</a:t>
            </a:r>
          </a:p>
        </p:txBody>
      </p:sp>
      <p:sp>
        <p:nvSpPr>
          <p:cNvPr id="5122" name="Text Box 24"/>
          <p:cNvSpPr txBox="1">
            <a:spLocks noChangeArrowheads="1"/>
          </p:cNvSpPr>
          <p:nvPr/>
        </p:nvSpPr>
        <p:spPr bwMode="auto">
          <a:xfrm>
            <a:off x="615950" y="2794000"/>
            <a:ext cx="5165517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fr-FR" sz="1800" dirty="0">
                <a:solidFill>
                  <a:schemeClr val="bg1"/>
                </a:solidFill>
              </a:rPr>
              <a:t>Charlotte Paton, Mike Perry, Darren Ghent </a:t>
            </a:r>
          </a:p>
        </p:txBody>
      </p:sp>
      <p:sp>
        <p:nvSpPr>
          <p:cNvPr id="5123" name="Text Box 25"/>
          <p:cNvSpPr txBox="1">
            <a:spLocks noChangeArrowheads="1"/>
          </p:cNvSpPr>
          <p:nvPr/>
        </p:nvSpPr>
        <p:spPr bwMode="auto">
          <a:xfrm>
            <a:off x="615950" y="3262313"/>
            <a:ext cx="2763898" cy="3693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fr-FR" altLang="fr-FR" sz="1800" dirty="0">
                <a:solidFill>
                  <a:schemeClr val="bg1"/>
                </a:solidFill>
              </a:rPr>
              <a:t>University of Leicester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56EEDBA-4732-408D-BA04-75B9FC9DA8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841" y="-118872"/>
            <a:ext cx="4312678" cy="49419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371F4F-8479-4CE9-9A99-726D11C340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05" r="17291"/>
          <a:stretch/>
        </p:blipFill>
        <p:spPr>
          <a:xfrm>
            <a:off x="2216552" y="20574"/>
            <a:ext cx="3613056" cy="480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148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56EEDBA-4732-408D-BA04-75B9FC9DA8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841" y="-118872"/>
            <a:ext cx="4312678" cy="494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507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FE2D28A-8AC4-45AA-A385-C1880A6ECB5A}"/>
              </a:ext>
            </a:extLst>
          </p:cNvPr>
          <p:cNvGrpSpPr/>
          <p:nvPr/>
        </p:nvGrpSpPr>
        <p:grpSpPr>
          <a:xfrm>
            <a:off x="683811" y="675861"/>
            <a:ext cx="7490130" cy="3943847"/>
            <a:chOff x="138449" y="1063715"/>
            <a:chExt cx="9005552" cy="454824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491967F-11EF-4758-9EC4-F05074D9C27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1301" y="1246044"/>
              <a:ext cx="7359161" cy="4365912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74BD75B-5F75-40F2-AA78-7549BBF797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04502" y="1063715"/>
              <a:ext cx="2488589" cy="635055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EAF15E5E-5CF1-4C19-9A13-972C79B356A1}"/>
                </a:ext>
              </a:extLst>
            </p:cNvPr>
            <p:cNvCxnSpPr>
              <a:cxnSpLocks/>
              <a:stCxn id="4" idx="2"/>
            </p:cNvCxnSpPr>
            <p:nvPr/>
          </p:nvCxnSpPr>
          <p:spPr>
            <a:xfrm>
              <a:off x="4748796" y="1698770"/>
              <a:ext cx="611769" cy="825792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2DE8485-F9E0-416D-A6D2-CFE053F407A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061" t="7402" r="4061" b="28633"/>
            <a:stretch/>
          </p:blipFill>
          <p:spPr>
            <a:xfrm>
              <a:off x="138449" y="1331238"/>
              <a:ext cx="2477361" cy="570442"/>
            </a:xfrm>
            <a:prstGeom prst="rect">
              <a:avLst/>
            </a:prstGeom>
            <a:ln w="38100">
              <a:solidFill>
                <a:schemeClr val="tx1"/>
              </a:solidFill>
            </a:ln>
          </p:spPr>
        </p:pic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CF05CF35-E78E-4152-B12A-64FEEEFC2C42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>
              <a:off x="1377130" y="1901680"/>
              <a:ext cx="862731" cy="54109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598609E-3DF7-4C2B-971F-7D2288D975D7}"/>
                </a:ext>
              </a:extLst>
            </p:cNvPr>
            <p:cNvGrpSpPr/>
            <p:nvPr/>
          </p:nvGrpSpPr>
          <p:grpSpPr>
            <a:xfrm>
              <a:off x="6625206" y="1069070"/>
              <a:ext cx="2518795" cy="744000"/>
              <a:chOff x="8833607" y="976767"/>
              <a:chExt cx="3358393" cy="992000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4E524B7B-BC13-4213-BCDA-E431FDC84410}"/>
                  </a:ext>
                </a:extLst>
              </p:cNvPr>
              <p:cNvGrpSpPr/>
              <p:nvPr/>
            </p:nvGrpSpPr>
            <p:grpSpPr>
              <a:xfrm>
                <a:off x="8873881" y="976767"/>
                <a:ext cx="3318119" cy="991999"/>
                <a:chOff x="1613862" y="1633581"/>
                <a:chExt cx="8964276" cy="2509893"/>
              </a:xfrm>
            </p:grpSpPr>
            <p:pic>
              <p:nvPicPr>
                <p:cNvPr id="13" name="Picture 12">
                  <a:extLst>
                    <a:ext uri="{FF2B5EF4-FFF2-40B4-BE49-F238E27FC236}">
                      <a16:creationId xmlns:a16="http://schemas.microsoft.com/office/drawing/2014/main" id="{D8687E6F-A469-45B9-8CE3-F24C3F25D4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t="11204"/>
                <a:stretch/>
              </p:blipFill>
              <p:spPr>
                <a:xfrm>
                  <a:off x="1613862" y="2874615"/>
                  <a:ext cx="8964276" cy="1268859"/>
                </a:xfrm>
                <a:prstGeom prst="rect">
                  <a:avLst/>
                </a:prstGeom>
              </p:spPr>
            </p:pic>
            <p:pic>
              <p:nvPicPr>
                <p:cNvPr id="14" name="Picture 13">
                  <a:extLst>
                    <a:ext uri="{FF2B5EF4-FFF2-40B4-BE49-F238E27FC236}">
                      <a16:creationId xmlns:a16="http://schemas.microsoft.com/office/drawing/2014/main" id="{7BDCAF9F-3B13-4B78-ACB7-8A0585208C9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702030" y="1633581"/>
                  <a:ext cx="8316486" cy="1305107"/>
                </a:xfrm>
                <a:prstGeom prst="rect">
                  <a:avLst/>
                </a:prstGeom>
              </p:spPr>
            </p:pic>
          </p:grp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648C3D5C-7C4E-46AA-BB09-4E02E8A6D1DE}"/>
                  </a:ext>
                </a:extLst>
              </p:cNvPr>
              <p:cNvSpPr/>
              <p:nvPr/>
            </p:nvSpPr>
            <p:spPr>
              <a:xfrm>
                <a:off x="8833607" y="976768"/>
                <a:ext cx="3318119" cy="991999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350"/>
              </a:p>
            </p:txBody>
          </p:sp>
        </p:grp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88F9FA26-3888-4735-B045-B56F7B2F9F7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272868" y="1436946"/>
              <a:ext cx="330438" cy="30744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969CEB6F-1F9C-49D8-BE04-95EB34B5EB6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595000" y="1813070"/>
              <a:ext cx="1304705" cy="41289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13685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993BB-3063-6150-91CD-676DF1A86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0419F95-7BCB-5940-F6B8-3DB6AAC7B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457" y="1060174"/>
            <a:ext cx="3255065" cy="3412435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37BF2C66-16D8-8AC0-FCDF-33012863DD20}"/>
              </a:ext>
            </a:extLst>
          </p:cNvPr>
          <p:cNvSpPr txBox="1">
            <a:spLocks/>
          </p:cNvSpPr>
          <p:nvPr/>
        </p:nvSpPr>
        <p:spPr>
          <a:xfrm>
            <a:off x="774700" y="158750"/>
            <a:ext cx="6956425" cy="430213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2200" dirty="0">
                <a:solidFill>
                  <a:srgbClr val="FFFFFF"/>
                </a:solidFill>
                <a:latin typeface="Verdana"/>
                <a:ea typeface="MS PGothic" pitchFamily="34" charset="-128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r>
              <a:rPr lang="en-GB" kern="0" dirty="0">
                <a:ea typeface="MS PGothic"/>
              </a:rPr>
              <a:t>Downscaling</a:t>
            </a:r>
            <a:r>
              <a:rPr lang="en-GB" kern="0">
                <a:ea typeface="MS PGothic"/>
              </a:rPr>
              <a:t>: What it's not</a:t>
            </a:r>
          </a:p>
        </p:txBody>
      </p:sp>
      <p:pic>
        <p:nvPicPr>
          <p:cNvPr id="18" name="Picture 17" descr="A map of the united kingdom with British Isles in the background&#10;&#10;AI-generated content may be incorrect.">
            <a:extLst>
              <a:ext uri="{FF2B5EF4-FFF2-40B4-BE49-F238E27FC236}">
                <a16:creationId xmlns:a16="http://schemas.microsoft.com/office/drawing/2014/main" id="{5423351A-3D95-C2B2-0A24-2DAE04A539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6683" y="803412"/>
            <a:ext cx="2708719" cy="361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5516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063BBC-50AF-352A-4438-2BB26EFAB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180AD5E5-90AE-A0C2-F7FE-F5DE0FB52F32}"/>
              </a:ext>
            </a:extLst>
          </p:cNvPr>
          <p:cNvSpPr txBox="1">
            <a:spLocks/>
          </p:cNvSpPr>
          <p:nvPr/>
        </p:nvSpPr>
        <p:spPr>
          <a:xfrm>
            <a:off x="774700" y="158750"/>
            <a:ext cx="6956425" cy="430213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en-GB" sz="2200" dirty="0">
                <a:solidFill>
                  <a:srgbClr val="FFFFFF"/>
                </a:solidFill>
                <a:latin typeface="Verdana"/>
                <a:ea typeface="MS PGothic" pitchFamily="34" charset="-128"/>
                <a:cs typeface="Verdana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200">
                <a:solidFill>
                  <a:srgbClr val="FFFFFF"/>
                </a:solidFill>
                <a:latin typeface="Verdana" pitchFamily="34" charset="0"/>
                <a:ea typeface="MS PGothic" pitchFamily="34" charset="-128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r>
              <a:rPr lang="en-GB" kern="0" dirty="0">
                <a:ea typeface="MS PGothic"/>
              </a:rPr>
              <a:t>Downscaling</a:t>
            </a:r>
            <a:r>
              <a:rPr lang="en-GB" kern="0">
                <a:ea typeface="MS PGothic"/>
              </a:rPr>
              <a:t>: Uncertainty</a:t>
            </a:r>
            <a:endParaRPr lang="en-GB" kern="0" dirty="0">
              <a:ea typeface="MS PGothic"/>
            </a:endParaRPr>
          </a:p>
        </p:txBody>
      </p:sp>
      <p:pic>
        <p:nvPicPr>
          <p:cNvPr id="4" name="Picture 3" descr="A table with text on it&#10;&#10;AI-generated content may be incorrect.">
            <a:extLst>
              <a:ext uri="{FF2B5EF4-FFF2-40B4-BE49-F238E27FC236}">
                <a16:creationId xmlns:a16="http://schemas.microsoft.com/office/drawing/2014/main" id="{DEEB323A-EAF4-5D2B-8204-36533428B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868" y="860761"/>
            <a:ext cx="4837045" cy="2287260"/>
          </a:xfrm>
          <a:prstGeom prst="rect">
            <a:avLst/>
          </a:prstGeom>
        </p:spPr>
      </p:pic>
      <p:pic>
        <p:nvPicPr>
          <p:cNvPr id="5" name="Picture 4" descr="A screenshot of a graph&#10;&#10;AI-generated content may be incorrect.">
            <a:extLst>
              <a:ext uri="{FF2B5EF4-FFF2-40B4-BE49-F238E27FC236}">
                <a16:creationId xmlns:a16="http://schemas.microsoft.com/office/drawing/2014/main" id="{735F6EDA-6C61-0A1B-0801-E87B1F09CD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434" y="1424608"/>
            <a:ext cx="4238783" cy="28078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B4E5FA-A812-D5E5-0D77-4D56C163BEC6}"/>
              </a:ext>
            </a:extLst>
          </p:cNvPr>
          <p:cNvSpPr txBox="1"/>
          <p:nvPr/>
        </p:nvSpPr>
        <p:spPr>
          <a:xfrm>
            <a:off x="88890" y="899698"/>
            <a:ext cx="4573627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>
                <a:latin typeface="Verdana"/>
                <a:ea typeface="MS PGothic"/>
              </a:rPr>
              <a:t>Downscaling </a:t>
            </a:r>
            <a:endParaRPr lang="en-GB" sz="2000" dirty="0"/>
          </a:p>
          <a:p>
            <a:r>
              <a:rPr lang="en-GB" sz="2000">
                <a:latin typeface="Verdana"/>
                <a:ea typeface="MS PGothic"/>
              </a:rPr>
              <a:t>inherently </a:t>
            </a:r>
            <a:endParaRPr lang="en-GB" sz="2000" dirty="0"/>
          </a:p>
          <a:p>
            <a:r>
              <a:rPr lang="en-GB" sz="2000">
                <a:latin typeface="Verdana"/>
                <a:ea typeface="MS PGothic"/>
              </a:rPr>
              <a:t>adds uncertainty. </a:t>
            </a:r>
            <a:endParaRPr lang="en-US" sz="2000"/>
          </a:p>
          <a:p>
            <a:endParaRPr lang="en-GB" sz="2000" dirty="0">
              <a:latin typeface="Verdana"/>
              <a:ea typeface="MS PGothic"/>
            </a:endParaRPr>
          </a:p>
          <a:p>
            <a:r>
              <a:rPr lang="en-GB" sz="2000">
                <a:latin typeface="Verdana"/>
                <a:ea typeface="MS PGothic"/>
              </a:rPr>
              <a:t>It is critical to </a:t>
            </a:r>
            <a:endParaRPr lang="en-US" sz="2000"/>
          </a:p>
          <a:p>
            <a:r>
              <a:rPr lang="en-GB" sz="2000">
                <a:latin typeface="Verdana"/>
                <a:ea typeface="MS PGothic"/>
              </a:rPr>
              <a:t>trace this through </a:t>
            </a:r>
            <a:endParaRPr lang="en-US" sz="2000"/>
          </a:p>
          <a:p>
            <a:r>
              <a:rPr lang="en-GB" sz="2000">
                <a:latin typeface="Verdana"/>
                <a:ea typeface="MS PGothic"/>
              </a:rPr>
              <a:t>to have confidence </a:t>
            </a:r>
            <a:endParaRPr lang="en-US" sz="2000"/>
          </a:p>
          <a:p>
            <a:r>
              <a:rPr lang="en-GB" sz="2000">
                <a:latin typeface="Verdana"/>
                <a:ea typeface="MS PGothic"/>
              </a:rPr>
              <a:t>in the product.</a:t>
            </a:r>
            <a:endParaRPr lang="en-US" sz="2000"/>
          </a:p>
          <a:p>
            <a:endParaRPr lang="en-GB" sz="2000" dirty="0">
              <a:latin typeface="Verdana"/>
              <a:ea typeface="MS PGothic"/>
            </a:endParaRPr>
          </a:p>
          <a:p>
            <a:r>
              <a:rPr lang="en-GB" sz="2000" dirty="0">
                <a:latin typeface="Verdana"/>
                <a:ea typeface="MS PGothic"/>
              </a:rPr>
              <a:t>We produce a fully </a:t>
            </a:r>
            <a:r>
              <a:rPr lang="en-GB" sz="2000">
                <a:latin typeface="Verdana"/>
                <a:ea typeface="MS PGothic"/>
              </a:rPr>
              <a:t>traceable</a:t>
            </a:r>
            <a:r>
              <a:rPr lang="en-GB" sz="2000" dirty="0">
                <a:latin typeface="Verdana"/>
                <a:ea typeface="MS PGothic"/>
              </a:rPr>
              <a:t> uncertainty per pixel as part of the product.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1924970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D686D4-65A9-44EA-8B45-F1DB2C55B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High-res availability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4DD7E0-6B51-4381-B3C9-A719515A98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6" t="9419" r="22172" b="2386"/>
          <a:stretch/>
        </p:blipFill>
        <p:spPr>
          <a:xfrm>
            <a:off x="-7684" y="722298"/>
            <a:ext cx="2766252" cy="38503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8E09DDE-AA67-492B-AD42-1FDA416469FD}"/>
              </a:ext>
            </a:extLst>
          </p:cNvPr>
          <p:cNvSpPr txBox="1"/>
          <p:nvPr/>
        </p:nvSpPr>
        <p:spPr>
          <a:xfrm>
            <a:off x="3772861" y="1167973"/>
            <a:ext cx="49869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UK data availability is planned for Earth Observation data Hub (EODH) and through the ESA CCI data portal, with future developments looking to expands this over Europe and then global</a:t>
            </a:r>
          </a:p>
        </p:txBody>
      </p:sp>
    </p:spTree>
    <p:extLst>
      <p:ext uri="{BB962C8B-B14F-4D97-AF65-F5344CB8AC3E}">
        <p14:creationId xmlns:p14="http://schemas.microsoft.com/office/powerpoint/2010/main" val="3454048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altLang="fr-FR" dirty="0" err="1">
                <a:latin typeface="Verdana" pitchFamily="34" charset="0"/>
              </a:rPr>
              <a:t>Emissivity</a:t>
            </a:r>
            <a:r>
              <a:rPr lang="fr-FR" altLang="fr-FR" dirty="0">
                <a:latin typeface="Verdana" pitchFamily="34" charset="0"/>
              </a:rPr>
              <a:t> inputs to high-</a:t>
            </a:r>
            <a:r>
              <a:rPr lang="fr-FR" altLang="fr-FR" dirty="0" err="1">
                <a:latin typeface="Verdana" pitchFamily="34" charset="0"/>
              </a:rPr>
              <a:t>res</a:t>
            </a:r>
            <a:r>
              <a:rPr lang="fr-FR" altLang="fr-FR" dirty="0">
                <a:latin typeface="Verdana" pitchFamily="34" charset="0"/>
              </a:rPr>
              <a:t> </a:t>
            </a:r>
            <a:r>
              <a:rPr lang="fr-FR" altLang="fr-FR" dirty="0" err="1">
                <a:latin typeface="Verdana" pitchFamily="34" charset="0"/>
              </a:rPr>
              <a:t>algorithms</a:t>
            </a:r>
            <a:endParaRPr lang="fr-FR" altLang="fr-FR" dirty="0">
              <a:latin typeface="Verdana" pitchFamily="34" charset="0"/>
            </a:endParaRPr>
          </a:p>
        </p:txBody>
      </p:sp>
      <p:sp>
        <p:nvSpPr>
          <p:cNvPr id="6146" name="Content Placeholder 2"/>
          <p:cNvSpPr>
            <a:spLocks noGrp="1"/>
          </p:cNvSpPr>
          <p:nvPr>
            <p:ph idx="1"/>
          </p:nvPr>
        </p:nvSpPr>
        <p:spPr>
          <a:xfrm>
            <a:off x="7006161" y="755099"/>
            <a:ext cx="2137839" cy="3824287"/>
          </a:xfrm>
        </p:spPr>
        <p:txBody>
          <a:bodyPr/>
          <a:lstStyle/>
          <a:p>
            <a:pPr indent="-342900"/>
            <a:r>
              <a:rPr lang="fr-FR" altLang="fr-FR" dirty="0">
                <a:latin typeface="Verdana" pitchFamily="34" charset="0"/>
              </a:rPr>
              <a:t>As inputs </a:t>
            </a:r>
            <a:r>
              <a:rPr lang="fr-FR" altLang="fr-FR" dirty="0" err="1">
                <a:latin typeface="Verdana" pitchFamily="34" charset="0"/>
              </a:rPr>
              <a:t>into</a:t>
            </a:r>
            <a:r>
              <a:rPr lang="fr-FR" altLang="fr-FR" dirty="0">
                <a:latin typeface="Verdana" pitchFamily="34" charset="0"/>
              </a:rPr>
              <a:t> </a:t>
            </a:r>
            <a:r>
              <a:rPr lang="fr-FR" altLang="fr-FR" dirty="0" err="1">
                <a:latin typeface="Verdana" pitchFamily="34" charset="0"/>
              </a:rPr>
              <a:t>our</a:t>
            </a:r>
            <a:r>
              <a:rPr lang="fr-FR" altLang="fr-FR" dirty="0">
                <a:latin typeface="Verdana" pitchFamily="34" charset="0"/>
              </a:rPr>
              <a:t> high-</a:t>
            </a:r>
            <a:r>
              <a:rPr lang="fr-FR" altLang="fr-FR" dirty="0" err="1">
                <a:latin typeface="Verdana" pitchFamily="34" charset="0"/>
              </a:rPr>
              <a:t>res</a:t>
            </a:r>
            <a:r>
              <a:rPr lang="fr-FR" altLang="fr-FR" dirty="0">
                <a:latin typeface="Verdana" pitchFamily="34" charset="0"/>
              </a:rPr>
              <a:t> LST </a:t>
            </a:r>
            <a:r>
              <a:rPr lang="fr-FR" altLang="fr-FR" dirty="0" err="1">
                <a:latin typeface="Verdana" pitchFamily="34" charset="0"/>
              </a:rPr>
              <a:t>products</a:t>
            </a:r>
            <a:r>
              <a:rPr lang="fr-FR" altLang="fr-FR" dirty="0">
                <a:latin typeface="Verdana" pitchFamily="34" charset="0"/>
              </a:rPr>
              <a:t> </a:t>
            </a:r>
            <a:r>
              <a:rPr lang="fr-FR" altLang="fr-FR" dirty="0" err="1">
                <a:latin typeface="Verdana" pitchFamily="34" charset="0"/>
              </a:rPr>
              <a:t>we</a:t>
            </a:r>
            <a:r>
              <a:rPr lang="fr-FR" altLang="fr-FR" dirty="0">
                <a:latin typeface="Verdana" pitchFamily="34" charset="0"/>
              </a:rPr>
              <a:t> </a:t>
            </a:r>
            <a:r>
              <a:rPr lang="fr-FR" altLang="fr-FR" dirty="0" err="1">
                <a:latin typeface="Verdana" pitchFamily="34" charset="0"/>
              </a:rPr>
              <a:t>create</a:t>
            </a:r>
            <a:r>
              <a:rPr lang="fr-FR" altLang="fr-FR" dirty="0">
                <a:latin typeface="Verdana" pitchFamily="34" charset="0"/>
              </a:rPr>
              <a:t> a </a:t>
            </a:r>
            <a:r>
              <a:rPr lang="en-GB" dirty="0"/>
              <a:t>100m classification scheme based on thermal properties of observed land. This leads to improved emissivity values – especially across urban areas</a:t>
            </a:r>
            <a:endParaRPr lang="fr-FR" altLang="fr-FR" dirty="0">
              <a:latin typeface="Verdana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A99AEF-F2A1-4173-B6A2-37BB398295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837" y="916464"/>
            <a:ext cx="3207835" cy="25951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7805E9-5206-414F-B452-DD72E0D4BEBD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" t="34718" r="53513" b="32972"/>
          <a:stretch/>
        </p:blipFill>
        <p:spPr>
          <a:xfrm>
            <a:off x="3431672" y="916464"/>
            <a:ext cx="3473183" cy="27969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C79AC0-41E7-49DF-A239-3EE200AD92A7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13" b="35419"/>
          <a:stretch/>
        </p:blipFill>
        <p:spPr>
          <a:xfrm rot="5400000">
            <a:off x="5225216" y="2411393"/>
            <a:ext cx="373279" cy="28858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7ED5B9-56E5-4CDE-AE86-751AE7E1811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6045" y="3404372"/>
            <a:ext cx="1764913" cy="127316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9D990-BD9D-4087-9F8B-204CAAA1B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Landsat Native High-res product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7D92927-E45C-4C2C-95FE-2549A7993B5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97" y="994351"/>
            <a:ext cx="6199203" cy="3293340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EC3F159-2956-401D-B698-AEFF10EB9C23}"/>
              </a:ext>
            </a:extLst>
          </p:cNvPr>
          <p:cNvSpPr txBox="1">
            <a:spLocks/>
          </p:cNvSpPr>
          <p:nvPr/>
        </p:nvSpPr>
        <p:spPr bwMode="auto">
          <a:xfrm>
            <a:off x="6929320" y="1447071"/>
            <a:ext cx="2137839" cy="2249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-6858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defRPr lang="en-GB" sz="1600" baseline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1pPr>
            <a:lvl2pPr marL="809625" indent="-3524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2pPr>
            <a:lvl3pPr marL="1406525" indent="-492125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3pPr>
            <a:lvl4pPr marL="2005013" indent="-6334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4pPr>
            <a:lvl5pPr marL="2601913" indent="-773113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defRPr lang="en-GB" sz="1600" dirty="0">
                <a:solidFill>
                  <a:schemeClr val="bg2"/>
                </a:solidFill>
                <a:latin typeface="Verdana"/>
                <a:ea typeface="MS PGothic" pitchFamily="34" charset="-128"/>
                <a:cs typeface="Verdana"/>
              </a:defRPr>
            </a:lvl5pPr>
            <a:lvl6pPr marL="34798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6pPr>
            <a:lvl7pPr marL="39370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7pPr>
            <a:lvl8pPr marL="43942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8pPr>
            <a:lvl9pPr marL="4851400" indent="-419100" algn="l" rtl="0" eaLnBrk="1" fontAlgn="base" hangingPunct="1">
              <a:lnSpc>
                <a:spcPct val="119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Verdana" pitchFamily="34" charset="0"/>
              <a:buChar char="–"/>
              <a:defRPr sz="1600">
                <a:solidFill>
                  <a:schemeClr val="bg2"/>
                </a:solidFill>
                <a:latin typeface="+mn-lt"/>
              </a:defRPr>
            </a:lvl9pPr>
          </a:lstStyle>
          <a:p>
            <a:r>
              <a:rPr lang="en-GB" sz="1600" dirty="0"/>
              <a:t>Calculated emissivities are input as priors into a split window retrieval to get Land surface temperatures</a:t>
            </a:r>
          </a:p>
        </p:txBody>
      </p:sp>
    </p:spTree>
    <p:extLst>
      <p:ext uri="{BB962C8B-B14F-4D97-AF65-F5344CB8AC3E}">
        <p14:creationId xmlns:p14="http://schemas.microsoft.com/office/powerpoint/2010/main" val="944532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EF973-478D-4ED5-B00B-7A4A00D94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Downscaling – Why?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6099FD-2F92-4C9C-A052-21D521CA3C0A}"/>
              </a:ext>
            </a:extLst>
          </p:cNvPr>
          <p:cNvSpPr txBox="1"/>
          <p:nvPr/>
        </p:nvSpPr>
        <p:spPr>
          <a:xfrm>
            <a:off x="98532" y="742295"/>
            <a:ext cx="508431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u="sng" dirty="0">
                <a:latin typeface="+mn-lt"/>
              </a:rPr>
              <a:t>Medium spatial resolution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400" b="1" dirty="0">
                <a:solidFill>
                  <a:srgbClr val="00B050"/>
                </a:solidFill>
                <a:latin typeface="+mn-lt"/>
              </a:rPr>
              <a:t>MODIS</a:t>
            </a:r>
            <a:endParaRPr lang="en-GB" sz="1400" dirty="0">
              <a:solidFill>
                <a:srgbClr val="00B050"/>
              </a:solidFill>
              <a:latin typeface="+mn-lt"/>
            </a:endParaRP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00B050"/>
                </a:solidFill>
                <a:latin typeface="+mn-lt"/>
              </a:rPr>
              <a:t>1km resolution multi-channel TIR 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00B050"/>
                </a:solidFill>
                <a:latin typeface="+mn-lt"/>
              </a:rPr>
              <a:t>2 instruments mounted on two satellites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GB" sz="1400" b="1" dirty="0">
                <a:solidFill>
                  <a:srgbClr val="00B050"/>
                </a:solidFill>
                <a:latin typeface="+mn-lt"/>
              </a:rPr>
              <a:t>SLSTR / AATSR</a:t>
            </a:r>
            <a:endParaRPr lang="en-GB" sz="1400" dirty="0">
              <a:solidFill>
                <a:srgbClr val="00B050"/>
              </a:solidFill>
              <a:latin typeface="+mn-lt"/>
            </a:endParaRP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00B050"/>
                </a:solidFill>
                <a:latin typeface="+mn-lt"/>
              </a:rPr>
              <a:t>1km resolution multi-channel TIR 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00B050"/>
                </a:solidFill>
                <a:latin typeface="+mn-lt"/>
              </a:rPr>
              <a:t>Highly calibrated</a:t>
            </a:r>
          </a:p>
          <a:p>
            <a:r>
              <a:rPr lang="en-GB" sz="1400" u="sng" dirty="0">
                <a:solidFill>
                  <a:prstClr val="black"/>
                </a:solidFill>
                <a:latin typeface="+mn-lt"/>
              </a:rPr>
              <a:t>High spatial resolution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rgbClr val="FF0000"/>
                </a:solidFill>
                <a:latin typeface="+mn-lt"/>
              </a:rPr>
              <a:t>LANDSAT-8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FF0000"/>
                </a:solidFill>
                <a:latin typeface="+mn-lt"/>
              </a:rPr>
              <a:t>Two channels in thermal infra-red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FF0000"/>
                </a:solidFill>
                <a:latin typeface="+mn-lt"/>
              </a:rPr>
              <a:t>100 m spatial resolution (30 m re-sampled)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FF0000"/>
                </a:solidFill>
                <a:latin typeface="+mn-lt"/>
              </a:rPr>
              <a:t>16 day revisit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FF0000"/>
                </a:solidFill>
                <a:latin typeface="+mn-lt"/>
              </a:rPr>
              <a:t>Accuracies of ~2 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rgbClr val="FFC000"/>
                </a:solidFill>
                <a:latin typeface="+mn-lt"/>
              </a:rPr>
              <a:t>ASTER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FFC000"/>
                </a:solidFill>
                <a:latin typeface="+mn-lt"/>
              </a:rPr>
              <a:t>5 channels in thermal infra-red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FFC000"/>
                </a:solidFill>
                <a:latin typeface="+mn-lt"/>
              </a:rPr>
              <a:t>90 m spatial resolution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FFC000"/>
                </a:solidFill>
                <a:latin typeface="+mn-lt"/>
              </a:rPr>
              <a:t>Tasking so sporadic coverage</a:t>
            </a:r>
          </a:p>
          <a:p>
            <a:pPr marL="742950" lvl="1" indent="-285750">
              <a:buFont typeface="Wingdings" pitchFamily="2" charset="2"/>
              <a:buChar char="Ø"/>
            </a:pPr>
            <a:r>
              <a:rPr lang="en-GB" sz="1400" dirty="0">
                <a:solidFill>
                  <a:srgbClr val="FFC000"/>
                </a:solidFill>
                <a:latin typeface="+mn-lt"/>
              </a:rPr>
              <a:t>Allows retrieval of both LST and emissivity</a:t>
            </a:r>
          </a:p>
          <a:p>
            <a:endParaRPr lang="en-GB" sz="1400" dirty="0">
              <a:solidFill>
                <a:prstClr val="black"/>
              </a:solidFill>
              <a:latin typeface="+mn-lt"/>
            </a:endParaRPr>
          </a:p>
          <a:p>
            <a:pPr lvl="1"/>
            <a:endParaRPr lang="en-GB" sz="1400" dirty="0">
              <a:solidFill>
                <a:prstClr val="black"/>
              </a:solidFill>
              <a:latin typeface="+mn-lt"/>
            </a:endParaRPr>
          </a:p>
        </p:txBody>
      </p:sp>
      <p:pic>
        <p:nvPicPr>
          <p:cNvPr id="17" name="Picture 2" descr="http://www.smhi.se/polopoly_fs/1.11742!image/figur2_modis.jpg_gen/derivatives/fullSizeImage/figur2_modis.jpg">
            <a:extLst>
              <a:ext uri="{FF2B5EF4-FFF2-40B4-BE49-F238E27FC236}">
                <a16:creationId xmlns:a16="http://schemas.microsoft.com/office/drawing/2014/main" id="{ED1ED1AF-D0EE-4D98-B26B-5643A952C2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724" y="897678"/>
            <a:ext cx="1894950" cy="103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Envisat satellite">
            <a:extLst>
              <a:ext uri="{FF2B5EF4-FFF2-40B4-BE49-F238E27FC236}">
                <a16:creationId xmlns:a16="http://schemas.microsoft.com/office/drawing/2014/main" id="{53107225-5F1C-4ADA-BC49-F39DE84985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724" y="2000972"/>
            <a:ext cx="1894950" cy="1092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landsat.gsfc.nasa.gov/images/lg_jpg/landsat7_orbit1.jpg">
            <a:extLst>
              <a:ext uri="{FF2B5EF4-FFF2-40B4-BE49-F238E27FC236}">
                <a16:creationId xmlns:a16="http://schemas.microsoft.com/office/drawing/2014/main" id="{62DEE7A8-9107-47D8-BDD4-642CAC9F50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724" y="3158230"/>
            <a:ext cx="1894950" cy="1390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BC15F3F8-E842-47C1-814E-0152D5797FEE}"/>
              </a:ext>
            </a:extLst>
          </p:cNvPr>
          <p:cNvGrpSpPr/>
          <p:nvPr/>
        </p:nvGrpSpPr>
        <p:grpSpPr>
          <a:xfrm>
            <a:off x="4684937" y="1213810"/>
            <a:ext cx="1713540" cy="3187395"/>
            <a:chOff x="4748733" y="1175659"/>
            <a:chExt cx="1713540" cy="3187395"/>
          </a:xfrm>
        </p:grpSpPr>
        <p:cxnSp>
          <p:nvCxnSpPr>
            <p:cNvPr id="22" name="Elbow Connector 4">
              <a:extLst>
                <a:ext uri="{FF2B5EF4-FFF2-40B4-BE49-F238E27FC236}">
                  <a16:creationId xmlns:a16="http://schemas.microsoft.com/office/drawing/2014/main" id="{9E88F4F1-7894-479A-A13D-610403DE3FDE}"/>
                </a:ext>
              </a:extLst>
            </p:cNvPr>
            <p:cNvCxnSpPr/>
            <p:nvPr/>
          </p:nvCxnSpPr>
          <p:spPr>
            <a:xfrm rot="5400000" flipH="1" flipV="1">
              <a:off x="4560648" y="2461429"/>
              <a:ext cx="2916778" cy="886472"/>
            </a:xfrm>
            <a:prstGeom prst="bentConnector2">
              <a:avLst/>
            </a:prstGeom>
            <a:ln w="381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3" name="Elbow Connector 11">
              <a:extLst>
                <a:ext uri="{FF2B5EF4-FFF2-40B4-BE49-F238E27FC236}">
                  <a16:creationId xmlns:a16="http://schemas.microsoft.com/office/drawing/2014/main" id="{2A23BA30-BDEC-4594-9684-A7FAB82382B1}"/>
                </a:ext>
              </a:extLst>
            </p:cNvPr>
            <p:cNvCxnSpPr>
              <a:cxnSpLocks/>
            </p:cNvCxnSpPr>
            <p:nvPr/>
          </p:nvCxnSpPr>
          <p:spPr>
            <a:xfrm>
              <a:off x="4748733" y="1175659"/>
              <a:ext cx="1713538" cy="270617"/>
            </a:xfrm>
            <a:prstGeom prst="bentConnector3">
              <a:avLst>
                <a:gd name="adj1" fmla="val 48407"/>
              </a:avLst>
            </a:prstGeom>
            <a:ln w="38100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E1889E5-C13B-4528-A652-453586C7371B}"/>
                </a:ext>
              </a:extLst>
            </p:cNvPr>
            <p:cNvCxnSpPr/>
            <p:nvPr/>
          </p:nvCxnSpPr>
          <p:spPr>
            <a:xfrm flipH="1">
              <a:off x="4842344" y="4363054"/>
              <a:ext cx="733457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341A7407-99C0-4FF9-80E0-3746FF754990}"/>
              </a:ext>
            </a:extLst>
          </p:cNvPr>
          <p:cNvCxnSpPr/>
          <p:nvPr/>
        </p:nvCxnSpPr>
        <p:spPr>
          <a:xfrm>
            <a:off x="4252912" y="1936639"/>
            <a:ext cx="2275479" cy="610795"/>
          </a:xfrm>
          <a:prstGeom prst="bentConnector3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or: Elbow 33">
            <a:extLst>
              <a:ext uri="{FF2B5EF4-FFF2-40B4-BE49-F238E27FC236}">
                <a16:creationId xmlns:a16="http://schemas.microsoft.com/office/drawing/2014/main" id="{F0447827-A83B-4962-BF9A-ACB51969C0A5}"/>
              </a:ext>
            </a:extLst>
          </p:cNvPr>
          <p:cNvCxnSpPr>
            <a:cxnSpLocks/>
          </p:cNvCxnSpPr>
          <p:nvPr/>
        </p:nvCxnSpPr>
        <p:spPr>
          <a:xfrm>
            <a:off x="4986558" y="2999646"/>
            <a:ext cx="1541833" cy="895464"/>
          </a:xfrm>
          <a:prstGeom prst="bentConnector3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9674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183D1-1890-4EC5-BE77-2088C0DFC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Downscaling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60F3338-FFEC-46F8-9D60-2FDFA23049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169393"/>
              </p:ext>
            </p:extLst>
          </p:nvPr>
        </p:nvGraphicFramePr>
        <p:xfrm>
          <a:off x="199029" y="928244"/>
          <a:ext cx="5429056" cy="3743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Visio" r:id="rId3" imgW="6347212" imgH="4373566" progId="Visio.Drawing.15">
                  <p:embed/>
                </p:oleObj>
              </mc:Choice>
              <mc:Fallback>
                <p:oleObj name="Visio" r:id="rId3" imgW="6347212" imgH="4373566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523FD9C-BA16-4395-9A29-FB016C0CE8E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029" y="928244"/>
                        <a:ext cx="5429056" cy="374386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4DA6CC-EFC3-497A-B488-00E45EFEE7D4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739650" y="840024"/>
            <a:ext cx="3404350" cy="3920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High-res</a:t>
            </a:r>
            <a:r>
              <a:rPr lang="en-GB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LSEs are used within a bespoke LST downscaling method developed at the University of Leicester. This method utilises optimal estimation to transform data from data at native 1km resolution data to 100m. </a:t>
            </a:r>
            <a:r>
              <a:rPr lang="en-GB" sz="1600" dirty="0">
                <a:latin typeface="+mn-lt"/>
              </a:rPr>
              <a:t>For more information on the OE algorithm that the Downscaling is based on please see Ben Courtier 15:55 this afternoon</a:t>
            </a:r>
          </a:p>
          <a:p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82748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79C46-7BD9-4B27-B16C-68317F523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Downscaling case study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AA038A-05CD-4C96-B0DF-F3BFA329F954}"/>
              </a:ext>
            </a:extLst>
          </p:cNvPr>
          <p:cNvSpPr txBox="1"/>
          <p:nvPr/>
        </p:nvSpPr>
        <p:spPr>
          <a:xfrm>
            <a:off x="251223" y="992398"/>
            <a:ext cx="28083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/>
              <a:t>Portsmouth case study: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800" dirty="0"/>
              <a:t>7 summer cloud free scenes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800" dirty="0"/>
              <a:t>Coincident data for: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GB" sz="1800" dirty="0"/>
              <a:t>MODIS Terra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GB" sz="1800" dirty="0"/>
              <a:t>ASTER</a:t>
            </a:r>
          </a:p>
          <a:p>
            <a:pPr marL="557213" lvl="1" indent="-214313">
              <a:buFont typeface="Arial" panose="020B0604020202020204" pitchFamily="34" charset="0"/>
              <a:buChar char="•"/>
            </a:pPr>
            <a:r>
              <a:rPr lang="en-GB" sz="1800" dirty="0"/>
              <a:t>LANDSAT 8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GB" sz="1800" dirty="0"/>
              <a:t>Provides great ability to inter compare and check the spatial outputs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1A5C94-510E-4543-95FD-3FD81B12E3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9310" y="1127571"/>
            <a:ext cx="5623467" cy="288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169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79C46-7BD9-4B27-B16C-68317F523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Downscaling case study 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A7140D2-897B-4355-B6AB-5F7A3A221D82}"/>
              </a:ext>
            </a:extLst>
          </p:cNvPr>
          <p:cNvGrpSpPr/>
          <p:nvPr/>
        </p:nvGrpSpPr>
        <p:grpSpPr>
          <a:xfrm>
            <a:off x="238732" y="723568"/>
            <a:ext cx="8340726" cy="3906290"/>
            <a:chOff x="64755" y="1808820"/>
            <a:chExt cx="8935737" cy="330448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A7A633F-D9CF-441B-9442-5AD2B4C992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40673" y="2355365"/>
              <a:ext cx="5369545" cy="2757936"/>
            </a:xfrm>
            <a:prstGeom prst="rect">
              <a:avLst/>
            </a:prstGeom>
          </p:spPr>
        </p:pic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17A9CF8E-4D09-4398-9963-55023C5F88EC}"/>
                </a:ext>
              </a:extLst>
            </p:cNvPr>
            <p:cNvSpPr/>
            <p:nvPr/>
          </p:nvSpPr>
          <p:spPr>
            <a:xfrm>
              <a:off x="2140674" y="3336500"/>
              <a:ext cx="917045" cy="864096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CB7F2EFE-A036-40D4-B6BC-867FC38305D4}"/>
                </a:ext>
              </a:extLst>
            </p:cNvPr>
            <p:cNvSpPr/>
            <p:nvPr/>
          </p:nvSpPr>
          <p:spPr>
            <a:xfrm>
              <a:off x="2599196" y="2510899"/>
              <a:ext cx="917045" cy="864096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6630E7F-6EA1-4DFE-BD60-84E1C929B2C1}"/>
                </a:ext>
              </a:extLst>
            </p:cNvPr>
            <p:cNvSpPr/>
            <p:nvPr/>
          </p:nvSpPr>
          <p:spPr>
            <a:xfrm>
              <a:off x="4591578" y="3269978"/>
              <a:ext cx="917045" cy="864096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D6043D0-EF8F-40BA-9F1D-F116E99C1136}"/>
                </a:ext>
              </a:extLst>
            </p:cNvPr>
            <p:cNvSpPr/>
            <p:nvPr/>
          </p:nvSpPr>
          <p:spPr>
            <a:xfrm>
              <a:off x="5353502" y="2349869"/>
              <a:ext cx="917045" cy="864096"/>
            </a:xfrm>
            <a:prstGeom prst="ellipse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35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DE19184-8C43-4437-80A3-7D9B2186BF2F}"/>
                </a:ext>
              </a:extLst>
            </p:cNvPr>
            <p:cNvSpPr txBox="1"/>
            <p:nvPr/>
          </p:nvSpPr>
          <p:spPr>
            <a:xfrm>
              <a:off x="1871700" y="1808820"/>
              <a:ext cx="178219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50" dirty="0"/>
                <a:t>Southampton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92974A5-4F85-411A-81CF-D15ACABAA4CC}"/>
                </a:ext>
              </a:extLst>
            </p:cNvPr>
            <p:cNvSpPr txBox="1"/>
            <p:nvPr/>
          </p:nvSpPr>
          <p:spPr>
            <a:xfrm>
              <a:off x="7218294" y="4750284"/>
              <a:ext cx="178219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50" dirty="0"/>
                <a:t>Portsmouth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3D54ADC-688B-4A38-A5DC-464982300780}"/>
                </a:ext>
              </a:extLst>
            </p:cNvPr>
            <p:cNvSpPr txBox="1"/>
            <p:nvPr/>
          </p:nvSpPr>
          <p:spPr>
            <a:xfrm>
              <a:off x="6224525" y="1847065"/>
              <a:ext cx="178219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50" dirty="0"/>
                <a:t>Agriculture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DB96A54-A8A6-47AF-A2B8-2EC921ADDF2A}"/>
                </a:ext>
              </a:extLst>
            </p:cNvPr>
            <p:cNvSpPr txBox="1"/>
            <p:nvPr/>
          </p:nvSpPr>
          <p:spPr>
            <a:xfrm>
              <a:off x="64755" y="4401108"/>
              <a:ext cx="1782198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350" dirty="0"/>
                <a:t>Dense Forest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7EF744C5-5F3F-4818-B890-5D8B40467FAB}"/>
                </a:ext>
              </a:extLst>
            </p:cNvPr>
            <p:cNvCxnSpPr>
              <a:stCxn id="12" idx="2"/>
            </p:cNvCxnSpPr>
            <p:nvPr/>
          </p:nvCxnSpPr>
          <p:spPr>
            <a:xfrm>
              <a:off x="2762799" y="2108902"/>
              <a:ext cx="294919" cy="88805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FEA2A8F8-D098-4D94-841B-C8DC5DB570CA}"/>
                </a:ext>
              </a:extLst>
            </p:cNvPr>
            <p:cNvCxnSpPr>
              <a:cxnSpLocks/>
              <a:stCxn id="14" idx="2"/>
            </p:cNvCxnSpPr>
            <p:nvPr/>
          </p:nvCxnSpPr>
          <p:spPr>
            <a:xfrm flipH="1">
              <a:off x="5812026" y="2147147"/>
              <a:ext cx="1303598" cy="68571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7C3F5AE3-54E2-4150-81F1-4F08C33C8BD0}"/>
                </a:ext>
              </a:extLst>
            </p:cNvPr>
            <p:cNvCxnSpPr>
              <a:cxnSpLocks/>
              <a:stCxn id="15" idx="0"/>
            </p:cNvCxnSpPr>
            <p:nvPr/>
          </p:nvCxnSpPr>
          <p:spPr>
            <a:xfrm flipV="1">
              <a:off x="955854" y="3809020"/>
              <a:ext cx="1643342" cy="592088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2B30FA02-BCED-4E3D-B62A-B8DC17188223}"/>
                </a:ext>
              </a:extLst>
            </p:cNvPr>
            <p:cNvCxnSpPr>
              <a:cxnSpLocks/>
              <a:stCxn id="13" idx="0"/>
            </p:cNvCxnSpPr>
            <p:nvPr/>
          </p:nvCxnSpPr>
          <p:spPr>
            <a:xfrm flipH="1" flipV="1">
              <a:off x="5050099" y="3702028"/>
              <a:ext cx="3059294" cy="1048256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03409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2EB4608-4309-4C56-85B9-9B2A9F8E9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869438"/>
            <a:ext cx="6858000" cy="34046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36B70B-3B98-42A8-9B6D-5D26D1102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Downscaling case study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4D6073-58B4-4C11-8E5B-01AF90EAFD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869438"/>
            <a:ext cx="6858000" cy="3404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036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AB3F1-B4ED-47FD-B388-0026E8184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Downscaling case study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2CD8E2-2044-467A-A1CE-A2E3F1367C8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24" y="993291"/>
            <a:ext cx="4200525" cy="19359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F77012-A167-4F35-950E-FE0B0FAAB62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976" y="977667"/>
            <a:ext cx="4114800" cy="18973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3ABDB8-9DF2-4755-9B54-64B2FDE79C7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587" y="2489347"/>
            <a:ext cx="4314825" cy="19912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6250225"/>
      </p:ext>
    </p:extLst>
  </p:cSld>
  <p:clrMapOvr>
    <a:masterClrMapping/>
  </p:clrMapOvr>
</p:sld>
</file>

<file path=ppt/theme/theme1.xml><?xml version="1.0" encoding="utf-8"?>
<a:theme xmlns:a="http://schemas.openxmlformats.org/drawingml/2006/main" name="CCI_landsurfacetemperature">
  <a:themeElements>
    <a:clrScheme name="Esa presentation 7">
      <a:dk1>
        <a:srgbClr val="000000"/>
      </a:dk1>
      <a:lt1>
        <a:srgbClr val="FFFFFF"/>
      </a:lt1>
      <a:dk2>
        <a:srgbClr val="747678"/>
      </a:dk2>
      <a:lt2>
        <a:srgbClr val="4D4F53"/>
      </a:lt2>
      <a:accent1>
        <a:srgbClr val="0098DB"/>
      </a:accent1>
      <a:accent2>
        <a:srgbClr val="D5D6D2"/>
      </a:accent2>
      <a:accent3>
        <a:srgbClr val="FFFFFF"/>
      </a:accent3>
      <a:accent4>
        <a:srgbClr val="000000"/>
      </a:accent4>
      <a:accent5>
        <a:srgbClr val="AACAEA"/>
      </a:accent5>
      <a:accent6>
        <a:srgbClr val="C1C2BE"/>
      </a:accent6>
      <a:hlink>
        <a:srgbClr val="8B8D8E"/>
      </a:hlink>
      <a:folHlink>
        <a:srgbClr val="9A9B9C"/>
      </a:folHlink>
    </a:clrScheme>
    <a:fontScheme name="Esa presentatio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sa presentation 1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338D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ADC5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2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98DB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AACAEA"/>
        </a:accent5>
        <a:accent6>
          <a:srgbClr val="00783B"/>
        </a:accent6>
        <a:hlink>
          <a:srgbClr val="E37222"/>
        </a:hlink>
        <a:folHlink>
          <a:srgbClr val="00338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3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008542"/>
        </a:accent1>
        <a:accent2>
          <a:srgbClr val="003397"/>
        </a:accent2>
        <a:accent3>
          <a:srgbClr val="FFFFFF"/>
        </a:accent3>
        <a:accent4>
          <a:srgbClr val="404246"/>
        </a:accent4>
        <a:accent5>
          <a:srgbClr val="AAC2B0"/>
        </a:accent5>
        <a:accent6>
          <a:srgbClr val="002D88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4">
        <a:dk1>
          <a:srgbClr val="4D4F53"/>
        </a:dk1>
        <a:lt1>
          <a:srgbClr val="FFFFFF"/>
        </a:lt1>
        <a:dk2>
          <a:srgbClr val="D0103A"/>
        </a:dk2>
        <a:lt2>
          <a:srgbClr val="000000"/>
        </a:lt2>
        <a:accent1>
          <a:srgbClr val="E37222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FBCAB"/>
        </a:accent5>
        <a:accent6>
          <a:srgbClr val="00783B"/>
        </a:accent6>
        <a:hlink>
          <a:srgbClr val="00338D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5">
        <a:dk1>
          <a:srgbClr val="4D4F53"/>
        </a:dk1>
        <a:lt1>
          <a:srgbClr val="FFFFFF"/>
        </a:lt1>
        <a:dk2>
          <a:srgbClr val="00338D"/>
        </a:dk2>
        <a:lt2>
          <a:srgbClr val="000000"/>
        </a:lt2>
        <a:accent1>
          <a:srgbClr val="D0103A"/>
        </a:accent1>
        <a:accent2>
          <a:srgbClr val="008542"/>
        </a:accent2>
        <a:accent3>
          <a:srgbClr val="FFFFFF"/>
        </a:accent3>
        <a:accent4>
          <a:srgbClr val="404246"/>
        </a:accent4>
        <a:accent5>
          <a:srgbClr val="E4AAAE"/>
        </a:accent5>
        <a:accent6>
          <a:srgbClr val="00783B"/>
        </a:accent6>
        <a:hlink>
          <a:srgbClr val="E37222"/>
        </a:hlink>
        <a:folHlink>
          <a:srgbClr val="0098D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6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338D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ADC5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7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98DB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AEA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8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00854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AAC2B0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9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E37222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FBCAB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0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D0103A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E4AAAE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a presentation 11">
        <a:dk1>
          <a:srgbClr val="000000"/>
        </a:dk1>
        <a:lt1>
          <a:srgbClr val="FFFFFF"/>
        </a:lt1>
        <a:dk2>
          <a:srgbClr val="747678"/>
        </a:dk2>
        <a:lt2>
          <a:srgbClr val="4D4F53"/>
        </a:lt2>
        <a:accent1>
          <a:srgbClr val="8B8D8E"/>
        </a:accent1>
        <a:accent2>
          <a:srgbClr val="D5D6D2"/>
        </a:accent2>
        <a:accent3>
          <a:srgbClr val="FFFFFF"/>
        </a:accent3>
        <a:accent4>
          <a:srgbClr val="000000"/>
        </a:accent4>
        <a:accent5>
          <a:srgbClr val="C4C5C6"/>
        </a:accent5>
        <a:accent6>
          <a:srgbClr val="C1C2BE"/>
        </a:accent6>
        <a:hlink>
          <a:srgbClr val="8B8D8E"/>
        </a:hlink>
        <a:folHlink>
          <a:srgbClr val="9A9B9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SA Presentation 16-9.potx" id="{625F8AEC-1CDE-415D-B0E3-F5C995E29248}" vid="{7620660D-6BA5-4224-AA6E-849C46B07D63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Met Office Document" ma:contentTypeID="0x01010008EC4BDFB4C3D542892399C37F0B505F00A5E4FF33B30EA542B63537776E4159E2" ma:contentTypeVersion="4" ma:contentTypeDescription="" ma:contentTypeScope="" ma:versionID="afae94b013afc68d3bc79838abe09d6e">
  <xsd:schema xmlns:xsd="http://www.w3.org/2001/XMLSchema" xmlns:xs="http://www.w3.org/2001/XMLSchema" xmlns:p="http://schemas.microsoft.com/office/2006/metadata/properties" xmlns:ns2="95a6d21c-7db0-4b7e-981f-b4f22b02b9d8" targetNamespace="http://schemas.microsoft.com/office/2006/metadata/properties" ma:root="true" ma:fieldsID="00498563706532ae591e9d28b48530d5" ns2:_="">
    <xsd:import namespace="95a6d21c-7db0-4b7e-981f-b4f22b02b9d8"/>
    <xsd:element name="properties">
      <xsd:complexType>
        <xsd:sequence>
          <xsd:element name="documentManagement">
            <xsd:complexType>
              <xsd:all>
                <xsd:element ref="ns2:TNA" minOccurs="0"/>
                <xsd:element ref="ns2:Review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a6d21c-7db0-4b7e-981f-b4f22b02b9d8" elementFormDefault="qualified">
    <xsd:import namespace="http://schemas.microsoft.com/office/2006/documentManagement/types"/>
    <xsd:import namespace="http://schemas.microsoft.com/office/infopath/2007/PartnerControls"/>
    <xsd:element name="TNA" ma:index="1" nillable="true" ma:displayName="TNA" ma:default="Not of potential interest" ma:format="Dropdown" ma:internalName="TNA">
      <xsd:simpleType>
        <xsd:restriction base="dms:Choice">
          <xsd:enumeration value="Not of potential interest"/>
          <xsd:enumeration value="Potential TNA Record"/>
          <xsd:enumeration value="Flagged for TNA"/>
          <xsd:enumeration value="List to TNA"/>
          <xsd:enumeration value="Not listed to TNA"/>
          <xsd:enumeration value="Transferred to TNA"/>
          <xsd:enumeration value="Published by TNA"/>
        </xsd:restriction>
      </xsd:simpleType>
    </xsd:element>
    <xsd:element name="ReviewDate" ma:index="2" nillable="true" ma:displayName="Review Date" ma:format="DateOnly" ma:internalName="Review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8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4F9D0DE9BDCC4459CB953BA1A83B265" ma:contentTypeVersion="19" ma:contentTypeDescription="Create a new document." ma:contentTypeScope="" ma:versionID="d2924f644687df15ff764fcc842f1b21">
  <xsd:schema xmlns:xsd="http://www.w3.org/2001/XMLSchema" xmlns:xs="http://www.w3.org/2001/XMLSchema" xmlns:p="http://schemas.microsoft.com/office/2006/metadata/properties" xmlns:ns2="e19819c7-3cbc-4b1a-8ee3-31d373041e80" xmlns:ns3="34c15f97-4efe-4adb-8bbd-d6a08105d664" targetNamespace="http://schemas.microsoft.com/office/2006/metadata/properties" ma:root="true" ma:fieldsID="8bd833f67e813b22e22ff3ab75e3e9c4" ns2:_="" ns3:_="">
    <xsd:import namespace="e19819c7-3cbc-4b1a-8ee3-31d373041e80"/>
    <xsd:import namespace="34c15f97-4efe-4adb-8bbd-d6a08105d6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9819c7-3cbc-4b1a-8ee3-31d373041e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d260c57-76ed-49cc-8be9-72fa21c071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c15f97-4efe-4adb-8bbd-d6a08105d6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193e768-861a-4d5f-a897-84279c2a4bec}" ma:internalName="TaxCatchAll" ma:showField="CatchAllData" ma:web="34c15f97-4efe-4adb-8bbd-d6a08105d6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c15f97-4efe-4adb-8bbd-d6a08105d664" xsi:nil="true"/>
    <lcf76f155ced4ddcb4097134ff3c332f xmlns="e19819c7-3cbc-4b1a-8ee3-31d373041e8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B0BD2B5-4222-4B58-B2C6-3215EC4E34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5a6d21c-7db0-4b7e-981f-b4f22b02b9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336C0B-266C-49AE-BFDD-14F0F00EB31F}"/>
</file>

<file path=customXml/itemProps3.xml><?xml version="1.0" encoding="utf-8"?>
<ds:datastoreItem xmlns:ds="http://schemas.openxmlformats.org/officeDocument/2006/customXml" ds:itemID="{548D79E0-F545-4A75-B39D-7B8AF1D9BA85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8E22279E-2C4C-4C93-8498-455A58D1433E}">
  <ds:schemaRefs>
    <ds:schemaRef ds:uri="http://purl.org/dc/elements/1.1/"/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34c15f97-4efe-4adb-8bbd-d6a08105d664"/>
    <ds:schemaRef ds:uri="e19819c7-3cbc-4b1a-8ee3-31d373041e80"/>
    <ds:schemaRef ds:uri="http://www.w3.org/XML/1998/namespace"/>
    <ds:schemaRef ds:uri="95a6d21c-7db0-4b7e-981f-b4f22b02b9d8"/>
  </ds:schemaRefs>
</ds:datastoreItem>
</file>

<file path=docMetadata/LabelInfo.xml><?xml version="1.0" encoding="utf-8"?>
<clbl:labelList xmlns:clbl="http://schemas.microsoft.com/office/2020/mipLabelMetadata">
  <clbl:label id="{17f18161-20d7-4746-87fd-50fe3e3b6619}" enabled="0" method="" siteId="{17f18161-20d7-4746-87fd-50fe3e3b661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CCI_landsurfacetemperature</Template>
  <TotalTime>863</TotalTime>
  <Words>328</Words>
  <Application>Microsoft Office PowerPoint</Application>
  <PresentationFormat>On-screen Show (16:9)</PresentationFormat>
  <Paragraphs>60</Paragraphs>
  <Slides>15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Verdana</vt:lpstr>
      <vt:lpstr>Wingdings</vt:lpstr>
      <vt:lpstr>CCI_landsurfacetemperature</vt:lpstr>
      <vt:lpstr>Visio</vt:lpstr>
      <vt:lpstr>PowerPoint Presentation</vt:lpstr>
      <vt:lpstr>Emissivity inputs to high-res algorithms</vt:lpstr>
      <vt:lpstr>Landsat Native High-res product</vt:lpstr>
      <vt:lpstr>Downscaling – Why?</vt:lpstr>
      <vt:lpstr>Downscaling</vt:lpstr>
      <vt:lpstr>Downscaling case study </vt:lpstr>
      <vt:lpstr>Downscaling case study </vt:lpstr>
      <vt:lpstr>Downscaling case study</vt:lpstr>
      <vt:lpstr>Downscaling case study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High-res availability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TITLE OF PRESENTATION</dc:subject>
  <dc:creator>Jérôme Bruniquel</dc:creator>
  <cp:lastModifiedBy>Paton, Charlotte J.</cp:lastModifiedBy>
  <cp:revision>61</cp:revision>
  <cp:lastPrinted>2008-08-26T16:26:23Z</cp:lastPrinted>
  <dcterms:created xsi:type="dcterms:W3CDTF">2018-08-24T13:21:33Z</dcterms:created>
  <dcterms:modified xsi:type="dcterms:W3CDTF">2026-05-11T13:06:42Z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Title">
    <vt:lpwstr>TITLE OF PRESENTATION</vt:lpwstr>
  </property>
  <property fmtid="{D5CDD505-2E9C-101B-9397-08002B2CF9AE}" pid="3" name="PSubtitle">
    <vt:lpwstr>TITLE OF PRESENTATION</vt:lpwstr>
  </property>
  <property fmtid="{D5CDD505-2E9C-101B-9397-08002B2CF9AE}" pid="4" name="PAuthor">
    <vt:lpwstr> </vt:lpwstr>
  </property>
  <property fmtid="{D5CDD505-2E9C-101B-9397-08002B2CF9AE}" pid="5" name="PPlace">
    <vt:lpwstr/>
  </property>
  <property fmtid="{D5CDD505-2E9C-101B-9397-08002B2CF9AE}" pid="6" name="PDate">
    <vt:lpwstr>DD/MM/YYYY</vt:lpwstr>
  </property>
  <property fmtid="{D5CDD505-2E9C-101B-9397-08002B2CF9AE}" pid="7" name="PProgramme">
    <vt:lpwstr/>
  </property>
  <property fmtid="{D5CDD505-2E9C-101B-9397-08002B2CF9AE}" pid="8" name="PEmail">
    <vt:lpwstr/>
  </property>
  <property fmtid="{D5CDD505-2E9C-101B-9397-08002B2CF9AE}" pid="9" name="PClassification">
    <vt:lpwstr>ESA UNCLASSIFIED – For Official Use</vt:lpwstr>
  </property>
  <property fmtid="{D5CDD505-2E9C-101B-9397-08002B2CF9AE}" pid="10" name="POptionButton1">
    <vt:bool>true</vt:bool>
  </property>
  <property fmtid="{D5CDD505-2E9C-101B-9397-08002B2CF9AE}" pid="11" name="POptionButton2">
    <vt:bool>false</vt:bool>
  </property>
  <property fmtid="{D5CDD505-2E9C-101B-9397-08002B2CF9AE}" pid="12" name="ESAVersion">
    <vt:lpwstr>5GV2.0</vt:lpwstr>
  </property>
  <property fmtid="{D5CDD505-2E9C-101B-9397-08002B2CF9AE}" pid="13" name="ShowESADialog1">
    <vt:bool>true</vt:bool>
  </property>
  <property fmtid="{D5CDD505-2E9C-101B-9397-08002B2CF9AE}" pid="14" name="ContentTypeId">
    <vt:lpwstr>0x010100E4F9D0DE9BDCC4459CB953BA1A83B265</vt:lpwstr>
  </property>
  <property fmtid="{D5CDD505-2E9C-101B-9397-08002B2CF9AE}" pid="15" name="Document Type">
    <vt:lpwstr>HO - Handout / Presentation</vt:lpwstr>
  </property>
  <property fmtid="{D5CDD505-2E9C-101B-9397-08002B2CF9AE}" pid="16" name="Reference">
    <vt:lpwstr/>
  </property>
  <property fmtid="{D5CDD505-2E9C-101B-9397-08002B2CF9AE}" pid="17" name="Classification">
    <vt:lpwstr>ESA UNCLASSIFIED - For Official Use</vt:lpwstr>
  </property>
  <property fmtid="{D5CDD505-2E9C-101B-9397-08002B2CF9AE}" pid="18" name="Classification Caveat">
    <vt:lpwstr/>
  </property>
  <property fmtid="{D5CDD505-2E9C-101B-9397-08002B2CF9AE}" pid="19" name="Status">
    <vt:lpwstr/>
  </property>
  <property fmtid="{D5CDD505-2E9C-101B-9397-08002B2CF9AE}" pid="20" name="bmsSiteName">
    <vt:lpwstr/>
  </property>
  <property fmtid="{D5CDD505-2E9C-101B-9397-08002B2CF9AE}" pid="21" name="Originating Organisation">
    <vt:lpwstr/>
  </property>
  <property fmtid="{D5CDD505-2E9C-101B-9397-08002B2CF9AE}" pid="22" name="Distribution">
    <vt:lpwstr/>
  </property>
  <property fmtid="{D5CDD505-2E9C-101B-9397-08002B2CF9AE}" pid="23" name="bmsSitename2">
    <vt:lpwstr/>
  </property>
  <property fmtid="{D5CDD505-2E9C-101B-9397-08002B2CF9AE}" pid="24" name="bmsAddress">
    <vt:lpwstr/>
  </property>
  <property fmtid="{D5CDD505-2E9C-101B-9397-08002B2CF9AE}" pid="25" name="bmsPlace">
    <vt:lpwstr/>
  </property>
  <property fmtid="{D5CDD505-2E9C-101B-9397-08002B2CF9AE}" pid="26" name="bmsPhoneFax">
    <vt:lpwstr/>
  </property>
  <property fmtid="{D5CDD505-2E9C-101B-9397-08002B2CF9AE}" pid="27" name="Issue">
    <vt:i4>0</vt:i4>
  </property>
  <property fmtid="{D5CDD505-2E9C-101B-9397-08002B2CF9AE}" pid="28" name="Revision">
    <vt:i4>0</vt:i4>
  </property>
</Properties>
</file>