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269" r:id="rId7"/>
    <p:sldId id="271" r:id="rId8"/>
    <p:sldId id="272" r:id="rId9"/>
    <p:sldId id="267" r:id="rId10"/>
    <p:sldId id="273" r:id="rId11"/>
    <p:sldId id="268" r:id="rId12"/>
    <p:sldId id="260" r:id="rId13"/>
    <p:sldId id="257" r:id="rId14"/>
    <p:sldId id="262" r:id="rId15"/>
    <p:sldId id="270" r:id="rId16"/>
    <p:sldId id="259" r:id="rId17"/>
    <p:sldId id="261" r:id="rId18"/>
    <p:sldId id="263" r:id="rId19"/>
    <p:sldId id="264" r:id="rId20"/>
    <p:sldId id="265" r:id="rId21"/>
    <p:sldId id="266" r:id="rId22"/>
  </p:sldIdLst>
  <p:sldSz cx="9144000" cy="5143500" type="screen16x9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8542"/>
    <a:srgbClr val="00549F"/>
    <a:srgbClr val="FDC82F"/>
    <a:srgbClr val="00338D"/>
    <a:srgbClr val="D0103A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705"/>
  </p:normalViewPr>
  <p:slideViewPr>
    <p:cSldViewPr snapToGrid="0">
      <p:cViewPr varScale="1">
        <p:scale>
          <a:sx n="144" d="100"/>
          <a:sy n="144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1629439-C4C5-449A-A9C2-E3C1296C5625}"/>
    <pc:docChg chg="modSld">
      <pc:chgData name="" userId="" providerId="" clId="Web-{C1629439-C4C5-449A-A9C2-E3C1296C5625}" dt="2018-10-23T11:28:16.901" v="146" actId="20577"/>
      <pc:docMkLst>
        <pc:docMk/>
      </pc:docMkLst>
      <pc:sldChg chg="modSp">
        <pc:chgData name="" userId="" providerId="" clId="Web-{C1629439-C4C5-449A-A9C2-E3C1296C5625}" dt="2018-10-23T11:28:16.901" v="146" actId="20577"/>
        <pc:sldMkLst>
          <pc:docMk/>
          <pc:sldMk cId="4001917017" sldId="263"/>
        </pc:sldMkLst>
        <pc:spChg chg="mod">
          <ac:chgData name="" userId="" providerId="" clId="Web-{C1629439-C4C5-449A-A9C2-E3C1296C5625}" dt="2018-10-23T11:28:16.901" v="146" actId="20577"/>
          <ac:spMkLst>
            <pc:docMk/>
            <pc:sldMk cId="4001917017" sldId="263"/>
            <ac:spMk id="6146" creationId="{177BFEE4-13CD-4363-8496-7CD5A789F6A9}"/>
          </ac:spMkLst>
        </pc:spChg>
      </pc:sldChg>
      <pc:sldChg chg="modSp">
        <pc:chgData name="" userId="" providerId="" clId="Web-{C1629439-C4C5-449A-A9C2-E3C1296C5625}" dt="2018-10-23T11:27:38.432" v="144" actId="20577"/>
        <pc:sldMkLst>
          <pc:docMk/>
          <pc:sldMk cId="2017847271" sldId="264"/>
        </pc:sldMkLst>
        <pc:spChg chg="mod">
          <ac:chgData name="" userId="" providerId="" clId="Web-{C1629439-C4C5-449A-A9C2-E3C1296C5625}" dt="2018-10-23T11:27:38.432" v="144" actId="20577"/>
          <ac:spMkLst>
            <pc:docMk/>
            <pc:sldMk cId="2017847271" sldId="264"/>
            <ac:spMk id="6146" creationId="{177BFEE4-13CD-4363-8496-7CD5A789F6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DDFF00C7-3061-46FC-B2C4-4D1C7BB655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89C3D855-6914-40A2-A047-6DD5CEFFA62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3474EC38-E531-4C27-ABF4-D4D952E445E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5C9F84ED-E800-48E7-ADE3-9DBA79E0AA2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anose="020B0604020202020204" pitchFamily="34" charset="0"/>
              </a:defRPr>
            </a:lvl1pPr>
          </a:lstStyle>
          <a:p>
            <a:fld id="{98CFD122-6BB8-4861-A81A-F764C143F029}" type="slidenum">
              <a:rPr lang="it-IT" altLang="de-DE"/>
              <a:pPr/>
              <a:t>‹Nr.›</a:t>
            </a:fld>
            <a:endParaRPr lang="it-I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7F39ED5-AD29-4B5E-BE6C-5F5607FE55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A3E1591-1A86-4162-88BD-A691C645A0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51E10E3C-1C3F-4963-84FA-8910F44E9850}" type="datetimeFigureOut">
              <a:rPr lang="en-US" altLang="de-DE"/>
              <a:pPr/>
              <a:t>10/30/18</a:t>
            </a:fld>
            <a:endParaRPr lang="en-US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247C732-B072-46FE-AE5F-88D09D2DB9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96E30636-DB99-4A70-9A8F-6962CF81D9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F5134769-18BA-4608-BB79-0D39B9FE5C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421BB2D9-857A-46E8-91BC-E5A2D4E42D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F8D6E880-3875-4305-A707-19466E1821ED}" type="slidenum">
              <a:rPr lang="en-US" altLang="de-DE"/>
              <a:pPr/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rPr>
              <a:t>Metrics</a:t>
            </a:r>
            <a:endParaRPr lang="de-AT" sz="1200" b="0" i="0" u="none" strike="noStrike" kern="1200" baseline="0" dirty="0">
              <a:solidFill>
                <a:schemeClr val="tx1"/>
              </a:solidFill>
              <a:latin typeface="Calibri" pitchFamily="34" charset="0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rPr>
              <a:t>for validation will be defined in discussion with the mapping group [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6E880-3875-4305-A707-19466E1821ED}" type="slidenum">
              <a:rPr lang="en-US" altLang="de-DE" smtClean="0"/>
              <a:pPr/>
              <a:t>14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0963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Arctic Research consortium of the 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6E880-3875-4305-A707-19466E1821ED}" type="slidenum">
              <a:rPr lang="en-US" altLang="de-DE" smtClean="0"/>
              <a:pPr/>
              <a:t>18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9075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permafrost.jpg">
            <a:extLst>
              <a:ext uri="{FF2B5EF4-FFF2-40B4-BE49-F238E27FC236}">
                <a16:creationId xmlns:a16="http://schemas.microsoft.com/office/drawing/2014/main" id="{4D7DA773-D391-4BF3-BB2F-95C85C4D9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>
            <a:extLst>
              <a:ext uri="{FF2B5EF4-FFF2-40B4-BE49-F238E27FC236}">
                <a16:creationId xmlns:a16="http://schemas.microsoft.com/office/drawing/2014/main" id="{BEBB751D-89BF-43D0-83C4-EF131D44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pic>
        <p:nvPicPr>
          <p:cNvPr id="6" name="Picture 37">
            <a:extLst>
              <a:ext uri="{FF2B5EF4-FFF2-40B4-BE49-F238E27FC236}">
                <a16:creationId xmlns:a16="http://schemas.microsoft.com/office/drawing/2014/main" id="{5EAA4D84-6D88-49CB-818F-866782C51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>
            <a:extLst>
              <a:ext uri="{FF2B5EF4-FFF2-40B4-BE49-F238E27FC236}">
                <a16:creationId xmlns:a16="http://schemas.microsoft.com/office/drawing/2014/main" id="{251E8CAA-F4D8-4B46-8D0F-D48EB980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>
            <a:extLst>
              <a:ext uri="{FF2B5EF4-FFF2-40B4-BE49-F238E27FC236}">
                <a16:creationId xmlns:a16="http://schemas.microsoft.com/office/drawing/2014/main" id="{125E816E-6FCF-4767-80D7-E9E867F78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39">
            <a:extLst>
              <a:ext uri="{FF2B5EF4-FFF2-40B4-BE49-F238E27FC236}">
                <a16:creationId xmlns:a16="http://schemas.microsoft.com/office/drawing/2014/main" id="{99F1C6A1-2428-4685-BB1F-F05231B23D52}"/>
              </a:ext>
            </a:extLst>
          </p:cNvPr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>
            <a:extLst>
              <a:ext uri="{FF2B5EF4-FFF2-40B4-BE49-F238E27FC236}">
                <a16:creationId xmlns:a16="http://schemas.microsoft.com/office/drawing/2014/main" id="{4D2A8B01-9877-45DB-B6D5-123B320E8F0F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>
              <a:extLst>
                <a:ext uri="{FF2B5EF4-FFF2-40B4-BE49-F238E27FC236}">
                  <a16:creationId xmlns:a16="http://schemas.microsoft.com/office/drawing/2014/main" id="{98E21E7E-52A5-4A84-9AB3-D2E1889CE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>
              <a:extLst>
                <a:ext uri="{FF2B5EF4-FFF2-40B4-BE49-F238E27FC236}">
                  <a16:creationId xmlns:a16="http://schemas.microsoft.com/office/drawing/2014/main" id="{0429FC17-FD4A-45A1-961A-049828664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>
              <a:extLst>
                <a:ext uri="{FF2B5EF4-FFF2-40B4-BE49-F238E27FC236}">
                  <a16:creationId xmlns:a16="http://schemas.microsoft.com/office/drawing/2014/main" id="{1D5B6CDA-3EBE-4702-B3EC-D022314C7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>
              <a:extLst>
                <a:ext uri="{FF2B5EF4-FFF2-40B4-BE49-F238E27FC236}">
                  <a16:creationId xmlns:a16="http://schemas.microsoft.com/office/drawing/2014/main" id="{87E2798B-4D5A-48D3-B703-D54C051F2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>
              <a:extLst>
                <a:ext uri="{FF2B5EF4-FFF2-40B4-BE49-F238E27FC236}">
                  <a16:creationId xmlns:a16="http://schemas.microsoft.com/office/drawing/2014/main" id="{AB0643F4-E4B7-43E6-A0A4-DE9E6A610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>
              <a:extLst>
                <a:ext uri="{FF2B5EF4-FFF2-40B4-BE49-F238E27FC236}">
                  <a16:creationId xmlns:a16="http://schemas.microsoft.com/office/drawing/2014/main" id="{439EDA0A-6480-4752-9944-281476E5E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>
              <a:extLst>
                <a:ext uri="{FF2B5EF4-FFF2-40B4-BE49-F238E27FC236}">
                  <a16:creationId xmlns:a16="http://schemas.microsoft.com/office/drawing/2014/main" id="{75BFA80D-FA1F-427F-8CC7-A6A3D0F49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>
              <a:extLst>
                <a:ext uri="{FF2B5EF4-FFF2-40B4-BE49-F238E27FC236}">
                  <a16:creationId xmlns:a16="http://schemas.microsoft.com/office/drawing/2014/main" id="{84F9CC6A-4EF2-4B2B-AC66-BDBE25DB7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>
              <a:extLst>
                <a:ext uri="{FF2B5EF4-FFF2-40B4-BE49-F238E27FC236}">
                  <a16:creationId xmlns:a16="http://schemas.microsoft.com/office/drawing/2014/main" id="{9AE98170-DF2C-4217-93ED-D9C8F2EAF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>
              <a:extLst>
                <a:ext uri="{FF2B5EF4-FFF2-40B4-BE49-F238E27FC236}">
                  <a16:creationId xmlns:a16="http://schemas.microsoft.com/office/drawing/2014/main" id="{64A89246-7774-4766-992B-7A7558556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>
              <a:extLst>
                <a:ext uri="{FF2B5EF4-FFF2-40B4-BE49-F238E27FC236}">
                  <a16:creationId xmlns:a16="http://schemas.microsoft.com/office/drawing/2014/main" id="{248D6577-2DD2-498F-A468-889EA5D89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>
              <a:extLst>
                <a:ext uri="{FF2B5EF4-FFF2-40B4-BE49-F238E27FC236}">
                  <a16:creationId xmlns:a16="http://schemas.microsoft.com/office/drawing/2014/main" id="{EACF26AD-FD13-48C7-8E5A-4A102614A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>
              <a:extLst>
                <a:ext uri="{FF2B5EF4-FFF2-40B4-BE49-F238E27FC236}">
                  <a16:creationId xmlns:a16="http://schemas.microsoft.com/office/drawing/2014/main" id="{5F44DB1C-E82C-42E8-9182-54233D02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>
              <a:extLst>
                <a:ext uri="{FF2B5EF4-FFF2-40B4-BE49-F238E27FC236}">
                  <a16:creationId xmlns:a16="http://schemas.microsoft.com/office/drawing/2014/main" id="{D7784E99-600D-4E98-85DC-3A7FAEBCC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>
              <a:extLst>
                <a:ext uri="{FF2B5EF4-FFF2-40B4-BE49-F238E27FC236}">
                  <a16:creationId xmlns:a16="http://schemas.microsoft.com/office/drawing/2014/main" id="{19C9882D-A452-4D78-B807-C52E9136B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>
              <a:extLst>
                <a:ext uri="{FF2B5EF4-FFF2-40B4-BE49-F238E27FC236}">
                  <a16:creationId xmlns:a16="http://schemas.microsoft.com/office/drawing/2014/main" id="{AE578BF9-02E0-4A04-92EF-2484597CD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>
              <a:extLst>
                <a:ext uri="{FF2B5EF4-FFF2-40B4-BE49-F238E27FC236}">
                  <a16:creationId xmlns:a16="http://schemas.microsoft.com/office/drawing/2014/main" id="{B049FD9D-1A88-4867-8540-03F5AD9A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>
              <a:extLst>
                <a:ext uri="{FF2B5EF4-FFF2-40B4-BE49-F238E27FC236}">
                  <a16:creationId xmlns:a16="http://schemas.microsoft.com/office/drawing/2014/main" id="{44D613E9-FC34-47A0-B986-E8925FFD4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>
              <a:extLst>
                <a:ext uri="{FF2B5EF4-FFF2-40B4-BE49-F238E27FC236}">
                  <a16:creationId xmlns:a16="http://schemas.microsoft.com/office/drawing/2014/main" id="{58AFE4AE-BCA2-49C3-A9ED-A50356A2C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>
              <a:extLst>
                <a:ext uri="{FF2B5EF4-FFF2-40B4-BE49-F238E27FC236}">
                  <a16:creationId xmlns:a16="http://schemas.microsoft.com/office/drawing/2014/main" id="{6F37E62C-501B-43B6-AD95-E19C0695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>
              <a:extLst>
                <a:ext uri="{FF2B5EF4-FFF2-40B4-BE49-F238E27FC236}">
                  <a16:creationId xmlns:a16="http://schemas.microsoft.com/office/drawing/2014/main" id="{E68E605A-8A44-47A8-A787-6D8A7446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>
              <a:extLst>
                <a:ext uri="{FF2B5EF4-FFF2-40B4-BE49-F238E27FC236}">
                  <a16:creationId xmlns:a16="http://schemas.microsoft.com/office/drawing/2014/main" id="{5D7269E1-1170-4DED-B800-F8D9CD440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>
              <a:extLst>
                <a:ext uri="{FF2B5EF4-FFF2-40B4-BE49-F238E27FC236}">
                  <a16:creationId xmlns:a16="http://schemas.microsoft.com/office/drawing/2014/main" id="{A450DFE7-D5A5-4A66-9F3C-383416E29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>
              <a:extLst>
                <a:ext uri="{FF2B5EF4-FFF2-40B4-BE49-F238E27FC236}">
                  <a16:creationId xmlns:a16="http://schemas.microsoft.com/office/drawing/2014/main" id="{B1EDEB29-B1E6-4670-9EA8-6CED0A386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noProof="0"/>
              <a:t>Mastertitelformat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7322929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424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822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207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6637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de-DE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53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69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673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424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CI_ppt_edits_permafrost2.jpg">
            <a:extLst>
              <a:ext uri="{FF2B5EF4-FFF2-40B4-BE49-F238E27FC236}">
                <a16:creationId xmlns:a16="http://schemas.microsoft.com/office/drawing/2014/main" id="{FF05F083-35DE-4852-BA05-8444754993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6F1337AD-EADF-47DE-98A9-D759A936B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1028" name="Text Box DG">
            <a:extLst>
              <a:ext uri="{FF2B5EF4-FFF2-40B4-BE49-F238E27FC236}">
                <a16:creationId xmlns:a16="http://schemas.microsoft.com/office/drawing/2014/main" id="{5CCCBCFF-3606-4ABB-8F40-E9E7826C3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634A7424-4494-41AF-BCBA-35CEE1E49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pic>
        <p:nvPicPr>
          <p:cNvPr id="1030" name="Picture 11" descr="PPT_Footer.jpg">
            <a:extLst>
              <a:ext uri="{FF2B5EF4-FFF2-40B4-BE49-F238E27FC236}">
                <a16:creationId xmlns:a16="http://schemas.microsoft.com/office/drawing/2014/main" id="{B7DD99C9-2ECF-4DA0-BBE7-3C403AB5C5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>
            <a:extLst>
              <a:ext uri="{FF2B5EF4-FFF2-40B4-BE49-F238E27FC236}">
                <a16:creationId xmlns:a16="http://schemas.microsoft.com/office/drawing/2014/main" id="{DCDFCB25-862A-4EA8-B3A0-D80C6A9D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404040"/>
                </a:solidFill>
              </a:rPr>
              <a:t>ESA UNCLASSIFIED - For Official Use</a:t>
            </a:r>
          </a:p>
        </p:txBody>
      </p:sp>
      <p:sp>
        <p:nvSpPr>
          <p:cNvPr id="1032" name="Text Box 34">
            <a:extLst>
              <a:ext uri="{FF2B5EF4-FFF2-40B4-BE49-F238E27FC236}">
                <a16:creationId xmlns:a16="http://schemas.microsoft.com/office/drawing/2014/main" id="{97CEFD8F-764F-4F4C-B2FA-485170FC493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79925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altLang="de-DE" sz="800" noProof="1">
                <a:solidFill>
                  <a:schemeClr val="bg2"/>
                </a:solidFill>
              </a:rPr>
              <a:t>ESA | 01/01/2016 | Slide  </a:t>
            </a:r>
            <a:fld id="{364B71D1-CE8D-4216-922A-EAC49CB029C9}" type="slidenum">
              <a:rPr altLang="de-DE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‹Nr.›</a:t>
            </a:fld>
            <a:endParaRPr lang="de-AT" altLang="de-DE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>
            <a:extLst>
              <a:ext uri="{FF2B5EF4-FFF2-40B4-BE49-F238E27FC236}">
                <a16:creationId xmlns:a16="http://schemas.microsoft.com/office/drawing/2014/main" id="{0512E9F8-5676-45CD-B6CE-898AFF646509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>
              <a:extLst>
                <a:ext uri="{FF2B5EF4-FFF2-40B4-BE49-F238E27FC236}">
                  <a16:creationId xmlns:a16="http://schemas.microsoft.com/office/drawing/2014/main" id="{2E556CEA-3DE9-42FF-AEC4-0D3EC1E1F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>
              <a:extLst>
                <a:ext uri="{FF2B5EF4-FFF2-40B4-BE49-F238E27FC236}">
                  <a16:creationId xmlns:a16="http://schemas.microsoft.com/office/drawing/2014/main" id="{23233ECF-4FE9-4C1D-8534-DCB20A3A1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>
              <a:extLst>
                <a:ext uri="{FF2B5EF4-FFF2-40B4-BE49-F238E27FC236}">
                  <a16:creationId xmlns:a16="http://schemas.microsoft.com/office/drawing/2014/main" id="{A2B7037F-9EC3-4945-924D-53BA5F1FD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>
              <a:extLst>
                <a:ext uri="{FF2B5EF4-FFF2-40B4-BE49-F238E27FC236}">
                  <a16:creationId xmlns:a16="http://schemas.microsoft.com/office/drawing/2014/main" id="{283AAE8B-F331-4439-B185-B65448F92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>
              <a:extLst>
                <a:ext uri="{FF2B5EF4-FFF2-40B4-BE49-F238E27FC236}">
                  <a16:creationId xmlns:a16="http://schemas.microsoft.com/office/drawing/2014/main" id="{4F39FB8E-5FB3-4E6C-8883-B3176A637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>
              <a:extLst>
                <a:ext uri="{FF2B5EF4-FFF2-40B4-BE49-F238E27FC236}">
                  <a16:creationId xmlns:a16="http://schemas.microsoft.com/office/drawing/2014/main" id="{490B2CAB-EA4C-44ED-B10D-860E50183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>
              <a:extLst>
                <a:ext uri="{FF2B5EF4-FFF2-40B4-BE49-F238E27FC236}">
                  <a16:creationId xmlns:a16="http://schemas.microsoft.com/office/drawing/2014/main" id="{4B7AF907-2673-49A6-9378-7CC88C1BE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>
              <a:extLst>
                <a:ext uri="{FF2B5EF4-FFF2-40B4-BE49-F238E27FC236}">
                  <a16:creationId xmlns:a16="http://schemas.microsoft.com/office/drawing/2014/main" id="{D7CB22E4-0867-4F6F-A9C1-5165A5599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>
              <a:extLst>
                <a:ext uri="{FF2B5EF4-FFF2-40B4-BE49-F238E27FC236}">
                  <a16:creationId xmlns:a16="http://schemas.microsoft.com/office/drawing/2014/main" id="{9F3CD725-0399-47FD-952B-D7B70E21B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>
              <a:extLst>
                <a:ext uri="{FF2B5EF4-FFF2-40B4-BE49-F238E27FC236}">
                  <a16:creationId xmlns:a16="http://schemas.microsoft.com/office/drawing/2014/main" id="{1DDD90C1-8A90-4B76-91D6-B3F8A6E05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>
              <a:extLst>
                <a:ext uri="{FF2B5EF4-FFF2-40B4-BE49-F238E27FC236}">
                  <a16:creationId xmlns:a16="http://schemas.microsoft.com/office/drawing/2014/main" id="{746CC670-0C3A-4026-B285-EB493EE2B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>
              <a:extLst>
                <a:ext uri="{FF2B5EF4-FFF2-40B4-BE49-F238E27FC236}">
                  <a16:creationId xmlns:a16="http://schemas.microsoft.com/office/drawing/2014/main" id="{39A9A65F-0A1F-46AF-B0AD-8249D3470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>
              <a:extLst>
                <a:ext uri="{FF2B5EF4-FFF2-40B4-BE49-F238E27FC236}">
                  <a16:creationId xmlns:a16="http://schemas.microsoft.com/office/drawing/2014/main" id="{F19D7DE3-558D-43FF-A13D-A360E8E3E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>
              <a:extLst>
                <a:ext uri="{FF2B5EF4-FFF2-40B4-BE49-F238E27FC236}">
                  <a16:creationId xmlns:a16="http://schemas.microsoft.com/office/drawing/2014/main" id="{BA3945C7-05E9-4F0D-BF1E-C3700DBA8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>
              <a:extLst>
                <a:ext uri="{FF2B5EF4-FFF2-40B4-BE49-F238E27FC236}">
                  <a16:creationId xmlns:a16="http://schemas.microsoft.com/office/drawing/2014/main" id="{3929A05E-A89D-4C13-A8CF-7D37AC7E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>
              <a:extLst>
                <a:ext uri="{FF2B5EF4-FFF2-40B4-BE49-F238E27FC236}">
                  <a16:creationId xmlns:a16="http://schemas.microsoft.com/office/drawing/2014/main" id="{6111F932-C4D0-4399-9E9B-AA0FC5C1A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>
              <a:extLst>
                <a:ext uri="{FF2B5EF4-FFF2-40B4-BE49-F238E27FC236}">
                  <a16:creationId xmlns:a16="http://schemas.microsoft.com/office/drawing/2014/main" id="{A1F59C8D-A472-476F-AC3F-042AFA6F2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>
              <a:extLst>
                <a:ext uri="{FF2B5EF4-FFF2-40B4-BE49-F238E27FC236}">
                  <a16:creationId xmlns:a16="http://schemas.microsoft.com/office/drawing/2014/main" id="{37F65644-1E38-406D-987F-790CF0A33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>
              <a:extLst>
                <a:ext uri="{FF2B5EF4-FFF2-40B4-BE49-F238E27FC236}">
                  <a16:creationId xmlns:a16="http://schemas.microsoft.com/office/drawing/2014/main" id="{99C9516C-627C-4DE0-937C-382F00CC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>
              <a:extLst>
                <a:ext uri="{FF2B5EF4-FFF2-40B4-BE49-F238E27FC236}">
                  <a16:creationId xmlns:a16="http://schemas.microsoft.com/office/drawing/2014/main" id="{7F28DAFC-CE91-4F53-95E5-BE735D6A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>
              <a:extLst>
                <a:ext uri="{FF2B5EF4-FFF2-40B4-BE49-F238E27FC236}">
                  <a16:creationId xmlns:a16="http://schemas.microsoft.com/office/drawing/2014/main" id="{5DE67939-044F-471B-8103-C6A5BEF7A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>
              <a:extLst>
                <a:ext uri="{FF2B5EF4-FFF2-40B4-BE49-F238E27FC236}">
                  <a16:creationId xmlns:a16="http://schemas.microsoft.com/office/drawing/2014/main" id="{1B202326-F6FC-41D7-BACB-B973E36B4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>
              <a:extLst>
                <a:ext uri="{FF2B5EF4-FFF2-40B4-BE49-F238E27FC236}">
                  <a16:creationId xmlns:a16="http://schemas.microsoft.com/office/drawing/2014/main" id="{4494ECB3-C8B2-40F7-BE6B-C90805ACE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>
              <a:extLst>
                <a:ext uri="{FF2B5EF4-FFF2-40B4-BE49-F238E27FC236}">
                  <a16:creationId xmlns:a16="http://schemas.microsoft.com/office/drawing/2014/main" id="{6DEBFBD9-7335-49EF-B353-B2C8E1FDC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>
            <a:extLst>
              <a:ext uri="{FF2B5EF4-FFF2-40B4-BE49-F238E27FC236}">
                <a16:creationId xmlns:a16="http://schemas.microsoft.com/office/drawing/2014/main" id="{759C235C-630E-4ECE-826F-89CE1D26AB7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F12F8A50-64AD-4D2F-B822-B6ADC32EF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78000"/>
            <a:ext cx="7972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CMUG interaction</a:t>
            </a:r>
          </a:p>
        </p:txBody>
      </p:sp>
      <p:sp>
        <p:nvSpPr>
          <p:cNvPr id="5122" name="Text Box 24">
            <a:extLst>
              <a:ext uri="{FF2B5EF4-FFF2-40B4-BE49-F238E27FC236}">
                <a16:creationId xmlns:a16="http://schemas.microsoft.com/office/drawing/2014/main" id="{B6536664-8A41-4F3E-A2F9-7E9BE8828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2794000"/>
            <a:ext cx="8377325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dirty="0">
                <a:solidFill>
                  <a:schemeClr val="bg1"/>
                </a:solidFill>
              </a:rPr>
              <a:t>Annett Bartsch (</a:t>
            </a:r>
            <a:r>
              <a:rPr lang="en-US" altLang="de-DE" sz="1800" dirty="0" err="1">
                <a:solidFill>
                  <a:schemeClr val="bg1"/>
                </a:solidFill>
              </a:rPr>
              <a:t>b.geos</a:t>
            </a:r>
            <a:r>
              <a:rPr lang="en-US" altLang="de-DE" sz="1800" dirty="0">
                <a:solidFill>
                  <a:schemeClr val="bg1"/>
                </a:solidFill>
              </a:rPr>
              <a:t>), </a:t>
            </a:r>
            <a:r>
              <a:rPr lang="en-US" altLang="de-DE" sz="1800" dirty="0" err="1">
                <a:solidFill>
                  <a:schemeClr val="bg1"/>
                </a:solidFill>
              </a:rPr>
              <a:t>Tazio</a:t>
            </a:r>
            <a:r>
              <a:rPr lang="en-US" altLang="de-DE" sz="1800" dirty="0">
                <a:solidFill>
                  <a:schemeClr val="bg1"/>
                </a:solidFill>
              </a:rPr>
              <a:t> </a:t>
            </a:r>
            <a:r>
              <a:rPr lang="en-US" altLang="de-DE" sz="1800" dirty="0" err="1">
                <a:solidFill>
                  <a:schemeClr val="bg1"/>
                </a:solidFill>
              </a:rPr>
              <a:t>Strozzi</a:t>
            </a:r>
            <a:r>
              <a:rPr lang="en-US" altLang="de-DE" sz="1800" dirty="0">
                <a:solidFill>
                  <a:schemeClr val="bg1"/>
                </a:solidFill>
              </a:rPr>
              <a:t> (Gamma Remote Sensing), Sebastian Westermann (UIO), </a:t>
            </a:r>
            <a:r>
              <a:rPr lang="en-US" altLang="de-DE" sz="1800" dirty="0" err="1">
                <a:solidFill>
                  <a:schemeClr val="bg1"/>
                </a:solidFill>
              </a:rPr>
              <a:t>Heidrun</a:t>
            </a:r>
            <a:r>
              <a:rPr lang="en-US" altLang="de-DE" sz="1800" dirty="0">
                <a:solidFill>
                  <a:schemeClr val="bg1"/>
                </a:solidFill>
              </a:rPr>
              <a:t> </a:t>
            </a:r>
            <a:r>
              <a:rPr lang="en-US" altLang="de-DE" sz="1800" dirty="0" err="1">
                <a:solidFill>
                  <a:schemeClr val="bg1"/>
                </a:solidFill>
              </a:rPr>
              <a:t>Matthes</a:t>
            </a:r>
            <a:r>
              <a:rPr lang="en-US" altLang="de-DE" sz="1800" dirty="0">
                <a:solidFill>
                  <a:schemeClr val="bg1"/>
                </a:solidFill>
              </a:rPr>
              <a:t> (AWI)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Verdana" panose="020B0604030504040204" pitchFamily="34" charset="0"/>
              </a:rPr>
              <a:t>Feedback </a:t>
            </a:r>
            <a:r>
              <a:rPr lang="de-DE" altLang="de-DE" dirty="0" err="1">
                <a:latin typeface="Verdana" panose="020B0604030504040204" pitchFamily="34" charset="0"/>
              </a:rPr>
              <a:t>to</a:t>
            </a:r>
            <a:r>
              <a:rPr lang="de-DE" altLang="de-DE" dirty="0">
                <a:latin typeface="Verdana" panose="020B0604030504040204" pitchFamily="34" charset="0"/>
              </a:rPr>
              <a:t> CMUG 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endParaRPr lang="de-DE" altLang="de-DE" dirty="0">
              <a:latin typeface="Verdana" panose="020B0604030504040204" pitchFamily="34" charset="0"/>
            </a:endParaRPr>
          </a:p>
          <a:p>
            <a:pPr indent="-342900" eaLnBrk="1" hangingPunct="1"/>
            <a:r>
              <a:rPr lang="de-DE" altLang="de-DE" dirty="0">
                <a:latin typeface="Verdana" panose="020B0604030504040204" pitchFamily="34" charset="0"/>
              </a:rPr>
              <a:t>Passive </a:t>
            </a:r>
            <a:r>
              <a:rPr lang="de-DE" altLang="de-DE" dirty="0" err="1">
                <a:latin typeface="Verdana" panose="020B0604030504040204" pitchFamily="34" charset="0"/>
              </a:rPr>
              <a:t>monitoring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of</a:t>
            </a:r>
            <a:r>
              <a:rPr lang="de-DE" altLang="de-DE" dirty="0">
                <a:latin typeface="Verdana" panose="020B0604030504040204" pitchFamily="34" charset="0"/>
              </a:rPr>
              <a:t> Permafrost </a:t>
            </a:r>
            <a:r>
              <a:rPr lang="de-DE" altLang="de-DE" dirty="0" err="1">
                <a:latin typeface="Verdana" panose="020B0604030504040204" pitchFamily="34" charset="0"/>
              </a:rPr>
              <a:t>study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should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be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revised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as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it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assumes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that</a:t>
            </a:r>
            <a:r>
              <a:rPr lang="de-DE" altLang="de-DE" dirty="0">
                <a:latin typeface="Verdana" panose="020B0604030504040204" pitchFamily="34" charset="0"/>
              </a:rPr>
              <a:t> SM </a:t>
            </a:r>
            <a:r>
              <a:rPr lang="de-DE" altLang="de-DE" dirty="0" err="1">
                <a:latin typeface="Verdana" panose="020B0604030504040204" pitchFamily="34" charset="0"/>
              </a:rPr>
              <a:t>is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used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</a:p>
          <a:p>
            <a:pPr indent="-342900" eaLnBrk="1" hangingPunct="1">
              <a:buFontTx/>
              <a:buChar char="-"/>
            </a:pPr>
            <a:r>
              <a:rPr lang="de-DE" altLang="de-DE" dirty="0">
                <a:latin typeface="Verdana" panose="020B0604030504040204" pitchFamily="34" charset="0"/>
              </a:rPr>
              <a:t>SM </a:t>
            </a:r>
            <a:r>
              <a:rPr lang="de-DE" altLang="de-DE" dirty="0" err="1">
                <a:latin typeface="Verdana" panose="020B0604030504040204" pitchFamily="34" charset="0"/>
              </a:rPr>
              <a:t>from</a:t>
            </a:r>
            <a:r>
              <a:rPr lang="de-DE" altLang="de-DE" dirty="0">
                <a:latin typeface="Verdana" panose="020B0604030504040204" pitchFamily="34" charset="0"/>
              </a:rPr>
              <a:t> CCI </a:t>
            </a:r>
            <a:r>
              <a:rPr lang="de-DE" altLang="de-DE" dirty="0" err="1">
                <a:latin typeface="Verdana" panose="020B0604030504040204" pitchFamily="34" charset="0"/>
              </a:rPr>
              <a:t>is</a:t>
            </a:r>
            <a:r>
              <a:rPr lang="de-DE" altLang="de-DE" dirty="0">
                <a:latin typeface="Verdana" panose="020B0604030504040204" pitchFamily="34" charset="0"/>
              </a:rPr>
              <a:t> not </a:t>
            </a:r>
            <a:r>
              <a:rPr lang="de-DE" altLang="de-DE" dirty="0" err="1">
                <a:latin typeface="Verdana" panose="020B0604030504040204" pitchFamily="34" charset="0"/>
              </a:rPr>
              <a:t>used</a:t>
            </a:r>
            <a:r>
              <a:rPr lang="de-DE" altLang="de-DE" dirty="0">
                <a:latin typeface="Verdana" panose="020B0604030504040204" pitchFamily="34" charset="0"/>
              </a:rPr>
              <a:t> in Permafrost </a:t>
            </a:r>
            <a:r>
              <a:rPr lang="de-DE" altLang="de-DE" dirty="0" err="1">
                <a:latin typeface="Verdana" panose="020B0604030504040204" pitchFamily="34" charset="0"/>
              </a:rPr>
              <a:t>modelling</a:t>
            </a:r>
            <a:r>
              <a:rPr lang="de-DE" altLang="de-DE" dirty="0">
                <a:latin typeface="Verdana" panose="020B0604030504040204" pitchFamily="34" charset="0"/>
              </a:rPr>
              <a:t> (due </a:t>
            </a:r>
            <a:r>
              <a:rPr lang="de-DE" altLang="de-DE" dirty="0" err="1">
                <a:latin typeface="Verdana" panose="020B0604030504040204" pitchFamily="34" charset="0"/>
              </a:rPr>
              <a:t>to</a:t>
            </a:r>
            <a:r>
              <a:rPr lang="de-DE" altLang="de-DE" dirty="0">
                <a:latin typeface="Verdana" panose="020B0604030504040204" pitchFamily="34" charset="0"/>
              </a:rPr>
              <a:t> e.g. high </a:t>
            </a:r>
            <a:r>
              <a:rPr lang="de-DE" altLang="de-DE" dirty="0" err="1">
                <a:latin typeface="Verdana" panose="020B0604030504040204" pitchFamily="34" charset="0"/>
              </a:rPr>
              <a:t>water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fraction</a:t>
            </a:r>
            <a:r>
              <a:rPr lang="de-DE" altLang="de-DE" dirty="0">
                <a:latin typeface="Verdana" panose="020B0604030504040204" pitchFamily="34" charset="0"/>
              </a:rPr>
              <a:t> in </a:t>
            </a:r>
            <a:r>
              <a:rPr lang="de-DE" altLang="de-DE" dirty="0" err="1">
                <a:latin typeface="Verdana" panose="020B0604030504040204" pitchFamily="34" charset="0"/>
              </a:rPr>
              <a:t>the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Arctic</a:t>
            </a:r>
            <a:r>
              <a:rPr lang="de-DE" altLang="de-DE" dirty="0">
                <a:latin typeface="Verdana" panose="020B0604030504040204" pitchFamily="34" charset="0"/>
              </a:rPr>
              <a:t>, </a:t>
            </a:r>
            <a:r>
              <a:rPr lang="de-DE" altLang="de-DE" dirty="0" err="1">
                <a:latin typeface="Verdana" panose="020B0604030504040204" pitchFamily="34" charset="0"/>
              </a:rPr>
              <a:t>limitations</a:t>
            </a:r>
            <a:r>
              <a:rPr lang="de-DE" altLang="de-DE" dirty="0">
                <a:latin typeface="Verdana" panose="020B0604030504040204" pitchFamily="34" charset="0"/>
              </a:rPr>
              <a:t> in high </a:t>
            </a:r>
            <a:r>
              <a:rPr lang="de-DE" altLang="de-DE" dirty="0" err="1">
                <a:latin typeface="Verdana" panose="020B0604030504040204" pitchFamily="34" charset="0"/>
              </a:rPr>
              <a:t>mountain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regions</a:t>
            </a:r>
            <a:r>
              <a:rPr lang="de-DE" altLang="de-DE" dirty="0">
                <a:latin typeface="Verdana" panose="020B0604030504040204" pitchFamily="34" charset="0"/>
              </a:rPr>
              <a:t>)</a:t>
            </a:r>
          </a:p>
          <a:p>
            <a:pPr indent="-342900" eaLnBrk="1" hangingPunct="1">
              <a:buFontTx/>
              <a:buChar char="-"/>
            </a:pPr>
            <a:r>
              <a:rPr lang="de-DE" altLang="de-DE" dirty="0">
                <a:latin typeface="Verdana" panose="020B0604030504040204" pitchFamily="34" charset="0"/>
              </a:rPr>
              <a:t>SM </a:t>
            </a:r>
            <a:r>
              <a:rPr lang="de-DE" altLang="de-DE" dirty="0" err="1">
                <a:latin typeface="Verdana" panose="020B0604030504040204" pitchFamily="34" charset="0"/>
              </a:rPr>
              <a:t>utility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is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evaluated</a:t>
            </a:r>
            <a:r>
              <a:rPr lang="de-DE" altLang="de-DE" dirty="0">
                <a:latin typeface="Verdana" panose="020B0604030504040204" pitchFamily="34" charset="0"/>
              </a:rPr>
              <a:t> in </a:t>
            </a:r>
            <a:r>
              <a:rPr lang="de-DE" altLang="de-DE" dirty="0" err="1">
                <a:latin typeface="Verdana" panose="020B0604030504040204" pitchFamily="34" charset="0"/>
              </a:rPr>
              <a:t>the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context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of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soil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parameterization</a:t>
            </a:r>
            <a:endParaRPr lang="de-DE" altLang="de-DE" dirty="0">
              <a:latin typeface="Verdana" panose="020B0604030504040204" pitchFamily="34" charset="0"/>
            </a:endParaRPr>
          </a:p>
          <a:p>
            <a:pPr indent="-342900" eaLnBrk="1" hangingPunct="1">
              <a:buFontTx/>
              <a:buChar char="-"/>
            </a:pPr>
            <a:endParaRPr lang="de-DE" altLang="de-DE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9913"/>
            <a:ext cx="6956425" cy="707886"/>
          </a:xfrm>
        </p:spPr>
        <p:txBody>
          <a:bodyPr/>
          <a:lstStyle/>
          <a:p>
            <a:pPr indent="-342900"/>
            <a:r>
              <a:rPr lang="en-US" altLang="de-DE" sz="2000" dirty="0">
                <a:latin typeface="Verdana" panose="020B0604030504040204" pitchFamily="34" charset="0"/>
              </a:rPr>
              <a:t>How will the CRGs use the proposed products in their applications?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8" y="792163"/>
            <a:ext cx="8970962" cy="3824287"/>
          </a:xfrm>
        </p:spPr>
        <p:txBody>
          <a:bodyPr/>
          <a:lstStyle/>
          <a:p>
            <a:pPr indent="-342900">
              <a:buFont typeface="Arial" panose="020B0604020202020204" pitchFamily="34" charset="0"/>
              <a:buChar char="•"/>
            </a:pPr>
            <a:endParaRPr lang="en-US" altLang="de-DE" sz="1200" b="1" dirty="0"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de-DE" sz="1200" b="1" dirty="0">
                <a:latin typeface="Verdana" panose="020B0604030504040204" pitchFamily="34" charset="0"/>
              </a:rPr>
              <a:t>Evaluation and assessment of Team Climate Models </a:t>
            </a:r>
            <a:r>
              <a:rPr lang="en-US" altLang="de-DE" sz="1200" dirty="0">
                <a:latin typeface="Verdana" panose="020B0604030504040204" pitchFamily="34" charset="0"/>
              </a:rPr>
              <a:t>(Section Atmospheric Physics at AWI Climate Science; University of Exeter). </a:t>
            </a:r>
            <a:r>
              <a:rPr lang="en-US" altLang="de-DE" sz="1200" dirty="0" err="1">
                <a:latin typeface="Verdana" panose="020B0604030504040204" pitchFamily="34" charset="0"/>
              </a:rPr>
              <a:t>ESMValTool</a:t>
            </a:r>
            <a:r>
              <a:rPr lang="en-US" altLang="de-DE" sz="1200" dirty="0">
                <a:latin typeface="Verdana" panose="020B0604030504040204" pitchFamily="34" charset="0"/>
              </a:rPr>
              <a:t> will be tested for the regional model HIRHAM-CLM. 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altLang="de-DE" sz="1200" dirty="0"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de-DE" sz="1200" b="1" dirty="0">
                <a:latin typeface="Verdana" panose="020B0604030504040204" pitchFamily="34" charset="0"/>
              </a:rPr>
              <a:t>Initialization of Team Climate Models </a:t>
            </a:r>
            <a:r>
              <a:rPr lang="en-US" altLang="de-DE" sz="1200" dirty="0">
                <a:latin typeface="Verdana" panose="020B0604030504040204" pitchFamily="34" charset="0"/>
              </a:rPr>
              <a:t>using the CCI Permafrost Extent Product and investigation of resulting impacts on atmosphere physics and dynamics (Section Atmospheric Physics at AWI Climate Science)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altLang="de-DE" sz="1200" dirty="0"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de-DE" sz="1200" dirty="0">
                <a:latin typeface="Verdana" panose="020B0604030504040204" pitchFamily="34" charset="0"/>
              </a:rPr>
              <a:t>Evaluation and validation of MAGT in the CCI Permafrost Extent Product and in simulations from Team </a:t>
            </a:r>
            <a:r>
              <a:rPr lang="en-US" altLang="de-DE" sz="1200" b="1" dirty="0">
                <a:latin typeface="Verdana" panose="020B0604030504040204" pitchFamily="34" charset="0"/>
              </a:rPr>
              <a:t>Climate Models adapting GTN-P ground data </a:t>
            </a:r>
            <a:r>
              <a:rPr lang="en-US" altLang="de-DE" sz="1200" dirty="0">
                <a:latin typeface="Verdana" panose="020B0604030504040204" pitchFamily="34" charset="0"/>
              </a:rPr>
              <a:t>(Section Atmospheric Physics at AWI Climate Science, GTN-P office). 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altLang="de-DE" sz="1200" dirty="0"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de-DE" sz="1200" dirty="0">
                <a:latin typeface="Verdana" panose="020B0604030504040204" pitchFamily="34" charset="0"/>
              </a:rPr>
              <a:t>The Global Land Modelling Community through the Modelling Working Group of Permafrost Carbon Network aims to provide synthesized data for assimilation and initialization by </a:t>
            </a:r>
            <a:r>
              <a:rPr lang="en-US" altLang="de-DE" sz="1200" dirty="0" err="1">
                <a:latin typeface="Verdana" panose="020B0604030504040204" pitchFamily="34" charset="0"/>
              </a:rPr>
              <a:t>biospheric</a:t>
            </a:r>
            <a:r>
              <a:rPr lang="en-US" altLang="de-DE" sz="1200" dirty="0">
                <a:latin typeface="Verdana" panose="020B0604030504040204" pitchFamily="34" charset="0"/>
              </a:rPr>
              <a:t> and climate models contributing to IPCC6</a:t>
            </a:r>
          </a:p>
        </p:txBody>
      </p:sp>
    </p:spTree>
    <p:extLst>
      <p:ext uri="{BB962C8B-B14F-4D97-AF65-F5344CB8AC3E}">
        <p14:creationId xmlns:p14="http://schemas.microsoft.com/office/powerpoint/2010/main" val="139288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8" y="792163"/>
            <a:ext cx="6094597" cy="3824287"/>
          </a:xfrm>
        </p:spPr>
        <p:txBody>
          <a:bodyPr/>
          <a:lstStyle/>
          <a:p>
            <a:pPr indent="-342900">
              <a:buFont typeface="Arial" panose="020B0604020202020204" pitchFamily="34" charset="0"/>
              <a:buChar char="•"/>
            </a:pPr>
            <a:endParaRPr lang="en-US" altLang="de-DE" sz="1200" dirty="0">
              <a:latin typeface="Verdana" panose="020B0604030504040204" pitchFamily="34" charset="0"/>
            </a:endParaRPr>
          </a:p>
          <a:p>
            <a:pPr indent="0"/>
            <a:r>
              <a:rPr lang="en-US" altLang="de-DE" sz="1200" dirty="0">
                <a:latin typeface="Verdana" panose="020B0604030504040204" pitchFamily="34" charset="0"/>
              </a:rPr>
              <a:t>Linkage with surface indicators in permafrost regions – lowlands, mountains and coasts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sz="1200" dirty="0">
                <a:latin typeface="Verdana" panose="020B0604030504040204" pitchFamily="34" charset="0"/>
              </a:rPr>
              <a:t>Assessment of linkages between carbon pools, </a:t>
            </a:r>
            <a:r>
              <a:rPr lang="en-US" altLang="de-DE" sz="1200" b="1" dirty="0">
                <a:latin typeface="Verdana" panose="020B0604030504040204" pitchFamily="34" charset="0"/>
              </a:rPr>
              <a:t>land surface changes</a:t>
            </a:r>
            <a:r>
              <a:rPr lang="en-US" altLang="de-DE" sz="1200" dirty="0">
                <a:latin typeface="Verdana" panose="020B0604030504040204" pitchFamily="34" charset="0"/>
              </a:rPr>
              <a:t>, and permafrost using other satellite products, specifically from </a:t>
            </a:r>
            <a:r>
              <a:rPr lang="en-US" altLang="de-DE" sz="1200" dirty="0" err="1">
                <a:latin typeface="Verdana" panose="020B0604030504040204" pitchFamily="34" charset="0"/>
              </a:rPr>
              <a:t>Globpermafrost</a:t>
            </a:r>
            <a:r>
              <a:rPr lang="en-US" altLang="de-DE" sz="1200" dirty="0">
                <a:latin typeface="Verdana" panose="020B0604030504040204" pitchFamily="34" charset="0"/>
              </a:rPr>
              <a:t> (AWI </a:t>
            </a:r>
            <a:r>
              <a:rPr lang="en-US" altLang="de-DE" sz="1200" dirty="0" err="1">
                <a:latin typeface="Verdana" panose="020B0604030504040204" pitchFamily="34" charset="0"/>
              </a:rPr>
              <a:t>GeoScience</a:t>
            </a:r>
            <a:r>
              <a:rPr lang="en-US" altLang="de-DE" sz="1200" dirty="0">
                <a:latin typeface="Verdana" panose="020B0604030504040204" pitchFamily="34" charset="0"/>
              </a:rPr>
              <a:t>).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sz="1200" dirty="0">
                <a:latin typeface="Verdana" panose="020B0604030504040204" pitchFamily="34" charset="0"/>
              </a:rPr>
              <a:t>validation and assessment for mountain permafrost regions with in-situ observations of ground temperatures, </a:t>
            </a:r>
            <a:r>
              <a:rPr lang="en-US" altLang="de-DE" sz="1200" b="1" dirty="0">
                <a:latin typeface="Verdana" panose="020B0604030504040204" pitchFamily="34" charset="0"/>
              </a:rPr>
              <a:t>changes in subsurface ice and unfrozen water content and velocities of permafrost creep </a:t>
            </a:r>
            <a:r>
              <a:rPr lang="en-US" altLang="de-DE" sz="1200" dirty="0">
                <a:latin typeface="Verdana" panose="020B0604030504040204" pitchFamily="34" charset="0"/>
              </a:rPr>
              <a:t>from PERMOS and satellite derived rock glaciers inventories as well as trends from </a:t>
            </a:r>
            <a:r>
              <a:rPr lang="en-US" altLang="de-DE" sz="1200" dirty="0" err="1">
                <a:latin typeface="Verdana" panose="020B0604030504040204" pitchFamily="34" charset="0"/>
              </a:rPr>
              <a:t>GlobPermafrost</a:t>
            </a:r>
            <a:r>
              <a:rPr lang="en-US" altLang="de-DE" sz="1200" dirty="0">
                <a:latin typeface="Verdana" panose="020B0604030504040204" pitchFamily="34" charset="0"/>
              </a:rPr>
              <a:t> and Options.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sz="1200" dirty="0">
                <a:latin typeface="Verdana" panose="020B0604030504040204" pitchFamily="34" charset="0"/>
              </a:rPr>
              <a:t>Evaluation of Arctic climate change in </a:t>
            </a:r>
            <a:r>
              <a:rPr lang="en-US" altLang="de-DE" sz="1200" b="1" dirty="0">
                <a:latin typeface="Verdana" panose="020B0604030504040204" pitchFamily="34" charset="0"/>
              </a:rPr>
              <a:t>coastal permafrost regions, specifically coastal erosion </a:t>
            </a:r>
            <a:r>
              <a:rPr lang="en-US" altLang="de-DE" sz="1200" dirty="0">
                <a:latin typeface="Verdana" panose="020B0604030504040204" pitchFamily="34" charset="0"/>
              </a:rPr>
              <a:t>(HORIZON2020 </a:t>
            </a:r>
            <a:r>
              <a:rPr lang="en-US" altLang="de-DE" sz="1200" dirty="0" err="1">
                <a:latin typeface="Verdana" panose="020B0604030504040204" pitchFamily="34" charset="0"/>
              </a:rPr>
              <a:t>Nunataryuk</a:t>
            </a:r>
            <a:r>
              <a:rPr lang="en-US" altLang="de-DE" sz="1200" dirty="0">
                <a:latin typeface="Verdana" panose="020B0604030504040204" pitchFamily="34" charset="0"/>
              </a:rPr>
              <a:t>, includes climate modelling)</a:t>
            </a:r>
          </a:p>
          <a:p>
            <a:pPr indent="-342900"/>
            <a:endParaRPr lang="en-US" altLang="de-DE" dirty="0">
              <a:latin typeface="Verdana" panose="020B0604030504040204" pitchFamily="34" charset="0"/>
            </a:endParaRPr>
          </a:p>
          <a:p>
            <a:pPr indent="-342900" eaLnBrk="1" hangingPunct="1"/>
            <a:endParaRPr lang="de-DE" altLang="de-DE" dirty="0">
              <a:latin typeface="Verdana" panose="020B0604030504040204" pitchFamily="34" charset="0"/>
            </a:endParaRPr>
          </a:p>
        </p:txBody>
      </p:sp>
      <p:pic>
        <p:nvPicPr>
          <p:cNvPr id="4" name="image41.png">
            <a:extLst>
              <a:ext uri="{FF2B5EF4-FFF2-40B4-BE49-F238E27FC236}">
                <a16:creationId xmlns:a16="http://schemas.microsoft.com/office/drawing/2014/main" id="{ACDF9E49-0DC6-D646-8B9B-580E482CB50B}"/>
              </a:ext>
            </a:extLst>
          </p:cNvPr>
          <p:cNvPicPr/>
          <p:nvPr/>
        </p:nvPicPr>
        <p:blipFill rotWithShape="1">
          <a:blip r:embed="rId2">
            <a:extLst/>
          </a:blip>
          <a:srcRect l="20692" t="28594" r="50746" b="37700"/>
          <a:stretch/>
        </p:blipFill>
        <p:spPr>
          <a:xfrm>
            <a:off x="6425347" y="852454"/>
            <a:ext cx="2611556" cy="1926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B0DEFF6-A58C-C14F-B1D3-39D494B5E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03" y="2849731"/>
            <a:ext cx="2606000" cy="1726475"/>
          </a:xfrm>
          <a:prstGeom prst="rect">
            <a:avLst/>
          </a:prstGeom>
        </p:spPr>
      </p:pic>
      <p:pic>
        <p:nvPicPr>
          <p:cNvPr id="5" name="image32.png">
            <a:extLst>
              <a:ext uri="{FF2B5EF4-FFF2-40B4-BE49-F238E27FC236}">
                <a16:creationId xmlns:a16="http://schemas.microsoft.com/office/drawing/2014/main" id="{88865520-FDA7-544A-A942-0E2F10E0C6E2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78637" y="2568743"/>
            <a:ext cx="1704976" cy="56197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0BAA155-9969-4D4C-955E-CA35CCF4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9913"/>
            <a:ext cx="6956425" cy="707886"/>
          </a:xfrm>
        </p:spPr>
        <p:txBody>
          <a:bodyPr/>
          <a:lstStyle/>
          <a:p>
            <a:pPr indent="-342900"/>
            <a:r>
              <a:rPr lang="en-US" altLang="de-DE" sz="2000" dirty="0">
                <a:latin typeface="Verdana" panose="020B0604030504040204" pitchFamily="34" charset="0"/>
              </a:rPr>
              <a:t>How will the CRGs use the proposed products in their applications?</a:t>
            </a:r>
          </a:p>
        </p:txBody>
      </p:sp>
    </p:spTree>
    <p:extLst>
      <p:ext uri="{BB962C8B-B14F-4D97-AF65-F5344CB8AC3E}">
        <p14:creationId xmlns:p14="http://schemas.microsoft.com/office/powerpoint/2010/main" val="182459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>
                <a:latin typeface="Verdana" panose="020B0604030504040204" pitchFamily="34" charset="0"/>
              </a:rPr>
              <a:t>Product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specifications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development</a:t>
            </a: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endParaRPr lang="en-US" altLang="de-DE" dirty="0"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Currently no threshold &amp; target requirements endorsed by the CRG exist </a:t>
            </a:r>
          </a:p>
          <a:p>
            <a:pPr lvl="1" indent="-342900">
              <a:buFont typeface="Wingdings" pitchFamily="2" charset="2"/>
              <a:buChar char="Ø"/>
            </a:pPr>
            <a:r>
              <a:rPr lang="en-US" altLang="de-DE" dirty="0" err="1">
                <a:latin typeface="Verdana" panose="020B0604030504040204" pitchFamily="34" charset="0"/>
              </a:rPr>
              <a:t>Permafrost_cci</a:t>
            </a:r>
            <a:r>
              <a:rPr lang="en-US" altLang="de-DE" dirty="0">
                <a:latin typeface="Verdana" panose="020B0604030504040204" pitchFamily="34" charset="0"/>
              </a:rPr>
              <a:t> needs to initialize its formulation</a:t>
            </a:r>
          </a:p>
          <a:p>
            <a:pPr lvl="1" indent="-342900">
              <a:buFont typeface="Wingdings" pitchFamily="2" charset="2"/>
              <a:buChar char="Ø"/>
            </a:pPr>
            <a:endParaRPr lang="en-US" altLang="de-DE" dirty="0"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Round robin setup considers previous focus areas of CRG members, with benchmarking datasets (however no suitable benchmark dataset exists from perspective of members of the IPA)</a:t>
            </a:r>
          </a:p>
          <a:p>
            <a:pPr lvl="1" indent="-342900">
              <a:buFont typeface="Wingdings" pitchFamily="2" charset="2"/>
              <a:buChar char="Ø"/>
            </a:pPr>
            <a:r>
              <a:rPr lang="en-US" altLang="de-DE" dirty="0" err="1">
                <a:latin typeface="Verdana" panose="020B0604030504040204" pitchFamily="34" charset="0"/>
              </a:rPr>
              <a:t>Permafrost_cci</a:t>
            </a:r>
            <a:r>
              <a:rPr lang="en-US" altLang="de-DE" dirty="0">
                <a:latin typeface="Verdana" panose="020B0604030504040204" pitchFamily="34" charset="0"/>
              </a:rPr>
              <a:t> needs to support the implementation of guidelines by expressing the need and fostering the process of standardization</a:t>
            </a:r>
          </a:p>
          <a:p>
            <a:pPr lvl="1" indent="-342900">
              <a:buFont typeface="Wingdings" pitchFamily="2" charset="2"/>
              <a:buChar char="Ø"/>
            </a:pPr>
            <a:endParaRPr lang="en-US" altLang="de-DE" dirty="0"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de-DE" b="1" dirty="0">
                <a:latin typeface="Verdana" panose="020B0604030504040204" pitchFamily="34" charset="0"/>
              </a:rPr>
              <a:t>access to soil parameterization will be provided to the CRG</a:t>
            </a:r>
          </a:p>
          <a:p>
            <a:pPr indent="-342900"/>
            <a:endParaRPr lang="en-US" altLang="de-DE" b="1" dirty="0">
              <a:latin typeface="Verdana" panose="020B0604030504040204" pitchFamily="34" charset="0"/>
            </a:endParaRPr>
          </a:p>
          <a:p>
            <a:pPr indent="-342900" eaLnBrk="1" hangingPunct="1"/>
            <a:endParaRPr lang="de-DE" alt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>
                <a:latin typeface="Verdana" panose="020B0604030504040204" pitchFamily="34" charset="0"/>
              </a:rPr>
              <a:t>Product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uncertainty</a:t>
            </a: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8" y="792163"/>
            <a:ext cx="8970961" cy="3824287"/>
          </a:xfrm>
        </p:spPr>
        <p:txBody>
          <a:bodyPr/>
          <a:lstStyle/>
          <a:p>
            <a:pPr indent="-342900"/>
            <a:r>
              <a:rPr lang="en-US" altLang="de-DE" dirty="0">
                <a:latin typeface="Verdana" panose="020B0604030504040204" pitchFamily="34" charset="0"/>
              </a:rPr>
              <a:t>integrated approach for the Validation and the Climate Science Assessment of the</a:t>
            </a:r>
          </a:p>
          <a:p>
            <a:pPr indent="-342900"/>
            <a:r>
              <a:rPr lang="en-US" altLang="de-DE" dirty="0">
                <a:latin typeface="Verdana" panose="020B0604030504040204" pitchFamily="34" charset="0"/>
              </a:rPr>
              <a:t>CCI+ Permafrost product by liaising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with the provider of validation data and ground data standardization initiatives (IPA and GTN-P)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with the CMUG and the model climate science group to coordinate comparison, assessments and initialization experiments.</a:t>
            </a:r>
          </a:p>
          <a:p>
            <a:endParaRPr lang="de-DE" altLang="de-DE" dirty="0">
              <a:latin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DEA27A-09EE-4D7B-A544-7DFBF97D7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082" y="2946184"/>
            <a:ext cx="3303918" cy="187346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707BC6-A6ED-40B2-A7E3-BEE97D96F1F0}"/>
              </a:ext>
            </a:extLst>
          </p:cNvPr>
          <p:cNvSpPr txBox="1">
            <a:spLocks/>
          </p:cNvSpPr>
          <p:nvPr/>
        </p:nvSpPr>
        <p:spPr bwMode="auto">
          <a:xfrm>
            <a:off x="173036" y="2619707"/>
            <a:ext cx="5903567" cy="19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-342900">
              <a:buFont typeface="Arial" panose="020B0604020202020204" pitchFamily="34" charset="0"/>
              <a:buChar char="•"/>
            </a:pPr>
            <a:endParaRPr lang="en-US" altLang="de-DE" kern="0" dirty="0">
              <a:latin typeface="Verdana" panose="020B0604030504040204" pitchFamily="34" charset="0"/>
            </a:endParaRPr>
          </a:p>
          <a:p>
            <a:r>
              <a:rPr lang="en-US" kern="0" dirty="0"/>
              <a:t>validation will be performed </a:t>
            </a:r>
            <a:r>
              <a:rPr lang="en-US" b="1" kern="0" dirty="0"/>
              <a:t>point-wise</a:t>
            </a:r>
            <a:r>
              <a:rPr lang="en-US" kern="0" dirty="0"/>
              <a:t> (</a:t>
            </a:r>
            <a:r>
              <a:rPr lang="de-AT" kern="0" dirty="0" err="1"/>
              <a:t>borehole</a:t>
            </a:r>
            <a:r>
              <a:rPr lang="de-AT" kern="0" dirty="0"/>
              <a:t> </a:t>
            </a:r>
            <a:r>
              <a:rPr lang="de-AT" kern="0" dirty="0" err="1"/>
              <a:t>or</a:t>
            </a:r>
            <a:r>
              <a:rPr lang="de-AT" kern="0" dirty="0"/>
              <a:t> </a:t>
            </a:r>
            <a:r>
              <a:rPr lang="de-AT" kern="0" dirty="0" err="1"/>
              <a:t>soil</a:t>
            </a:r>
            <a:r>
              <a:rPr lang="de-AT" kern="0" dirty="0"/>
              <a:t> </a:t>
            </a:r>
            <a:r>
              <a:rPr lang="de-AT" kern="0" dirty="0" err="1"/>
              <a:t>temperature</a:t>
            </a:r>
            <a:r>
              <a:rPr lang="de-AT" kern="0" dirty="0"/>
              <a:t> </a:t>
            </a:r>
            <a:r>
              <a:rPr lang="de-AT" kern="0" dirty="0" err="1"/>
              <a:t>profile</a:t>
            </a:r>
            <a:r>
              <a:rPr lang="de-AT" kern="0" dirty="0"/>
              <a:t> per </a:t>
            </a:r>
            <a:r>
              <a:rPr lang="de-AT" kern="0" dirty="0" err="1"/>
              <a:t>standardised</a:t>
            </a:r>
            <a:r>
              <a:rPr lang="de-AT" kern="0" dirty="0"/>
              <a:t> </a:t>
            </a:r>
            <a:r>
              <a:rPr lang="en-US" kern="0" dirty="0"/>
              <a:t>depth will provide average bias and RMSE), </a:t>
            </a:r>
            <a:r>
              <a:rPr lang="en-US" b="1" kern="0" dirty="0"/>
              <a:t>grid-wise </a:t>
            </a:r>
            <a:r>
              <a:rPr lang="en-US" kern="0" dirty="0"/>
              <a:t>(permafrost maps and geophysical transects) and </a:t>
            </a:r>
            <a:r>
              <a:rPr lang="en-US" b="1" kern="0" dirty="0"/>
              <a:t>functional</a:t>
            </a:r>
            <a:r>
              <a:rPr lang="en-US" kern="0" dirty="0"/>
              <a:t> (LC class specific relative errors per pixel)</a:t>
            </a:r>
            <a:endParaRPr lang="en-US" altLang="de-DE" kern="0" dirty="0">
              <a:latin typeface="Verdana" panose="020B0604030504040204" pitchFamily="34" charset="0"/>
            </a:endParaRPr>
          </a:p>
          <a:p>
            <a:endParaRPr lang="de-DE" altLang="de-DE" kern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5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latin typeface="Verdana" panose="020B0604030504040204" pitchFamily="34" charset="0"/>
              </a:rPr>
              <a:t>What data are we producing, and when?</a:t>
            </a: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Permafrost Temperature 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Active Layer Thickness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altLang="de-DE" dirty="0">
              <a:latin typeface="Verdana" panose="020B0604030504040204" pitchFamily="34" charset="0"/>
            </a:endParaRPr>
          </a:p>
          <a:p>
            <a:pPr indent="-342900">
              <a:buFont typeface="Courier New" panose="02070309020205020404" pitchFamily="49" charset="0"/>
              <a:buChar char="o"/>
            </a:pPr>
            <a:r>
              <a:rPr lang="en-US" altLang="de-DE" dirty="0">
                <a:latin typeface="Verdana" panose="020B0604030504040204" pitchFamily="34" charset="0"/>
              </a:rPr>
              <a:t>Epochs according to </a:t>
            </a:r>
            <a:r>
              <a:rPr lang="en-US" altLang="de-DE" dirty="0" err="1">
                <a:latin typeface="Verdana" panose="020B0604030504040204" pitchFamily="34" charset="0"/>
              </a:rPr>
              <a:t>SoW</a:t>
            </a:r>
            <a:r>
              <a:rPr lang="en-US" altLang="de-DE" dirty="0">
                <a:latin typeface="Verdana" panose="020B0604030504040204" pitchFamily="34" charset="0"/>
              </a:rPr>
              <a:t>: 1997, 2007, 2017</a:t>
            </a:r>
          </a:p>
          <a:p>
            <a:pPr indent="-342900"/>
            <a:endParaRPr lang="en-US" altLang="de-DE" dirty="0">
              <a:latin typeface="Verdana" panose="020B0604030504040204" pitchFamily="34" charset="0"/>
            </a:endParaRPr>
          </a:p>
          <a:p>
            <a:pPr indent="-342900"/>
            <a:r>
              <a:rPr lang="en-US" altLang="de-DE" dirty="0">
                <a:latin typeface="Verdana" panose="020B0604030504040204" pitchFamily="34" charset="0"/>
              </a:rPr>
              <a:t>In year 1 (May 2019), model runs for the period 2003-2017 will be performed, so that preliminary data will already be available for the first two epochs</a:t>
            </a:r>
            <a:endParaRPr lang="en-US" altLang="de-DE" dirty="0">
              <a:latin typeface="Verdana" panose="020B0604030504040204" pitchFamily="34" charset="0"/>
              <a:ea typeface="Verdana"/>
            </a:endParaRPr>
          </a:p>
          <a:p>
            <a:pPr indent="-342900"/>
            <a:endParaRPr lang="en-US" altLang="de-DE" dirty="0">
              <a:latin typeface="Verdana" panose="020B0604030504040204" pitchFamily="34" charset="0"/>
            </a:endParaRPr>
          </a:p>
          <a:p>
            <a:pPr indent="-342900"/>
            <a:r>
              <a:rPr lang="en-US" altLang="de-DE" dirty="0">
                <a:latin typeface="Verdana" panose="020B0604030504040204" pitchFamily="34" charset="0"/>
              </a:rPr>
              <a:t>In year 2 (May 2020), the modelled period will be extended to 1980-2018, so that all epochs are covered by a single model run with sufficient spin-up time in a single consistent run.</a:t>
            </a:r>
          </a:p>
          <a:p>
            <a:pPr indent="-342900"/>
            <a:endParaRPr lang="en-US" altLang="de-DE" dirty="0">
              <a:latin typeface="Verdana" panose="020B0604030504040204" pitchFamily="34" charset="0"/>
            </a:endParaRPr>
          </a:p>
          <a:p>
            <a:pPr indent="-342900"/>
            <a:endParaRPr lang="de-DE" alt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1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latin typeface="Verdana" panose="020B0604030504040204" pitchFamily="34" charset="0"/>
              </a:rPr>
              <a:t>Data needs for ECMWF reanalysis data</a:t>
            </a: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de-DE" altLang="de-DE" dirty="0">
                <a:latin typeface="Verdana" panose="020B0604030504040204" pitchFamily="34" charset="0"/>
              </a:rPr>
              <a:t>ERA-5</a:t>
            </a:r>
            <a:r>
              <a:rPr lang="de-DE" altLang="de-DE" dirty="0">
                <a:latin typeface="Verdana" panose="020B0604030504040204" pitchFamily="34" charset="0"/>
                <a:ea typeface="Verdana"/>
              </a:rPr>
              <a:t> </a:t>
            </a:r>
            <a:r>
              <a:rPr lang="de-DE" altLang="de-DE" dirty="0" err="1">
                <a:latin typeface="Verdana" panose="020B0604030504040204" pitchFamily="34" charset="0"/>
                <a:ea typeface="Verdana"/>
              </a:rPr>
              <a:t>data</a:t>
            </a:r>
            <a:r>
              <a:rPr lang="de-DE" altLang="de-DE" dirty="0">
                <a:latin typeface="Verdana" panose="020B0604030504040204" pitchFamily="34" charset="0"/>
                <a:ea typeface="Verdana"/>
              </a:rPr>
              <a:t> 1980 (2000) – </a:t>
            </a:r>
            <a:r>
              <a:rPr lang="de-DE" altLang="de-DE" dirty="0" err="1">
                <a:latin typeface="Verdana" panose="020B0604030504040204" pitchFamily="34" charset="0"/>
                <a:ea typeface="Verdana"/>
              </a:rPr>
              <a:t>now</a:t>
            </a:r>
          </a:p>
          <a:p>
            <a:pPr indent="-342900"/>
            <a:endParaRPr lang="de-DE" altLang="de-DE" dirty="0">
              <a:latin typeface="Verdana" panose="020B0604030504040204" pitchFamily="34" charset="0"/>
              <a:ea typeface="Verdana"/>
            </a:endParaRPr>
          </a:p>
          <a:p>
            <a:pPr indent="-342900"/>
            <a:r>
              <a:rPr lang="de-DE" altLang="de-DE" dirty="0">
                <a:latin typeface="Verdana" panose="020B0604030504040204" pitchFamily="34" charset="0"/>
                <a:ea typeface="Verdana"/>
              </a:rPr>
              <a:t>Phase 1</a:t>
            </a:r>
          </a:p>
          <a:p>
            <a:pPr indent="-342900"/>
            <a:r>
              <a:rPr lang="de-DE" altLang="de-DE" dirty="0">
                <a:latin typeface="Verdana" panose="020B0604030504040204" pitchFamily="34" charset="0"/>
                <a:ea typeface="Verdana"/>
              </a:rPr>
              <a:t>Surface </a:t>
            </a:r>
            <a:r>
              <a:rPr lang="de-DE" altLang="de-DE" dirty="0" err="1">
                <a:latin typeface="Verdana" panose="020B0604030504040204" pitchFamily="34" charset="0"/>
                <a:ea typeface="Verdana"/>
              </a:rPr>
              <a:t>fields</a:t>
            </a:r>
            <a:r>
              <a:rPr lang="de-DE" altLang="de-DE" dirty="0">
                <a:latin typeface="Verdana" panose="020B0604030504040204" pitchFamily="34" charset="0"/>
                <a:ea typeface="Verdana"/>
              </a:rPr>
              <a:t>: </a:t>
            </a:r>
            <a:r>
              <a:rPr lang="de-DE" altLang="de-DE" dirty="0" err="1">
                <a:latin typeface="Verdana" panose="020B0604030504040204" pitchFamily="34" charset="0"/>
                <a:ea typeface="Verdana"/>
              </a:rPr>
              <a:t>air</a:t>
            </a:r>
            <a:r>
              <a:rPr lang="de-DE" altLang="de-DE" dirty="0">
                <a:latin typeface="Verdana" panose="020B0604030504040204" pitchFamily="34" charset="0"/>
                <a:ea typeface="Verdana"/>
              </a:rPr>
              <a:t> T, </a:t>
            </a:r>
            <a:r>
              <a:rPr lang="de-DE" altLang="de-DE" dirty="0" err="1">
                <a:latin typeface="Verdana" panose="020B0604030504040204" pitchFamily="34" charset="0"/>
                <a:ea typeface="Verdana"/>
              </a:rPr>
              <a:t>precipitation</a:t>
            </a:r>
            <a:r>
              <a:rPr lang="de-DE" altLang="de-DE" dirty="0">
                <a:latin typeface="Verdana" panose="020B0604030504040204" pitchFamily="34" charset="0"/>
                <a:ea typeface="Verdana"/>
              </a:rPr>
              <a:t>, </a:t>
            </a:r>
            <a:r>
              <a:rPr lang="de-DE" altLang="de-DE" dirty="0" err="1">
                <a:latin typeface="Verdana" panose="020B0604030504040204" pitchFamily="34" charset="0"/>
                <a:ea typeface="Verdana"/>
              </a:rPr>
              <a:t>orography</a:t>
            </a:r>
            <a:r>
              <a:rPr lang="de-DE" altLang="de-DE" dirty="0">
                <a:ea typeface="Verdana"/>
              </a:rPr>
              <a:t>, (wind </a:t>
            </a:r>
            <a:r>
              <a:rPr lang="de-DE" altLang="de-DE" dirty="0" err="1">
                <a:ea typeface="Verdana"/>
              </a:rPr>
              <a:t>speed</a:t>
            </a:r>
            <a:r>
              <a:rPr lang="de-DE" altLang="de-DE" dirty="0">
                <a:ea typeface="Verdana"/>
              </a:rPr>
              <a:t>?)</a:t>
            </a:r>
            <a:endParaRPr lang="de-DE" altLang="de-DE" dirty="0" err="1">
              <a:ea typeface="Verdana"/>
            </a:endParaRPr>
          </a:p>
          <a:p>
            <a:pPr indent="-342900"/>
            <a:r>
              <a:rPr lang="de-DE" altLang="de-DE" dirty="0">
                <a:latin typeface="Verdana" panose="020B0604030504040204" pitchFamily="34" charset="0"/>
                <a:ea typeface="Verdana"/>
              </a:rPr>
              <a:t>Pl700, Pl500, Pl300: </a:t>
            </a:r>
            <a:r>
              <a:rPr lang="de-DE" altLang="de-DE" dirty="0" err="1">
                <a:latin typeface="Verdana" panose="020B0604030504040204" pitchFamily="34" charset="0"/>
                <a:ea typeface="Verdana"/>
              </a:rPr>
              <a:t>air</a:t>
            </a:r>
            <a:r>
              <a:rPr lang="de-DE" altLang="de-DE" dirty="0">
                <a:latin typeface="Verdana" panose="020B0604030504040204" pitchFamily="34" charset="0"/>
                <a:ea typeface="Verdana"/>
              </a:rPr>
              <a:t> T, </a:t>
            </a:r>
            <a:r>
              <a:rPr lang="de-DE" altLang="de-DE" dirty="0" err="1">
                <a:latin typeface="Verdana" panose="020B0604030504040204" pitchFamily="34" charset="0"/>
                <a:ea typeface="Verdana"/>
              </a:rPr>
              <a:t>elevation</a:t>
            </a:r>
            <a:endParaRPr lang="de-DE" altLang="de-DE" dirty="0">
              <a:latin typeface="Verdana" panose="020B0604030504040204" pitchFamily="34" charset="0"/>
              <a:ea typeface="Verdana"/>
            </a:endParaRPr>
          </a:p>
          <a:p>
            <a:pPr indent="-342900"/>
            <a:endParaRPr lang="de-DE" altLang="de-DE" dirty="0">
              <a:latin typeface="Verdana" panose="020B0604030504040204" pitchFamily="34" charset="0"/>
              <a:ea typeface="Verdana"/>
            </a:endParaRPr>
          </a:p>
          <a:p>
            <a:pPr indent="-342900"/>
            <a:r>
              <a:rPr lang="de-DE" altLang="de-DE" dirty="0">
                <a:latin typeface="Verdana" panose="020B0604030504040204" pitchFamily="34" charset="0"/>
                <a:ea typeface="Verdana"/>
              </a:rPr>
              <a:t>In </a:t>
            </a:r>
            <a:r>
              <a:rPr lang="de-DE" altLang="de-DE" dirty="0" err="1">
                <a:latin typeface="Verdana" panose="020B0604030504040204" pitchFamily="34" charset="0"/>
                <a:ea typeface="Verdana"/>
              </a:rPr>
              <a:t>addition</a:t>
            </a:r>
            <a:r>
              <a:rPr lang="de-DE" altLang="de-DE" dirty="0">
                <a:latin typeface="Verdana" panose="020B0604030504040204" pitchFamily="34" charset="0"/>
                <a:ea typeface="Verdana"/>
              </a:rPr>
              <a:t> in Phase 2+</a:t>
            </a:r>
          </a:p>
          <a:p>
            <a:pPr indent="-342900"/>
            <a:r>
              <a:rPr lang="de-DE" altLang="de-DE" dirty="0">
                <a:latin typeface="Verdana" panose="020B0604030504040204" pitchFamily="34" charset="0"/>
                <a:ea typeface="Verdana"/>
              </a:rPr>
              <a:t>Surface </a:t>
            </a:r>
            <a:r>
              <a:rPr lang="de-DE" altLang="de-DE" dirty="0" err="1">
                <a:latin typeface="Verdana" panose="020B0604030504040204" pitchFamily="34" charset="0"/>
                <a:ea typeface="Verdana"/>
              </a:rPr>
              <a:t>fields</a:t>
            </a:r>
            <a:r>
              <a:rPr lang="de-DE" altLang="de-DE" dirty="0">
                <a:latin typeface="Verdana" panose="020B0604030504040204" pitchFamily="34" charset="0"/>
                <a:ea typeface="Verdana"/>
              </a:rPr>
              <a:t>: </a:t>
            </a:r>
            <a:r>
              <a:rPr lang="de-DE" altLang="de-DE" dirty="0" err="1">
                <a:latin typeface="Verdana" panose="020B0604030504040204" pitchFamily="34" charset="0"/>
                <a:ea typeface="Verdana"/>
              </a:rPr>
              <a:t>LW_in</a:t>
            </a:r>
            <a:r>
              <a:rPr lang="de-DE" altLang="de-DE" dirty="0">
                <a:latin typeface="Verdana" panose="020B0604030504040204" pitchFamily="34" charset="0"/>
                <a:ea typeface="Verdana"/>
              </a:rPr>
              <a:t>, </a:t>
            </a:r>
            <a:r>
              <a:rPr lang="de-DE" altLang="de-DE" dirty="0" err="1">
                <a:latin typeface="Verdana" panose="020B0604030504040204" pitchFamily="34" charset="0"/>
                <a:ea typeface="Verdana"/>
              </a:rPr>
              <a:t>SW_in</a:t>
            </a:r>
            <a:r>
              <a:rPr lang="de-DE" altLang="de-DE" dirty="0">
                <a:latin typeface="Verdana" panose="020B0604030504040204" pitchFamily="34" charset="0"/>
                <a:ea typeface="Verdana"/>
              </a:rPr>
              <a:t>, wind </a:t>
            </a:r>
            <a:r>
              <a:rPr lang="de-DE" altLang="de-DE" dirty="0" err="1">
                <a:latin typeface="Verdana" panose="020B0604030504040204" pitchFamily="34" charset="0"/>
                <a:ea typeface="Verdana"/>
              </a:rPr>
              <a:t>speed</a:t>
            </a:r>
            <a:r>
              <a:rPr lang="de-DE" altLang="de-DE" dirty="0">
                <a:latin typeface="Verdana" panose="020B0604030504040204" pitchFamily="34" charset="0"/>
                <a:ea typeface="Verdana"/>
              </a:rPr>
              <a:t>, </a:t>
            </a:r>
            <a:r>
              <a:rPr lang="de-DE" altLang="de-DE" dirty="0" err="1">
                <a:latin typeface="Verdana" panose="020B0604030504040204" pitchFamily="34" charset="0"/>
                <a:ea typeface="Verdana"/>
              </a:rPr>
              <a:t>T_dew</a:t>
            </a:r>
            <a:r>
              <a:rPr lang="de-DE" altLang="de-DE" dirty="0">
                <a:latin typeface="Verdana" panose="020B0604030504040204" pitchFamily="34" charset="0"/>
                <a:ea typeface="Verdana"/>
              </a:rPr>
              <a:t>, </a:t>
            </a:r>
            <a:r>
              <a:rPr lang="de-DE" dirty="0" err="1">
                <a:latin typeface="Verdana" panose="020B0604030504040204" pitchFamily="34" charset="0"/>
                <a:ea typeface="Verdana"/>
              </a:rPr>
              <a:t>sublimation</a:t>
            </a:r>
          </a:p>
          <a:p>
            <a:r>
              <a:rPr lang="de-DE" dirty="0">
                <a:latin typeface="Verdana" panose="020B0604030504040204" pitchFamily="34" charset="0"/>
                <a:ea typeface="Verdana"/>
              </a:rPr>
              <a:t>Pl700, Pl500, Pl300: wind </a:t>
            </a:r>
            <a:r>
              <a:rPr lang="de-DE" dirty="0" err="1">
                <a:latin typeface="Verdana" panose="020B0604030504040204" pitchFamily="34" charset="0"/>
                <a:ea typeface="Verdana"/>
              </a:rPr>
              <a:t>speed</a:t>
            </a:r>
            <a:r>
              <a:rPr lang="de-DE" dirty="0">
                <a:latin typeface="Verdana" panose="020B0604030504040204" pitchFamily="34" charset="0"/>
                <a:ea typeface="Verdana"/>
              </a:rPr>
              <a:t>, </a:t>
            </a:r>
            <a:r>
              <a:rPr lang="de-DE" dirty="0" err="1">
                <a:latin typeface="Verdana" panose="020B0604030504040204" pitchFamily="34" charset="0"/>
                <a:ea typeface="Verdana"/>
              </a:rPr>
              <a:t>T_dew</a:t>
            </a:r>
            <a:endParaRPr lang="de-DE" dirty="0">
              <a:latin typeface="Verdana" panose="020B0604030504040204" pitchFamily="34" charset="0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1784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latin typeface="Verdana" panose="020B0604030504040204" pitchFamily="34" charset="0"/>
              </a:rPr>
              <a:t>Complementary with CMUG research</a:t>
            </a: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Verdana" panose="020B0604030504040204" pitchFamily="34" charset="0"/>
            </a:endParaRP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Verdana" panose="020B0604030504040204" pitchFamily="34" charset="0"/>
              </a:rPr>
              <a:t>Focus on </a:t>
            </a:r>
            <a:r>
              <a:rPr lang="de-DE" altLang="de-DE" dirty="0" err="1">
                <a:latin typeface="Verdana" panose="020B0604030504040204" pitchFamily="34" charset="0"/>
              </a:rPr>
              <a:t>permafrost</a:t>
            </a:r>
            <a:endParaRPr lang="de-DE" altLang="de-DE" dirty="0">
              <a:latin typeface="Verdana" panose="020B0604030504040204" pitchFamily="34" charset="0"/>
            </a:endParaRPr>
          </a:p>
          <a:p>
            <a:pPr indent="-342900"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Verdana" panose="020B0604030504040204" pitchFamily="34" charset="0"/>
            </a:endParaRP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de-DE" altLang="de-DE" dirty="0" err="1">
                <a:latin typeface="Verdana" panose="020B0604030504040204" pitchFamily="34" charset="0"/>
              </a:rPr>
              <a:t>To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be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completed</a:t>
            </a:r>
            <a:r>
              <a:rPr lang="de-DE" altLang="de-DE" dirty="0">
                <a:latin typeface="Verdana" panose="020B0604030504040204" pitchFamily="34" charset="0"/>
              </a:rPr>
              <a:t> after Monday</a:t>
            </a:r>
          </a:p>
        </p:txBody>
      </p:sp>
    </p:spTree>
    <p:extLst>
      <p:ext uri="{BB962C8B-B14F-4D97-AF65-F5344CB8AC3E}">
        <p14:creationId xmlns:p14="http://schemas.microsoft.com/office/powerpoint/2010/main" val="4270437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latin typeface="Verdana" panose="020B0604030504040204" pitchFamily="34" charset="0"/>
              </a:rPr>
              <a:t>CCI-relevant meetings</a:t>
            </a: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2163"/>
            <a:ext cx="9144000" cy="3824287"/>
          </a:xfrm>
        </p:spPr>
        <p:txBody>
          <a:bodyPr/>
          <a:lstStyle/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Verdana" panose="020B0604030504040204" pitchFamily="34" charset="0"/>
              </a:rPr>
              <a:t>2018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Verdana" panose="020B0604030504040204" pitchFamily="34" charset="0"/>
              </a:rPr>
              <a:t>CCI </a:t>
            </a:r>
            <a:r>
              <a:rPr lang="de-DE" altLang="de-DE" dirty="0" err="1">
                <a:latin typeface="Verdana" panose="020B0604030504040204" pitchFamily="34" charset="0"/>
              </a:rPr>
              <a:t>snow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user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workshop</a:t>
            </a:r>
            <a:r>
              <a:rPr lang="de-DE" altLang="de-DE" dirty="0">
                <a:latin typeface="Verdana" panose="020B0604030504040204" pitchFamily="34" charset="0"/>
              </a:rPr>
              <a:t>, CCI </a:t>
            </a:r>
            <a:r>
              <a:rPr lang="de-DE" altLang="de-DE" dirty="0" err="1">
                <a:latin typeface="Verdana" panose="020B0604030504040204" pitchFamily="34" charset="0"/>
              </a:rPr>
              <a:t>soil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moisture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user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workshop</a:t>
            </a:r>
            <a:endParaRPr lang="de-DE" altLang="de-DE" dirty="0">
              <a:latin typeface="Verdana" panose="020B060403050404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Verdana" panose="020B0604030504040204" pitchFamily="34" charset="0"/>
              </a:rPr>
              <a:t>AGU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Verdana" panose="020B0604030504040204" pitchFamily="34" charset="0"/>
              </a:rPr>
              <a:t>Information </a:t>
            </a:r>
            <a:r>
              <a:rPr lang="de-DE" altLang="de-DE" dirty="0" err="1">
                <a:latin typeface="Verdana" panose="020B0604030504040204" pitchFamily="34" charset="0"/>
              </a:rPr>
              <a:t>event</a:t>
            </a:r>
            <a:r>
              <a:rPr lang="de-DE" altLang="de-DE" dirty="0">
                <a:latin typeface="Verdana" panose="020B0604030504040204" pitchFamily="34" charset="0"/>
              </a:rPr>
              <a:t> (</a:t>
            </a:r>
            <a:r>
              <a:rPr lang="de-DE" altLang="de-DE" dirty="0" err="1">
                <a:latin typeface="Verdana" panose="020B0604030504040204" pitchFamily="34" charset="0"/>
              </a:rPr>
              <a:t>facilitated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by</a:t>
            </a:r>
            <a:r>
              <a:rPr lang="de-DE" altLang="de-DE" dirty="0">
                <a:latin typeface="Verdana" panose="020B0604030504040204" pitchFamily="34" charset="0"/>
              </a:rPr>
              <a:t> ARCUS) </a:t>
            </a:r>
            <a:r>
              <a:rPr lang="de-DE" altLang="de-DE" dirty="0" err="1">
                <a:latin typeface="Verdana" panose="020B0604030504040204" pitchFamily="34" charset="0"/>
              </a:rPr>
              <a:t>jointly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with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GlobPermafrost</a:t>
            </a:r>
            <a:endParaRPr lang="de-DE" altLang="de-DE" dirty="0">
              <a:latin typeface="Verdana" panose="020B0604030504040204" pitchFamily="34" charset="0"/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e-DE" altLang="de-DE" b="1" dirty="0">
                <a:latin typeface="Verdana" panose="020B0604030504040204" pitchFamily="34" charset="0"/>
              </a:rPr>
              <a:t>Annual </a:t>
            </a:r>
            <a:r>
              <a:rPr lang="de-DE" altLang="de-DE" b="1" dirty="0" err="1">
                <a:latin typeface="Verdana" panose="020B0604030504040204" pitchFamily="34" charset="0"/>
              </a:rPr>
              <a:t>meeting</a:t>
            </a:r>
            <a:r>
              <a:rPr lang="de-DE" altLang="de-DE" b="1" dirty="0">
                <a:latin typeface="Verdana" panose="020B0604030504040204" pitchFamily="34" charset="0"/>
              </a:rPr>
              <a:t> </a:t>
            </a:r>
            <a:r>
              <a:rPr lang="de-DE" altLang="de-DE" b="1" dirty="0" err="1">
                <a:latin typeface="Verdana" panose="020B0604030504040204" pitchFamily="34" charset="0"/>
              </a:rPr>
              <a:t>of</a:t>
            </a:r>
            <a:r>
              <a:rPr lang="de-DE" altLang="de-DE" b="1" dirty="0">
                <a:latin typeface="Verdana" panose="020B0604030504040204" pitchFamily="34" charset="0"/>
              </a:rPr>
              <a:t> </a:t>
            </a:r>
            <a:r>
              <a:rPr lang="de-DE" altLang="de-DE" b="1" dirty="0" err="1">
                <a:latin typeface="Verdana" panose="020B0604030504040204" pitchFamily="34" charset="0"/>
              </a:rPr>
              <a:t>the</a:t>
            </a:r>
            <a:r>
              <a:rPr lang="de-DE" altLang="de-DE" b="1" dirty="0">
                <a:latin typeface="Verdana" panose="020B0604030504040204" pitchFamily="34" charset="0"/>
              </a:rPr>
              <a:t> Permafrost Carbon Network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Verdana" panose="020B0604030504040204" pitchFamily="34" charset="0"/>
              </a:rPr>
              <a:t>2019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Verdana" panose="020B0604030504040204" pitchFamily="34" charset="0"/>
              </a:rPr>
              <a:t>EGU -&gt; </a:t>
            </a:r>
            <a:r>
              <a:rPr lang="de-DE" altLang="de-DE" dirty="0" err="1">
                <a:latin typeface="Verdana" panose="020B0604030504040204" pitchFamily="34" charset="0"/>
              </a:rPr>
              <a:t>session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organized</a:t>
            </a:r>
            <a:r>
              <a:rPr lang="de-DE" altLang="de-DE" dirty="0">
                <a:latin typeface="Verdana" panose="020B0604030504040204" pitchFamily="34" charset="0"/>
              </a:rPr>
              <a:t> on Permafrost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Verdana" panose="020B0604030504040204" pitchFamily="34" charset="0"/>
              </a:rPr>
              <a:t>Living Planet Symposium -&gt; </a:t>
            </a:r>
            <a:r>
              <a:rPr lang="de-DE" altLang="de-DE" dirty="0" err="1">
                <a:latin typeface="Verdana" panose="020B0604030504040204" pitchFamily="34" charset="0"/>
              </a:rPr>
              <a:t>session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organized</a:t>
            </a:r>
            <a:r>
              <a:rPr lang="de-DE" altLang="de-DE" dirty="0">
                <a:latin typeface="Verdana" panose="020B0604030504040204" pitchFamily="34" charset="0"/>
              </a:rPr>
              <a:t> on Permafrost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ASSW 2019 </a:t>
            </a:r>
            <a:r>
              <a:rPr lang="de-AT" altLang="de-DE" dirty="0">
                <a:latin typeface="Verdana" panose="020B0604030504040204" pitchFamily="34" charset="0"/>
              </a:rPr>
              <a:t>(Arctic Science Summit </a:t>
            </a:r>
            <a:r>
              <a:rPr lang="de-AT" altLang="de-DE" dirty="0" err="1">
                <a:latin typeface="Verdana" panose="020B0604030504040204" pitchFamily="34" charset="0"/>
              </a:rPr>
              <a:t>Week</a:t>
            </a:r>
            <a:r>
              <a:rPr lang="de-AT" altLang="de-DE" dirty="0">
                <a:latin typeface="Verdana" panose="020B0604030504040204" pitchFamily="34" charset="0"/>
              </a:rPr>
              <a:t>) in May; </a:t>
            </a:r>
            <a:r>
              <a:rPr lang="de-AT" altLang="de-DE" dirty="0" err="1">
                <a:latin typeface="Verdana" panose="020B0604030504040204" pitchFamily="34" charset="0"/>
              </a:rPr>
              <a:t>SouthCOP</a:t>
            </a:r>
            <a:r>
              <a:rPr lang="de-AT" altLang="de-DE" dirty="0">
                <a:latin typeface="Verdana" panose="020B0604030504040204" pitchFamily="34" charset="0"/>
              </a:rPr>
              <a:t> in </a:t>
            </a:r>
            <a:r>
              <a:rPr lang="de-AT" altLang="de-DE" dirty="0" err="1">
                <a:latin typeface="Verdana" panose="020B0604030504040204" pitchFamily="34" charset="0"/>
              </a:rPr>
              <a:t>December</a:t>
            </a:r>
            <a:endParaRPr lang="de-AT" altLang="de-DE" dirty="0">
              <a:latin typeface="Verdana" panose="020B060403050404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AT" altLang="de-DE" b="1" dirty="0">
                <a:latin typeface="Verdana" panose="020B0604030504040204" pitchFamily="34" charset="0"/>
              </a:rPr>
              <a:t>REKLIM </a:t>
            </a:r>
            <a:r>
              <a:rPr lang="de-AT" altLang="de-DE" b="1" dirty="0" err="1">
                <a:latin typeface="Verdana" panose="020B0604030504040204" pitchFamily="34" charset="0"/>
              </a:rPr>
              <a:t>conf</a:t>
            </a:r>
            <a:r>
              <a:rPr lang="de-AT" altLang="de-DE" b="1" dirty="0">
                <a:latin typeface="Verdana" panose="020B0604030504040204" pitchFamily="34" charset="0"/>
              </a:rPr>
              <a:t>. in Berlin in </a:t>
            </a:r>
            <a:r>
              <a:rPr lang="de-AT" altLang="de-DE" b="1" dirty="0" err="1">
                <a:latin typeface="Verdana" panose="020B0604030504040204" pitchFamily="34" charset="0"/>
              </a:rPr>
              <a:t>combination</a:t>
            </a:r>
            <a:r>
              <a:rPr lang="de-AT" altLang="de-DE" b="1" dirty="0">
                <a:latin typeface="Verdana" panose="020B0604030504040204" pitchFamily="34" charset="0"/>
              </a:rPr>
              <a:t> </a:t>
            </a:r>
            <a:r>
              <a:rPr lang="de-AT" altLang="de-DE" b="1" dirty="0" err="1">
                <a:latin typeface="Verdana" panose="020B0604030504040204" pitchFamily="34" charset="0"/>
              </a:rPr>
              <a:t>with</a:t>
            </a:r>
            <a:r>
              <a:rPr lang="de-AT" altLang="de-DE" b="1" dirty="0">
                <a:latin typeface="Verdana" panose="020B0604030504040204" pitchFamily="34" charset="0"/>
              </a:rPr>
              <a:t> </a:t>
            </a:r>
            <a:r>
              <a:rPr lang="de-AT" altLang="de-DE" b="1" dirty="0" err="1">
                <a:latin typeface="Verdana" panose="020B0604030504040204" pitchFamily="34" charset="0"/>
              </a:rPr>
              <a:t>user</a:t>
            </a:r>
            <a:r>
              <a:rPr lang="de-AT" altLang="de-DE" b="1" dirty="0">
                <a:latin typeface="Verdana" panose="020B0604030504040204" pitchFamily="34" charset="0"/>
              </a:rPr>
              <a:t> </a:t>
            </a:r>
            <a:r>
              <a:rPr lang="de-AT" altLang="de-DE" b="1" dirty="0" err="1">
                <a:latin typeface="Verdana" panose="020B0604030504040204" pitchFamily="34" charset="0"/>
              </a:rPr>
              <a:t>workshop</a:t>
            </a:r>
            <a:r>
              <a:rPr lang="de-AT" altLang="de-DE" dirty="0">
                <a:latin typeface="Verdana" panose="020B0604030504040204" pitchFamily="34" charset="0"/>
              </a:rPr>
              <a:t>;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AT" altLang="de-DE" dirty="0">
                <a:latin typeface="Verdana" panose="020B0604030504040204" pitchFamily="34" charset="0"/>
              </a:rPr>
              <a:t>Polar CORDEX</a:t>
            </a:r>
            <a:endParaRPr lang="de-DE" altLang="de-DE" dirty="0">
              <a:latin typeface="Verdana" panose="020B0604030504040204" pitchFamily="34" charset="0"/>
            </a:endParaRPr>
          </a:p>
          <a:p>
            <a:pPr indent="-342900"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DE27CBB-D5CE-0B4C-9B30-111B4D01F5B5}"/>
              </a:ext>
            </a:extLst>
          </p:cNvPr>
          <p:cNvSpPr txBox="1"/>
          <p:nvPr/>
        </p:nvSpPr>
        <p:spPr>
          <a:xfrm>
            <a:off x="7111013" y="1017522"/>
            <a:ext cx="181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CCI LST user workshop?</a:t>
            </a:r>
          </a:p>
        </p:txBody>
      </p:sp>
    </p:spTree>
    <p:extLst>
      <p:ext uri="{BB962C8B-B14F-4D97-AF65-F5344CB8AC3E}">
        <p14:creationId xmlns:p14="http://schemas.microsoft.com/office/powerpoint/2010/main" val="135188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9" y="158413"/>
            <a:ext cx="7845517" cy="430887"/>
          </a:xfrm>
        </p:spPr>
        <p:txBody>
          <a:bodyPr/>
          <a:lstStyle/>
          <a:p>
            <a:r>
              <a:rPr lang="en-US" altLang="de-DE" dirty="0">
                <a:latin typeface="Verdana" panose="020B0604030504040204" pitchFamily="34" charset="0"/>
              </a:rPr>
              <a:t>Climate Research Group </a:t>
            </a: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8" y="792163"/>
            <a:ext cx="8696641" cy="38242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>
                <a:solidFill>
                  <a:schemeClr val="tx1"/>
                </a:solidFill>
                <a:latin typeface="Verdana" panose="020B0604030504040204" pitchFamily="34" charset="0"/>
              </a:rPr>
              <a:t>AWI Atmospheric Physics &amp; Periglacial Research Group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HIRHAM5-CLM, WCRP CORDEX, Permafrost Carbon Network, GTOS-TOPC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HORIZON2020 </a:t>
            </a:r>
            <a:r>
              <a:rPr lang="en-US" altLang="de-DE" dirty="0" err="1">
                <a:latin typeface="Verdana" panose="020B0604030504040204" pitchFamily="34" charset="0"/>
              </a:rPr>
              <a:t>Nunataryuk</a:t>
            </a:r>
            <a:r>
              <a:rPr lang="en-US" altLang="de-DE" dirty="0">
                <a:latin typeface="Verdana" panose="020B0604030504040204" pitchFamily="34" charset="0"/>
              </a:rPr>
              <a:t> (involves MPI for climate modelling)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en-US" altLang="de-DE" dirty="0"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International Permafrost Association (IPA) &amp; GTN-P, including action groups on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permafrost mapping and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rock glacier monitoring (incl. Univ. Fribourg, Gamma &amp; UIO) 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altLang="de-DE" dirty="0"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de-AT" dirty="0"/>
              <a:t>A </a:t>
            </a:r>
            <a:r>
              <a:rPr lang="de-AT" dirty="0" err="1">
                <a:solidFill>
                  <a:schemeClr val="tx1"/>
                </a:solidFill>
              </a:rPr>
              <a:t>Visiting</a:t>
            </a:r>
            <a:r>
              <a:rPr lang="de-AT" dirty="0">
                <a:solidFill>
                  <a:schemeClr val="tx1"/>
                </a:solidFill>
              </a:rPr>
              <a:t> Scientist </a:t>
            </a:r>
            <a:r>
              <a:rPr lang="de-AT" dirty="0" err="1">
                <a:solidFill>
                  <a:schemeClr val="tx1"/>
                </a:solidFill>
              </a:rPr>
              <a:t>Program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/>
              <a:t>will be established in order to engage relevant user organisations within Europe and especially outside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en-US" altLang="de-DE" dirty="0">
              <a:highlight>
                <a:srgbClr val="FFFF00"/>
              </a:highligh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5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endParaRPr lang="en-US" altLang="de-DE" dirty="0">
              <a:latin typeface="Verdana" panose="020B0604030504040204" pitchFamily="34" charset="0"/>
            </a:endParaRPr>
          </a:p>
          <a:p>
            <a:pPr indent="-342900" eaLnBrk="1" hangingPunct="1"/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-41642"/>
            <a:ext cx="6956425" cy="830997"/>
          </a:xfrm>
        </p:spPr>
        <p:txBody>
          <a:bodyPr/>
          <a:lstStyle/>
          <a:p>
            <a:pPr indent="-342900"/>
            <a:r>
              <a:rPr lang="en-US" altLang="de-DE" sz="2400" dirty="0">
                <a:latin typeface="Verdana" panose="020B0604030504040204" pitchFamily="34" charset="0"/>
              </a:rPr>
              <a:t>How will the CRG use the proposed products in their applications?</a:t>
            </a:r>
          </a:p>
        </p:txBody>
      </p:sp>
      <p:grpSp>
        <p:nvGrpSpPr>
          <p:cNvPr id="4" name="Group 56">
            <a:extLst>
              <a:ext uri="{FF2B5EF4-FFF2-40B4-BE49-F238E27FC236}">
                <a16:creationId xmlns:a16="http://schemas.microsoft.com/office/drawing/2014/main" id="{2E67543E-976F-7C41-8061-549F9D857558}"/>
              </a:ext>
            </a:extLst>
          </p:cNvPr>
          <p:cNvGrpSpPr/>
          <p:nvPr/>
        </p:nvGrpSpPr>
        <p:grpSpPr>
          <a:xfrm>
            <a:off x="173038" y="1156258"/>
            <a:ext cx="5870888" cy="3096095"/>
            <a:chOff x="0" y="0"/>
            <a:chExt cx="6172718" cy="3369276"/>
          </a:xfrm>
        </p:grpSpPr>
        <p:sp>
          <p:nvSpPr>
            <p:cNvPr id="5" name="Shape 54">
              <a:extLst>
                <a:ext uri="{FF2B5EF4-FFF2-40B4-BE49-F238E27FC236}">
                  <a16:creationId xmlns:a16="http://schemas.microsoft.com/office/drawing/2014/main" id="{8D64AAC0-3AB2-AC41-BC3E-1A4E9DA5F064}"/>
                </a:ext>
              </a:extLst>
            </p:cNvPr>
            <p:cNvSpPr/>
            <p:nvPr/>
          </p:nvSpPr>
          <p:spPr>
            <a:xfrm>
              <a:off x="0" y="0"/>
              <a:ext cx="6172719" cy="336927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pic>
          <p:nvPicPr>
            <p:cNvPr id="6" name="image30.png">
              <a:extLst>
                <a:ext uri="{FF2B5EF4-FFF2-40B4-BE49-F238E27FC236}">
                  <a16:creationId xmlns:a16="http://schemas.microsoft.com/office/drawing/2014/main" id="{C0F35407-C5E8-BE40-B3F2-C88D8DF7910D}"/>
                </a:ext>
              </a:extLst>
            </p:cNvPr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172719" cy="33692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Shape 59">
            <a:extLst>
              <a:ext uri="{FF2B5EF4-FFF2-40B4-BE49-F238E27FC236}">
                <a16:creationId xmlns:a16="http://schemas.microsoft.com/office/drawing/2014/main" id="{0EDA50E6-E6F9-9043-90CE-C3488DBB7EEB}"/>
              </a:ext>
            </a:extLst>
          </p:cNvPr>
          <p:cNvSpPr/>
          <p:nvPr/>
        </p:nvSpPr>
        <p:spPr>
          <a:xfrm>
            <a:off x="0" y="4234549"/>
            <a:ext cx="65356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800" dirty="0"/>
              <a:t>Soil temperature initialization fields of (left) HIRHAM5 and (right) HIRHAM5-CLM4 represented by the mean January 1979 soil temperature (grey shading). Soil temperatures above 0°C are shaded in pink. </a:t>
            </a:r>
            <a:r>
              <a:rPr sz="800" dirty="0" err="1"/>
              <a:t>Coloured</a:t>
            </a:r>
            <a:r>
              <a:rPr sz="800" dirty="0"/>
              <a:t> lines indicate the permafrost boundaries computed from modelled soil temperature for the start of each decade covered by the model runs.</a:t>
            </a:r>
          </a:p>
        </p:txBody>
      </p:sp>
      <p:sp>
        <p:nvSpPr>
          <p:cNvPr id="9" name="Shape 57">
            <a:extLst>
              <a:ext uri="{FF2B5EF4-FFF2-40B4-BE49-F238E27FC236}">
                <a16:creationId xmlns:a16="http://schemas.microsoft.com/office/drawing/2014/main" id="{1661BBFB-6EE8-2341-AA92-3C149B743327}"/>
              </a:ext>
            </a:extLst>
          </p:cNvPr>
          <p:cNvSpPr/>
          <p:nvPr/>
        </p:nvSpPr>
        <p:spPr>
          <a:xfrm>
            <a:off x="6104266" y="967829"/>
            <a:ext cx="2755557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200" dirty="0">
                <a:latin typeface="Verdana"/>
                <a:ea typeface="Verdana"/>
                <a:cs typeface="Verdana"/>
                <a:sym typeface="Verdana"/>
              </a:rPr>
              <a:t>Model comparison with </a:t>
            </a:r>
            <a:r>
              <a:rPr sz="1200" b="1" dirty="0">
                <a:latin typeface="Verdana"/>
                <a:ea typeface="Verdana"/>
                <a:cs typeface="Verdana"/>
                <a:sym typeface="Verdana"/>
              </a:rPr>
              <a:t>Brown et al. 1997 permafrost zones </a:t>
            </a:r>
            <a:r>
              <a:rPr sz="1200" dirty="0">
                <a:latin typeface="Verdana"/>
                <a:ea typeface="Verdana"/>
                <a:cs typeface="Verdana"/>
                <a:sym typeface="Verdana"/>
              </a:rPr>
              <a:t>(white line- continuous permafrost zone, black line – discontinuous permafrost zone) by </a:t>
            </a:r>
            <a:r>
              <a:rPr sz="1200" dirty="0" err="1">
                <a:latin typeface="Verdana"/>
                <a:ea typeface="Verdana"/>
                <a:cs typeface="Verdana"/>
                <a:sym typeface="Verdana"/>
              </a:rPr>
              <a:t>Matthes</a:t>
            </a:r>
            <a:r>
              <a:rPr sz="1200" dirty="0">
                <a:latin typeface="Verdana"/>
                <a:ea typeface="Verdana"/>
                <a:cs typeface="Verdana"/>
                <a:sym typeface="Verdana"/>
              </a:rPr>
              <a:t> et al. 2017.</a:t>
            </a:r>
            <a:endParaRPr lang="de-AT" sz="1200" dirty="0">
              <a:latin typeface="Verdana"/>
              <a:ea typeface="Verdana"/>
              <a:cs typeface="Verdana"/>
              <a:sym typeface="Verdana"/>
            </a:endParaRPr>
          </a:p>
          <a:p>
            <a:pPr lvl="0"/>
            <a:endParaRPr lang="de-AT" sz="12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3414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>
                <a:latin typeface="Verdana" panose="020B0604030504040204" pitchFamily="34" charset="0"/>
              </a:rPr>
              <a:t>Product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specifications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development</a:t>
            </a: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altLang="de-DE" sz="1200" dirty="0">
                <a:latin typeface="Verdana" panose="020B0604030504040204" pitchFamily="34" charset="0"/>
              </a:rPr>
              <a:t>How will the CRGs use the proposed products in their applications?</a:t>
            </a:r>
          </a:p>
          <a:p>
            <a:pPr indent="-342900"/>
            <a:endParaRPr lang="en-US" altLang="de-DE" dirty="0">
              <a:latin typeface="Verdana" panose="020B0604030504040204" pitchFamily="34" charset="0"/>
            </a:endParaRPr>
          </a:p>
          <a:p>
            <a:pPr indent="-342900" eaLnBrk="1" hangingPunct="1"/>
            <a:endParaRPr lang="de-DE" altLang="de-DE" dirty="0">
              <a:latin typeface="Verdana" panose="020B0604030504040204" pitchFamily="34" charset="0"/>
            </a:endParaRPr>
          </a:p>
        </p:txBody>
      </p:sp>
      <p:grpSp>
        <p:nvGrpSpPr>
          <p:cNvPr id="4" name="Group 56">
            <a:extLst>
              <a:ext uri="{FF2B5EF4-FFF2-40B4-BE49-F238E27FC236}">
                <a16:creationId xmlns:a16="http://schemas.microsoft.com/office/drawing/2014/main" id="{2E67543E-976F-7C41-8061-549F9D857558}"/>
              </a:ext>
            </a:extLst>
          </p:cNvPr>
          <p:cNvGrpSpPr/>
          <p:nvPr/>
        </p:nvGrpSpPr>
        <p:grpSpPr>
          <a:xfrm>
            <a:off x="173038" y="1156258"/>
            <a:ext cx="5870888" cy="3096095"/>
            <a:chOff x="0" y="0"/>
            <a:chExt cx="6172718" cy="3369276"/>
          </a:xfrm>
        </p:grpSpPr>
        <p:sp>
          <p:nvSpPr>
            <p:cNvPr id="5" name="Shape 54">
              <a:extLst>
                <a:ext uri="{FF2B5EF4-FFF2-40B4-BE49-F238E27FC236}">
                  <a16:creationId xmlns:a16="http://schemas.microsoft.com/office/drawing/2014/main" id="{8D64AAC0-3AB2-AC41-BC3E-1A4E9DA5F064}"/>
                </a:ext>
              </a:extLst>
            </p:cNvPr>
            <p:cNvSpPr/>
            <p:nvPr/>
          </p:nvSpPr>
          <p:spPr>
            <a:xfrm>
              <a:off x="0" y="0"/>
              <a:ext cx="6172719" cy="336927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pic>
          <p:nvPicPr>
            <p:cNvPr id="6" name="image30.png">
              <a:extLst>
                <a:ext uri="{FF2B5EF4-FFF2-40B4-BE49-F238E27FC236}">
                  <a16:creationId xmlns:a16="http://schemas.microsoft.com/office/drawing/2014/main" id="{C0F35407-C5E8-BE40-B3F2-C88D8DF7910D}"/>
                </a:ext>
              </a:extLst>
            </p:cNvPr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172719" cy="33692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57">
            <a:extLst>
              <a:ext uri="{FF2B5EF4-FFF2-40B4-BE49-F238E27FC236}">
                <a16:creationId xmlns:a16="http://schemas.microsoft.com/office/drawing/2014/main" id="{984CEDB7-0FB6-924A-8702-29C9C436C9D1}"/>
              </a:ext>
            </a:extLst>
          </p:cNvPr>
          <p:cNvSpPr/>
          <p:nvPr/>
        </p:nvSpPr>
        <p:spPr>
          <a:xfrm>
            <a:off x="6104266" y="967829"/>
            <a:ext cx="2755557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200" dirty="0">
                <a:latin typeface="Verdana"/>
                <a:ea typeface="Verdana"/>
                <a:cs typeface="Verdana"/>
                <a:sym typeface="Verdana"/>
              </a:rPr>
              <a:t>Model comparison with </a:t>
            </a:r>
            <a:r>
              <a:rPr sz="1200" b="1" dirty="0">
                <a:latin typeface="Verdana"/>
                <a:ea typeface="Verdana"/>
                <a:cs typeface="Verdana"/>
                <a:sym typeface="Verdana"/>
              </a:rPr>
              <a:t>Brown et al. 1997 permafrost zones </a:t>
            </a:r>
            <a:r>
              <a:rPr sz="1200" dirty="0">
                <a:latin typeface="Verdana"/>
                <a:ea typeface="Verdana"/>
                <a:cs typeface="Verdana"/>
                <a:sym typeface="Verdana"/>
              </a:rPr>
              <a:t>(white line- continuous permafrost zone, black line – discontinuous permafrost zone) by </a:t>
            </a:r>
            <a:r>
              <a:rPr sz="1200" dirty="0" err="1">
                <a:latin typeface="Verdana"/>
                <a:ea typeface="Verdana"/>
                <a:cs typeface="Verdana"/>
                <a:sym typeface="Verdana"/>
              </a:rPr>
              <a:t>Matthes</a:t>
            </a:r>
            <a:r>
              <a:rPr sz="1200" dirty="0">
                <a:latin typeface="Verdana"/>
                <a:ea typeface="Verdana"/>
                <a:cs typeface="Verdana"/>
                <a:sym typeface="Verdana"/>
              </a:rPr>
              <a:t> et al. 2017.</a:t>
            </a:r>
            <a:endParaRPr lang="de-AT" sz="1200" dirty="0">
              <a:latin typeface="Verdana"/>
              <a:ea typeface="Verdana"/>
              <a:cs typeface="Verdana"/>
              <a:sym typeface="Verdana"/>
            </a:endParaRPr>
          </a:p>
          <a:p>
            <a:pPr lvl="0"/>
            <a:endParaRPr lang="de-AT" sz="1200" dirty="0">
              <a:latin typeface="Verdana"/>
              <a:ea typeface="Verdana"/>
              <a:cs typeface="Verdana"/>
              <a:sym typeface="Verdana"/>
            </a:endParaRPr>
          </a:p>
          <a:p>
            <a:pPr lvl="0"/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Or</a:t>
            </a:r>
            <a:endParaRPr lang="de-AT" sz="1200" dirty="0">
              <a:latin typeface="Verdana"/>
              <a:ea typeface="Verdana"/>
              <a:cs typeface="Verdana"/>
              <a:sym typeface="Verdana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with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actual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temperatures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at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points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borehole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site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scale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Chadburn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et al. 2017,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Biogeosciences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AT" sz="1200" dirty="0">
              <a:latin typeface="Verdana"/>
              <a:ea typeface="Verdana"/>
              <a:cs typeface="Verdana"/>
              <a:sym typeface="Verdana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Permafrost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fraction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in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transition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zones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based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on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landcover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peatland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) (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Chadburn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et al. 2017, Nature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Climate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Change)</a:t>
            </a:r>
            <a:endParaRPr sz="12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59">
            <a:extLst>
              <a:ext uri="{FF2B5EF4-FFF2-40B4-BE49-F238E27FC236}">
                <a16:creationId xmlns:a16="http://schemas.microsoft.com/office/drawing/2014/main" id="{0EDA50E6-E6F9-9043-90CE-C3488DBB7EEB}"/>
              </a:ext>
            </a:extLst>
          </p:cNvPr>
          <p:cNvSpPr/>
          <p:nvPr/>
        </p:nvSpPr>
        <p:spPr>
          <a:xfrm>
            <a:off x="0" y="4234549"/>
            <a:ext cx="65356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800" dirty="0"/>
              <a:t>Soil temperature initialization fields of (left) HIRHAM5 and (right) HIRHAM5-CLM4 represented by the mean January 1979 soil temperature (grey shading). Soil temperatures above 0°C are shaded in pink. </a:t>
            </a:r>
            <a:r>
              <a:rPr sz="800" dirty="0" err="1"/>
              <a:t>Coloured</a:t>
            </a:r>
            <a:r>
              <a:rPr sz="800" dirty="0"/>
              <a:t> lines indicate the permafrost boundaries computed from modelled soil temperature for the start of each decade covered by the model runs.</a:t>
            </a:r>
          </a:p>
        </p:txBody>
      </p:sp>
    </p:spTree>
    <p:extLst>
      <p:ext uri="{BB962C8B-B14F-4D97-AF65-F5344CB8AC3E}">
        <p14:creationId xmlns:p14="http://schemas.microsoft.com/office/powerpoint/2010/main" val="158155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>
                <a:latin typeface="Verdana" panose="020B0604030504040204" pitchFamily="34" charset="0"/>
              </a:rPr>
              <a:t>Product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specifications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development</a:t>
            </a: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altLang="de-DE" sz="1200" dirty="0">
                <a:latin typeface="Verdana" panose="020B0604030504040204" pitchFamily="34" charset="0"/>
              </a:rPr>
              <a:t>How will the CRGs use the proposed products in their applications?</a:t>
            </a:r>
          </a:p>
          <a:p>
            <a:pPr indent="-342900"/>
            <a:endParaRPr lang="en-US" altLang="de-DE" dirty="0">
              <a:latin typeface="Verdana" panose="020B0604030504040204" pitchFamily="34" charset="0"/>
            </a:endParaRPr>
          </a:p>
          <a:p>
            <a:pPr indent="-342900" eaLnBrk="1" hangingPunct="1"/>
            <a:endParaRPr lang="de-DE" altLang="de-DE" dirty="0">
              <a:latin typeface="Verdana" panose="020B0604030504040204" pitchFamily="34" charset="0"/>
            </a:endParaRPr>
          </a:p>
        </p:txBody>
      </p:sp>
      <p:grpSp>
        <p:nvGrpSpPr>
          <p:cNvPr id="4" name="Group 56">
            <a:extLst>
              <a:ext uri="{FF2B5EF4-FFF2-40B4-BE49-F238E27FC236}">
                <a16:creationId xmlns:a16="http://schemas.microsoft.com/office/drawing/2014/main" id="{2E67543E-976F-7C41-8061-549F9D857558}"/>
              </a:ext>
            </a:extLst>
          </p:cNvPr>
          <p:cNvGrpSpPr/>
          <p:nvPr/>
        </p:nvGrpSpPr>
        <p:grpSpPr>
          <a:xfrm>
            <a:off x="173038" y="1156258"/>
            <a:ext cx="5870888" cy="3096095"/>
            <a:chOff x="0" y="0"/>
            <a:chExt cx="6172718" cy="3369276"/>
          </a:xfrm>
        </p:grpSpPr>
        <p:sp>
          <p:nvSpPr>
            <p:cNvPr id="5" name="Shape 54">
              <a:extLst>
                <a:ext uri="{FF2B5EF4-FFF2-40B4-BE49-F238E27FC236}">
                  <a16:creationId xmlns:a16="http://schemas.microsoft.com/office/drawing/2014/main" id="{8D64AAC0-3AB2-AC41-BC3E-1A4E9DA5F064}"/>
                </a:ext>
              </a:extLst>
            </p:cNvPr>
            <p:cNvSpPr/>
            <p:nvPr/>
          </p:nvSpPr>
          <p:spPr>
            <a:xfrm>
              <a:off x="0" y="0"/>
              <a:ext cx="6172719" cy="336927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pic>
          <p:nvPicPr>
            <p:cNvPr id="6" name="image30.png">
              <a:extLst>
                <a:ext uri="{FF2B5EF4-FFF2-40B4-BE49-F238E27FC236}">
                  <a16:creationId xmlns:a16="http://schemas.microsoft.com/office/drawing/2014/main" id="{C0F35407-C5E8-BE40-B3F2-C88D8DF7910D}"/>
                </a:ext>
              </a:extLst>
            </p:cNvPr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172719" cy="33692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57">
            <a:extLst>
              <a:ext uri="{FF2B5EF4-FFF2-40B4-BE49-F238E27FC236}">
                <a16:creationId xmlns:a16="http://schemas.microsoft.com/office/drawing/2014/main" id="{984CEDB7-0FB6-924A-8702-29C9C436C9D1}"/>
              </a:ext>
            </a:extLst>
          </p:cNvPr>
          <p:cNvSpPr/>
          <p:nvPr/>
        </p:nvSpPr>
        <p:spPr>
          <a:xfrm>
            <a:off x="6104266" y="967829"/>
            <a:ext cx="2755557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200" dirty="0">
                <a:latin typeface="Verdana"/>
                <a:ea typeface="Verdana"/>
                <a:cs typeface="Verdana"/>
                <a:sym typeface="Verdana"/>
              </a:rPr>
              <a:t>Model comparison with </a:t>
            </a:r>
            <a:r>
              <a:rPr sz="1200" b="1" dirty="0">
                <a:latin typeface="Verdana"/>
                <a:ea typeface="Verdana"/>
                <a:cs typeface="Verdana"/>
                <a:sym typeface="Verdana"/>
              </a:rPr>
              <a:t>Brown et al. 1997 permafrost zones </a:t>
            </a:r>
            <a:r>
              <a:rPr sz="1200" dirty="0">
                <a:latin typeface="Verdana"/>
                <a:ea typeface="Verdana"/>
                <a:cs typeface="Verdana"/>
                <a:sym typeface="Verdana"/>
              </a:rPr>
              <a:t>(white line- continuous permafrost zone, black line – discontinuous permafrost zone) by </a:t>
            </a:r>
            <a:r>
              <a:rPr sz="1200" dirty="0" err="1">
                <a:latin typeface="Verdana"/>
                <a:ea typeface="Verdana"/>
                <a:cs typeface="Verdana"/>
                <a:sym typeface="Verdana"/>
              </a:rPr>
              <a:t>Matthes</a:t>
            </a:r>
            <a:r>
              <a:rPr sz="1200" dirty="0">
                <a:latin typeface="Verdana"/>
                <a:ea typeface="Verdana"/>
                <a:cs typeface="Verdana"/>
                <a:sym typeface="Verdana"/>
              </a:rPr>
              <a:t> et al. 2017.</a:t>
            </a:r>
            <a:endParaRPr lang="de-AT" sz="1200" dirty="0">
              <a:latin typeface="Verdana"/>
              <a:ea typeface="Verdana"/>
              <a:cs typeface="Verdana"/>
              <a:sym typeface="Verdana"/>
            </a:endParaRPr>
          </a:p>
          <a:p>
            <a:pPr lvl="0"/>
            <a:endParaRPr lang="de-AT" sz="1200" dirty="0">
              <a:latin typeface="Verdana"/>
              <a:ea typeface="Verdana"/>
              <a:cs typeface="Verdana"/>
              <a:sym typeface="Verdana"/>
            </a:endParaRPr>
          </a:p>
          <a:p>
            <a:pPr lvl="0"/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Or</a:t>
            </a:r>
            <a:endParaRPr lang="de-AT" sz="1200" dirty="0">
              <a:latin typeface="Verdana"/>
              <a:ea typeface="Verdana"/>
              <a:cs typeface="Verdana"/>
              <a:sym typeface="Verdana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with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actual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temperatures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at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points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borehole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site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scale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Chadburn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et al. 2017,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Biogeosciences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AT" sz="1200" dirty="0">
              <a:latin typeface="Verdana"/>
              <a:ea typeface="Verdana"/>
              <a:cs typeface="Verdana"/>
              <a:sym typeface="Verdana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Permafrost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fraction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in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transition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zones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based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on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landcover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peatland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) (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Chadburn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et al. 2017, Nature </a:t>
            </a:r>
            <a:r>
              <a:rPr lang="de-AT" sz="1200" dirty="0" err="1">
                <a:latin typeface="Verdana"/>
                <a:ea typeface="Verdana"/>
                <a:cs typeface="Verdana"/>
                <a:sym typeface="Verdana"/>
              </a:rPr>
              <a:t>Climate</a:t>
            </a:r>
            <a:r>
              <a:rPr lang="de-AT" sz="1200" dirty="0">
                <a:latin typeface="Verdana"/>
                <a:ea typeface="Verdana"/>
                <a:cs typeface="Verdana"/>
                <a:sym typeface="Verdana"/>
              </a:rPr>
              <a:t> Change)</a:t>
            </a:r>
            <a:endParaRPr sz="12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59">
            <a:extLst>
              <a:ext uri="{FF2B5EF4-FFF2-40B4-BE49-F238E27FC236}">
                <a16:creationId xmlns:a16="http://schemas.microsoft.com/office/drawing/2014/main" id="{0EDA50E6-E6F9-9043-90CE-C3488DBB7EEB}"/>
              </a:ext>
            </a:extLst>
          </p:cNvPr>
          <p:cNvSpPr/>
          <p:nvPr/>
        </p:nvSpPr>
        <p:spPr>
          <a:xfrm>
            <a:off x="0" y="4234549"/>
            <a:ext cx="65356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800" dirty="0"/>
              <a:t>Soil temperature initialization fields of (left) HIRHAM5 and (right) HIRHAM5-CLM4 represented by the mean January 1979 soil temperature (grey shading). Soil temperatures above 0°C are shaded in pink. </a:t>
            </a:r>
            <a:r>
              <a:rPr sz="800" dirty="0" err="1"/>
              <a:t>Coloured</a:t>
            </a:r>
            <a:r>
              <a:rPr sz="800" dirty="0"/>
              <a:t> lines indicate the permafrost boundaries computed from modelled soil temperature for the start of each decade covered by the model runs.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5F41FBA-91F3-7040-AD3C-621BD591B278}"/>
              </a:ext>
            </a:extLst>
          </p:cNvPr>
          <p:cNvSpPr txBox="1"/>
          <p:nvPr/>
        </p:nvSpPr>
        <p:spPr>
          <a:xfrm>
            <a:off x="479394" y="2473473"/>
            <a:ext cx="475425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Ground temperatures needed</a:t>
            </a:r>
          </a:p>
        </p:txBody>
      </p:sp>
    </p:spTree>
    <p:extLst>
      <p:ext uri="{BB962C8B-B14F-4D97-AF65-F5344CB8AC3E}">
        <p14:creationId xmlns:p14="http://schemas.microsoft.com/office/powerpoint/2010/main" val="213019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PA_TSP_Arctic_and_Antarctic_1.jpg">
            <a:extLst>
              <a:ext uri="{FF2B5EF4-FFF2-40B4-BE49-F238E27FC236}">
                <a16:creationId xmlns:a16="http://schemas.microsoft.com/office/drawing/2014/main" id="{45DC0CC6-723A-5B48-8FA2-4610B90AF75B}"/>
              </a:ext>
            </a:extLst>
          </p:cNvPr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199139" y="908896"/>
            <a:ext cx="4610624" cy="3521061"/>
          </a:xfrm>
          <a:prstGeom prst="rect">
            <a:avLst/>
          </a:prstGeom>
          <a:ln w="12700">
            <a:miter lim="400000"/>
          </a:ln>
        </p:spPr>
      </p:pic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58413"/>
            <a:ext cx="6956425" cy="430887"/>
          </a:xfrm>
        </p:spPr>
        <p:txBody>
          <a:bodyPr/>
          <a:lstStyle/>
          <a:p>
            <a:r>
              <a:rPr lang="de-DE" altLang="de-DE" dirty="0">
                <a:latin typeface="Verdana" panose="020B0604030504040204" pitchFamily="34" charset="0"/>
              </a:rPr>
              <a:t>User </a:t>
            </a:r>
            <a:r>
              <a:rPr lang="de-DE" altLang="de-DE" dirty="0" err="1">
                <a:latin typeface="Verdana" panose="020B0604030504040204" pitchFamily="34" charset="0"/>
              </a:rPr>
              <a:t>Requirements</a:t>
            </a: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8" y="792163"/>
            <a:ext cx="8970962" cy="3824287"/>
          </a:xfrm>
        </p:spPr>
        <p:txBody>
          <a:bodyPr/>
          <a:lstStyle/>
          <a:p>
            <a:pPr indent="0"/>
            <a:r>
              <a:rPr lang="en-US" altLang="de-DE" sz="1500" dirty="0" err="1">
                <a:latin typeface="Verdana" panose="020B0604030504040204" pitchFamily="34" charset="0"/>
              </a:rPr>
              <a:t>Permafrost_cci</a:t>
            </a:r>
            <a:r>
              <a:rPr lang="en-US" altLang="de-DE" sz="1500" dirty="0">
                <a:latin typeface="Verdana" panose="020B0604030504040204" pitchFamily="34" charset="0"/>
              </a:rPr>
              <a:t> addresses the parameters as required by GCOS (T33) as well as the CRG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Verdana" panose="020B0604030504040204" pitchFamily="34" charset="0"/>
              </a:rPr>
              <a:t>Permafrost temperature (K)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Verdana" panose="020B0604030504040204" pitchFamily="34" charset="0"/>
              </a:rPr>
              <a:t>Depth of active layer (m) -&gt; seasonal soil freeze/thaw (T34) in permafrost regions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en-US" altLang="de-DE" sz="1500" dirty="0"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Verdana" panose="020B0604030504040204" pitchFamily="34" charset="0"/>
              </a:rPr>
              <a:t>A permafrost parameter not considered yet in GCOS is rock glacier velocity, but essential according to members of the IPA</a:t>
            </a:r>
          </a:p>
        </p:txBody>
      </p:sp>
    </p:spTree>
    <p:extLst>
      <p:ext uri="{BB962C8B-B14F-4D97-AF65-F5344CB8AC3E}">
        <p14:creationId xmlns:p14="http://schemas.microsoft.com/office/powerpoint/2010/main" val="266727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PA_TSP_Arctic_and_Antarctic_1.jpg">
            <a:extLst>
              <a:ext uri="{FF2B5EF4-FFF2-40B4-BE49-F238E27FC236}">
                <a16:creationId xmlns:a16="http://schemas.microsoft.com/office/drawing/2014/main" id="{45DC0CC6-723A-5B48-8FA2-4610B90AF75B}"/>
              </a:ext>
            </a:extLst>
          </p:cNvPr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199139" y="908896"/>
            <a:ext cx="4610624" cy="3521061"/>
          </a:xfrm>
          <a:prstGeom prst="rect">
            <a:avLst/>
          </a:prstGeom>
          <a:ln w="12700">
            <a:miter lim="400000"/>
          </a:ln>
        </p:spPr>
      </p:pic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58413"/>
            <a:ext cx="6956425" cy="430887"/>
          </a:xfrm>
        </p:spPr>
        <p:txBody>
          <a:bodyPr/>
          <a:lstStyle/>
          <a:p>
            <a:r>
              <a:rPr lang="de-DE" altLang="de-DE" dirty="0">
                <a:latin typeface="Verdana" panose="020B0604030504040204" pitchFamily="34" charset="0"/>
              </a:rPr>
              <a:t>User </a:t>
            </a:r>
            <a:r>
              <a:rPr lang="de-DE" altLang="de-DE" dirty="0" err="1">
                <a:latin typeface="Verdana" panose="020B0604030504040204" pitchFamily="34" charset="0"/>
              </a:rPr>
              <a:t>Requirements</a:t>
            </a: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8" y="792163"/>
            <a:ext cx="8970962" cy="3824287"/>
          </a:xfrm>
        </p:spPr>
        <p:txBody>
          <a:bodyPr/>
          <a:lstStyle/>
          <a:p>
            <a:pPr indent="0"/>
            <a:r>
              <a:rPr lang="en-US" altLang="de-DE" sz="1500" dirty="0" err="1">
                <a:latin typeface="Verdana" panose="020B0604030504040204" pitchFamily="34" charset="0"/>
              </a:rPr>
              <a:t>Permafrost_cci</a:t>
            </a:r>
            <a:r>
              <a:rPr lang="en-US" altLang="de-DE" sz="1500" dirty="0">
                <a:latin typeface="Verdana" panose="020B0604030504040204" pitchFamily="34" charset="0"/>
              </a:rPr>
              <a:t> addresses the parameters as required by GCOS (T33) as well as the CRG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Verdana" panose="020B0604030504040204" pitchFamily="34" charset="0"/>
              </a:rPr>
              <a:t>Permafrost temperature (K)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Verdana" panose="020B0604030504040204" pitchFamily="34" charset="0"/>
              </a:rPr>
              <a:t>Depth of active layer (m) -&gt; seasonal soil freeze/thaw (T34) in permafrost regions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Verdana" panose="020B0604030504040204" pitchFamily="34" charset="0"/>
              </a:rPr>
              <a:t>Sources for specifications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Verdana" panose="020B0604030504040204" pitchFamily="34" charset="0"/>
              </a:rPr>
              <a:t>User requirements for permafrost are available from several community documents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Verdana" panose="020B0604030504040204" pitchFamily="34" charset="0"/>
              </a:rPr>
              <a:t>White paper in response to the WMO Polar Space Task Group 2014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e-DE" altLang="de-DE" sz="1500" dirty="0">
                <a:latin typeface="Verdana" panose="020B0604030504040204" pitchFamily="34" charset="0"/>
              </a:rPr>
              <a:t>National Research Council </a:t>
            </a:r>
            <a:r>
              <a:rPr lang="de-DE" altLang="de-DE" sz="1500" dirty="0" err="1">
                <a:latin typeface="Verdana" panose="020B0604030504040204" pitchFamily="34" charset="0"/>
              </a:rPr>
              <a:t>workshop</a:t>
            </a:r>
            <a:r>
              <a:rPr lang="de-DE" altLang="de-DE" sz="1500" dirty="0">
                <a:latin typeface="Verdana" panose="020B0604030504040204" pitchFamily="34" charset="0"/>
              </a:rPr>
              <a:t> </a:t>
            </a:r>
            <a:r>
              <a:rPr lang="de-DE" altLang="de-DE" sz="1500" dirty="0" err="1">
                <a:latin typeface="Verdana" panose="020B0604030504040204" pitchFamily="34" charset="0"/>
              </a:rPr>
              <a:t>report</a:t>
            </a:r>
            <a:r>
              <a:rPr lang="de-DE" altLang="de-DE" sz="1500" dirty="0">
                <a:latin typeface="Verdana" panose="020B0604030504040204" pitchFamily="34" charset="0"/>
              </a:rPr>
              <a:t> 2014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e-DE" altLang="de-DE" sz="1500" dirty="0">
                <a:latin typeface="Verdana" panose="020B0604030504040204" pitchFamily="34" charset="0"/>
              </a:rPr>
              <a:t>General </a:t>
            </a:r>
            <a:r>
              <a:rPr lang="de-DE" altLang="de-DE" sz="1500" dirty="0" err="1">
                <a:latin typeface="Verdana" panose="020B0604030504040204" pitchFamily="34" charset="0"/>
              </a:rPr>
              <a:t>survey</a:t>
            </a:r>
            <a:r>
              <a:rPr lang="de-DE" altLang="de-DE" sz="1500" dirty="0">
                <a:latin typeface="Verdana" panose="020B0604030504040204" pitchFamily="34" charset="0"/>
              </a:rPr>
              <a:t> + Interviews </a:t>
            </a:r>
            <a:r>
              <a:rPr lang="de-DE" altLang="de-DE" sz="1500" dirty="0" err="1">
                <a:latin typeface="Verdana" panose="020B0604030504040204" pitchFamily="34" charset="0"/>
              </a:rPr>
              <a:t>with</a:t>
            </a:r>
            <a:r>
              <a:rPr lang="de-DE" altLang="de-DE" sz="1500" dirty="0">
                <a:latin typeface="Verdana" panose="020B0604030504040204" pitchFamily="34" charset="0"/>
              </a:rPr>
              <a:t> </a:t>
            </a:r>
            <a:r>
              <a:rPr lang="de-DE" altLang="de-DE" sz="1500" dirty="0" err="1">
                <a:latin typeface="Verdana" panose="020B0604030504040204" pitchFamily="34" charset="0"/>
              </a:rPr>
              <a:t>climate</a:t>
            </a:r>
            <a:r>
              <a:rPr lang="de-DE" altLang="de-DE" sz="1500" dirty="0">
                <a:latin typeface="Verdana" panose="020B0604030504040204" pitchFamily="34" charset="0"/>
              </a:rPr>
              <a:t> </a:t>
            </a:r>
            <a:r>
              <a:rPr lang="de-DE" altLang="de-DE" sz="1500" dirty="0" err="1">
                <a:latin typeface="Verdana" panose="020B0604030504040204" pitchFamily="34" charset="0"/>
              </a:rPr>
              <a:t>modellers</a:t>
            </a:r>
            <a:r>
              <a:rPr lang="de-DE" altLang="de-DE" sz="1500" dirty="0">
                <a:latin typeface="Verdana" panose="020B0604030504040204" pitchFamily="34" charset="0"/>
              </a:rPr>
              <a:t> in </a:t>
            </a:r>
            <a:r>
              <a:rPr lang="de-DE" altLang="de-DE" sz="1500" dirty="0" err="1">
                <a:latin typeface="Verdana" panose="020B0604030504040204" pitchFamily="34" charset="0"/>
              </a:rPr>
              <a:t>GlobPermafrost</a:t>
            </a:r>
            <a:r>
              <a:rPr lang="de-DE" altLang="de-DE" sz="1500" dirty="0">
                <a:latin typeface="Verdana" panose="020B0604030504040204" pitchFamily="34" charset="0"/>
              </a:rPr>
              <a:t>, </a:t>
            </a:r>
            <a:r>
              <a:rPr lang="de-DE" altLang="de-DE" sz="1500" dirty="0" err="1">
                <a:latin typeface="Verdana" panose="020B0604030504040204" pitchFamily="34" charset="0"/>
              </a:rPr>
              <a:t>documented</a:t>
            </a:r>
            <a:r>
              <a:rPr lang="de-DE" altLang="de-DE" sz="1500" dirty="0">
                <a:latin typeface="Verdana" panose="020B0604030504040204" pitchFamily="34" charset="0"/>
              </a:rPr>
              <a:t> in </a:t>
            </a:r>
            <a:r>
              <a:rPr lang="de-DE" altLang="de-DE" sz="1500" dirty="0" err="1">
                <a:latin typeface="Verdana" panose="020B0604030504040204" pitchFamily="34" charset="0"/>
              </a:rPr>
              <a:t>respective</a:t>
            </a:r>
            <a:r>
              <a:rPr lang="de-DE" altLang="de-DE" sz="1500" dirty="0">
                <a:latin typeface="Verdana" panose="020B0604030504040204" pitchFamily="34" charset="0"/>
              </a:rPr>
              <a:t> URD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Verdana" panose="020B0604030504040204" pitchFamily="34" charset="0"/>
              </a:rPr>
              <a:t>In addition online survey targeting climate modelling, sources will be documented in the URD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56C1381-AC66-6D40-8D1E-6FE36B0CFC97}"/>
              </a:ext>
            </a:extLst>
          </p:cNvPr>
          <p:cNvSpPr txBox="1"/>
          <p:nvPr/>
        </p:nvSpPr>
        <p:spPr>
          <a:xfrm rot="16200000">
            <a:off x="-747757" y="3148765"/>
            <a:ext cx="230325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     tracible    </a:t>
            </a:r>
          </a:p>
        </p:txBody>
      </p:sp>
    </p:spTree>
    <p:extLst>
      <p:ext uri="{BB962C8B-B14F-4D97-AF65-F5344CB8AC3E}">
        <p14:creationId xmlns:p14="http://schemas.microsoft.com/office/powerpoint/2010/main" val="21087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58413"/>
            <a:ext cx="6956425" cy="430887"/>
          </a:xfrm>
        </p:spPr>
        <p:txBody>
          <a:bodyPr/>
          <a:lstStyle/>
          <a:p>
            <a:r>
              <a:rPr lang="de-DE" altLang="de-DE" dirty="0">
                <a:latin typeface="Verdana" panose="020B0604030504040204" pitchFamily="34" charset="0"/>
              </a:rPr>
              <a:t>User </a:t>
            </a:r>
            <a:r>
              <a:rPr lang="de-DE" altLang="de-DE" dirty="0" err="1">
                <a:latin typeface="Verdana" panose="020B0604030504040204" pitchFamily="34" charset="0"/>
              </a:rPr>
              <a:t>Requirements</a:t>
            </a: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>
              <a:buFont typeface="Arial" panose="020B0604020202020204" pitchFamily="34" charset="0"/>
              <a:buChar char="•"/>
            </a:pPr>
            <a:endParaRPr lang="en-US" altLang="de-DE" dirty="0"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en-US" altLang="de-DE" dirty="0"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en-US" altLang="de-DE" dirty="0"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CMUG needs for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Depth of active layer (m) and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Verdana" panose="020B0604030504040204" pitchFamily="34" charset="0"/>
              </a:rPr>
              <a:t>Permafrost temperature (K).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en-US" altLang="de-DE" dirty="0">
              <a:latin typeface="Verdana" panose="020B060403050404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endParaRPr lang="en-US" altLang="de-DE" dirty="0">
              <a:latin typeface="Verdana" panose="020B0604030504040204" pitchFamily="34" charset="0"/>
            </a:endParaRPr>
          </a:p>
        </p:txBody>
      </p:sp>
      <p:sp>
        <p:nvSpPr>
          <p:cNvPr id="2" name="Pfeil nach rechts 1">
            <a:extLst>
              <a:ext uri="{FF2B5EF4-FFF2-40B4-BE49-F238E27FC236}">
                <a16:creationId xmlns:a16="http://schemas.microsoft.com/office/drawing/2014/main" id="{8FB17558-8A65-644D-8A1B-DE5A9CEAD98D}"/>
              </a:ext>
            </a:extLst>
          </p:cNvPr>
          <p:cNvSpPr/>
          <p:nvPr/>
        </p:nvSpPr>
        <p:spPr>
          <a:xfrm>
            <a:off x="4546601" y="2077376"/>
            <a:ext cx="688708" cy="577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63AC51F-C45D-FA47-98F6-EEB6DBFA6609}"/>
              </a:ext>
            </a:extLst>
          </p:cNvPr>
          <p:cNvSpPr txBox="1"/>
          <p:nvPr/>
        </p:nvSpPr>
        <p:spPr>
          <a:xfrm>
            <a:off x="5397001" y="1950401"/>
            <a:ext cx="3684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Fill in survey by 10</a:t>
            </a:r>
            <a:r>
              <a:rPr lang="en-GB" sz="1600" baseline="30000" dirty="0"/>
              <a:t>th</a:t>
            </a:r>
            <a:r>
              <a:rPr lang="en-GB" sz="1600" dirty="0"/>
              <a:t> of November</a:t>
            </a:r>
          </a:p>
          <a:p>
            <a:endParaRPr lang="en-GB" sz="1600" dirty="0"/>
          </a:p>
          <a:p>
            <a:r>
              <a:rPr lang="en-GB" sz="1600" dirty="0"/>
              <a:t>Link on </a:t>
            </a:r>
            <a:r>
              <a:rPr lang="en-GB" sz="1600" dirty="0" err="1"/>
              <a:t>permafrost_cci</a:t>
            </a:r>
            <a:r>
              <a:rPr lang="en-GB" sz="1600" dirty="0"/>
              <a:t> webpage</a:t>
            </a:r>
          </a:p>
        </p:txBody>
      </p:sp>
    </p:spTree>
    <p:extLst>
      <p:ext uri="{BB962C8B-B14F-4D97-AF65-F5344CB8AC3E}">
        <p14:creationId xmlns:p14="http://schemas.microsoft.com/office/powerpoint/2010/main" val="28320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FBEB825B-F56C-4C4D-971F-7F90903D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>
                <a:latin typeface="Verdana" panose="020B0604030504040204" pitchFamily="34" charset="0"/>
              </a:rPr>
              <a:t>Consistency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between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the</a:t>
            </a:r>
            <a:r>
              <a:rPr lang="de-DE" altLang="de-DE" dirty="0">
                <a:latin typeface="Verdana" panose="020B0604030504040204" pitchFamily="34" charset="0"/>
              </a:rPr>
              <a:t> ECVs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77BFEE4-13CD-4363-8496-7CD5A789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de-DE" altLang="de-DE" dirty="0" err="1">
                <a:latin typeface="Verdana" panose="020B0604030504040204" pitchFamily="34" charset="0"/>
              </a:rPr>
              <a:t>Permafrost_cci</a:t>
            </a:r>
            <a:r>
              <a:rPr lang="de-DE" altLang="de-DE" dirty="0">
                <a:latin typeface="Verdana" panose="020B0604030504040204" pitchFamily="34" charset="0"/>
              </a:rPr>
              <a:t> will </a:t>
            </a:r>
            <a:r>
              <a:rPr lang="de-DE" altLang="de-DE" dirty="0" err="1">
                <a:latin typeface="Verdana" panose="020B0604030504040204" pitchFamily="34" charset="0"/>
              </a:rPr>
              <a:t>consider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the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use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of</a:t>
            </a:r>
            <a:endParaRPr lang="de-DE" altLang="de-DE" dirty="0">
              <a:latin typeface="Verdana" panose="020B060403050404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b="1" dirty="0" err="1">
                <a:latin typeface="Verdana" panose="020B0604030504040204" pitchFamily="34" charset="0"/>
              </a:rPr>
              <a:t>Landsurface</a:t>
            </a:r>
            <a:r>
              <a:rPr lang="de-DE" altLang="de-DE" b="1" dirty="0">
                <a:latin typeface="Verdana" panose="020B0604030504040204" pitchFamily="34" charset="0"/>
              </a:rPr>
              <a:t> </a:t>
            </a:r>
            <a:r>
              <a:rPr lang="de-DE" altLang="de-DE" b="1" dirty="0" err="1">
                <a:latin typeface="Verdana" panose="020B0604030504040204" pitchFamily="34" charset="0"/>
              </a:rPr>
              <a:t>temperature</a:t>
            </a:r>
            <a:r>
              <a:rPr lang="de-DE" altLang="de-DE" b="1" dirty="0">
                <a:latin typeface="Verdana" panose="020B0604030504040204" pitchFamily="34" charset="0"/>
              </a:rPr>
              <a:t> </a:t>
            </a:r>
            <a:r>
              <a:rPr lang="de-DE" altLang="de-DE" dirty="0">
                <a:latin typeface="Verdana" panose="020B0604030504040204" pitchFamily="34" charset="0"/>
              </a:rPr>
              <a:t>– will </a:t>
            </a:r>
            <a:r>
              <a:rPr lang="de-DE" altLang="de-DE" dirty="0" err="1">
                <a:latin typeface="Verdana" panose="020B0604030504040204" pitchFamily="34" charset="0"/>
              </a:rPr>
              <a:t>be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combined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with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re-analyses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data</a:t>
            </a:r>
            <a:endParaRPr lang="de-DE" altLang="de-DE" dirty="0">
              <a:latin typeface="Verdana" panose="020B060403050404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b="1" dirty="0">
                <a:latin typeface="Verdana" panose="020B0604030504040204" pitchFamily="34" charset="0"/>
              </a:rPr>
              <a:t>Snow </a:t>
            </a:r>
            <a:r>
              <a:rPr lang="de-DE" altLang="de-DE" b="1" dirty="0" err="1">
                <a:latin typeface="Verdana" panose="020B0604030504040204" pitchFamily="34" charset="0"/>
              </a:rPr>
              <a:t>extent</a:t>
            </a:r>
            <a:r>
              <a:rPr lang="de-DE" altLang="de-DE" b="1" dirty="0">
                <a:latin typeface="Verdana" panose="020B0604030504040204" pitchFamily="34" charset="0"/>
              </a:rPr>
              <a:t> </a:t>
            </a:r>
            <a:endParaRPr lang="de-DE" altLang="de-DE" dirty="0">
              <a:latin typeface="Verdana" panose="020B060403050404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b="1" dirty="0">
                <a:latin typeface="Verdana" panose="020B0604030504040204" pitchFamily="34" charset="0"/>
              </a:rPr>
              <a:t>Landcover</a:t>
            </a:r>
            <a:r>
              <a:rPr lang="de-DE" altLang="de-DE" dirty="0">
                <a:latin typeface="Verdana" panose="020B0604030504040204" pitchFamily="34" charset="0"/>
              </a:rPr>
              <a:t> – </a:t>
            </a:r>
            <a:r>
              <a:rPr lang="de-DE" altLang="de-DE" dirty="0" err="1">
                <a:latin typeface="Verdana" panose="020B0604030504040204" pitchFamily="34" charset="0"/>
              </a:rPr>
              <a:t>masking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of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lakes</a:t>
            </a:r>
            <a:r>
              <a:rPr lang="de-DE" altLang="de-DE" dirty="0">
                <a:latin typeface="Verdana" panose="020B0604030504040204" pitchFamily="34" charset="0"/>
              </a:rPr>
              <a:t> (+ </a:t>
            </a:r>
            <a:r>
              <a:rPr lang="de-DE" altLang="de-DE" dirty="0" err="1">
                <a:latin typeface="Verdana" panose="020B0604030504040204" pitchFamily="34" charset="0"/>
              </a:rPr>
              <a:t>glaciers</a:t>
            </a:r>
            <a:r>
              <a:rPr lang="de-DE" altLang="de-DE" dirty="0">
                <a:latin typeface="Verdana" panose="020B0604030504040204" pitchFamily="34" charset="0"/>
              </a:rPr>
              <a:t>?) </a:t>
            </a:r>
            <a:r>
              <a:rPr lang="de-DE" altLang="de-DE" dirty="0" err="1">
                <a:latin typeface="Verdana" panose="020B0604030504040204" pitchFamily="34" charset="0"/>
              </a:rPr>
              <a:t>and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snow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distribution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parameterization</a:t>
            </a:r>
            <a:r>
              <a:rPr lang="de-DE" altLang="de-DE" dirty="0">
                <a:latin typeface="Verdana" panose="020B0604030504040204" pitchFamily="34" charset="0"/>
              </a:rPr>
              <a:t>, </a:t>
            </a:r>
            <a:r>
              <a:rPr lang="de-DE" altLang="de-DE" dirty="0" err="1">
                <a:latin typeface="Verdana" panose="020B0604030504040204" pitchFamily="34" charset="0"/>
              </a:rPr>
              <a:t>ideally</a:t>
            </a:r>
            <a:r>
              <a:rPr lang="de-DE" altLang="de-DE" dirty="0">
                <a:latin typeface="Verdana" panose="020B0604030504040204" pitchFamily="34" charset="0"/>
              </a:rPr>
              <a:t> also </a:t>
            </a:r>
            <a:r>
              <a:rPr lang="de-DE" altLang="de-DE" dirty="0" err="1">
                <a:latin typeface="Verdana" panose="020B0604030504040204" pitchFamily="34" charset="0"/>
              </a:rPr>
              <a:t>soil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parameterization</a:t>
            </a:r>
            <a:r>
              <a:rPr lang="de-DE" altLang="de-DE" dirty="0">
                <a:latin typeface="Verdana" panose="020B0604030504040204" pitchFamily="34" charset="0"/>
              </a:rPr>
              <a:t> (</a:t>
            </a:r>
            <a:r>
              <a:rPr lang="de-DE" altLang="de-DE" dirty="0" err="1">
                <a:latin typeface="Verdana" panose="020B0604030504040204" pitchFamily="34" charset="0"/>
              </a:rPr>
              <a:t>peatlands</a:t>
            </a:r>
            <a:r>
              <a:rPr lang="de-DE" altLang="de-DE" dirty="0">
                <a:latin typeface="Verdana" panose="020B0604030504040204" pitchFamily="34" charset="0"/>
              </a:rPr>
              <a:t>).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b="1" dirty="0" err="1">
                <a:latin typeface="Verdana" panose="020B0604030504040204" pitchFamily="34" charset="0"/>
              </a:rPr>
              <a:t>Glaciers</a:t>
            </a:r>
            <a:r>
              <a:rPr lang="de-DE" altLang="de-DE" b="1" dirty="0">
                <a:latin typeface="Verdana" panose="020B0604030504040204" pitchFamily="34" charset="0"/>
              </a:rPr>
              <a:t>, </a:t>
            </a:r>
            <a:r>
              <a:rPr lang="de-DE" altLang="de-DE" b="1" dirty="0" err="1">
                <a:latin typeface="Verdana" panose="020B0604030504040204" pitchFamily="34" charset="0"/>
              </a:rPr>
              <a:t>Ice</a:t>
            </a:r>
            <a:r>
              <a:rPr lang="de-DE" altLang="de-DE" b="1" dirty="0">
                <a:latin typeface="Verdana" panose="020B0604030504040204" pitchFamily="34" charset="0"/>
              </a:rPr>
              <a:t> </a:t>
            </a:r>
            <a:r>
              <a:rPr lang="de-DE" altLang="de-DE" b="1" dirty="0" err="1">
                <a:latin typeface="Verdana" panose="020B0604030504040204" pitchFamily="34" charset="0"/>
              </a:rPr>
              <a:t>sheets</a:t>
            </a:r>
            <a:r>
              <a:rPr lang="de-DE" altLang="de-DE" b="1" dirty="0">
                <a:latin typeface="Verdana" panose="020B0604030504040204" pitchFamily="34" charset="0"/>
              </a:rPr>
              <a:t> </a:t>
            </a:r>
            <a:r>
              <a:rPr lang="de-DE" altLang="de-DE" dirty="0">
                <a:latin typeface="Verdana" panose="020B0604030504040204" pitchFamily="34" charset="0"/>
              </a:rPr>
              <a:t>– alternative </a:t>
            </a:r>
            <a:r>
              <a:rPr lang="de-DE" altLang="de-DE" dirty="0" err="1">
                <a:latin typeface="Verdana" panose="020B0604030504040204" pitchFamily="34" charset="0"/>
              </a:rPr>
              <a:t>for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masking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of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ice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sheets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and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glaciers</a:t>
            </a:r>
            <a:endParaRPr lang="de-DE" altLang="de-DE" dirty="0">
              <a:latin typeface="Verdana" panose="020B060403050404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 err="1">
                <a:latin typeface="Verdana" panose="020B0604030504040204" pitchFamily="34" charset="0"/>
              </a:rPr>
              <a:t>Soil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moisture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and</a:t>
            </a:r>
            <a:r>
              <a:rPr lang="de-DE" altLang="de-DE" dirty="0">
                <a:latin typeface="Verdana" panose="020B0604030504040204" pitchFamily="34" charset="0"/>
              </a:rPr>
              <a:t> SWE – </a:t>
            </a:r>
            <a:r>
              <a:rPr lang="de-DE" altLang="de-DE" dirty="0" err="1">
                <a:latin typeface="Verdana" panose="020B0604030504040204" pitchFamily="34" charset="0"/>
              </a:rPr>
              <a:t>too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coarse</a:t>
            </a:r>
            <a:r>
              <a:rPr lang="de-DE" altLang="de-DE" dirty="0">
                <a:latin typeface="Verdana" panose="020B0604030504040204" pitchFamily="34" charset="0"/>
              </a:rPr>
              <a:t>, not </a:t>
            </a:r>
            <a:r>
              <a:rPr lang="de-DE" altLang="de-DE" dirty="0" err="1">
                <a:latin typeface="Verdana" panose="020B0604030504040204" pitchFamily="34" charset="0"/>
              </a:rPr>
              <a:t>applicable</a:t>
            </a:r>
            <a:r>
              <a:rPr lang="de-DE" altLang="de-DE" dirty="0">
                <a:latin typeface="Verdana" panose="020B0604030504040204" pitchFamily="34" charset="0"/>
              </a:rPr>
              <a:t> in </a:t>
            </a:r>
            <a:r>
              <a:rPr lang="de-DE" altLang="de-DE" dirty="0" err="1">
                <a:latin typeface="Verdana" panose="020B0604030504040204" pitchFamily="34" charset="0"/>
              </a:rPr>
              <a:t>lowland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pemafrost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areas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and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mountains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respectively</a:t>
            </a:r>
            <a:endParaRPr lang="de-DE" altLang="de-DE" dirty="0">
              <a:latin typeface="Verdana" panose="020B060403050404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endParaRPr lang="de-DE" altLang="de-DE" dirty="0"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Verdana" panose="020B0604030504040204" pitchFamily="34" charset="0"/>
              </a:rPr>
              <a:t>Quality </a:t>
            </a:r>
            <a:r>
              <a:rPr lang="de-DE" altLang="de-DE" dirty="0" err="1">
                <a:latin typeface="Verdana" panose="020B0604030504040204" pitchFamily="34" charset="0"/>
              </a:rPr>
              <a:t>assessment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before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use</a:t>
            </a:r>
            <a:endParaRPr lang="de-DE" altLang="de-DE" dirty="0"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de-DE" altLang="de-DE" dirty="0" err="1">
                <a:latin typeface="Verdana" panose="020B0604030504040204" pitchFamily="34" charset="0"/>
              </a:rPr>
              <a:t>Participation</a:t>
            </a:r>
            <a:r>
              <a:rPr lang="de-DE" altLang="de-DE" dirty="0">
                <a:latin typeface="Verdana" panose="020B0604030504040204" pitchFamily="34" charset="0"/>
              </a:rPr>
              <a:t> in </a:t>
            </a:r>
            <a:r>
              <a:rPr lang="de-DE" altLang="de-DE" dirty="0" err="1">
                <a:latin typeface="Verdana" panose="020B0604030504040204" pitchFamily="34" charset="0"/>
              </a:rPr>
              <a:t>user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workshops</a:t>
            </a:r>
            <a:endParaRPr lang="de-DE" altLang="de-DE" dirty="0">
              <a:latin typeface="Verdana" panose="020B0604030504040204" pitchFamily="34" charset="0"/>
            </a:endParaRPr>
          </a:p>
        </p:txBody>
      </p:sp>
      <p:pic>
        <p:nvPicPr>
          <p:cNvPr id="6" name="image.png">
            <a:extLst>
              <a:ext uri="{FF2B5EF4-FFF2-40B4-BE49-F238E27FC236}">
                <a16:creationId xmlns:a16="http://schemas.microsoft.com/office/drawing/2014/main" id="{13FE52DE-31F6-8C40-BBDF-D71B2270F194}"/>
              </a:ext>
            </a:extLst>
          </p:cNvPr>
          <p:cNvPicPr/>
          <p:nvPr/>
        </p:nvPicPr>
        <p:blipFill>
          <a:blip r:embed="rId2">
            <a:extLst/>
          </a:blip>
          <a:srcRect l="28994" b="23738"/>
          <a:stretch>
            <a:fillRect/>
          </a:stretch>
        </p:blipFill>
        <p:spPr>
          <a:xfrm>
            <a:off x="5308820" y="3214302"/>
            <a:ext cx="3442667" cy="178388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292451774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CCI_permafrost_presentation</Template>
  <TotalTime>0</TotalTime>
  <Words>1481</Words>
  <Application>Microsoft Macintosh PowerPoint</Application>
  <PresentationFormat>Bildschirmpräsentation (16:9)</PresentationFormat>
  <Paragraphs>149</Paragraphs>
  <Slides>18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Courier New</vt:lpstr>
      <vt:lpstr>Verdana</vt:lpstr>
      <vt:lpstr>Wingdings</vt:lpstr>
      <vt:lpstr>ESA Presentation 16-9</vt:lpstr>
      <vt:lpstr>PowerPoint-Präsentation</vt:lpstr>
      <vt:lpstr>Climate Research Group </vt:lpstr>
      <vt:lpstr>How will the CRG use the proposed products in their applications?</vt:lpstr>
      <vt:lpstr>Product specifications development</vt:lpstr>
      <vt:lpstr>Product specifications development</vt:lpstr>
      <vt:lpstr>User Requirements</vt:lpstr>
      <vt:lpstr>User Requirements</vt:lpstr>
      <vt:lpstr>User Requirements</vt:lpstr>
      <vt:lpstr>Consistency between the ECVs</vt:lpstr>
      <vt:lpstr>Feedback to CMUG </vt:lpstr>
      <vt:lpstr>How will the CRGs use the proposed products in their applications?</vt:lpstr>
      <vt:lpstr>How will the CRGs use the proposed products in their applications?</vt:lpstr>
      <vt:lpstr>Product specifications development</vt:lpstr>
      <vt:lpstr>Product uncertainty</vt:lpstr>
      <vt:lpstr>What data are we producing, and when?</vt:lpstr>
      <vt:lpstr>Data needs for ECMWF reanalysis data</vt:lpstr>
      <vt:lpstr>Complementary with CMUG research</vt:lpstr>
      <vt:lpstr>CCI-relevant meetings</vt:lpstr>
    </vt:vector>
  </TitlesOfParts>
  <Manager/>
  <Company>ESA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TITLE OF PRESENTATION</dc:subject>
  <dc:creator>annett</dc:creator>
  <cp:keywords/>
  <dc:description/>
  <cp:lastModifiedBy>Annett Bartsch</cp:lastModifiedBy>
  <cp:revision>96</cp:revision>
  <cp:lastPrinted>2008-08-26T16:26:23Z</cp:lastPrinted>
  <dcterms:created xsi:type="dcterms:W3CDTF">2018-10-22T16:33:34Z</dcterms:created>
  <dcterms:modified xsi:type="dcterms:W3CDTF">2018-10-30T09:33:20Z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